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70" r:id="rId3"/>
    <p:sldId id="327" r:id="rId4"/>
    <p:sldId id="821" r:id="rId5"/>
    <p:sldId id="826" r:id="rId6"/>
    <p:sldId id="321" r:id="rId7"/>
    <p:sldId id="823" r:id="rId8"/>
    <p:sldId id="824" r:id="rId9"/>
    <p:sldId id="328" r:id="rId10"/>
    <p:sldId id="825" r:id="rId11"/>
    <p:sldId id="329" r:id="rId12"/>
    <p:sldId id="324" r:id="rId13"/>
    <p:sldId id="330" r:id="rId14"/>
    <p:sldId id="827" r:id="rId15"/>
    <p:sldId id="820" r:id="rId16"/>
    <p:sldId id="331" r:id="rId17"/>
    <p:sldId id="309" r:id="rId18"/>
    <p:sldId id="822" r:id="rId19"/>
    <p:sldId id="263" r:id="rId20"/>
    <p:sldId id="32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ields, David" initials="SD" lastIdx="1" clrIdx="0">
    <p:extLst>
      <p:ext uri="{19B8F6BF-5375-455C-9EA6-DF929625EA0E}">
        <p15:presenceInfo xmlns:p15="http://schemas.microsoft.com/office/powerpoint/2012/main" userId="S::david.shields@plan-international.org::132c92af-e989-43d6-8470-1d294d098ce8" providerId="AD"/>
      </p:ext>
    </p:extLst>
  </p:cmAuthor>
  <p:cmAuthor id="2" name="Tukta Sonesaksith" initials="TS" lastIdx="1" clrIdx="1">
    <p:extLst>
      <p:ext uri="{19B8F6BF-5375-455C-9EA6-DF929625EA0E}">
        <p15:presenceInfo xmlns:p15="http://schemas.microsoft.com/office/powerpoint/2012/main" userId="Tukta Sonesaksith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94" autoAdjust="0"/>
    <p:restoredTop sz="94507" autoAdjust="0"/>
  </p:normalViewPr>
  <p:slideViewPr>
    <p:cSldViewPr snapToGrid="0">
      <p:cViewPr varScale="1">
        <p:scale>
          <a:sx n="62" d="100"/>
          <a:sy n="62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6B85B-DF09-42B1-95C8-B9583B67F7AB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6D93F-5F9B-4AAE-AEDE-4469A7DB5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89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</a:t>
            </a:r>
            <a:r>
              <a:rPr lang="en-US" baseline="0" dirty="0"/>
              <a:t> 64 nationwide membership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76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</a:t>
            </a:r>
            <a:r>
              <a:rPr lang="en-US" baseline="0" dirty="0"/>
              <a:t> 64 nationwide membership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611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</a:t>
            </a:r>
            <a:r>
              <a:rPr lang="en-US" baseline="0" dirty="0"/>
              <a:t> 64 nationwide membership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3067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369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56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506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362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47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880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054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030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72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546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619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448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05C90-5694-434D-9A0C-7E6226FFD568}" type="datetimeFigureOut">
              <a:rPr lang="en-US" smtClean="0"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717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uncsalaos.org/resources/documents/projects/workplace-breastfeeding-awards/" TargetMode="External"/><Relationship Id="rId2" Type="http://schemas.openxmlformats.org/officeDocument/2006/relationships/hyperlink" Target="https://suncsalaos.org/resources/documents/projects/breastfeeding-resources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uncsalaos.org/lo/resources/documents/projects/%e0%ba%82%e0%bb%8d%e0%bb%89%e0%ba%a1%e0%ba%b9%e0%ba%99%e0%ba%81%e0%bb%88%e0%ba%bd%e0%ba%a7%e0%ba%81%e0%ba%b1%e0%ba%9a%e0%ba%81%e0%ba%b2%e0%ba%99%e0%ba%a5%e0%bb%89%e0%ba%bd%e0%ba%87%e0%ba%a5%e0%ba%b9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uncsalaos.org/resources/documents/projects/anrcb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uncsalaos.org/resources/documents/projects/breastfeeding-resources/" TargetMode="External"/><Relationship Id="rId2" Type="http://schemas.openxmlformats.org/officeDocument/2006/relationships/hyperlink" Target="https://suncsalaos.org/lo/%e0%ba%aa%e0%ba%b0%e0%ba%a1%e0%ba%b2%e0%ba%8a%e0%ba%b4%e0%ba%81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uncsalaos.org/lo/%e0%ba%82%e0%bb%8d%e0%bb%89%e0%ba%a1%e0%ba%b9%e0%ba%99/%e0%bb%80%e0%ba%ad%e0%ba%81%e0%ba%b0%e0%ba%aa%e0%ba%b2%e0%ba%99/%e0%bb%82%e0%ba%84%e0%ba%87%e0%ba%81%e0%ba%b2%e0%ba%99/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uncsalaos.org/resources/documents/categories/research-reports/" TargetMode="External"/><Relationship Id="rId2" Type="http://schemas.openxmlformats.org/officeDocument/2006/relationships/hyperlink" Target="https://suncsalaos.org/members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4.jpeg"/><Relationship Id="rId18" Type="http://schemas.openxmlformats.org/officeDocument/2006/relationships/image" Target="../media/image29.png"/><Relationship Id="rId26" Type="http://schemas.openxmlformats.org/officeDocument/2006/relationships/image" Target="../media/image37.png"/><Relationship Id="rId39" Type="http://schemas.openxmlformats.org/officeDocument/2006/relationships/image" Target="../media/image50.png"/><Relationship Id="rId21" Type="http://schemas.openxmlformats.org/officeDocument/2006/relationships/image" Target="../media/image32.png"/><Relationship Id="rId34" Type="http://schemas.openxmlformats.org/officeDocument/2006/relationships/image" Target="../media/image45.png"/><Relationship Id="rId42" Type="http://schemas.openxmlformats.org/officeDocument/2006/relationships/image" Target="../media/image53.jpeg"/><Relationship Id="rId47" Type="http://schemas.openxmlformats.org/officeDocument/2006/relationships/image" Target="../media/image58.jpeg"/><Relationship Id="rId50" Type="http://schemas.openxmlformats.org/officeDocument/2006/relationships/image" Target="../media/image61.png"/><Relationship Id="rId55" Type="http://schemas.openxmlformats.org/officeDocument/2006/relationships/image" Target="../media/image66.png"/><Relationship Id="rId63" Type="http://schemas.openxmlformats.org/officeDocument/2006/relationships/image" Target="../media/image7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6" Type="http://schemas.openxmlformats.org/officeDocument/2006/relationships/image" Target="../media/image27.jpeg"/><Relationship Id="rId29" Type="http://schemas.openxmlformats.org/officeDocument/2006/relationships/image" Target="../media/image40.png"/><Relationship Id="rId11" Type="http://schemas.openxmlformats.org/officeDocument/2006/relationships/image" Target="../media/image22.png"/><Relationship Id="rId24" Type="http://schemas.openxmlformats.org/officeDocument/2006/relationships/image" Target="../media/image35.jpeg"/><Relationship Id="rId32" Type="http://schemas.openxmlformats.org/officeDocument/2006/relationships/image" Target="../media/image43.png"/><Relationship Id="rId37" Type="http://schemas.openxmlformats.org/officeDocument/2006/relationships/image" Target="../media/image48.jpeg"/><Relationship Id="rId40" Type="http://schemas.openxmlformats.org/officeDocument/2006/relationships/image" Target="../media/image51.png"/><Relationship Id="rId45" Type="http://schemas.openxmlformats.org/officeDocument/2006/relationships/image" Target="../media/image56.jpeg"/><Relationship Id="rId53" Type="http://schemas.openxmlformats.org/officeDocument/2006/relationships/image" Target="../media/image64.jpeg"/><Relationship Id="rId58" Type="http://schemas.openxmlformats.org/officeDocument/2006/relationships/image" Target="../media/image69.jpeg"/><Relationship Id="rId5" Type="http://schemas.openxmlformats.org/officeDocument/2006/relationships/image" Target="../media/image16.png"/><Relationship Id="rId61" Type="http://schemas.openxmlformats.org/officeDocument/2006/relationships/image" Target="../media/image72.jpeg"/><Relationship Id="rId19" Type="http://schemas.openxmlformats.org/officeDocument/2006/relationships/image" Target="../media/image30.png"/><Relationship Id="rId14" Type="http://schemas.openxmlformats.org/officeDocument/2006/relationships/image" Target="../media/image25.jpeg"/><Relationship Id="rId22" Type="http://schemas.openxmlformats.org/officeDocument/2006/relationships/image" Target="../media/image33.png"/><Relationship Id="rId27" Type="http://schemas.openxmlformats.org/officeDocument/2006/relationships/image" Target="../media/image38.png"/><Relationship Id="rId30" Type="http://schemas.openxmlformats.org/officeDocument/2006/relationships/image" Target="../media/image41.png"/><Relationship Id="rId35" Type="http://schemas.openxmlformats.org/officeDocument/2006/relationships/image" Target="../media/image46.jpeg"/><Relationship Id="rId43" Type="http://schemas.openxmlformats.org/officeDocument/2006/relationships/image" Target="../media/image54.jpeg"/><Relationship Id="rId48" Type="http://schemas.openxmlformats.org/officeDocument/2006/relationships/image" Target="../media/image59.jpeg"/><Relationship Id="rId56" Type="http://schemas.openxmlformats.org/officeDocument/2006/relationships/image" Target="../media/image67.jpeg"/><Relationship Id="rId64" Type="http://schemas.openxmlformats.org/officeDocument/2006/relationships/image" Target="../media/image75.png"/><Relationship Id="rId8" Type="http://schemas.openxmlformats.org/officeDocument/2006/relationships/image" Target="../media/image19.png"/><Relationship Id="rId51" Type="http://schemas.openxmlformats.org/officeDocument/2006/relationships/image" Target="../media/image62.jpeg"/><Relationship Id="rId3" Type="http://schemas.openxmlformats.org/officeDocument/2006/relationships/image" Target="../media/image14.png"/><Relationship Id="rId12" Type="http://schemas.openxmlformats.org/officeDocument/2006/relationships/image" Target="../media/image23.jpeg"/><Relationship Id="rId17" Type="http://schemas.openxmlformats.org/officeDocument/2006/relationships/image" Target="../media/image28.png"/><Relationship Id="rId25" Type="http://schemas.openxmlformats.org/officeDocument/2006/relationships/image" Target="../media/image36.png"/><Relationship Id="rId33" Type="http://schemas.openxmlformats.org/officeDocument/2006/relationships/image" Target="../media/image44.jpeg"/><Relationship Id="rId38" Type="http://schemas.openxmlformats.org/officeDocument/2006/relationships/image" Target="../media/image49.png"/><Relationship Id="rId46" Type="http://schemas.openxmlformats.org/officeDocument/2006/relationships/image" Target="../media/image57.png"/><Relationship Id="rId59" Type="http://schemas.openxmlformats.org/officeDocument/2006/relationships/image" Target="../media/image70.png"/><Relationship Id="rId20" Type="http://schemas.openxmlformats.org/officeDocument/2006/relationships/image" Target="../media/image31.png"/><Relationship Id="rId41" Type="http://schemas.openxmlformats.org/officeDocument/2006/relationships/image" Target="../media/image52.png"/><Relationship Id="rId54" Type="http://schemas.openxmlformats.org/officeDocument/2006/relationships/image" Target="../media/image65.jpeg"/><Relationship Id="rId6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15" Type="http://schemas.openxmlformats.org/officeDocument/2006/relationships/image" Target="../media/image26.png"/><Relationship Id="rId23" Type="http://schemas.openxmlformats.org/officeDocument/2006/relationships/image" Target="../media/image34.jpeg"/><Relationship Id="rId28" Type="http://schemas.openxmlformats.org/officeDocument/2006/relationships/image" Target="../media/image39.jpeg"/><Relationship Id="rId36" Type="http://schemas.openxmlformats.org/officeDocument/2006/relationships/image" Target="../media/image47.jpeg"/><Relationship Id="rId49" Type="http://schemas.openxmlformats.org/officeDocument/2006/relationships/image" Target="../media/image60.png"/><Relationship Id="rId57" Type="http://schemas.openxmlformats.org/officeDocument/2006/relationships/image" Target="../media/image68.jpeg"/><Relationship Id="rId10" Type="http://schemas.openxmlformats.org/officeDocument/2006/relationships/image" Target="../media/image21.emf"/><Relationship Id="rId31" Type="http://schemas.openxmlformats.org/officeDocument/2006/relationships/image" Target="../media/image42.jpeg"/><Relationship Id="rId44" Type="http://schemas.openxmlformats.org/officeDocument/2006/relationships/image" Target="../media/image55.png"/><Relationship Id="rId52" Type="http://schemas.openxmlformats.org/officeDocument/2006/relationships/image" Target="../media/image63.jpeg"/><Relationship Id="rId60" Type="http://schemas.openxmlformats.org/officeDocument/2006/relationships/image" Target="../media/image71.jpg"/><Relationship Id="rId4" Type="http://schemas.openxmlformats.org/officeDocument/2006/relationships/image" Target="../media/image15.emf"/><Relationship Id="rId9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8876" y="0"/>
            <a:ext cx="5134245" cy="28801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3339" y="3376940"/>
            <a:ext cx="11105321" cy="2820474"/>
          </a:xfrm>
        </p:spPr>
        <p:txBody>
          <a:bodyPr>
            <a:normAutofit fontScale="90000"/>
          </a:bodyPr>
          <a:lstStyle/>
          <a:p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 CSA Laos </a:t>
            </a:r>
            <a:br>
              <a:rPr lang="en-US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Annual Update for </a:t>
            </a:r>
            <a:br>
              <a:rPr lang="en-US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End of Year Hangout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20 December 2024</a:t>
            </a:r>
          </a:p>
        </p:txBody>
      </p:sp>
    </p:spTree>
    <p:extLst>
      <p:ext uri="{BB962C8B-B14F-4D97-AF65-F5344CB8AC3E}">
        <p14:creationId xmlns:p14="http://schemas.microsoft.com/office/powerpoint/2010/main" val="934518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686948" y="1062502"/>
            <a:ext cx="5182914" cy="402568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 i="1" dirty="0">
                <a:solidFill>
                  <a:schemeClr val="accent2"/>
                </a:solidFill>
              </a:rPr>
              <a:t>Composition of SUN CSA Laos</a:t>
            </a:r>
            <a:endParaRPr lang="en-US" sz="2000" dirty="0">
              <a:solidFill>
                <a:schemeClr val="accent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47 members in 2015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 55 members in 2016-2017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63 members in 2017-2018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68 members in 2018-2019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70 members in 2019-2022 (new + closed)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77 members in2022-2023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/>
              <a:t>79 members in2024</a:t>
            </a:r>
          </a:p>
          <a:p>
            <a:pPr marL="0" indent="0">
              <a:buNone/>
            </a:pPr>
            <a:r>
              <a:rPr lang="en-US" sz="2000" b="1" dirty="0"/>
              <a:t>2 new in 2024</a:t>
            </a:r>
          </a:p>
          <a:p>
            <a:pPr marL="0" indent="0">
              <a:buNone/>
            </a:pPr>
            <a:r>
              <a:rPr lang="en-US" sz="2000" dirty="0"/>
              <a:t>SUN CSA also a member of LIWG and INGO networks. </a:t>
            </a:r>
          </a:p>
          <a:p>
            <a:pPr marL="0" indent="0">
              <a:buNone/>
            </a:pPr>
            <a:endParaRPr lang="en-US" sz="2000" dirty="0"/>
          </a:p>
        </p:txBody>
      </p:sp>
      <p:graphicFrame>
        <p:nvGraphicFramePr>
          <p:cNvPr id="9" name="Content Placeholder 6">
            <a:extLst>
              <a:ext uri="{FF2B5EF4-FFF2-40B4-BE49-F238E27FC236}">
                <a16:creationId xmlns:a16="http://schemas.microsoft.com/office/drawing/2014/main" id="{F9A9321D-7D38-E74F-83FA-4CF2B856C7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9110883"/>
              </p:ext>
            </p:extLst>
          </p:nvPr>
        </p:nvGraphicFramePr>
        <p:xfrm>
          <a:off x="3376597" y="5397914"/>
          <a:ext cx="5898293" cy="1097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016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3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27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240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INGOs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NPAs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Other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403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403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Total 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79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479DFEB9-7640-4569-A84B-74E5EAD76986}"/>
              </a:ext>
            </a:extLst>
          </p:cNvPr>
          <p:cNvSpPr txBox="1">
            <a:spLocks/>
          </p:cNvSpPr>
          <p:nvPr/>
        </p:nvSpPr>
        <p:spPr>
          <a:xfrm>
            <a:off x="471948" y="351478"/>
            <a:ext cx="11201160" cy="7614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00" b="1" i="1" dirty="0">
                <a:solidFill>
                  <a:schemeClr val="accent4"/>
                </a:solidFill>
                <a:latin typeface="+mn-lt"/>
              </a:rPr>
              <a:t>Increasing Networks Improves Nutrition</a:t>
            </a:r>
            <a:r>
              <a:rPr lang="lo-LA" sz="2700" b="1" i="1" dirty="0">
                <a:solidFill>
                  <a:schemeClr val="accent4"/>
                </a:solidFill>
                <a:latin typeface="+mn-lt"/>
              </a:rPr>
              <a:t>/</a:t>
            </a:r>
            <a:r>
              <a:rPr lang="lo-LA" sz="2700" b="1" i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ເປັນເຄືອຂ່າຍໂພຊະນາການທີ່ເຕີບໂຕນັບມື້</a:t>
            </a:r>
            <a:endParaRPr lang="en-US" sz="2700" i="1" dirty="0">
              <a:solidFill>
                <a:schemeClr val="accent4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6328C697-9EBB-4DAE-B94D-634F052028EC}"/>
              </a:ext>
            </a:extLst>
          </p:cNvPr>
          <p:cNvSpPr txBox="1">
            <a:spLocks/>
          </p:cNvSpPr>
          <p:nvPr/>
        </p:nvSpPr>
        <p:spPr>
          <a:xfrm>
            <a:off x="6325744" y="1077253"/>
            <a:ext cx="5347364" cy="40109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lo-LA" sz="18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ສະມາຊິກເຄືອຂ່າຍ </a:t>
            </a:r>
            <a:r>
              <a:rPr lang="en-US" sz="18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r>
              <a:rPr lang="lo-LA" sz="1800" b="1" i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ລາວ</a:t>
            </a:r>
            <a:endParaRPr lang="en-US" sz="1800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ສະມາຊິກ </a:t>
            </a:r>
            <a:r>
              <a:rPr lang="en-US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47 </a:t>
            </a: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ອົງກອນ, </a:t>
            </a:r>
            <a:r>
              <a:rPr lang="en-US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2015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ສະມາຊິກ </a:t>
            </a:r>
            <a:r>
              <a:rPr lang="en-US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55 </a:t>
            </a: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ອົງກອນ, </a:t>
            </a:r>
            <a:r>
              <a:rPr lang="en-US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2016-2017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ສະມາຊິກ </a:t>
            </a:r>
            <a:r>
              <a:rPr lang="en-US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63 </a:t>
            </a: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ອົງກອນ,</a:t>
            </a:r>
            <a:r>
              <a:rPr lang="en-US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2017-2018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ສະມາຊິກ </a:t>
            </a:r>
            <a:r>
              <a:rPr lang="en-US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68 </a:t>
            </a: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ອົງກອນ,</a:t>
            </a:r>
            <a:r>
              <a:rPr lang="en-US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2018-2019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ສະມາຊິກ </a:t>
            </a:r>
            <a:r>
              <a:rPr lang="en-US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70 </a:t>
            </a: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ອົງກອນ, </a:t>
            </a:r>
            <a:r>
              <a:rPr lang="en-US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2019-2022 (</a:t>
            </a: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ໃໝ່+ປິດ)</a:t>
            </a:r>
            <a:endParaRPr lang="en-US" sz="18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ສະມາຊິກ </a:t>
            </a:r>
            <a:r>
              <a:rPr lang="en-US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77 </a:t>
            </a: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ອົງກອນ, </a:t>
            </a:r>
            <a:r>
              <a:rPr lang="en-US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</a:t>
            </a: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22</a:t>
            </a:r>
            <a:r>
              <a:rPr lang="en-US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-202</a:t>
            </a: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3</a:t>
            </a:r>
            <a:endParaRPr lang="en-US" sz="18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ສະມາຊິກ </a:t>
            </a:r>
            <a:r>
              <a:rPr lang="en-US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79 </a:t>
            </a: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ອົງກອນ, </a:t>
            </a:r>
            <a:r>
              <a:rPr lang="en-US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2024</a:t>
            </a:r>
            <a:endParaRPr lang="lo-LA" sz="18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None/>
            </a:pPr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ສະມາຊິກໃໝ່ </a:t>
            </a:r>
            <a:r>
              <a:rPr lang="en-US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</a:t>
            </a:r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ອົງກອນໃນປີ 202</a:t>
            </a:r>
            <a:r>
              <a:rPr lang="en-US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ກໍເປັນສະມາຊິກຂອງເຄືອຂ່າຍ </a:t>
            </a:r>
            <a:r>
              <a:rPr lang="en-US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LIWG </a:t>
            </a: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ແລະ</a:t>
            </a:r>
            <a:r>
              <a:rPr lang="en-US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INGO.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8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832406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F80F409-DD56-4125-9D8F-CBA097FF7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465" y="206478"/>
            <a:ext cx="11680721" cy="973393"/>
          </a:xfrm>
        </p:spPr>
        <p:txBody>
          <a:bodyPr>
            <a:normAutofit/>
          </a:bodyPr>
          <a:lstStyle/>
          <a:p>
            <a:r>
              <a:rPr lang="en-US" sz="4000" b="1" i="1" dirty="0">
                <a:solidFill>
                  <a:schemeClr val="accent4"/>
                </a:solidFill>
              </a:rPr>
              <a:t>Key Achievements in 2024/</a:t>
            </a:r>
            <a:r>
              <a:rPr lang="lo-LA" sz="4000" b="1" i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ຜົນສຳເລັດສຳຄັນໃນປີ 202</a:t>
            </a:r>
            <a:r>
              <a:rPr lang="en-US" sz="4000" b="1" i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A46705E6-B795-4391-9E7E-9F3CCF945F7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04683" y="1371599"/>
            <a:ext cx="5491317" cy="50144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3200" dirty="0">
                <a:ea typeface="Phetsarath OT" panose="02000500000000000001" pitchFamily="2" charset="2"/>
                <a:cs typeface="Phetsarath OT" panose="02000500000000000001" pitchFamily="2" charset="2"/>
              </a:rPr>
              <a:t>SUN CSA members have implemented a total of </a:t>
            </a:r>
            <a:r>
              <a:rPr lang="en-AU" sz="3200" b="1" dirty="0">
                <a:solidFill>
                  <a:schemeClr val="accent5"/>
                </a:solidFill>
                <a:ea typeface="Phetsarath OT" panose="02000500000000000001" pitchFamily="2" charset="2"/>
                <a:cs typeface="Phetsarath OT" panose="02000500000000000001" pitchFamily="2" charset="2"/>
              </a:rPr>
              <a:t>101</a:t>
            </a:r>
            <a:r>
              <a:rPr lang="en-AU" sz="3200" dirty="0">
                <a:ea typeface="Phetsarath OT" panose="02000500000000000001" pitchFamily="2" charset="2"/>
                <a:cs typeface="Phetsarath OT" panose="02000500000000000001" pitchFamily="2" charset="2"/>
              </a:rPr>
              <a:t> joint activities (</a:t>
            </a:r>
            <a:r>
              <a:rPr lang="en-AU" sz="3200" b="1" dirty="0">
                <a:solidFill>
                  <a:schemeClr val="accent5"/>
                </a:solidFill>
                <a:ea typeface="Phetsarath OT" panose="02000500000000000001" pitchFamily="2" charset="2"/>
                <a:cs typeface="Phetsarath OT" panose="02000500000000000001" pitchFamily="2" charset="2"/>
              </a:rPr>
              <a:t>8</a:t>
            </a:r>
            <a:r>
              <a:rPr lang="en-AU" sz="3200" dirty="0">
                <a:ea typeface="Phetsarath OT" panose="02000500000000000001" pitchFamily="2" charset="2"/>
                <a:cs typeface="Phetsarath OT" panose="02000500000000000001" pitchFamily="2" charset="2"/>
              </a:rPr>
              <a:t> per month) in 2024. </a:t>
            </a:r>
          </a:p>
          <a:p>
            <a:pPr marL="0" indent="0">
              <a:buNone/>
            </a:pPr>
            <a:r>
              <a:rPr lang="en-AU" sz="3200" dirty="0">
                <a:ea typeface="Phetsarath OT" panose="02000500000000000001" pitchFamily="2" charset="2"/>
                <a:cs typeface="Phetsarath OT" panose="02000500000000000001" pitchFamily="2" charset="2"/>
              </a:rPr>
              <a:t>This includes:</a:t>
            </a:r>
          </a:p>
          <a:p>
            <a:r>
              <a:rPr lang="en-AU" sz="3200" b="1" dirty="0">
                <a:solidFill>
                  <a:schemeClr val="accent5"/>
                </a:solidFill>
                <a:ea typeface="Phetsarath OT" panose="02000500000000000001" pitchFamily="2" charset="2"/>
                <a:cs typeface="Phetsarath OT" panose="02000500000000000001" pitchFamily="2" charset="2"/>
              </a:rPr>
              <a:t>21</a:t>
            </a:r>
            <a:r>
              <a:rPr lang="en-AU" sz="3200" dirty="0">
                <a:ea typeface="Phetsarath OT" panose="02000500000000000001" pitchFamily="2" charset="2"/>
                <a:cs typeface="Phetsarath OT" panose="02000500000000000001" pitchFamily="2" charset="2"/>
              </a:rPr>
              <a:t> Learning activities </a:t>
            </a:r>
          </a:p>
          <a:p>
            <a:pPr lvl="1"/>
            <a:r>
              <a:rPr lang="en-AU" sz="3200" dirty="0">
                <a:ea typeface="Phetsarath OT" panose="02000500000000000001" pitchFamily="2" charset="2"/>
                <a:cs typeface="Phetsarath OT" panose="02000500000000000001" pitchFamily="2" charset="2"/>
              </a:rPr>
              <a:t>(including </a:t>
            </a:r>
            <a:r>
              <a:rPr lang="en-AU" sz="3200" b="1" dirty="0">
                <a:solidFill>
                  <a:schemeClr val="accent5"/>
                </a:solidFill>
                <a:ea typeface="Phetsarath OT" panose="02000500000000000001" pitchFamily="2" charset="2"/>
                <a:cs typeface="Phetsarath OT" panose="02000500000000000001" pitchFamily="2" charset="2"/>
              </a:rPr>
              <a:t>5</a:t>
            </a:r>
            <a:r>
              <a:rPr lang="en-AU" sz="3200" dirty="0">
                <a:ea typeface="Phetsarath OT" panose="02000500000000000001" pitchFamily="2" charset="2"/>
                <a:cs typeface="Phetsarath OT" panose="02000500000000000001" pitchFamily="2" charset="2"/>
              </a:rPr>
              <a:t> Hangouts).</a:t>
            </a:r>
          </a:p>
          <a:p>
            <a:r>
              <a:rPr lang="en-AU" sz="3200" b="1" dirty="0">
                <a:solidFill>
                  <a:schemeClr val="accent5"/>
                </a:solidFill>
                <a:ea typeface="Phetsarath OT" panose="02000500000000000001" pitchFamily="2" charset="2"/>
                <a:cs typeface="Phetsarath OT" panose="02000500000000000001" pitchFamily="2" charset="2"/>
              </a:rPr>
              <a:t>30</a:t>
            </a:r>
            <a:r>
              <a:rPr lang="en-AU" sz="3200" dirty="0">
                <a:ea typeface="Phetsarath OT" panose="02000500000000000001" pitchFamily="2" charset="2"/>
                <a:cs typeface="Phetsarath OT" panose="02000500000000000001" pitchFamily="2" charset="2"/>
              </a:rPr>
              <a:t> Nutrition Advocacy Activities</a:t>
            </a:r>
          </a:p>
          <a:p>
            <a:r>
              <a:rPr lang="en-AU" sz="3200" b="1" dirty="0">
                <a:solidFill>
                  <a:schemeClr val="accent5"/>
                </a:solidFill>
                <a:ea typeface="Phetsarath OT" panose="02000500000000000001" pitchFamily="2" charset="2"/>
                <a:cs typeface="Phetsarath OT" panose="02000500000000000001" pitchFamily="2" charset="2"/>
              </a:rPr>
              <a:t>50</a:t>
            </a:r>
            <a:r>
              <a:rPr lang="en-AU" sz="3200" dirty="0">
                <a:ea typeface="Phetsarath OT" panose="02000500000000000001" pitchFamily="2" charset="2"/>
                <a:cs typeface="Phetsarath OT" panose="02000500000000000001" pitchFamily="2" charset="2"/>
              </a:rPr>
              <a:t> Coordination Activities 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625E4D68-8E41-4879-B21D-E5C9DC7645A0}"/>
              </a:ext>
            </a:extLst>
          </p:cNvPr>
          <p:cNvSpPr txBox="1">
            <a:spLocks/>
          </p:cNvSpPr>
          <p:nvPr/>
        </p:nvSpPr>
        <p:spPr>
          <a:xfrm>
            <a:off x="6445044" y="1371599"/>
            <a:ext cx="5560142" cy="50144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lo-LA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ອົງກອນສະມາຊິກ </a:t>
            </a:r>
            <a:r>
              <a:rPr lang="en-AU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r>
              <a:rPr lang="lo-LA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ຈັດຕັ້ງປະຕິບັດກິດຈະກຳຮ່ວມກັນທັງໝົດ</a:t>
            </a:r>
            <a:r>
              <a:rPr lang="en-AU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AU" sz="3000" b="1" dirty="0">
                <a:solidFill>
                  <a:schemeClr val="accent5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101</a:t>
            </a:r>
            <a:r>
              <a:rPr lang="lo-LA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AU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 </a:t>
            </a:r>
            <a:r>
              <a:rPr lang="en-AU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</a:t>
            </a:r>
            <a:r>
              <a:rPr lang="en-AU" sz="3000" b="1" dirty="0">
                <a:solidFill>
                  <a:schemeClr val="accent5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8</a:t>
            </a:r>
            <a:r>
              <a:rPr lang="en-AU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ຕໍ່ເດືອນ</a:t>
            </a:r>
            <a:r>
              <a:rPr lang="en-AU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 </a:t>
            </a:r>
            <a:r>
              <a:rPr lang="lo-LA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ໃນປີ</a:t>
            </a:r>
            <a:r>
              <a:rPr lang="en-AU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2024.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lo-LA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ລວມມີ</a:t>
            </a:r>
            <a:r>
              <a:rPr lang="en-AU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</a:t>
            </a:r>
          </a:p>
          <a:p>
            <a:r>
              <a:rPr lang="en-AU" sz="3000" b="1" dirty="0">
                <a:solidFill>
                  <a:schemeClr val="accent5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21</a:t>
            </a:r>
            <a:r>
              <a:rPr lang="en-AU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ກິດຈະກຳແລກປ່ຽນຮຽນຮູ້</a:t>
            </a:r>
            <a:r>
              <a:rPr lang="en-AU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</a:p>
          <a:p>
            <a:pPr lvl="1"/>
            <a:r>
              <a:rPr lang="en-AU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</a:t>
            </a:r>
            <a:r>
              <a:rPr lang="lo-LA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ລວມທັງເວທີສົນທະນາອອນໄລນ໌</a:t>
            </a:r>
            <a:r>
              <a:rPr lang="en-AU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AU" sz="3000" b="1" dirty="0">
                <a:solidFill>
                  <a:schemeClr val="accent5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5</a:t>
            </a:r>
            <a:r>
              <a:rPr lang="en-AU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ຄັ້ງ</a:t>
            </a:r>
            <a:r>
              <a:rPr lang="en-AU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).</a:t>
            </a:r>
          </a:p>
          <a:p>
            <a:r>
              <a:rPr lang="en-AU" sz="3000" b="1" dirty="0">
                <a:solidFill>
                  <a:schemeClr val="accent5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30</a:t>
            </a:r>
            <a:r>
              <a:rPr lang="en-AU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ກິດຈະກຳສະໜັບສະໜູນວຽກງານໂພຊະນາການ</a:t>
            </a:r>
            <a:endParaRPr lang="en-AU" sz="3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en-AU" sz="3000" b="1" dirty="0">
                <a:solidFill>
                  <a:schemeClr val="accent5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50</a:t>
            </a:r>
            <a:r>
              <a:rPr lang="en-AU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ກິດຈະກຳການປະສານງານ</a:t>
            </a:r>
            <a:endParaRPr lang="en-AU" sz="3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28126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F80F409-DD56-4125-9D8F-CBA097FF7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465" y="206478"/>
            <a:ext cx="11680721" cy="973393"/>
          </a:xfrm>
        </p:spPr>
        <p:txBody>
          <a:bodyPr>
            <a:normAutofit/>
          </a:bodyPr>
          <a:lstStyle/>
          <a:p>
            <a:r>
              <a:rPr lang="en-US" sz="4000" b="1" i="1" dirty="0">
                <a:solidFill>
                  <a:schemeClr val="accent4"/>
                </a:solidFill>
              </a:rPr>
              <a:t>Key Achievements in 2024/</a:t>
            </a:r>
            <a:r>
              <a:rPr lang="lo-LA" sz="4000" b="1" i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ຜົນສຳເລັດສຳຄັນໃນປີ 202</a:t>
            </a:r>
            <a:r>
              <a:rPr lang="en-US" sz="4000" b="1" i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9366D8-2A00-37BB-A512-8658AFF6CFFB}"/>
              </a:ext>
            </a:extLst>
          </p:cNvPr>
          <p:cNvSpPr txBox="1"/>
          <p:nvPr/>
        </p:nvSpPr>
        <p:spPr>
          <a:xfrm>
            <a:off x="6111414" y="1179871"/>
            <a:ext cx="5756121" cy="25853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dirty="0"/>
              <a:t>Through cooperation and partnership, </a:t>
            </a:r>
            <a:r>
              <a:rPr lang="en-AU" b="1" dirty="0">
                <a:solidFill>
                  <a:schemeClr val="accent2"/>
                </a:solidFill>
              </a:rPr>
              <a:t>SUN CSA organisations are more active every year!</a:t>
            </a:r>
          </a:p>
          <a:p>
            <a:endParaRPr lang="en-AU" dirty="0"/>
          </a:p>
          <a:p>
            <a:r>
              <a:rPr lang="en-AU" b="1" dirty="0">
                <a:solidFill>
                  <a:schemeClr val="accent2"/>
                </a:solidFill>
              </a:rPr>
              <a:t>13% increase in activities in 202</a:t>
            </a:r>
            <a:r>
              <a:rPr lang="en-US" b="1" dirty="0">
                <a:solidFill>
                  <a:schemeClr val="accent2"/>
                </a:solidFill>
              </a:rPr>
              <a:t>4</a:t>
            </a:r>
            <a:r>
              <a:rPr lang="en-AU" b="1" dirty="0">
                <a:solidFill>
                  <a:schemeClr val="accent2"/>
                </a:solidFill>
              </a:rPr>
              <a:t>.</a:t>
            </a:r>
          </a:p>
          <a:p>
            <a:r>
              <a:rPr lang="en-AU" dirty="0"/>
              <a:t>81% increase since 2021.</a:t>
            </a:r>
          </a:p>
          <a:p>
            <a:endParaRPr lang="en-AU" dirty="0"/>
          </a:p>
          <a:p>
            <a:r>
              <a:rPr lang="en-AU" b="1" dirty="0">
                <a:solidFill>
                  <a:srgbClr val="FF8500"/>
                </a:solidFill>
              </a:rPr>
              <a:t>In 2024, SUN CSA Laos celebrates 10 years of nutrition coordination, learning and advocacy with 500 joint activities!</a:t>
            </a:r>
            <a:endParaRPr lang="en-AU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0A729B4-2DBA-432B-AAFC-3A9B84C1F1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3701646"/>
              </p:ext>
            </p:extLst>
          </p:nvPr>
        </p:nvGraphicFramePr>
        <p:xfrm>
          <a:off x="570576" y="1606334"/>
          <a:ext cx="5217401" cy="4553099"/>
        </p:xfrm>
        <a:graphic>
          <a:graphicData uri="http://schemas.openxmlformats.org/drawingml/2006/table">
            <a:tbl>
              <a:tblPr/>
              <a:tblGrid>
                <a:gridCol w="2168705">
                  <a:extLst>
                    <a:ext uri="{9D8B030D-6E8A-4147-A177-3AD203B41FA5}">
                      <a16:colId xmlns:a16="http://schemas.microsoft.com/office/drawing/2014/main" val="3042592988"/>
                    </a:ext>
                  </a:extLst>
                </a:gridCol>
                <a:gridCol w="834117">
                  <a:extLst>
                    <a:ext uri="{9D8B030D-6E8A-4147-A177-3AD203B41FA5}">
                      <a16:colId xmlns:a16="http://schemas.microsoft.com/office/drawing/2014/main" val="734940083"/>
                    </a:ext>
                  </a:extLst>
                </a:gridCol>
                <a:gridCol w="738193">
                  <a:extLst>
                    <a:ext uri="{9D8B030D-6E8A-4147-A177-3AD203B41FA5}">
                      <a16:colId xmlns:a16="http://schemas.microsoft.com/office/drawing/2014/main" val="2100282770"/>
                    </a:ext>
                  </a:extLst>
                </a:gridCol>
                <a:gridCol w="738193">
                  <a:extLst>
                    <a:ext uri="{9D8B030D-6E8A-4147-A177-3AD203B41FA5}">
                      <a16:colId xmlns:a16="http://schemas.microsoft.com/office/drawing/2014/main" val="1335733452"/>
                    </a:ext>
                  </a:extLst>
                </a:gridCol>
                <a:gridCol w="738193">
                  <a:extLst>
                    <a:ext uri="{9D8B030D-6E8A-4147-A177-3AD203B41FA5}">
                      <a16:colId xmlns:a16="http://schemas.microsoft.com/office/drawing/2014/main" val="3133061189"/>
                    </a:ext>
                  </a:extLst>
                </a:gridCol>
              </a:tblGrid>
              <a:tr h="7609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FF6600"/>
                          </a:solidFill>
                          <a:effectLst/>
                          <a:latin typeface="Times New Roman" panose="02020603050405020304" pitchFamily="18" charset="0"/>
                        </a:rPr>
                        <a:t>SUN CSA LAOS 2024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3052473"/>
                  </a:ext>
                </a:extLst>
              </a:tr>
              <a:tr h="601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6010905"/>
                  </a:ext>
                </a:extLst>
              </a:tr>
              <a:tr h="7519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 Coordination Events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4962135"/>
                  </a:ext>
                </a:extLst>
              </a:tr>
              <a:tr h="6917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 Advocacy Events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1295716"/>
                  </a:ext>
                </a:extLst>
              </a:tr>
              <a:tr h="5714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 Learning Events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2185519"/>
                  </a:ext>
                </a:extLst>
              </a:tr>
              <a:tr h="11429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Avg events per month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1425228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161457FD-B5C6-4D34-9671-1BD646D538CF}"/>
              </a:ext>
            </a:extLst>
          </p:cNvPr>
          <p:cNvSpPr txBox="1"/>
          <p:nvPr/>
        </p:nvSpPr>
        <p:spPr>
          <a:xfrm>
            <a:off x="6096000" y="3861424"/>
            <a:ext cx="5756121" cy="25853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lo-LA" dirty="0">
                <a:latin typeface="Phetsarath OT" panose="02000500000000020004" pitchFamily="2" charset="0"/>
                <a:cs typeface="Phetsarath OT" panose="02000500000000020004" pitchFamily="2" charset="0"/>
              </a:rPr>
              <a:t>ຜ່ານ​ການ​ຮ່ວມ​ມື​</a:t>
            </a:r>
            <a:r>
              <a:rPr lang="en-US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dirty="0">
                <a:latin typeface="Phetsarath OT" panose="02000500000000020004" pitchFamily="2" charset="0"/>
                <a:cs typeface="Phetsarath OT" panose="02000500000000020004" pitchFamily="2" charset="0"/>
              </a:rPr>
              <a:t>ແລະ</a:t>
            </a:r>
            <a:r>
              <a:rPr lang="en-US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dirty="0">
                <a:latin typeface="Phetsarath OT" panose="02000500000000020004" pitchFamily="2" charset="0"/>
                <a:cs typeface="Phetsarath OT" panose="02000500000000020004" pitchFamily="2" charset="0"/>
              </a:rPr>
              <a:t>ແລະ ເຮັດວຽກຮ່ວມກັນ, ອົງ​ກອນສະມາຊິກ </a:t>
            </a:r>
            <a:r>
              <a:rPr lang="en-AU" dirty="0">
                <a:latin typeface="Phetsarath OT" panose="02000500000000020004" pitchFamily="2" charset="0"/>
                <a:cs typeface="Phetsarath OT" panose="02000500000000020004" pitchFamily="2" charset="0"/>
              </a:rPr>
              <a:t>SUN CSA </a:t>
            </a:r>
            <a:r>
              <a:rPr lang="lo-LA" dirty="0">
                <a:latin typeface="Phetsarath OT" panose="02000500000000020004" pitchFamily="2" charset="0"/>
                <a:cs typeface="Phetsarath OT" panose="02000500000000020004" pitchFamily="2" charset="0"/>
              </a:rPr>
              <a:t>ມີ​ການ​ເຄື່ອນ​ໄຫວ​ຫຼາຍ​ຂຶ້ນ​ໃນ​ແຕ່​ລະ​ປີ!</a:t>
            </a:r>
            <a:endParaRPr lang="en-AU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endParaRPr lang="en-AU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r>
              <a:rPr lang="lo-LA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ໃນປີ 202</a:t>
            </a:r>
            <a:r>
              <a:rPr lang="en-US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4</a:t>
            </a:r>
            <a:r>
              <a:rPr lang="lo-LA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ກິດຈະກຳເພີ່ມຂຶ້ນ 40</a:t>
            </a:r>
            <a:r>
              <a:rPr lang="en-US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%</a:t>
            </a:r>
            <a:r>
              <a:rPr lang="lo-LA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.</a:t>
            </a:r>
          </a:p>
          <a:p>
            <a:r>
              <a:rPr lang="lo-LA" dirty="0">
                <a:latin typeface="Phetsarath OT" panose="02000500000000020004" pitchFamily="2" charset="0"/>
                <a:cs typeface="Phetsarath OT" panose="02000500000000020004" pitchFamily="2" charset="0"/>
              </a:rPr>
              <a:t>ເພີ່ມຂຶ້ນ </a:t>
            </a:r>
            <a:r>
              <a:rPr lang="en-US" dirty="0">
                <a:latin typeface="Phetsarath OT" panose="02000500000000020004" pitchFamily="2" charset="0"/>
                <a:cs typeface="Phetsarath OT" panose="02000500000000020004" pitchFamily="2" charset="0"/>
              </a:rPr>
              <a:t>81</a:t>
            </a:r>
            <a:r>
              <a:rPr lang="lo-LA" dirty="0">
                <a:latin typeface="Phetsarath OT" panose="02000500000000020004" pitchFamily="2" charset="0"/>
                <a:cs typeface="Phetsarath OT" panose="02000500000000020004" pitchFamily="2" charset="0"/>
              </a:rPr>
              <a:t>% ນັບຕັ້ງແຕ່ປີ 2021.</a:t>
            </a:r>
          </a:p>
          <a:p>
            <a:endParaRPr lang="lo-LA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r>
              <a:rPr lang="lo-LA" b="1" dirty="0">
                <a:solidFill>
                  <a:srgbClr val="FF85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ໃນປີ </a:t>
            </a:r>
            <a:r>
              <a:rPr lang="en-AU" b="1" dirty="0">
                <a:solidFill>
                  <a:srgbClr val="FF85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2024, SUN CSA </a:t>
            </a:r>
            <a:r>
              <a:rPr lang="lo-LA" b="1" dirty="0">
                <a:solidFill>
                  <a:srgbClr val="FF85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ລາວສະເຫຼີມສະຫຼອງ 10 ປີ ໃນການເຮັດວຽກຮ່ວມກັນຂອງພວກເຮົາໂດຍຜ່ານການປະສານງານ, ການຮຽນຮູ້ ແລະ ວຽກງານສະໜັບສະໜູນ, ຊຶ່ງມີກິດຈະກຳຮ່ວມກັນທັງໝົດ 500 ກິດຈະກຳ</a:t>
            </a:r>
            <a:r>
              <a:rPr lang="en-AU" b="1" dirty="0">
                <a:solidFill>
                  <a:srgbClr val="FF85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683076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5C5BF44-207A-42CE-9378-985BDFBD022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168" y="638523"/>
            <a:ext cx="12198168" cy="5439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796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9311730-337A-41E7-9FCD-C057D792F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140" y="30347"/>
            <a:ext cx="11721964" cy="1414405"/>
          </a:xfrm>
        </p:spPr>
        <p:txBody>
          <a:bodyPr>
            <a:normAutofit/>
          </a:bodyPr>
          <a:lstStyle/>
          <a:p>
            <a:pPr algn="ctr"/>
            <a:r>
              <a:rPr lang="en-US" sz="3600" b="1" i="1" dirty="0">
                <a:solidFill>
                  <a:schemeClr val="accent4"/>
                </a:solidFill>
              </a:rPr>
              <a:t>Key Achievements - 2024/</a:t>
            </a:r>
            <a:r>
              <a:rPr lang="lo-LA" sz="3600" b="1" i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ຜົນສຳເລັດສຳຄັນໃນປີ 202</a:t>
            </a:r>
            <a:r>
              <a:rPr lang="en-US" sz="3600" b="1" i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</a:t>
            </a:r>
            <a:br>
              <a:rPr lang="en-US" sz="3600" b="1" dirty="0"/>
            </a:br>
            <a:r>
              <a:rPr lang="en-US" sz="3600" b="1" dirty="0">
                <a:solidFill>
                  <a:srgbClr val="FF8500"/>
                </a:solidFill>
              </a:rPr>
              <a:t>SUN CSA Advocacy</a:t>
            </a:r>
            <a:r>
              <a:rPr lang="lo-LA" sz="3600" b="1" dirty="0">
                <a:solidFill>
                  <a:srgbClr val="FF8500"/>
                </a:solidFill>
              </a:rPr>
              <a:t>/</a:t>
            </a:r>
            <a:r>
              <a:rPr lang="lo-LA" sz="3600" b="1" dirty="0">
                <a:solidFill>
                  <a:srgbClr val="FF85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ວຽກງານສະໜັບສະໜູນ</a:t>
            </a:r>
            <a:endParaRPr lang="en-US" sz="3600" b="1" dirty="0">
              <a:solidFill>
                <a:srgbClr val="FF85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B74A1E5B-A029-400C-B264-A6F5EE8B90A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32204" y="1526459"/>
            <a:ext cx="5411395" cy="47940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b="1" dirty="0">
                <a:solidFill>
                  <a:schemeClr val="accent5"/>
                </a:solidFill>
                <a:ea typeface="Phetsarath OT" panose="02000500000000000001" pitchFamily="2" charset="2"/>
                <a:cs typeface="Phetsarath OT" panose="02000500000000000001" pitchFamily="2" charset="2"/>
              </a:rPr>
              <a:t>30</a:t>
            </a:r>
            <a:r>
              <a:rPr lang="en-AU" dirty="0">
                <a:ea typeface="Phetsarath OT" panose="02000500000000000001" pitchFamily="2" charset="2"/>
                <a:cs typeface="Phetsarath OT" panose="02000500000000000001" pitchFamily="2" charset="2"/>
              </a:rPr>
              <a:t> advocacy events including:</a:t>
            </a:r>
          </a:p>
          <a:p>
            <a:r>
              <a:rPr lang="en-US" dirty="0">
                <a:ea typeface="Phetsarath OT" panose="02000500000000000001" pitchFamily="2" charset="2"/>
                <a:cs typeface="Phetsarath OT" panose="02000500000000000001" pitchFamily="2" charset="2"/>
              </a:rPr>
              <a:t>We expanded our food security campaign to include climate change impacts.</a:t>
            </a:r>
            <a:endParaRPr lang="lo-LA" dirty="0"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en-AU" dirty="0"/>
              <a:t>We conducted a large </a:t>
            </a:r>
            <a:r>
              <a:rPr lang="en-AU" b="1" dirty="0"/>
              <a:t>SUN CSA Climate Change and Nutrition Conference</a:t>
            </a:r>
            <a:endParaRPr lang="lo-LA" dirty="0"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en-US" dirty="0">
                <a:ea typeface="Phetsarath OT" panose="02000500000000000001" pitchFamily="2" charset="2"/>
                <a:cs typeface="Phetsarath OT" panose="02000500000000000001" pitchFamily="2" charset="2"/>
              </a:rPr>
              <a:t>Launched a </a:t>
            </a:r>
            <a:r>
              <a:rPr lang="en-US" b="1" dirty="0">
                <a:ea typeface="Phetsarath OT" panose="02000500000000000001" pitchFamily="2" charset="2"/>
                <a:cs typeface="Phetsarath OT" panose="02000500000000000001" pitchFamily="2" charset="2"/>
              </a:rPr>
              <a:t>Climate Change &amp; Nutrition Resource page</a:t>
            </a:r>
            <a:r>
              <a:rPr lang="lo-LA" b="1" dirty="0"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dirty="0">
                <a:ea typeface="Phetsarath OT" panose="02000500000000000001" pitchFamily="2" charset="2"/>
                <a:cs typeface="Phetsarath OT" panose="02000500000000000001" pitchFamily="2" charset="2"/>
              </a:rPr>
              <a:t>and </a:t>
            </a:r>
            <a:r>
              <a:rPr lang="en-US" b="1" dirty="0">
                <a:ea typeface="Phetsarath OT" panose="02000500000000000001" pitchFamily="2" charset="2"/>
                <a:cs typeface="Phetsarath OT" panose="02000500000000000001" pitchFamily="2" charset="2"/>
              </a:rPr>
              <a:t>Nutrition Research &amp; Evidence Portal</a:t>
            </a:r>
            <a:r>
              <a:rPr lang="en-US" dirty="0">
                <a:ea typeface="Phetsarath OT" panose="02000500000000000001" pitchFamily="2" charset="2"/>
                <a:cs typeface="Phetsarath OT" panose="02000500000000000001" pitchFamily="2" charset="2"/>
              </a:rPr>
              <a:t>.</a:t>
            </a:r>
          </a:p>
          <a:p>
            <a:pPr marL="0" indent="0">
              <a:buNone/>
            </a:pPr>
            <a:endParaRPr lang="lo-LA" dirty="0"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381AD750-1B52-4C97-B077-9D2FDCECB58D}"/>
              </a:ext>
            </a:extLst>
          </p:cNvPr>
          <p:cNvSpPr txBox="1">
            <a:spLocks/>
          </p:cNvSpPr>
          <p:nvPr/>
        </p:nvSpPr>
        <p:spPr>
          <a:xfrm>
            <a:off x="6392229" y="1526458"/>
            <a:ext cx="5411395" cy="47940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chemeClr val="accent5"/>
                </a:solidFill>
                <a:latin typeface="Phetsarath OT" panose="02000500000000020004" pitchFamily="2" charset="0"/>
                <a:ea typeface="Phetsarath OT" panose="02000500000000000001" pitchFamily="2" charset="2"/>
                <a:cs typeface="Phetsarath OT" panose="02000500000000020004" pitchFamily="2" charset="0"/>
              </a:rPr>
              <a:t>30</a:t>
            </a:r>
            <a:r>
              <a:rPr lang="en-US" sz="2400" dirty="0">
                <a:latin typeface="Phetsarath OT" panose="02000500000000020004" pitchFamily="2" charset="0"/>
                <a:ea typeface="Phetsarath OT" panose="02000500000000000001" pitchFamily="2" charset="2"/>
                <a:cs typeface="Phetsarath OT" panose="02000500000000020004" pitchFamily="2" charset="0"/>
              </a:rPr>
              <a:t> </a:t>
            </a:r>
            <a:r>
              <a:rPr lang="lo-LA" sz="2400" dirty="0">
                <a:latin typeface="Phetsarath OT" panose="02000500000000020004" pitchFamily="2" charset="0"/>
                <a:ea typeface="Phetsarath OT" panose="02000500000000000001" pitchFamily="2" charset="2"/>
                <a:cs typeface="Phetsarath OT" panose="02000500000000020004" pitchFamily="2" charset="0"/>
              </a:rPr>
              <a:t>ກິດຈະກຳວຽກງານສະໜັບສະໜູນ</a:t>
            </a:r>
            <a:r>
              <a:rPr lang="en-US" sz="2400" dirty="0">
                <a:latin typeface="Phetsarath OT" panose="02000500000000020004" pitchFamily="2" charset="0"/>
                <a:ea typeface="Phetsarath OT" panose="02000500000000000001" pitchFamily="2" charset="2"/>
                <a:cs typeface="Phetsarath OT" panose="02000500000000020004" pitchFamily="2" charset="0"/>
              </a:rPr>
              <a:t>:</a:t>
            </a:r>
            <a:endParaRPr lang="lo-LA" sz="2400" dirty="0">
              <a:latin typeface="Phetsarath OT" panose="02000500000000020004" pitchFamily="2" charset="0"/>
              <a:ea typeface="Phetsarath OT" panose="02000500000000000001" pitchFamily="2" charset="2"/>
              <a:cs typeface="Phetsarath OT" panose="02000500000000020004" pitchFamily="2" charset="0"/>
            </a:endParaRPr>
          </a:p>
          <a:p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ພວກເຮົາໄດ້ເສີມຂະຫຍາຍກິດຈະກໍາການຄໍ້າປະກັນສະບຽງອາຫານຂອງພວກເຮົາ ໃຫ້ຄອບຄຸມເຖິງຜົນກະທົບຈາກການປ່ຽນແປງສະພາບດິນຟ້າອາກາດ.</a:t>
            </a:r>
          </a:p>
          <a:p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ພວກເຮົາໄດ້ຈັດກອງປະຊຸມໃຫຍ່ </a:t>
            </a:r>
            <a:r>
              <a:rPr lang="en-US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SUN CSA </a:t>
            </a:r>
            <a:r>
              <a:rPr lang="lo-LA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ການປ່ຽນແປງສະພາບດິນຟ້າອາກາດ ແລະ ໂພຊະນາການ.</a:t>
            </a:r>
          </a:p>
          <a:p>
            <a:r>
              <a:rPr lang="lo-LA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ຂໍ້ມູນກ່ຽວກັບການປ່ຽນແປງສະພາບດິນຟ້າອາກາດ ແລະ ໂພຊະນາການ</a:t>
            </a: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 ແລະ </a:t>
            </a:r>
            <a:r>
              <a:rPr lang="lo-LA" sz="24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ຂໍ້ມຸນ ການຄົ້ນຄວ້າ ແລະ ຫຼັກຖານດ້ານໂພຊະນາການ </a:t>
            </a:r>
            <a:r>
              <a:rPr lang="lo-LA" sz="2400" dirty="0">
                <a:latin typeface="Phetsarath OT" panose="02000500000000020004" pitchFamily="2" charset="0"/>
                <a:cs typeface="Phetsarath OT" panose="02000500000000020004" pitchFamily="2" charset="0"/>
              </a:rPr>
              <a:t>ເທິງ ໜ້າເວັບໄຊທ໌.</a:t>
            </a:r>
          </a:p>
          <a:p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150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9311730-337A-41E7-9FCD-C057D792F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140" y="30347"/>
            <a:ext cx="11721964" cy="1103509"/>
          </a:xfrm>
        </p:spPr>
        <p:txBody>
          <a:bodyPr>
            <a:normAutofit/>
          </a:bodyPr>
          <a:lstStyle/>
          <a:p>
            <a:pPr algn="ctr"/>
            <a:r>
              <a:rPr lang="en-US" sz="3600" b="1" i="1" dirty="0">
                <a:solidFill>
                  <a:schemeClr val="accent4"/>
                </a:solidFill>
              </a:rPr>
              <a:t>Key Achievements - 2024/</a:t>
            </a:r>
            <a:r>
              <a:rPr lang="lo-LA" sz="3600" b="1" i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ຜົນສຳເລັດສຳຄັນໃນປີ 202</a:t>
            </a:r>
            <a:r>
              <a:rPr lang="en-US" sz="3600" b="1" i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</a:t>
            </a:r>
            <a:br>
              <a:rPr lang="en-US" sz="3600" b="1" dirty="0"/>
            </a:br>
            <a:r>
              <a:rPr lang="en-US" sz="3600" b="1" dirty="0">
                <a:solidFill>
                  <a:srgbClr val="FF8500"/>
                </a:solidFill>
              </a:rPr>
              <a:t>SUN CSA Advocacy</a:t>
            </a:r>
            <a:r>
              <a:rPr lang="lo-LA" sz="3600" b="1" dirty="0">
                <a:solidFill>
                  <a:srgbClr val="FF8500"/>
                </a:solidFill>
              </a:rPr>
              <a:t>/</a:t>
            </a:r>
            <a:r>
              <a:rPr lang="lo-LA" sz="3600" b="1" dirty="0">
                <a:solidFill>
                  <a:srgbClr val="FF85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ວຽກງານສະໜັບສະໜູນ</a:t>
            </a:r>
            <a:endParaRPr lang="en-US" sz="3600" b="1" dirty="0">
              <a:solidFill>
                <a:srgbClr val="FF85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B74A1E5B-A029-400C-B264-A6F5EE8B90A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32204" y="1389299"/>
            <a:ext cx="5411395" cy="50663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b="1" dirty="0">
                <a:solidFill>
                  <a:schemeClr val="accent5"/>
                </a:solidFill>
                <a:ea typeface="Phetsarath OT" panose="02000500000000000001" pitchFamily="2" charset="2"/>
                <a:cs typeface="Phetsarath OT" panose="02000500000000000001" pitchFamily="2" charset="2"/>
              </a:rPr>
              <a:t>30</a:t>
            </a:r>
            <a:r>
              <a:rPr lang="en-AU" sz="1800" dirty="0">
                <a:ea typeface="Phetsarath OT" panose="02000500000000000001" pitchFamily="2" charset="2"/>
                <a:cs typeface="Phetsarath OT" panose="02000500000000000001" pitchFamily="2" charset="2"/>
              </a:rPr>
              <a:t> advocacy events including:</a:t>
            </a:r>
          </a:p>
          <a:p>
            <a:r>
              <a:rPr lang="en-US" sz="1800" dirty="0">
                <a:ea typeface="Phetsarath OT" panose="02000500000000000001" pitchFamily="2" charset="2"/>
                <a:cs typeface="Phetsarath OT" panose="02000500000000000001" pitchFamily="2" charset="2"/>
              </a:rPr>
              <a:t>Our breastfeeding advocacy continued with </a:t>
            </a:r>
            <a:r>
              <a:rPr lang="en-US" sz="1800" b="1" dirty="0">
                <a:ea typeface="Phetsarath OT" panose="02000500000000000001" pitchFamily="2" charset="2"/>
                <a:cs typeface="Phetsarath OT" panose="02000500000000000001" pitchFamily="2" charset="2"/>
              </a:rPr>
              <a:t>increased awareness</a:t>
            </a:r>
            <a:r>
              <a:rPr lang="en-US" sz="1800" dirty="0">
                <a:ea typeface="Phetsarath OT" panose="02000500000000000001" pitchFamily="2" charset="2"/>
                <a:cs typeface="Phetsarath OT" panose="02000500000000000001" pitchFamily="2" charset="2"/>
              </a:rPr>
              <a:t> about the national Breastmilk Substitutes decree.</a:t>
            </a:r>
          </a:p>
          <a:p>
            <a:r>
              <a:rPr lang="en-AU" sz="1800" dirty="0"/>
              <a:t>We added more resources to our </a:t>
            </a:r>
            <a:r>
              <a:rPr lang="en-AU" sz="1800" b="1" u="sng" dirty="0">
                <a:hlinkClick r:id="rId2"/>
              </a:rPr>
              <a:t>Breastfeeding resources webpage</a:t>
            </a:r>
            <a:r>
              <a:rPr lang="lo-LA" sz="1800" b="1" u="sng" dirty="0"/>
              <a:t>.</a:t>
            </a:r>
            <a:endParaRPr lang="en-AU" sz="1800" dirty="0"/>
          </a:p>
          <a:p>
            <a:r>
              <a:rPr lang="en-AU" sz="1800" dirty="0"/>
              <a:t>Through our </a:t>
            </a:r>
            <a:r>
              <a:rPr lang="en-AU" sz="1800" b="1" dirty="0"/>
              <a:t>workplace breastfeeding advocacy campaign</a:t>
            </a:r>
            <a:r>
              <a:rPr lang="en-AU" sz="1800" dirty="0"/>
              <a:t> there has been a </a:t>
            </a:r>
            <a:r>
              <a:rPr lang="en-AU" sz="1800" b="1" dirty="0">
                <a:solidFill>
                  <a:schemeClr val="accent5"/>
                </a:solidFill>
              </a:rPr>
              <a:t>16%</a:t>
            </a:r>
            <a:r>
              <a:rPr lang="en-AU" sz="1800" b="1" dirty="0"/>
              <a:t> improvement in workplace breastfeeding policies and practices.</a:t>
            </a:r>
          </a:p>
          <a:p>
            <a:r>
              <a:rPr lang="en-AU" sz="1800" b="1" dirty="0">
                <a:solidFill>
                  <a:schemeClr val="accent5"/>
                </a:solidFill>
              </a:rPr>
              <a:t>21%</a:t>
            </a:r>
            <a:r>
              <a:rPr lang="en-AU" sz="1800" b="1" dirty="0"/>
              <a:t> increase in staff awareness of breastfeeding policies.</a:t>
            </a:r>
          </a:p>
          <a:p>
            <a:r>
              <a:rPr lang="en-AU" sz="1800" b="1" dirty="0">
                <a:solidFill>
                  <a:schemeClr val="accent5"/>
                </a:solidFill>
              </a:rPr>
              <a:t>32%</a:t>
            </a:r>
            <a:r>
              <a:rPr lang="en-AU" sz="1800" b="1" dirty="0"/>
              <a:t> increase in breastfeeding at work</a:t>
            </a:r>
            <a:r>
              <a:rPr lang="en-AU" sz="1800" dirty="0"/>
              <a:t>. </a:t>
            </a:r>
          </a:p>
          <a:p>
            <a:r>
              <a:rPr lang="en-AU" sz="1800" dirty="0"/>
              <a:t>Our </a:t>
            </a:r>
            <a:r>
              <a:rPr lang="en-AU" sz="1800" b="1" u="sng" dirty="0">
                <a:hlinkClick r:id="rId3"/>
              </a:rPr>
              <a:t>Workplace Breastfeeding Awards</a:t>
            </a:r>
            <a:r>
              <a:rPr lang="en-AU" sz="1800" dirty="0"/>
              <a:t> had </a:t>
            </a:r>
            <a:r>
              <a:rPr lang="en-AU" sz="1800" b="1" dirty="0">
                <a:solidFill>
                  <a:schemeClr val="accent5"/>
                </a:solidFill>
              </a:rPr>
              <a:t>36</a:t>
            </a:r>
            <a:r>
              <a:rPr lang="en-AU" sz="1800" dirty="0"/>
              <a:t> participating organisations in August 2024</a:t>
            </a:r>
            <a:r>
              <a:rPr lang="en-US" sz="1800" dirty="0"/>
              <a:t>,</a:t>
            </a:r>
            <a:r>
              <a:rPr lang="lo-LA" sz="1800" dirty="0"/>
              <a:t> </a:t>
            </a:r>
            <a:r>
              <a:rPr lang="en-US" sz="1800" dirty="0"/>
              <a:t>an increase of </a:t>
            </a:r>
            <a:r>
              <a:rPr lang="en-US" sz="1800" b="1" dirty="0">
                <a:solidFill>
                  <a:schemeClr val="accent5"/>
                </a:solidFill>
              </a:rPr>
              <a:t>20%</a:t>
            </a:r>
            <a:r>
              <a:rPr lang="en-US" sz="1800" dirty="0"/>
              <a:t>, including UN and businesses </a:t>
            </a:r>
            <a:r>
              <a:rPr lang="en-AU" sz="1800" dirty="0"/>
              <a:t>(including UN and businesses).</a:t>
            </a:r>
            <a:endParaRPr lang="en-US" sz="1800" dirty="0"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None/>
            </a:pPr>
            <a:endParaRPr lang="lo-LA" sz="1800" dirty="0"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381AD750-1B52-4C97-B077-9D2FDCECB58D}"/>
              </a:ext>
            </a:extLst>
          </p:cNvPr>
          <p:cNvSpPr txBox="1">
            <a:spLocks/>
          </p:cNvSpPr>
          <p:nvPr/>
        </p:nvSpPr>
        <p:spPr>
          <a:xfrm>
            <a:off x="6392229" y="1389298"/>
            <a:ext cx="5411395" cy="50663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>
                <a:solidFill>
                  <a:schemeClr val="accent5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30</a:t>
            </a:r>
            <a:r>
              <a:rPr lang="en-US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ກິດຈະກຳສະໜັບສະໜູນ</a:t>
            </a:r>
            <a:r>
              <a:rPr lang="en-US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</a:t>
            </a:r>
            <a:endParaRPr lang="lo-LA" sz="18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ພວກເຮົາສືບຕໍ່</a:t>
            </a:r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ສະໜັບສະໜູນວຽກງານການລ້ຽງລູກດ້ວຍນໍ້ານົມແມ່ </a:t>
            </a: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ຊຶ່ງເຫັນໄດ້ວ່າຄວາມຮັບຮູ້ ແລະ ເຂົ້າໃຈກ່ຽວກັບດຳລັດຜະລິດຕະພັນທົດແທນນໍ້ານົມແມ່ແມ່ນເພີ່ມຂຶ້ນ. </a:t>
            </a:r>
          </a:p>
          <a:p>
            <a:r>
              <a:rPr lang="lo-LA" sz="1800" dirty="0">
                <a:latin typeface="Phetsarath OT" panose="02000500000000020004" pitchFamily="2" charset="0"/>
                <a:cs typeface="Phetsarath OT" panose="02000500000000020004" pitchFamily="2" charset="0"/>
              </a:rPr>
              <a:t>ເພີ່ມຊັບພະຍາກອນ </a:t>
            </a:r>
            <a:r>
              <a:rPr lang="lo-LA" sz="1800" b="1" u="sng" dirty="0">
                <a:latin typeface="Phetsarath OT" panose="02000500000000020004" pitchFamily="2" charset="0"/>
                <a:cs typeface="Phetsarath OT" panose="02000500000000020004" pitchFamily="2" charset="0"/>
                <a:hlinkClick r:id="rId4"/>
              </a:rPr>
              <a:t>ກ່ຽວກັບການລ້ຽງລູກດ້ວຍນໍ້ານົມແມ່ຢູ່ເທິງ ໜ້າເວັບໄຊທ໌ຂອງພວກເຮົາ</a:t>
            </a:r>
            <a:r>
              <a:rPr lang="lo-LA" sz="1800" b="1" u="sng" dirty="0">
                <a:latin typeface="Phetsarath OT" panose="02000500000000020004" pitchFamily="2" charset="0"/>
                <a:cs typeface="Phetsarath OT" panose="02000500000000020004" pitchFamily="2" charset="0"/>
              </a:rPr>
              <a:t>.</a:t>
            </a:r>
          </a:p>
          <a:p>
            <a:r>
              <a:rPr lang="lo-LA" sz="1800" dirty="0">
                <a:latin typeface="Phetsarath OT" panose="02000500000000020004" pitchFamily="2" charset="0"/>
                <a:cs typeface="Phetsarath OT" panose="02000500000000020004" pitchFamily="2" charset="0"/>
              </a:rPr>
              <a:t>ໂດຍຜ່ານກິດຈະກໍາ </a:t>
            </a:r>
            <a:r>
              <a:rPr lang="lo-LA" sz="18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ການສົ່ງເສີມການລ້ຽລູກດ້ວຍນົມແມ່ຢູ່ສະຖານທີ່ເຮັດວຽກ ເຫັນວ່ານະໂຍບາຍ ແລະ ແນວທາງປະຕິບັດກ່ຽວກັບການລ້ຽງລູກດ້ວຍນົມແມ່ໃນສະຖານທີ່ເຮັດວຽກມີການປັບປຸງຂຶ້ນ</a:t>
            </a:r>
            <a:r>
              <a:rPr lang="en-AU" sz="18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AU" sz="1800" b="1" dirty="0">
                <a:solidFill>
                  <a:schemeClr val="accent5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16%</a:t>
            </a:r>
            <a:r>
              <a:rPr lang="lo-LA" sz="18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.</a:t>
            </a:r>
          </a:p>
          <a:p>
            <a:r>
              <a:rPr lang="lo-LA" sz="18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ຄວາມຮັບຮູ້ຂອງພະນັກງານກ່ຽວກັບນະໂຍບາຍດັ່ງກ່າວເພີ່ມຂຶ້ນ </a:t>
            </a:r>
            <a:r>
              <a:rPr lang="en-AU" sz="1800" b="1" dirty="0">
                <a:solidFill>
                  <a:schemeClr val="accent5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21%</a:t>
            </a:r>
            <a:r>
              <a:rPr lang="en-AU" sz="18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.</a:t>
            </a:r>
            <a:endParaRPr lang="lo-LA" sz="1800" b="1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r>
              <a:rPr lang="lo-LA" sz="18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ການລ້ຽງລູກດ້ວຍນົມແມ່ໃນສະຖານທີ່ເຮັດວຽກເພີ່ມຂຶ້ນ </a:t>
            </a:r>
            <a:r>
              <a:rPr lang="en-AU" sz="1800" b="1" dirty="0">
                <a:solidFill>
                  <a:schemeClr val="accent5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32%</a:t>
            </a:r>
            <a:r>
              <a:rPr lang="en-AU" sz="1800" dirty="0">
                <a:latin typeface="Phetsarath OT" panose="02000500000000020004" pitchFamily="2" charset="0"/>
                <a:cs typeface="Phetsarath OT" panose="02000500000000020004" pitchFamily="2" charset="0"/>
              </a:rPr>
              <a:t>.</a:t>
            </a:r>
            <a:endParaRPr lang="lo-LA" sz="18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r>
              <a:rPr lang="en-AU" sz="1800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1800" dirty="0">
                <a:latin typeface="Phetsarath OT" panose="02000500000000020004" pitchFamily="2" charset="0"/>
                <a:cs typeface="Phetsarath OT" panose="02000500000000020004" pitchFamily="2" charset="0"/>
              </a:rPr>
              <a:t>ມີ</a:t>
            </a:r>
            <a:r>
              <a:rPr lang="en-AU" sz="1800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AU" sz="1800" b="1" dirty="0">
                <a:solidFill>
                  <a:schemeClr val="accent5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36</a:t>
            </a:r>
            <a:r>
              <a:rPr lang="en-AU" sz="1800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1800" dirty="0">
                <a:latin typeface="Phetsarath OT" panose="02000500000000020004" pitchFamily="2" charset="0"/>
                <a:cs typeface="Phetsarath OT" panose="02000500000000020004" pitchFamily="2" charset="0"/>
              </a:rPr>
              <a:t>ອົງກອນເຂົ້າຮ່ວມ </a:t>
            </a:r>
            <a:r>
              <a:rPr lang="lo-LA" sz="1800" b="1" u="sng" dirty="0">
                <a:latin typeface="Phetsarath OT" panose="02000500000000020004" pitchFamily="2" charset="0"/>
                <a:cs typeface="Phetsarath OT" panose="02000500000000020004" pitchFamily="2" charset="0"/>
                <a:hlinkClick r:id="rId3"/>
              </a:rPr>
              <a:t>ລາງວັນການສົ່ງ</a:t>
            </a:r>
            <a:r>
              <a:rPr lang="lo-LA" sz="1800" b="1" u="sng" dirty="0">
                <a:latin typeface="Phetsarath OT" panose="02000500000000020004" pitchFamily="2" charset="0"/>
                <a:cs typeface="Phetsarath OT" panose="02000500000000020004" pitchFamily="2" charset="0"/>
              </a:rPr>
              <a:t>ເສີມການລ້ຽງລູກດ້ວຍນົມແມ່ໃນສະຖານທີ່ເຮັດວຽກ</a:t>
            </a:r>
            <a:r>
              <a:rPr lang="lo-LA" sz="1800" dirty="0">
                <a:latin typeface="Phetsarath OT" panose="02000500000000020004" pitchFamily="2" charset="0"/>
                <a:cs typeface="Phetsarath OT" panose="02000500000000020004" pitchFamily="2" charset="0"/>
              </a:rPr>
              <a:t> ໃນເດືອນສິງຫາ</a:t>
            </a:r>
            <a:r>
              <a:rPr lang="en-AU" sz="1800" dirty="0">
                <a:latin typeface="Phetsarath OT" panose="02000500000000020004" pitchFamily="2" charset="0"/>
                <a:cs typeface="Phetsarath OT" panose="02000500000000020004" pitchFamily="2" charset="0"/>
              </a:rPr>
              <a:t> 2024, </a:t>
            </a:r>
            <a:r>
              <a:rPr lang="lo-LA" sz="1800" dirty="0">
                <a:latin typeface="Phetsarath OT" panose="02000500000000020004" pitchFamily="2" charset="0"/>
                <a:cs typeface="Phetsarath OT" panose="02000500000000020004" pitchFamily="2" charset="0"/>
              </a:rPr>
              <a:t>ຊຶ່ງເພີ່ມຂຶ້ນ</a:t>
            </a:r>
            <a:r>
              <a:rPr lang="en-AU" sz="1800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AU" sz="1800" b="1" dirty="0">
                <a:solidFill>
                  <a:schemeClr val="accent5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20%</a:t>
            </a:r>
            <a:r>
              <a:rPr lang="en-AU" sz="1800" dirty="0">
                <a:latin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sz="1800" dirty="0">
                <a:latin typeface="Phetsarath OT" panose="02000500000000020004" pitchFamily="2" charset="0"/>
                <a:cs typeface="Phetsarath OT" panose="02000500000000020004" pitchFamily="2" charset="0"/>
              </a:rPr>
              <a:t>ໃນນັ້ນລວມມີ </a:t>
            </a:r>
            <a:r>
              <a:rPr lang="en-AU" sz="1800" dirty="0">
                <a:latin typeface="Phetsarath OT" panose="02000500000000020004" pitchFamily="2" charset="0"/>
                <a:cs typeface="Phetsarath OT" panose="02000500000000020004" pitchFamily="2" charset="0"/>
              </a:rPr>
              <a:t>UN </a:t>
            </a:r>
            <a:r>
              <a:rPr lang="lo-LA" sz="1800" dirty="0">
                <a:latin typeface="Phetsarath OT" panose="02000500000000020004" pitchFamily="2" charset="0"/>
                <a:cs typeface="Phetsarath OT" panose="02000500000000020004" pitchFamily="2" charset="0"/>
              </a:rPr>
              <a:t>ແລະ ພາກເອກະຊົນ</a:t>
            </a:r>
            <a:r>
              <a:rPr lang="en-AU" sz="1800" dirty="0">
                <a:latin typeface="Phetsarath OT" panose="02000500000000020004" pitchFamily="2" charset="0"/>
                <a:cs typeface="Phetsarath OT" panose="02000500000000020004" pitchFamily="2" charset="0"/>
              </a:rPr>
              <a:t>.</a:t>
            </a:r>
            <a:endParaRPr lang="en-US" sz="1800" dirty="0">
              <a:latin typeface="Phetsarath OT" panose="02000500000000020004" pitchFamily="2" charset="0"/>
              <a:ea typeface="Phetsarath OT" panose="02000500000000000001" pitchFamily="2" charset="2"/>
              <a:cs typeface="Phetsarath OT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77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9311730-337A-41E7-9FCD-C057D792F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140" y="30347"/>
            <a:ext cx="11721964" cy="1332109"/>
          </a:xfrm>
        </p:spPr>
        <p:txBody>
          <a:bodyPr>
            <a:normAutofit/>
          </a:bodyPr>
          <a:lstStyle/>
          <a:p>
            <a:pPr algn="ctr"/>
            <a:r>
              <a:rPr lang="en-US" sz="3600" b="1" i="1" dirty="0">
                <a:solidFill>
                  <a:schemeClr val="accent4"/>
                </a:solidFill>
              </a:rPr>
              <a:t>Key Achievements - 2024/</a:t>
            </a:r>
            <a:r>
              <a:rPr lang="lo-LA" sz="3600" b="1" i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ຜົນສຳເລັດສຳຄັນໃນປີ 202</a:t>
            </a:r>
            <a:r>
              <a:rPr lang="en-US" sz="3600" b="1" i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</a:t>
            </a:r>
            <a:br>
              <a:rPr lang="en-US" sz="3600" b="1" dirty="0"/>
            </a:br>
            <a:r>
              <a:rPr lang="en-US" sz="3600" b="1" dirty="0">
                <a:solidFill>
                  <a:srgbClr val="FF8500"/>
                </a:solidFill>
              </a:rPr>
              <a:t>SUN CSA Advocacy</a:t>
            </a:r>
            <a:r>
              <a:rPr lang="lo-LA" sz="3600" b="1" dirty="0">
                <a:solidFill>
                  <a:srgbClr val="FF8500"/>
                </a:solidFill>
              </a:rPr>
              <a:t>/</a:t>
            </a:r>
            <a:r>
              <a:rPr lang="lo-LA" sz="3600" b="1" dirty="0">
                <a:solidFill>
                  <a:srgbClr val="FF85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ວຽກງານສະໜັບສະໜູນ</a:t>
            </a:r>
            <a:endParaRPr lang="en-US" sz="3600" b="1" dirty="0">
              <a:solidFill>
                <a:srgbClr val="FF85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B74A1E5B-A029-400C-B264-A6F5EE8B90A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32204" y="1617899"/>
            <a:ext cx="5703946" cy="17745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b="1" dirty="0">
                <a:solidFill>
                  <a:schemeClr val="accent5"/>
                </a:solidFill>
                <a:ea typeface="Phetsarath OT" panose="02000500000000000001" pitchFamily="2" charset="2"/>
                <a:cs typeface="Phetsarath OT" panose="02000500000000000001" pitchFamily="2" charset="2"/>
              </a:rPr>
              <a:t>30</a:t>
            </a:r>
            <a:r>
              <a:rPr lang="en-AU" sz="1800" dirty="0">
                <a:ea typeface="Phetsarath OT" panose="02000500000000000001" pitchFamily="2" charset="2"/>
                <a:cs typeface="Phetsarath OT" panose="02000500000000000001" pitchFamily="2" charset="2"/>
              </a:rPr>
              <a:t> advocacy events including:</a:t>
            </a:r>
          </a:p>
          <a:p>
            <a:r>
              <a:rPr lang="en-US" sz="1800" dirty="0">
                <a:ea typeface="Phetsarath OT" panose="02000500000000000001" pitchFamily="2" charset="2"/>
                <a:cs typeface="Phetsarath OT" panose="02000500000000000001" pitchFamily="2" charset="2"/>
              </a:rPr>
              <a:t>SUN CSA member </a:t>
            </a:r>
            <a:r>
              <a:rPr lang="en-US" sz="1800" dirty="0" err="1">
                <a:ea typeface="Phetsarath OT" panose="02000500000000000001" pitchFamily="2" charset="2"/>
                <a:cs typeface="Phetsarath OT" panose="02000500000000000001" pitchFamily="2" charset="2"/>
              </a:rPr>
              <a:t>organisations</a:t>
            </a:r>
            <a:r>
              <a:rPr lang="en-US" sz="1800" dirty="0">
                <a:ea typeface="Phetsarath OT" panose="02000500000000000001" pitchFamily="2" charset="2"/>
                <a:cs typeface="Phetsarath OT" panose="02000500000000000001" pitchFamily="2" charset="2"/>
              </a:rPr>
              <a:t> are also conducting impactful advocacy relating to climate-smart agriculture innovations, nutrition research and increasing numbers of Open Defecation Free districts across Laos. </a:t>
            </a:r>
          </a:p>
          <a:p>
            <a:endParaRPr lang="en-US" sz="1800" dirty="0"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None/>
            </a:pPr>
            <a:endParaRPr lang="lo-LA" sz="1800" dirty="0"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381AD750-1B52-4C97-B077-9D2FDCECB58D}"/>
              </a:ext>
            </a:extLst>
          </p:cNvPr>
          <p:cNvSpPr txBox="1">
            <a:spLocks/>
          </p:cNvSpPr>
          <p:nvPr/>
        </p:nvSpPr>
        <p:spPr>
          <a:xfrm>
            <a:off x="6236151" y="1617899"/>
            <a:ext cx="5567474" cy="17745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chemeClr val="accent2"/>
                </a:solidFill>
                <a:latin typeface="Phetsarath OT" panose="02000500000000020004" pitchFamily="2" charset="0"/>
                <a:ea typeface="Phetsarath OT" panose="02000500000000000001" pitchFamily="2" charset="2"/>
                <a:cs typeface="Phetsarath OT" panose="02000500000000020004" pitchFamily="2" charset="0"/>
              </a:rPr>
              <a:t>30</a:t>
            </a:r>
            <a:r>
              <a:rPr lang="en-US" sz="2000" dirty="0">
                <a:latin typeface="Phetsarath OT" panose="02000500000000020004" pitchFamily="2" charset="0"/>
                <a:ea typeface="Phetsarath OT" panose="02000500000000000001" pitchFamily="2" charset="2"/>
                <a:cs typeface="Phetsarath OT" panose="02000500000000020004" pitchFamily="2" charset="0"/>
              </a:rPr>
              <a:t> </a:t>
            </a:r>
            <a:r>
              <a:rPr lang="lo-LA" sz="2000" dirty="0">
                <a:latin typeface="Phetsarath OT" panose="02000500000000020004" pitchFamily="2" charset="0"/>
                <a:ea typeface="Phetsarath OT" panose="02000500000000000001" pitchFamily="2" charset="2"/>
                <a:cs typeface="Phetsarath OT" panose="02000500000000020004" pitchFamily="2" charset="0"/>
              </a:rPr>
              <a:t>ກິດຈະກຳສະໜັບສະໜູນ</a:t>
            </a:r>
            <a:r>
              <a:rPr lang="en-US" sz="2000" dirty="0">
                <a:latin typeface="Phetsarath OT" panose="02000500000000020004" pitchFamily="2" charset="0"/>
                <a:ea typeface="Phetsarath OT" panose="02000500000000000001" pitchFamily="2" charset="2"/>
                <a:cs typeface="Phetsarath OT" panose="02000500000000020004" pitchFamily="2" charset="0"/>
              </a:rPr>
              <a:t>:</a:t>
            </a:r>
          </a:p>
          <a:p>
            <a:r>
              <a:rPr lang="lo-LA" sz="2000" dirty="0">
                <a:latin typeface="Phetsarath OT" panose="02000500000000020004" pitchFamily="2" charset="0"/>
                <a:cs typeface="Phetsarath OT" panose="02000500000000020004" pitchFamily="2" charset="0"/>
              </a:rPr>
              <a:t>ອົງກອນສະມາຊິກ </a:t>
            </a:r>
            <a:r>
              <a:rPr lang="en-AU" sz="2000" dirty="0">
                <a:latin typeface="Phetsarath OT" panose="02000500000000020004" pitchFamily="2" charset="0"/>
                <a:cs typeface="Phetsarath OT" panose="02000500000000020004" pitchFamily="2" charset="0"/>
              </a:rPr>
              <a:t>SUN CSA </a:t>
            </a:r>
            <a:r>
              <a:rPr lang="lo-LA" sz="2000" dirty="0">
                <a:latin typeface="Phetsarath OT" panose="02000500000000020004" pitchFamily="2" charset="0"/>
                <a:cs typeface="Phetsarath OT" panose="02000500000000020004" pitchFamily="2" charset="0"/>
              </a:rPr>
              <a:t>ຍັງລົນນະລົງກ່ຽວກັບ</a:t>
            </a:r>
            <a:r>
              <a:rPr lang="lo-LA" sz="20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ນະວັດຕະກໍາດ້ານກະສິກໍາທີ່ຊານສະຫຼາດຕໍ່ກັບການປ່ຽນແປງສະພາບພິນຟ້າອາກາດ</a:t>
            </a:r>
            <a:r>
              <a:rPr lang="lo-LA" sz="2000" dirty="0">
                <a:latin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sz="2000" b="1" u="sng" dirty="0">
                <a:latin typeface="Phetsarath OT" panose="02000500000000020004" pitchFamily="2" charset="0"/>
                <a:cs typeface="Phetsarath OT" panose="02000500000000020004" pitchFamily="2" charset="0"/>
                <a:hlinkClick r:id="rId3"/>
              </a:rPr>
              <a:t>ການຄົ້ນຄວ້າດ້ານໂພຊະນາການ</a:t>
            </a:r>
            <a:r>
              <a:rPr lang="en-AU" sz="20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0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ແລະ ການເພີ່ມຈໍານວນເມືອງຢຸດຕິການຖ່າຍຊະຊາຍໃນທົ່ວປະເທດລາວ</a:t>
            </a:r>
            <a:r>
              <a:rPr lang="en-AU" sz="2000" dirty="0">
                <a:latin typeface="Phetsarath OT" panose="02000500000000020004" pitchFamily="2" charset="0"/>
                <a:cs typeface="Phetsarath OT" panose="02000500000000020004" pitchFamily="2" charset="0"/>
              </a:rPr>
              <a:t>. </a:t>
            </a:r>
            <a:endParaRPr lang="en-US" sz="20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endParaRPr lang="en-US" sz="2000" dirty="0">
              <a:latin typeface="Phetsarath OT" panose="02000500000000020004" pitchFamily="2" charset="0"/>
              <a:ea typeface="Phetsarath OT" panose="02000500000000000001" pitchFamily="2" charset="2"/>
              <a:cs typeface="Phetsarath OT" panose="02000500000000020004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97D9BD2-6B8A-469D-9B05-DE1C8B40FD9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410354"/>
            <a:ext cx="6236150" cy="34352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3000068-5666-47DC-83D5-7DD70D02B25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6150" y="3401389"/>
            <a:ext cx="5955850" cy="343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898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9311730-337A-41E7-9FCD-C057D792F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140" y="30347"/>
            <a:ext cx="11721964" cy="1332109"/>
          </a:xfrm>
        </p:spPr>
        <p:txBody>
          <a:bodyPr>
            <a:normAutofit/>
          </a:bodyPr>
          <a:lstStyle/>
          <a:p>
            <a:pPr algn="ctr"/>
            <a:r>
              <a:rPr lang="en-US" sz="3600" b="1" i="1" dirty="0">
                <a:solidFill>
                  <a:schemeClr val="accent4"/>
                </a:solidFill>
              </a:rPr>
              <a:t>Key Achievements in 2024/</a:t>
            </a:r>
            <a:r>
              <a:rPr lang="lo-LA" sz="3600" b="1" i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ຜົນສຳເລັດສຳຄັນໃນປີ 202</a:t>
            </a:r>
            <a:r>
              <a:rPr lang="en-US" sz="3600" b="1" i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 </a:t>
            </a:r>
            <a:br>
              <a:rPr lang="en-US" sz="3600" b="1" dirty="0"/>
            </a:br>
            <a:r>
              <a:rPr lang="en-US" sz="3600" b="1" dirty="0">
                <a:solidFill>
                  <a:srgbClr val="FF8500"/>
                </a:solidFill>
              </a:rPr>
              <a:t>SUN CSA Learning</a:t>
            </a:r>
            <a:r>
              <a:rPr lang="lo-LA" sz="3600" b="1" dirty="0">
                <a:solidFill>
                  <a:srgbClr val="FF8500"/>
                </a:solidFill>
              </a:rPr>
              <a:t>/</a:t>
            </a:r>
            <a:r>
              <a:rPr lang="lo-LA" sz="3600" b="1" dirty="0">
                <a:solidFill>
                  <a:srgbClr val="FF85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ວຽກງານການແລກປ່ຽນຮຽນຮູ້</a:t>
            </a:r>
            <a:endParaRPr lang="en-US" sz="3600" b="1" dirty="0">
              <a:solidFill>
                <a:srgbClr val="FF85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B74A1E5B-A029-400C-B264-A6F5EE8B90A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32204" y="1572768"/>
            <a:ext cx="5411395" cy="46936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chemeClr val="accent5"/>
                </a:solidFill>
                <a:ea typeface="Phetsarath OT" panose="02000500000000000001" pitchFamily="2" charset="2"/>
                <a:cs typeface="Phetsarath OT" panose="02000500000000000001" pitchFamily="2" charset="2"/>
              </a:rPr>
              <a:t>21</a:t>
            </a:r>
            <a:r>
              <a:rPr lang="en-US" dirty="0">
                <a:ea typeface="Phetsarath OT" panose="02000500000000000001" pitchFamily="2" charset="2"/>
                <a:cs typeface="Phetsarath OT" panose="02000500000000000001" pitchFamily="2" charset="2"/>
              </a:rPr>
              <a:t> learning events including:</a:t>
            </a:r>
          </a:p>
          <a:p>
            <a:r>
              <a:rPr lang="en-US" b="1" dirty="0">
                <a:solidFill>
                  <a:schemeClr val="accent5"/>
                </a:solidFill>
                <a:ea typeface="Phetsarath OT" panose="02000500000000000001" pitchFamily="2" charset="2"/>
                <a:cs typeface="Phetsarath OT" panose="02000500000000000001" pitchFamily="2" charset="2"/>
              </a:rPr>
              <a:t>5</a:t>
            </a:r>
            <a:r>
              <a:rPr lang="en-US" dirty="0">
                <a:ea typeface="Phetsarath OT" panose="02000500000000000001" pitchFamily="2" charset="2"/>
                <a:cs typeface="Phetsarath OT" panose="02000500000000000001" pitchFamily="2" charset="2"/>
              </a:rPr>
              <a:t> Friday Hangouts</a:t>
            </a:r>
          </a:p>
          <a:p>
            <a:pPr lvl="1"/>
            <a:r>
              <a:rPr lang="en-US" sz="2800" b="1" dirty="0">
                <a:solidFill>
                  <a:schemeClr val="accent5"/>
                </a:solidFill>
                <a:ea typeface="Phetsarath OT" panose="02000500000000000001" pitchFamily="2" charset="2"/>
                <a:cs typeface="Phetsarath OT" panose="02000500000000000001" pitchFamily="2" charset="2"/>
              </a:rPr>
              <a:t>109</a:t>
            </a:r>
            <a:r>
              <a:rPr lang="en-US" sz="2800" dirty="0">
                <a:ea typeface="Phetsarath OT" panose="02000500000000000001" pitchFamily="2" charset="2"/>
                <a:cs typeface="Phetsarath OT" panose="02000500000000000001" pitchFamily="2" charset="2"/>
              </a:rPr>
              <a:t> people (55%f) from </a:t>
            </a:r>
            <a:r>
              <a:rPr lang="en-US" sz="2800" b="1" dirty="0">
                <a:solidFill>
                  <a:schemeClr val="accent5"/>
                </a:solidFill>
                <a:ea typeface="Phetsarath OT" panose="02000500000000000001" pitchFamily="2" charset="2"/>
                <a:cs typeface="Phetsarath OT" panose="02000500000000000001" pitchFamily="2" charset="2"/>
              </a:rPr>
              <a:t>42 orgs </a:t>
            </a:r>
            <a:r>
              <a:rPr lang="en-US" sz="2800" dirty="0">
                <a:ea typeface="Phetsarath OT" panose="02000500000000000001" pitchFamily="2" charset="2"/>
                <a:cs typeface="Phetsarath OT" panose="02000500000000000001" pitchFamily="2" charset="2"/>
              </a:rPr>
              <a:t>in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ea typeface="Phetsarath OT" panose="02000500000000000001" pitchFamily="2" charset="2"/>
                <a:cs typeface="Phetsarath OT" panose="02000500000000000001" pitchFamily="2" charset="2"/>
              </a:rPr>
              <a:t>12 provinces</a:t>
            </a:r>
          </a:p>
          <a:p>
            <a:pPr lvl="1"/>
            <a:r>
              <a:rPr lang="en-US" sz="2800" dirty="0">
                <a:ea typeface="Phetsarath OT" panose="02000500000000000001" pitchFamily="2" charset="2"/>
                <a:cs typeface="Phetsarath OT" panose="02000500000000000001" pitchFamily="2" charset="2"/>
              </a:rPr>
              <a:t>Lao Language</a:t>
            </a:r>
          </a:p>
          <a:p>
            <a:pPr lvl="1"/>
            <a:r>
              <a:rPr lang="en-US" sz="2800" dirty="0">
                <a:ea typeface="Phetsarath OT" panose="02000500000000000001" pitchFamily="2" charset="2"/>
                <a:cs typeface="Phetsarath OT" panose="02000500000000000001" pitchFamily="2" charset="2"/>
              </a:rPr>
              <a:t>Climate change; agriculture; breastfeeding; mother and Child Health; ++</a:t>
            </a:r>
          </a:p>
          <a:p>
            <a:r>
              <a:rPr lang="en-US" b="1" dirty="0">
                <a:solidFill>
                  <a:schemeClr val="accent5"/>
                </a:solidFill>
                <a:ea typeface="Phetsarath OT" panose="02000500000000000001" pitchFamily="2" charset="2"/>
                <a:cs typeface="Phetsarath OT" panose="02000500000000000001" pitchFamily="2" charset="2"/>
              </a:rPr>
              <a:t>16</a:t>
            </a:r>
            <a:r>
              <a:rPr lang="en-US" dirty="0">
                <a:ea typeface="Phetsarath OT" panose="02000500000000000001" pitchFamily="2" charset="2"/>
                <a:cs typeface="Phetsarath OT" panose="02000500000000000001" pitchFamily="2" charset="2"/>
              </a:rPr>
              <a:t> other Seminar/workshop by members for members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381AD750-1B52-4C97-B077-9D2FDCECB58D}"/>
              </a:ext>
            </a:extLst>
          </p:cNvPr>
          <p:cNvSpPr txBox="1">
            <a:spLocks/>
          </p:cNvSpPr>
          <p:nvPr/>
        </p:nvSpPr>
        <p:spPr>
          <a:xfrm>
            <a:off x="6392229" y="1572768"/>
            <a:ext cx="5550055" cy="46936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21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ກິດຈະກຳການແລກປ່ຽນຮຽນຮູ້ລວມມີ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5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ເວທີສົນທະນາອອນໄລນ໌</a:t>
            </a: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1"/>
            <a:r>
              <a:rPr lang="en-AU" sz="2800" b="1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109</a:t>
            </a:r>
            <a:r>
              <a:rPr lang="en-AU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ຄົນຈາກ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800" b="1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42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ອົງກອນ ໃນ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AU" sz="2800" b="1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12</a:t>
            </a:r>
            <a:r>
              <a:rPr lang="en-AU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ແຂວງ</a:t>
            </a:r>
            <a:endParaRPr lang="en-US" sz="28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1"/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ເປັນພາສາລາວ</a:t>
            </a:r>
            <a:endParaRPr lang="en-US" sz="28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1"/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ການປ່ຽນແປງດິນຟ້າອາກາດ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; 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ກະສິກຳ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; 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ການລ້ຽງລູກດ້ວຍນໍ້ານົມແມ່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; 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ສຸຂະພາບແມ່ ແລະ ເດັກ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; ++</a:t>
            </a:r>
          </a:p>
          <a:p>
            <a:r>
              <a:rPr lang="en-US" b="1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16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ສຳມະນາ/ກອງປະຊຸມແລກປ່ຽນບົດຮຽນ ໂດຍອົງກອນສະມາຊິກ ເພື່ອອົງກອນສະມາຊິກ</a:t>
            </a: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090076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C9B6C-3C8E-4DD0-9726-492C5FF88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670B7-D9CB-43AF-AABA-631911FEA8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No photo description available.">
            <a:extLst>
              <a:ext uri="{FF2B5EF4-FFF2-40B4-BE49-F238E27FC236}">
                <a16:creationId xmlns:a16="http://schemas.microsoft.com/office/drawing/2014/main" id="{EDBBB70E-BF6F-4494-B94D-3108D4FB8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7946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9311730-337A-41E7-9FCD-C057D792F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140" y="30347"/>
            <a:ext cx="11721964" cy="1501366"/>
          </a:xfrm>
        </p:spPr>
        <p:txBody>
          <a:bodyPr>
            <a:normAutofit/>
          </a:bodyPr>
          <a:lstStyle/>
          <a:p>
            <a:pPr algn="ctr"/>
            <a:r>
              <a:rPr lang="en-US" sz="3600" b="1" i="1" dirty="0">
                <a:solidFill>
                  <a:schemeClr val="accent4"/>
                </a:solidFill>
              </a:rPr>
              <a:t>Key Achievements in 2023/</a:t>
            </a:r>
            <a:r>
              <a:rPr lang="lo-LA" sz="3600" b="1" i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ຜົນສຳເລັດສຳຄັນໃນປີ 202</a:t>
            </a:r>
            <a:r>
              <a:rPr lang="en-US" sz="3600" b="1" i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 </a:t>
            </a:r>
            <a:br>
              <a:rPr lang="en-US" sz="3600" b="1" dirty="0"/>
            </a:br>
            <a:r>
              <a:rPr lang="en-US" sz="3600" b="1" dirty="0">
                <a:solidFill>
                  <a:srgbClr val="FF8500"/>
                </a:solidFill>
              </a:rPr>
              <a:t>SUN CSA Coordination</a:t>
            </a:r>
            <a:r>
              <a:rPr lang="lo-LA" sz="3600" b="1" dirty="0">
                <a:solidFill>
                  <a:srgbClr val="FF8500"/>
                </a:solidFill>
              </a:rPr>
              <a:t>/</a:t>
            </a:r>
            <a:r>
              <a:rPr lang="lo-LA" sz="3600" b="1" dirty="0">
                <a:solidFill>
                  <a:srgbClr val="FF85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ວຽກງານການປະສານງານ</a:t>
            </a:r>
            <a:endParaRPr lang="en-US" sz="3600" b="1" dirty="0">
              <a:solidFill>
                <a:srgbClr val="FF85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B74A1E5B-A029-400C-B264-A6F5EE8B90A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32204" y="1471594"/>
            <a:ext cx="5411395" cy="496701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b="1" dirty="0">
                <a:solidFill>
                  <a:schemeClr val="accent5"/>
                </a:solidFill>
                <a:ea typeface="Phetsarath OT" panose="02000500000000000001" pitchFamily="2" charset="2"/>
                <a:cs typeface="Phetsarath OT" panose="02000500000000000001" pitchFamily="2" charset="2"/>
              </a:rPr>
              <a:t>46</a:t>
            </a:r>
            <a:r>
              <a:rPr lang="en-US" sz="3000" dirty="0">
                <a:ea typeface="Phetsarath OT" panose="02000500000000000001" pitchFamily="2" charset="2"/>
                <a:cs typeface="Phetsarath OT" panose="02000500000000000001" pitchFamily="2" charset="2"/>
              </a:rPr>
              <a:t> Coordination events including:</a:t>
            </a:r>
          </a:p>
          <a:p>
            <a:r>
              <a:rPr lang="en-US" sz="3000" dirty="0">
                <a:ea typeface="Phetsarath OT" panose="02000500000000000001" pitchFamily="2" charset="2"/>
                <a:cs typeface="Phetsarath OT" panose="02000500000000000001" pitchFamily="2" charset="2"/>
              </a:rPr>
              <a:t>Nutrition Coordination Working Group meetings (every 4 months)</a:t>
            </a:r>
          </a:p>
          <a:p>
            <a:r>
              <a:rPr lang="en-US" sz="3000" dirty="0">
                <a:ea typeface="Phetsarath OT" panose="02000500000000000001" pitchFamily="2" charset="2"/>
                <a:cs typeface="Phetsarath OT" panose="02000500000000000001" pitchFamily="2" charset="2"/>
              </a:rPr>
              <a:t>Advocacy Working Group meeting (every 6 months)</a:t>
            </a:r>
          </a:p>
          <a:p>
            <a:r>
              <a:rPr lang="en-US" sz="3000" dirty="0">
                <a:ea typeface="Phetsarath OT" panose="02000500000000000001" pitchFamily="2" charset="2"/>
                <a:cs typeface="Phetsarath OT" panose="02000500000000000001" pitchFamily="2" charset="2"/>
              </a:rPr>
              <a:t>Breastfeeding Working Group</a:t>
            </a:r>
          </a:p>
          <a:p>
            <a:r>
              <a:rPr lang="en-US" sz="3000" b="1" dirty="0">
                <a:solidFill>
                  <a:schemeClr val="accent5"/>
                </a:solidFill>
                <a:ea typeface="Phetsarath OT" panose="02000500000000000001" pitchFamily="2" charset="2"/>
                <a:cs typeface="Phetsarath OT" panose="02000500000000000001" pitchFamily="2" charset="2"/>
              </a:rPr>
              <a:t>12</a:t>
            </a:r>
            <a:r>
              <a:rPr lang="en-US" sz="3000" dirty="0">
                <a:ea typeface="Phetsarath OT" panose="02000500000000000001" pitchFamily="2" charset="2"/>
                <a:cs typeface="Phetsarath OT" panose="02000500000000000001" pitchFamily="2" charset="2"/>
              </a:rPr>
              <a:t> Monthly Newsletters – to </a:t>
            </a:r>
            <a:r>
              <a:rPr lang="en-US" sz="3000" b="1" dirty="0">
                <a:solidFill>
                  <a:schemeClr val="accent5"/>
                </a:solidFill>
                <a:ea typeface="Phetsarath OT" panose="02000500000000000001" pitchFamily="2" charset="2"/>
                <a:cs typeface="Phetsarath OT" panose="02000500000000000001" pitchFamily="2" charset="2"/>
              </a:rPr>
              <a:t>500+</a:t>
            </a:r>
            <a:r>
              <a:rPr lang="en-US" sz="3000" dirty="0">
                <a:solidFill>
                  <a:schemeClr val="accent5"/>
                </a:solidFill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3000" dirty="0">
                <a:ea typeface="Phetsarath OT" panose="02000500000000000001" pitchFamily="2" charset="2"/>
                <a:cs typeface="Phetsarath OT" panose="02000500000000000001" pitchFamily="2" charset="2"/>
              </a:rPr>
              <a:t>stakeholders</a:t>
            </a:r>
          </a:p>
          <a:p>
            <a:r>
              <a:rPr lang="en-US" sz="3000" dirty="0">
                <a:ea typeface="Phetsarath OT" panose="02000500000000000001" pitchFamily="2" charset="2"/>
                <a:cs typeface="Phetsarath OT" panose="02000500000000000001" pitchFamily="2" charset="2"/>
              </a:rPr>
              <a:t>End of Year Hangout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A15C1527-5CBA-4196-A3E1-F2A0797E47D2}"/>
              </a:ext>
            </a:extLst>
          </p:cNvPr>
          <p:cNvSpPr txBox="1">
            <a:spLocks/>
          </p:cNvSpPr>
          <p:nvPr/>
        </p:nvSpPr>
        <p:spPr>
          <a:xfrm>
            <a:off x="6268068" y="1471595"/>
            <a:ext cx="5411395" cy="49670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5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46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ກິດຈະກຳປະສານງານລວມມີ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</a:t>
            </a:r>
          </a:p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ກອງປະຊຸມປະສານງານວຽກໂພຊະນາການ (ທຸໆ 4 ເດືອນ)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endParaRPr lang="lo-LA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ກອງປະຊຸມໜ່ວຍງານສະໜັບສະໜູນວຽ.ໂພຊະນາການ 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ທຸກໆ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6 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ເດືອນ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</a:t>
            </a:r>
          </a:p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ກອງປະຊຸມໜ່ວຍງານສະໜັບສະໜູນການລ້ຽງລູກດ້ວຍນໍ້ານົມແມ່</a:t>
            </a: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ຈົດໝາຍຂ່າວປະຈຳເດືອນ </a:t>
            </a:r>
            <a:r>
              <a:rPr lang="en-US" b="1" dirty="0">
                <a:solidFill>
                  <a:schemeClr val="accent5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12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ສະບັບ ທີ່ສົ່ງອອກຫາ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b="1" dirty="0">
                <a:solidFill>
                  <a:schemeClr val="accent5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500+ 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ຄົນ</a:t>
            </a: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ເວທີສົນທະນາສະຫຼຸບວຽກທ້າຍປີ</a:t>
            </a: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268333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A94ECF1-4D4E-46D2-B871-52C2E6700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458" y="30347"/>
            <a:ext cx="11503742" cy="1277245"/>
          </a:xfrm>
        </p:spPr>
        <p:txBody>
          <a:bodyPr>
            <a:normAutofit/>
          </a:bodyPr>
          <a:lstStyle/>
          <a:p>
            <a:pPr algn="ctr"/>
            <a:r>
              <a:rPr lang="en-US" sz="3600" b="1" i="1" dirty="0">
                <a:solidFill>
                  <a:schemeClr val="accent4"/>
                </a:solidFill>
              </a:rPr>
              <a:t>Key Achievements in 2024/</a:t>
            </a:r>
            <a:r>
              <a:rPr lang="lo-LA" sz="3600" b="1" i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ຜົນສຳເລັດສຳຄັນໃນປີ 202</a:t>
            </a:r>
            <a:r>
              <a:rPr lang="en-US" sz="3600" b="1" i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</a:t>
            </a:r>
            <a:br>
              <a:rPr lang="en-US" sz="3600" dirty="0"/>
            </a:br>
            <a:r>
              <a:rPr lang="en-US" sz="3600" b="1" dirty="0">
                <a:solidFill>
                  <a:srgbClr val="FF8500"/>
                </a:solidFill>
              </a:rPr>
              <a:t>SUN CSA Website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CA30F44A-EFBF-4763-B10E-A0A9893C972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83458" y="1536192"/>
            <a:ext cx="5503072" cy="48737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25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Highlights include:</a:t>
            </a:r>
          </a:p>
          <a:p>
            <a:r>
              <a:rPr lang="en-AU" sz="2500" dirty="0"/>
              <a:t>Our website was visited </a:t>
            </a:r>
            <a:r>
              <a:rPr lang="en-GB" sz="2500" dirty="0">
                <a:solidFill>
                  <a:schemeClr val="accent2"/>
                </a:solidFill>
              </a:rPr>
              <a:t>23,000</a:t>
            </a:r>
            <a:r>
              <a:rPr lang="en-AU" sz="2500" dirty="0"/>
              <a:t> times this year</a:t>
            </a:r>
            <a:r>
              <a:rPr lang="en-US" sz="2500" dirty="0"/>
              <a:t>.</a:t>
            </a:r>
            <a:endParaRPr lang="lo-LA" sz="25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  <a:hlinkClick r:id="rId2"/>
            </a:endParaRPr>
          </a:p>
          <a:p>
            <a:r>
              <a:rPr lang="en-AU" sz="25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  <a:hlinkClick r:id="rId2"/>
              </a:rPr>
              <a:t>An Interactive Map</a:t>
            </a:r>
            <a:r>
              <a:rPr lang="en-AU" sz="25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of all INGO/CSO nutrition projects</a:t>
            </a:r>
          </a:p>
          <a:p>
            <a:r>
              <a:rPr lang="en-US" sz="250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930</a:t>
            </a:r>
            <a:r>
              <a:rPr lang="en-US" sz="25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AU" sz="25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nutrition resources in </a:t>
            </a:r>
            <a:r>
              <a:rPr lang="en-AU" sz="25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  <a:hlinkClick r:id="rId3"/>
              </a:rPr>
              <a:t>Website Library</a:t>
            </a:r>
            <a:r>
              <a:rPr lang="en-AU" sz="25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 (</a:t>
            </a:r>
            <a:r>
              <a:rPr lang="en-AU" sz="250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490</a:t>
            </a:r>
            <a:r>
              <a:rPr lang="en-AU" sz="25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in Lao)</a:t>
            </a:r>
          </a:p>
          <a:p>
            <a:pPr lvl="1"/>
            <a:r>
              <a:rPr lang="en-AU" sz="250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141</a:t>
            </a:r>
            <a:r>
              <a:rPr lang="en-AU" sz="25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new documents in 2024</a:t>
            </a:r>
          </a:p>
          <a:p>
            <a:pPr lvl="1"/>
            <a:r>
              <a:rPr lang="en-AU" sz="250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16</a:t>
            </a:r>
            <a:r>
              <a:rPr lang="en-AU" sz="25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new videos</a:t>
            </a:r>
          </a:p>
          <a:p>
            <a:r>
              <a:rPr lang="en-AU" sz="25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Dedicated </a:t>
            </a:r>
            <a:r>
              <a:rPr lang="en-AU" sz="25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  <a:hlinkClick r:id="rId3"/>
              </a:rPr>
              <a:t>Nutrition Project Page</a:t>
            </a:r>
            <a:r>
              <a:rPr lang="en-AU" sz="25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– </a:t>
            </a:r>
            <a:r>
              <a:rPr lang="en-AU" sz="2500" dirty="0">
                <a:solidFill>
                  <a:srgbClr val="FF85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add your project resources!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687D0B-2945-4EC6-A28F-16959BFC32BB}"/>
              </a:ext>
            </a:extLst>
          </p:cNvPr>
          <p:cNvSpPr txBox="1">
            <a:spLocks/>
          </p:cNvSpPr>
          <p:nvPr/>
        </p:nvSpPr>
        <p:spPr>
          <a:xfrm>
            <a:off x="6305472" y="1536192"/>
            <a:ext cx="5236338" cy="48737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lo-LA" sz="25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ສິ່ງທີ່ພົ້ນເດັ່ນ</a:t>
            </a:r>
            <a:r>
              <a:rPr lang="en-AU" sz="25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</a:t>
            </a:r>
          </a:p>
          <a:p>
            <a:r>
              <a:rPr lang="lo-LA" sz="2500" dirty="0">
                <a:latin typeface="Phetsarath OT" panose="02000500000000000001" pitchFamily="2" charset="2"/>
                <a:cs typeface="Phetsarath OT" panose="02000500000000000001" pitchFamily="2" charset="2"/>
              </a:rPr>
              <a:t>ເວັບໄຊທ໌ຂອງພວກເຮົາມີຜູ້ຄົນເຂົ້າໄປຢ້ຽມຊົມເຖິງ </a:t>
            </a:r>
            <a:r>
              <a:rPr lang="lo-LA" sz="2500" dirty="0">
                <a:solidFill>
                  <a:schemeClr val="accent2"/>
                </a:solidFill>
                <a:latin typeface="Phetsarath OT" panose="02000500000000000001" pitchFamily="2" charset="2"/>
                <a:cs typeface="Phetsarath OT" panose="02000500000000000001" pitchFamily="2" charset="2"/>
              </a:rPr>
              <a:t>23,000</a:t>
            </a:r>
            <a:r>
              <a:rPr lang="lo-LA" sz="2500" dirty="0">
                <a:latin typeface="Phetsarath OT" panose="02000500000000000001" pitchFamily="2" charset="2"/>
                <a:cs typeface="Phetsarath OT" panose="02000500000000000001" pitchFamily="2" charset="2"/>
              </a:rPr>
              <a:t> ຄັ້ງ ໃນປີນີ້</a:t>
            </a:r>
            <a:endParaRPr lang="en-US" sz="2500" dirty="0">
              <a:latin typeface="Phetsarath OT" panose="02000500000000000001" pitchFamily="2" charset="2"/>
              <a:cs typeface="Phetsarath OT" panose="02000500000000000001" pitchFamily="2" charset="2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lo-LA" sz="25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  <a:hlinkClick r:id="rId2"/>
              </a:rPr>
              <a:t>ແຜນທີ່ສະແດງໂຄງການໂພຊະນາການ</a:t>
            </a:r>
            <a:r>
              <a:rPr lang="lo-LA" sz="25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ຂອງ </a:t>
            </a:r>
            <a:r>
              <a:rPr lang="en-AU" sz="25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INGO/CSO </a:t>
            </a:r>
            <a:r>
              <a:rPr lang="lo-LA" sz="25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ທັງໝົດ</a:t>
            </a:r>
            <a:endParaRPr lang="en-AU" sz="25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en-AU" sz="250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930</a:t>
            </a:r>
            <a:r>
              <a:rPr lang="en-AU" sz="25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5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ຂໍ້ມູນໂພຊະນາການໃນ </a:t>
            </a:r>
            <a:r>
              <a:rPr lang="lo-LA" sz="25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  <a:hlinkClick r:id="rId4"/>
              </a:rPr>
              <a:t>ຫໍສະໝຸດເທິງເວັບໄຊທ໌</a:t>
            </a:r>
            <a:r>
              <a:rPr lang="lo-LA" sz="25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</a:t>
            </a:r>
            <a:r>
              <a:rPr lang="en-AU" sz="25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(</a:t>
            </a:r>
            <a:r>
              <a:rPr lang="en-AU" sz="250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490</a:t>
            </a:r>
            <a:r>
              <a:rPr lang="lo-LA" sz="25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ໃນ​ພາ​ສາ​ລາວ​</a:t>
            </a:r>
            <a:r>
              <a:rPr lang="en-AU" sz="25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</a:t>
            </a:r>
          </a:p>
          <a:p>
            <a:pPr lvl="1"/>
            <a:r>
              <a:rPr lang="en-AU" sz="250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141</a:t>
            </a:r>
            <a:r>
              <a:rPr lang="en-AU" sz="25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5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ເອກະສານໃໝ່ໃນປີ</a:t>
            </a:r>
            <a:r>
              <a:rPr lang="en-AU" sz="25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2024</a:t>
            </a:r>
          </a:p>
          <a:p>
            <a:pPr lvl="1"/>
            <a:r>
              <a:rPr lang="en-AU" sz="250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16</a:t>
            </a:r>
            <a:r>
              <a:rPr lang="en-AU" sz="25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5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ວີດີໂອໃໝ່</a:t>
            </a:r>
            <a:endParaRPr lang="en-AU" sz="25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sz="25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  <a:hlinkClick r:id="rId4"/>
              </a:rPr>
              <a:t>ໜ້າໂຄງການແບບສະເພາະ</a:t>
            </a:r>
            <a:r>
              <a:rPr lang="en-AU" sz="25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– </a:t>
            </a:r>
            <a:r>
              <a:rPr lang="lo-LA" sz="2500" dirty="0">
                <a:solidFill>
                  <a:srgbClr val="FF85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ທ່ານສາມາດເພີ່ມຂໍ້ມູນໂຄງການຂອງທ່ານຢູ່  ໜ້າເວັບໄຊທ໌ນີ້ໄດ້</a:t>
            </a:r>
            <a:r>
              <a:rPr lang="en-AU" sz="2500" dirty="0">
                <a:solidFill>
                  <a:srgbClr val="FF85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822004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A94ECF1-4D4E-46D2-B871-52C2E6700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458" y="30347"/>
            <a:ext cx="11503742" cy="1377829"/>
          </a:xfrm>
        </p:spPr>
        <p:txBody>
          <a:bodyPr>
            <a:normAutofit/>
          </a:bodyPr>
          <a:lstStyle/>
          <a:p>
            <a:pPr algn="ctr"/>
            <a:r>
              <a:rPr lang="en-US" sz="3600" b="1" i="1" dirty="0">
                <a:solidFill>
                  <a:schemeClr val="accent4"/>
                </a:solidFill>
              </a:rPr>
              <a:t>Key Achievements in 2023/</a:t>
            </a:r>
            <a:r>
              <a:rPr lang="lo-LA" sz="3600" b="1" i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ຜົນສຳເລັດສຳຄັນໃນປີ 202</a:t>
            </a:r>
            <a:r>
              <a:rPr lang="en-US" sz="3600" b="1" i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</a:t>
            </a:r>
            <a:br>
              <a:rPr lang="en-US" sz="3600" dirty="0"/>
            </a:br>
            <a:r>
              <a:rPr lang="en-US" sz="3600" b="1" dirty="0">
                <a:solidFill>
                  <a:srgbClr val="FF8500"/>
                </a:solidFill>
              </a:rPr>
              <a:t>SUN CSA Facebook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7425D06-79BD-4526-B346-6E62B167799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31676" y="1618489"/>
            <a:ext cx="5354853" cy="47085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Achievements include:</a:t>
            </a:r>
          </a:p>
          <a:p>
            <a:r>
              <a:rPr lang="en-AU" sz="24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Reached </a:t>
            </a:r>
            <a:r>
              <a:rPr lang="en-AU" sz="2400" b="1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390,000 </a:t>
            </a:r>
            <a:r>
              <a:rPr lang="en-AU" sz="24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people in 202</a:t>
            </a:r>
            <a:r>
              <a:rPr lang="lo-LA" sz="24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</a:t>
            </a:r>
            <a:r>
              <a:rPr lang="en-AU" sz="24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with nutrition information</a:t>
            </a:r>
          </a:p>
          <a:p>
            <a:r>
              <a:rPr lang="en-AU" b="1" dirty="0">
                <a:solidFill>
                  <a:srgbClr val="FF85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180 posts </a:t>
            </a:r>
            <a:r>
              <a:rPr lang="en-AU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in 2024 </a:t>
            </a:r>
            <a:r>
              <a:rPr lang="en-AU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including your project updates, advocacy campaign videos etc.</a:t>
            </a:r>
          </a:p>
          <a:p>
            <a:r>
              <a:rPr lang="en-AU" sz="2400" b="1" dirty="0">
                <a:solidFill>
                  <a:srgbClr val="FF85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Monthly Newsletter </a:t>
            </a:r>
            <a:r>
              <a:rPr lang="en-AU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of Member achievements</a:t>
            </a:r>
          </a:p>
          <a:p>
            <a:r>
              <a:rPr lang="en-AU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Sent to </a:t>
            </a:r>
            <a:r>
              <a:rPr lang="en-AU" sz="240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500</a:t>
            </a:r>
            <a:r>
              <a:rPr lang="en-US" sz="240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+</a:t>
            </a:r>
            <a:r>
              <a:rPr lang="en-AU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people (</a:t>
            </a:r>
            <a:r>
              <a:rPr lang="en-AU" sz="2400" b="1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Eng</a:t>
            </a:r>
            <a:r>
              <a:rPr lang="en-AU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/Lao)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84ABBAA5-4CA1-4C06-A8E8-1E6808F17AB1}"/>
              </a:ext>
            </a:extLst>
          </p:cNvPr>
          <p:cNvSpPr txBox="1">
            <a:spLocks/>
          </p:cNvSpPr>
          <p:nvPr/>
        </p:nvSpPr>
        <p:spPr>
          <a:xfrm>
            <a:off x="6305471" y="1618488"/>
            <a:ext cx="5354853" cy="47085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ຜົນສຳເລັດ</a:t>
            </a:r>
            <a:r>
              <a:rPr lang="en-AU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</a:t>
            </a:r>
          </a:p>
          <a:p>
            <a:r>
              <a:rPr lang="lo-LA" sz="24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ຂໍ້ມູນຂ່າວສານໂພຊະນາການເຂົ້າເຖິງ</a:t>
            </a:r>
            <a:r>
              <a:rPr lang="en-AU" sz="24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AU" sz="2400" b="1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390,000 </a:t>
            </a:r>
            <a:r>
              <a:rPr lang="lo-LA" sz="24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ຄົນ ໃນປີ</a:t>
            </a:r>
            <a:r>
              <a:rPr lang="en-AU" sz="24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202</a:t>
            </a:r>
            <a:r>
              <a:rPr lang="lo-LA" sz="2400" b="1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</a:t>
            </a:r>
            <a:endParaRPr lang="en-AU" sz="2400" b="1" dirty="0">
              <a:solidFill>
                <a:srgbClr val="FFC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en-AU" b="1" dirty="0">
                <a:solidFill>
                  <a:srgbClr val="FF85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180 </a:t>
            </a:r>
            <a:r>
              <a:rPr lang="lo-LA" b="1" dirty="0">
                <a:solidFill>
                  <a:srgbClr val="FF85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ໂພສ໌</a:t>
            </a:r>
            <a:r>
              <a:rPr lang="en-AU" b="1" dirty="0">
                <a:solidFill>
                  <a:srgbClr val="FF85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ໃນປີ</a:t>
            </a:r>
            <a:r>
              <a:rPr lang="en-AU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2024 </a:t>
            </a:r>
            <a:r>
              <a:rPr lang="lo-LA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ລວມມີການອັບເດດກ່ຽວກັບໂຄງການຂອງທ່ານ, ວີດີໂອວຽກງານສະໜັບສະໜູນ ແລະ ອື່ນໆ</a:t>
            </a:r>
            <a:endParaRPr lang="en-AU" sz="24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sz="2400" b="1" dirty="0">
                <a:solidFill>
                  <a:srgbClr val="FF85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ຈົດໝາຍຂ່າວ</a:t>
            </a:r>
            <a:r>
              <a:rPr lang="en-AU" sz="2400" b="1" dirty="0">
                <a:solidFill>
                  <a:srgbClr val="FF85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ກ່ຽວກັບຜົນສຳເລັດຂອງສະມາຊິກ</a:t>
            </a:r>
            <a:endParaRPr lang="en-AU" sz="24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ສົງເຖິງ</a:t>
            </a:r>
            <a:r>
              <a:rPr lang="en-AU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AU" sz="240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500+</a:t>
            </a:r>
            <a:r>
              <a:rPr lang="en-AU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ຄົນ</a:t>
            </a:r>
            <a:r>
              <a:rPr lang="en-AU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(</a:t>
            </a:r>
            <a:r>
              <a:rPr lang="lo-LA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ພາສາອັງກິດ</a:t>
            </a:r>
            <a:r>
              <a:rPr lang="en-AU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/</a:t>
            </a:r>
            <a:r>
              <a:rPr lang="lo-LA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ລາວ</a:t>
            </a:r>
            <a:r>
              <a:rPr lang="en-AU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22914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0FC9D8F-950C-47DE-A1C3-622D7D90973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338917" cy="44016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63E8E0-53D1-4A65-AAC0-45EEBE37634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95761" y="0"/>
            <a:ext cx="3505203" cy="49722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29F375-89E4-4B6A-AA71-8D77E11E452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38917" y="0"/>
            <a:ext cx="4338916" cy="46695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E2F60C-1C0B-41FD-AF46-A102406E47E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3316940"/>
            <a:ext cx="4975412" cy="35410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D5D432-FFBC-4DB9-A149-73CE1046CF8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93341" y="2680446"/>
            <a:ext cx="7207623" cy="41775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9262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>
            <a:extLst>
              <a:ext uri="{FF2B5EF4-FFF2-40B4-BE49-F238E27FC236}">
                <a16:creationId xmlns:a16="http://schemas.microsoft.com/office/drawing/2014/main" id="{EAD52322-B216-466D-B845-4CCDF8C02A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936" y="1361097"/>
            <a:ext cx="5561327" cy="181588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AU" sz="1600" dirty="0"/>
              <a:t>SUN CSA Laos organisations have directly helped over </a:t>
            </a:r>
            <a:r>
              <a:rPr lang="en-AU" sz="1600" b="1" u="sng" dirty="0">
                <a:hlinkClick r:id="rId2"/>
              </a:rPr>
              <a:t>2.2 million people in 18 provinces</a:t>
            </a:r>
            <a:r>
              <a:rPr lang="en-AU" sz="1600" dirty="0"/>
              <a:t> during 2024</a:t>
            </a:r>
            <a:r>
              <a:rPr lang="lo-LA" sz="1600" dirty="0"/>
              <a:t> </a:t>
            </a:r>
            <a:r>
              <a:rPr lang="en-US" sz="1600" dirty="0"/>
              <a:t>to</a:t>
            </a:r>
            <a:r>
              <a:rPr lang="lo-LA" sz="1600" dirty="0"/>
              <a:t> </a:t>
            </a:r>
            <a:r>
              <a:rPr lang="en-AU" sz="1600" dirty="0"/>
              <a:t>improve their nutrition relating to </a:t>
            </a:r>
            <a:r>
              <a:rPr lang="en-AU" sz="1600" b="1" dirty="0"/>
              <a:t>agriculture, climate change, health, education, WASH, gender, livelihoods, and governance</a:t>
            </a:r>
            <a:r>
              <a:rPr lang="en-AU" sz="1600" dirty="0"/>
              <a:t>. </a:t>
            </a:r>
            <a:endParaRPr lang="lo-LA" sz="16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/>
              <a:t>SUN CSA </a:t>
            </a:r>
            <a:r>
              <a:rPr lang="en-US" sz="1600" dirty="0" err="1"/>
              <a:t>Organisations</a:t>
            </a:r>
            <a:r>
              <a:rPr lang="en-US" sz="1600" dirty="0"/>
              <a:t> conducted 110 nutrition projects in 2024 across 18 provinces in Lao PDR.</a:t>
            </a:r>
            <a:endParaRPr lang="en-AU" altLang="en-US" sz="1600" dirty="0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0521CAA4-75CF-4CC9-9BB9-1D83F20B2A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229" y="5681323"/>
            <a:ext cx="575903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o-LA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lo-LA" altLang="en-US" sz="1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ບົດລາຍງານສະບັບສົມບູນແມ່ນຈະລົງ</a:t>
            </a:r>
            <a:r>
              <a:rPr kumimoji="0" lang="lo-LA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ໃນ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kumimoji="0" lang="lo-LA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  <a:hlinkClick r:id="rId3"/>
              </a:rPr>
              <a:t>ເວັບໄຊທ໌ຂອງ 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  <a:hlinkClick r:id="rId3"/>
              </a:rPr>
              <a:t>SUN CSA </a:t>
            </a:r>
            <a:r>
              <a:rPr kumimoji="0" lang="lo-LA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  <a:hlinkClick r:id="rId3"/>
              </a:rPr>
              <a:t>ລາວ</a:t>
            </a: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Full report will be available on </a:t>
            </a:r>
            <a:r>
              <a:rPr lang="en-US" altLang="en-US" sz="1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  <a:hlinkClick r:id="rId3"/>
              </a:rPr>
              <a:t>SUN CSA Laos Website</a:t>
            </a:r>
            <a:endParaRPr kumimoji="0" lang="lo-LA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AU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3" name="Picture 2" descr="A screenshot of a website&#10;&#10;Description automatically generated">
            <a:extLst>
              <a:ext uri="{FF2B5EF4-FFF2-40B4-BE49-F238E27FC236}">
                <a16:creationId xmlns:a16="http://schemas.microsoft.com/office/drawing/2014/main" id="{E2A6307D-62C1-FEF9-CFA7-75FDDEBA2B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2756" y="146174"/>
            <a:ext cx="4852873" cy="65656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63F279-5967-F422-4D7B-147F8DD03064}"/>
              </a:ext>
            </a:extLst>
          </p:cNvPr>
          <p:cNvSpPr txBox="1"/>
          <p:nvPr/>
        </p:nvSpPr>
        <p:spPr>
          <a:xfrm>
            <a:off x="221635" y="222570"/>
            <a:ext cx="65622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>
                <a:solidFill>
                  <a:schemeClr val="accent2"/>
                </a:solidFill>
              </a:rPr>
              <a:t>ANNUAL NUTRITION PROJECT MAPPING</a:t>
            </a:r>
          </a:p>
          <a:p>
            <a:pPr algn="ctr"/>
            <a:r>
              <a:rPr lang="lo-LA" sz="24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ການສຳຫຼວດໂຄງການໂພຊະນາການປະຈໍາປີ</a:t>
            </a:r>
            <a:endParaRPr lang="en-AU" sz="2400" b="1" dirty="0">
              <a:solidFill>
                <a:schemeClr val="accent2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A1D2E1-8E89-4323-830D-8A9C21D740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936" y="3554943"/>
            <a:ext cx="5561327" cy="20621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lo-LA" altLang="en-US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ອົງກອນສະມາຊິກ </a:t>
            </a:r>
            <a:r>
              <a:rPr lang="en-US" altLang="en-US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lo-LA" altLang="en-US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ລາວ ໄດ້ໃຫ້ການຊ່ວຍເຫຼືອໂດຍກົງແກ່ປະຊາຊົນຫຼາຍກວ່າ </a:t>
            </a:r>
            <a:r>
              <a:rPr lang="lo-LA" altLang="en-US" sz="1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  <a:hlinkClick r:id="rId2"/>
              </a:rPr>
              <a:t>2.2 ລ້ານຄົນໃນ 18 ແຂວງ ໃນປີ 2024</a:t>
            </a:r>
            <a:r>
              <a:rPr lang="lo-LA" altLang="en-US" sz="1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altLang="en-US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ເພື່ອປັບປຸງໂພຊະນາການທີ່ກ່ຽວຂອງກັບ </a:t>
            </a:r>
            <a:r>
              <a:rPr lang="lo-LA" altLang="en-US" sz="1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ກະສິກໍາ, ການປ່ຽນແປງສະພາບດິນຟ້າອາກາດ, ສຸຂະພາບ, ສຶກສາ, </a:t>
            </a:r>
            <a:r>
              <a:rPr lang="en-US" altLang="en-US" sz="1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WASH, </a:t>
            </a:r>
            <a:r>
              <a:rPr lang="lo-LA" altLang="en-US" sz="1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ບົດບາດທາງເພດ, ການດໍາລົງຊີວິດ ແລະ ການປົກຄອງ.</a:t>
            </a:r>
            <a:r>
              <a:rPr lang="lo-LA" altLang="en-US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o-LA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ໃນປີ 202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</a:t>
            </a:r>
            <a:r>
              <a:rPr kumimoji="0" lang="lo-LA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ອົງກອນສະມາຊິກ </a:t>
            </a:r>
            <a:r>
              <a:rPr kumimoji="0" lang="en-AU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r>
              <a:rPr kumimoji="0" lang="lo-LA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ລາວ ຈັດຕັ້ງປະຕິບັດໂຄງການໂພຊະນາການຈຳນວນ </a:t>
            </a:r>
            <a:r>
              <a:rPr lang="en-AU" altLang="en-US" sz="160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110</a:t>
            </a:r>
            <a:r>
              <a:rPr kumimoji="0" lang="lo-LA" altLang="en-US" sz="1600" b="1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ໂຄງການ ໃນທົ່ວ 18 ແຂວງ</a:t>
            </a:r>
            <a:r>
              <a:rPr kumimoji="0" lang="lo-LA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ໃນ ສປປ ລາວ. 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8953044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A94ECF1-4D4E-46D2-B871-52C2E6700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129" y="526518"/>
            <a:ext cx="11503742" cy="750683"/>
          </a:xfrm>
        </p:spPr>
        <p:txBody>
          <a:bodyPr>
            <a:noAutofit/>
          </a:bodyPr>
          <a:lstStyle/>
          <a:p>
            <a:pPr algn="ctr"/>
            <a:r>
              <a:rPr lang="en-US" sz="3600" b="1" i="1" dirty="0">
                <a:solidFill>
                  <a:schemeClr val="accent4"/>
                </a:solidFill>
              </a:rPr>
              <a:t>SUN CSA Key plans in 2025 include</a:t>
            </a:r>
            <a:r>
              <a:rPr lang="lo-LA" sz="3600" b="1" i="1" dirty="0">
                <a:solidFill>
                  <a:schemeClr val="accent4"/>
                </a:solidFill>
              </a:rPr>
              <a:t>:</a:t>
            </a:r>
            <a:br>
              <a:rPr lang="lo-LA" sz="3600" b="1" i="1" dirty="0">
                <a:solidFill>
                  <a:schemeClr val="accent4"/>
                </a:solidFill>
              </a:rPr>
            </a:br>
            <a:r>
              <a:rPr lang="lo-LA" sz="3600" b="1" i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ແຜນວຽກຫຼັກປະຈຳປີ 2025:</a:t>
            </a:r>
            <a:br>
              <a:rPr lang="en-US" sz="3600" dirty="0"/>
            </a:br>
            <a:endParaRPr lang="en-US" sz="3600" b="1" dirty="0">
              <a:solidFill>
                <a:srgbClr val="FF8500"/>
              </a:solidFill>
            </a:endParaRP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29ECCD25-A037-471A-B4DA-A24811DED8A0}"/>
              </a:ext>
            </a:extLst>
          </p:cNvPr>
          <p:cNvSpPr txBox="1">
            <a:spLocks/>
          </p:cNvSpPr>
          <p:nvPr/>
        </p:nvSpPr>
        <p:spPr>
          <a:xfrm>
            <a:off x="6493017" y="1440031"/>
            <a:ext cx="5354854" cy="52359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lo-LA" sz="1800" u="sng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ວຽກສະໜັບສະໜູນ; ຮຽນຮູ້; ປະສານງານ</a:t>
            </a:r>
            <a:endParaRPr lang="en-US" sz="1800" u="sng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ວຽກງານການສົ່ງເສີມການລ້ຽງລູກດ້ວຍນໍ້ານົມແມ່ຢູ່ບ່ອນເຮັດວຽກ (ດຳເນີນຢູ່) - ເຂົ້າມາມີສ່ວນຮ່ວມນຳກັນ </a:t>
            </a:r>
          </a:p>
          <a:p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ກອງປະຊຸມສາມັນປະຈຳປີ,</a:t>
            </a:r>
            <a:r>
              <a:rPr lang="en-AU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27-28 </a:t>
            </a: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ມີນາ</a:t>
            </a:r>
            <a:r>
              <a:rPr lang="en-AU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(</a:t>
            </a: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ໝາຍໃນປະຕິທິນເຮັດວຽກທ່ານໄວ້</a:t>
            </a:r>
            <a:r>
              <a:rPr lang="en-AU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</a:t>
            </a:r>
          </a:p>
          <a:p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ກອງປະຊຸມປະສານງານວຽກງານໂພຊະນາການ </a:t>
            </a:r>
            <a:r>
              <a:rPr lang="en-AU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</a:t>
            </a: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ກຸມພາ</a:t>
            </a:r>
            <a:r>
              <a:rPr lang="en-AU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</a:t>
            </a: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ພຶດສະພາ</a:t>
            </a:r>
            <a:r>
              <a:rPr lang="en-AU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</a:t>
            </a: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ສິງຫາ</a:t>
            </a:r>
            <a:r>
              <a:rPr lang="en-AU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</a:t>
            </a: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ພະຈິກ</a:t>
            </a:r>
            <a:r>
              <a:rPr lang="en-AU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</a:t>
            </a:r>
          </a:p>
          <a:p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ກອງປະຊຸມສະໜັບສະໜູນວຽກໂພຊະນາການ </a:t>
            </a:r>
            <a:r>
              <a:rPr lang="en-AU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</a:t>
            </a: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ກຸມພາ, ສິງຫາ</a:t>
            </a:r>
            <a:r>
              <a:rPr lang="en-AU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</a:t>
            </a:r>
          </a:p>
          <a:p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ເວທີສົນທະນາອອນໄລນ໌ປະຈຳເດືອນ</a:t>
            </a:r>
            <a:r>
              <a:rPr lang="en-AU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– </a:t>
            </a: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ອາສາສະໝັກນຳພາສົນທະນາ</a:t>
            </a:r>
            <a:endParaRPr lang="en-AU" sz="18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ຝຶກອົບຮົມ/ສຳມະນາ ໂດຍສະມາຊິກເພື່ອສະມາຊິກ.</a:t>
            </a:r>
            <a:endParaRPr lang="en-AU" sz="18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ສະໜັບສະໜູນວຽກໂພຊະນາການຂອງອົງກອນທ່ານ </a:t>
            </a:r>
            <a:r>
              <a:rPr lang="en-AU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</a:p>
          <a:p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ອົງກອນຂອງທ່ານສາມາດວາງແຜນຮ່ວມກັນໄດ້ເຊັ່ນກັນ</a:t>
            </a:r>
            <a:r>
              <a:rPr lang="en-AU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! </a:t>
            </a: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ມາມີສ່ວນຮ່ວມນຳກັນ</a:t>
            </a:r>
            <a:r>
              <a:rPr lang="en-AU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337F67F8-F19F-4C55-815F-87D77962461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74320" y="1440031"/>
            <a:ext cx="5980176" cy="52359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2000" u="sng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Advocacy; Learning; Coordination</a:t>
            </a:r>
          </a:p>
          <a:p>
            <a:r>
              <a:rPr lang="en-AU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Workplace Breastfeeding campaign-actions (ongoing) – GET INVOLVED</a:t>
            </a:r>
          </a:p>
          <a:p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AGM 27-28 March (save the date)</a:t>
            </a:r>
          </a:p>
          <a:p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Nutrition Coordination Working Group Meeting (Feb, May, Aug, Nov)</a:t>
            </a:r>
          </a:p>
          <a:p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Advocacy Working Group Meeting (Feb, Aug)</a:t>
            </a:r>
          </a:p>
          <a:p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Monthly Hangouts – volunteer to host</a:t>
            </a:r>
          </a:p>
          <a:p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Training/Seminar by members for members – follow our Facebook and Website.</a:t>
            </a:r>
          </a:p>
          <a:p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Promoting your </a:t>
            </a:r>
            <a:r>
              <a:rPr lang="en-US" sz="20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organisation’s</a:t>
            </a:r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nutrition work </a:t>
            </a:r>
          </a:p>
          <a:p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Your </a:t>
            </a:r>
            <a:r>
              <a:rPr lang="en-US" sz="20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organisations</a:t>
            </a:r>
            <a:r>
              <a:rPr lang="en-US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can decide the other plans! Please get involved.</a:t>
            </a:r>
          </a:p>
          <a:p>
            <a:endParaRPr lang="en-AU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398932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560" y="732613"/>
            <a:ext cx="4560584" cy="1128068"/>
          </a:xfrm>
        </p:spPr>
        <p:txBody>
          <a:bodyPr anchor="ctr">
            <a:normAutofit/>
          </a:bodyPr>
          <a:lstStyle/>
          <a:p>
            <a:r>
              <a:rPr lang="en-US" sz="4000" b="1" dirty="0">
                <a:solidFill>
                  <a:schemeClr val="accent5"/>
                </a:solidFill>
              </a:rPr>
              <a:t>SUN CSA links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/>
          </a:bodyPr>
          <a:lstStyle/>
          <a:p>
            <a:r>
              <a:rPr lang="en-US" sz="2000" dirty="0"/>
              <a:t>Facebook page: </a:t>
            </a:r>
            <a:r>
              <a:rPr lang="en-US" sz="2000" u="sng" dirty="0"/>
              <a:t>https://</a:t>
            </a:r>
            <a:r>
              <a:rPr lang="en-US" sz="2000" u="sng" dirty="0" err="1"/>
              <a:t>www.facebook.com</a:t>
            </a:r>
            <a:r>
              <a:rPr lang="en-US" sz="2000" u="sng" dirty="0"/>
              <a:t>/</a:t>
            </a:r>
            <a:r>
              <a:rPr lang="en-US" sz="2000" u="sng" dirty="0" err="1"/>
              <a:t>suncsalaos</a:t>
            </a:r>
            <a:r>
              <a:rPr lang="en-US" sz="2000" u="sng" dirty="0"/>
              <a:t>/</a:t>
            </a:r>
          </a:p>
          <a:p>
            <a:r>
              <a:rPr lang="en-US" sz="2000" dirty="0"/>
              <a:t>Facebook Group: </a:t>
            </a:r>
            <a:r>
              <a:rPr lang="en-US" sz="2000" u="sng" dirty="0"/>
              <a:t>https://</a:t>
            </a:r>
            <a:r>
              <a:rPr lang="en-US" sz="2000" u="sng" dirty="0" err="1"/>
              <a:t>www.facebook.com</a:t>
            </a:r>
            <a:r>
              <a:rPr lang="en-US" sz="2000" u="sng" dirty="0"/>
              <a:t>/groups/</a:t>
            </a:r>
            <a:r>
              <a:rPr lang="en-US" sz="2000" u="sng" dirty="0" err="1"/>
              <a:t>suncsalao</a:t>
            </a:r>
            <a:r>
              <a:rPr lang="en-US" sz="2000" u="sng" dirty="0"/>
              <a:t>/</a:t>
            </a:r>
          </a:p>
          <a:p>
            <a:r>
              <a:rPr lang="en-US" sz="2000" dirty="0"/>
              <a:t>YouTube: </a:t>
            </a:r>
            <a:r>
              <a:rPr lang="en-US" sz="2000" u="sng" dirty="0"/>
              <a:t>https://</a:t>
            </a:r>
            <a:r>
              <a:rPr lang="en-US" sz="2000" u="sng" dirty="0" err="1"/>
              <a:t>www.yout</a:t>
            </a:r>
            <a:r>
              <a:rPr lang="en-US" sz="2000" dirty="0" err="1"/>
              <a:t>ube.com</a:t>
            </a:r>
            <a:r>
              <a:rPr lang="en-US" sz="2000" dirty="0"/>
              <a:t>/channel/UC7ZT8js2X1Z2RtmpAC5HzTw?view_as=subscriber</a:t>
            </a:r>
          </a:p>
          <a:p>
            <a:r>
              <a:rPr lang="en-US" sz="2000" dirty="0"/>
              <a:t>Website: https: </a:t>
            </a:r>
            <a:r>
              <a:rPr lang="en-US" sz="2000" u="sng" dirty="0"/>
              <a:t>//</a:t>
            </a:r>
            <a:r>
              <a:rPr lang="en-US" sz="2000" u="sng" dirty="0" err="1"/>
              <a:t>www.suncsalaos.org</a:t>
            </a:r>
            <a:r>
              <a:rPr lang="en-US" sz="2000" u="sng" dirty="0"/>
              <a:t>/</a:t>
            </a:r>
          </a:p>
          <a:p>
            <a:r>
              <a:rPr lang="en-US" sz="2000" u="sng" dirty="0"/>
              <a:t>WhatsApp Group: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17667-AB0E-4654-9C39-32ABD46C3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2588" y="381993"/>
            <a:ext cx="5858693" cy="634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1130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837" y="473368"/>
            <a:ext cx="11343503" cy="836695"/>
          </a:xfr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chemeClr val="accent5"/>
                </a:solidFill>
              </a:rPr>
              <a:t>We value and thank all </a:t>
            </a:r>
            <a:r>
              <a:rPr lang="en-US" sz="3200" b="1" dirty="0" err="1">
                <a:solidFill>
                  <a:schemeClr val="accent5"/>
                </a:solidFill>
              </a:rPr>
              <a:t>organisations</a:t>
            </a:r>
            <a:r>
              <a:rPr lang="en-US" sz="3200" b="1" dirty="0">
                <a:solidFill>
                  <a:schemeClr val="accent5"/>
                </a:solidFill>
              </a:rPr>
              <a:t> for these contributions</a:t>
            </a:r>
            <a:br>
              <a:rPr lang="en-US" sz="3200" b="1" dirty="0">
                <a:solidFill>
                  <a:schemeClr val="accent5"/>
                </a:solidFill>
              </a:rPr>
            </a:br>
            <a:r>
              <a:rPr lang="lo-LA" altLang="en-US" sz="3200" b="1" dirty="0">
                <a:solidFill>
                  <a:schemeClr val="accent5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ພວກເຮົາຂໍສະແດງຄວາມຂອບໃຈສຳລັບການປະກອບສ່ວນຈາກທຸກອົງກອນ</a:t>
            </a:r>
            <a:br>
              <a:rPr lang="en-US" sz="3200" b="1" dirty="0">
                <a:solidFill>
                  <a:schemeClr val="accent5"/>
                </a:solidFill>
              </a:rPr>
            </a:br>
            <a:endParaRPr lang="en-US" sz="3200" b="1" dirty="0">
              <a:solidFill>
                <a:schemeClr val="accent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980" y="1140052"/>
            <a:ext cx="5348004" cy="4148905"/>
          </a:xfrm>
        </p:spPr>
        <p:txBody>
          <a:bodyPr anchor="ctr">
            <a:no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b="1" dirty="0">
                <a:latin typeface="Arial" panose="020B0604020202020204" pitchFamily="34" charset="0"/>
              </a:rPr>
              <a:t>SUN CSA members always contribute their time, staff, resources, skills and funds to the running of our nutrition network. We value and thank all </a:t>
            </a:r>
            <a:r>
              <a:rPr lang="en-US" altLang="en-US" sz="1800" b="1" dirty="0" err="1">
                <a:latin typeface="Arial" panose="020B0604020202020204" pitchFamily="34" charset="0"/>
              </a:rPr>
              <a:t>organisations</a:t>
            </a:r>
            <a:r>
              <a:rPr lang="en-US" altLang="en-US" sz="1800" b="1" dirty="0">
                <a:latin typeface="Arial" panose="020B0604020202020204" pitchFamily="34" charset="0"/>
              </a:rPr>
              <a:t> for these contributions.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We want to also give a special thanks to Plan International who have been the primary funder for the SUN CSA Secretariat budget over the past 10 years.</a:t>
            </a:r>
            <a:br>
              <a:rPr lang="en-US" altLang="en-US" sz="1800" dirty="0">
                <a:latin typeface="Arial" panose="020B0604020202020204" pitchFamily="34" charset="0"/>
              </a:rPr>
            </a:br>
            <a:r>
              <a:rPr lang="en-US" altLang="en-US" sz="1800" dirty="0">
                <a:latin typeface="Arial" panose="020B0604020202020204" pitchFamily="34" charset="0"/>
              </a:rPr>
              <a:t> </a:t>
            </a:r>
            <a:br>
              <a:rPr lang="en-US" altLang="en-US" sz="1800" dirty="0">
                <a:latin typeface="Arial" panose="020B0604020202020204" pitchFamily="34" charset="0"/>
              </a:rPr>
            </a:br>
            <a:r>
              <a:rPr lang="en-US" altLang="en-US" sz="1800" dirty="0">
                <a:latin typeface="Arial" panose="020B0604020202020204" pitchFamily="34" charset="0"/>
              </a:rPr>
              <a:t>Over the past 6 months, a consortium of member </a:t>
            </a:r>
            <a:r>
              <a:rPr lang="en-US" altLang="en-US" sz="1800" dirty="0" err="1">
                <a:latin typeface="Arial" panose="020B0604020202020204" pitchFamily="34" charset="0"/>
              </a:rPr>
              <a:t>organisations</a:t>
            </a:r>
            <a:r>
              <a:rPr lang="en-US" altLang="en-US" sz="1800" dirty="0">
                <a:latin typeface="Arial" panose="020B0604020202020204" pitchFamily="34" charset="0"/>
              </a:rPr>
              <a:t> has agreed to provide joint funds to operate the Secretariat. </a:t>
            </a:r>
            <a:endParaRPr lang="en-US" sz="1800" b="1" dirty="0">
              <a:solidFill>
                <a:schemeClr val="accent2"/>
              </a:solidFill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EA35005E-BC7F-4430-8211-52615BEFB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1282631"/>
            <a:ext cx="585702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o-LA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20004" pitchFamily="2" charset="0"/>
                <a:cs typeface="Phetsarath OT" panose="02000500000000020004" pitchFamily="2" charset="0"/>
              </a:rPr>
              <a:t>ສະມາຊິກ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20004" pitchFamily="2" charset="0"/>
                <a:cs typeface="Phetsarath OT" panose="02000500000000020004" pitchFamily="2" charset="0"/>
              </a:rPr>
              <a:t>SUN CSA </a:t>
            </a:r>
            <a:r>
              <a:rPr kumimoji="0" lang="lo-LA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20004" pitchFamily="2" charset="0"/>
                <a:cs typeface="Phetsarath OT" panose="02000500000000020004" pitchFamily="2" charset="0"/>
              </a:rPr>
              <a:t>ໄດ້ປະກອບສ່ວນທັງເວລາ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kumimoji="0" lang="lo-LA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20004" pitchFamily="2" charset="0"/>
                <a:cs typeface="Phetsarath OT" panose="02000500000000020004" pitchFamily="2" charset="0"/>
              </a:rPr>
              <a:t>ບຸກຄະລາກອນ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kumimoji="0" lang="lo-LA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20004" pitchFamily="2" charset="0"/>
                <a:cs typeface="Phetsarath OT" panose="02000500000000020004" pitchFamily="2" charset="0"/>
              </a:rPr>
              <a:t>ຊັບພະຍາກອນ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kumimoji="0" lang="lo-LA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20004" pitchFamily="2" charset="0"/>
                <a:cs typeface="Phetsarath OT" panose="02000500000000020004" pitchFamily="2" charset="0"/>
              </a:rPr>
              <a:t>ທັກສະ ແລະ ເງິນທຶນເຂົ້າໃນວຽກງານຂອງເຄືອຂ່າຍສະເໝີມາ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20004" pitchFamily="2" charset="0"/>
                <a:cs typeface="Phetsarath OT" panose="02000500000000020004" pitchFamily="2" charset="0"/>
              </a:rPr>
              <a:t>. </a:t>
            </a:r>
            <a:r>
              <a:rPr kumimoji="0" lang="lo-LA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20004" pitchFamily="2" charset="0"/>
                <a:cs typeface="Phetsarath OT" panose="02000500000000020004" pitchFamily="2" charset="0"/>
              </a:rPr>
              <a:t>ພວກເຮົາຂໍສະແດງຄວາມຂອບໃຈສຳລັບການປະກອບສ່ວນຈາກທຸກອົງກອນ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20004" pitchFamily="2" charset="0"/>
                <a:cs typeface="Phetsarath OT" panose="02000500000000020004" pitchFamily="2" charset="0"/>
              </a:rPr>
              <a:t>.</a:t>
            </a:r>
            <a:b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20004" pitchFamily="2" charset="0"/>
                <a:cs typeface="Phetsarath OT" panose="02000500000000020004" pitchFamily="2" charset="0"/>
              </a:rPr>
            </a:br>
            <a:b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20004" pitchFamily="2" charset="0"/>
                <a:cs typeface="Phetsarath OT" panose="02000500000000020004" pitchFamily="2" charset="0"/>
              </a:rPr>
            </a:br>
            <a:r>
              <a:rPr kumimoji="0" lang="lo-LA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20004" pitchFamily="2" charset="0"/>
                <a:cs typeface="Phetsarath OT" panose="02000500000000020004" pitchFamily="2" charset="0"/>
              </a:rPr>
              <a:t>ພວກເຮົາຂໍສະແດງຄວາມຂອບໃຈເປັນພິເສດມາຍັງອົງການແພລນສາກົນ ທີ່ເປັນຜູ້ສະໜອງທຶນຫຼັກສຳລັບກອງເລຂາ </a:t>
            </a: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20004" pitchFamily="2" charset="0"/>
                <a:cs typeface="Phetsarath OT" panose="02000500000000020004" pitchFamily="2" charset="0"/>
              </a:rPr>
              <a:t>SUN CSA </a:t>
            </a:r>
            <a:r>
              <a:rPr kumimoji="0" lang="lo-LA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20004" pitchFamily="2" charset="0"/>
                <a:cs typeface="Phetsarath OT" panose="02000500000000020004" pitchFamily="2" charset="0"/>
              </a:rPr>
              <a:t>ໃນຕະຫຼອດ </a:t>
            </a: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20004" pitchFamily="2" charset="0"/>
                <a:cs typeface="Phetsarath OT" panose="02000500000000020004" pitchFamily="2" charset="0"/>
              </a:rPr>
              <a:t>10</a:t>
            </a:r>
            <a:r>
              <a:rPr kumimoji="0" lang="lo-LA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20004" pitchFamily="2" charset="0"/>
                <a:cs typeface="Phetsarath OT" panose="02000500000000020004" pitchFamily="2" charset="0"/>
              </a:rPr>
              <a:t> ປີທີ່ຜ່ານມາ</a:t>
            </a: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20004" pitchFamily="2" charset="0"/>
                <a:cs typeface="Phetsarath OT" panose="02000500000000020004" pitchFamily="2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o-LA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20004" pitchFamily="2" charset="0"/>
                <a:cs typeface="Phetsarath OT" panose="02000500000000020004" pitchFamily="2" charset="0"/>
              </a:rPr>
              <a:t>ໃນຕະຫຼອດໄລຍະ </a:t>
            </a: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20004" pitchFamily="2" charset="0"/>
                <a:cs typeface="Phetsarath OT" panose="02000500000000020004" pitchFamily="2" charset="0"/>
              </a:rPr>
              <a:t>6</a:t>
            </a:r>
            <a:r>
              <a:rPr kumimoji="0" lang="lo-LA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20004" pitchFamily="2" charset="0"/>
                <a:cs typeface="Phetsarath OT" panose="02000500000000020004" pitchFamily="2" charset="0"/>
              </a:rPr>
              <a:t> ເດືອນທີ່ຜ່ານມາ</a:t>
            </a: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kumimoji="0" lang="lo-LA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20004" pitchFamily="2" charset="0"/>
                <a:cs typeface="Phetsarath OT" panose="02000500000000020004" pitchFamily="2" charset="0"/>
              </a:rPr>
              <a:t>ບັນດາອົງກອນໄດ້ປະກອບສ່ວນເຂົ້ສໃນກອງທຶນຮ່ວມ</a:t>
            </a: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20004" pitchFamily="2" charset="0"/>
                <a:cs typeface="Phetsarath OT" panose="02000500000000020004" pitchFamily="2" charset="0"/>
              </a:rPr>
              <a:t> </a:t>
            </a:r>
            <a:r>
              <a:rPr kumimoji="0" lang="lo-LA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20004" pitchFamily="2" charset="0"/>
                <a:cs typeface="Phetsarath OT" panose="02000500000000020004" pitchFamily="2" charset="0"/>
              </a:rPr>
              <a:t>ເພື່ອໃຫ້ກອງເລຂາສາມາດດຳເນີນວຽກໄດ້</a:t>
            </a: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20004" pitchFamily="2" charset="0"/>
                <a:cs typeface="Phetsarath OT" panose="02000500000000020004" pitchFamily="2" charset="0"/>
              </a:rPr>
              <a:t>.  </a:t>
            </a:r>
          </a:p>
        </p:txBody>
      </p:sp>
    </p:spTree>
    <p:extLst>
      <p:ext uri="{BB962C8B-B14F-4D97-AF65-F5344CB8AC3E}">
        <p14:creationId xmlns:p14="http://schemas.microsoft.com/office/powerpoint/2010/main" val="39318859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8392" y="163964"/>
            <a:ext cx="10955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Thanks to all members for Scaling Up Nutrition together!</a:t>
            </a:r>
            <a:endParaRPr lang="en-AU" sz="2800" b="1" dirty="0">
              <a:solidFill>
                <a:schemeClr val="accent1">
                  <a:lumMod val="75000"/>
                </a:schemeClr>
              </a:solidFill>
              <a:latin typeface="Phetsarath OT" panose="02000500000000020004" pitchFamily="2" charset="0"/>
              <a:ea typeface="Phetsarath OT" panose="02000500000000000001" pitchFamily="2" charset="2"/>
              <a:cs typeface="Phetsarath OT" panose="02000500000000020004" pitchFamily="2" charset="0"/>
            </a:endParaRPr>
          </a:p>
        </p:txBody>
      </p:sp>
      <p:pic>
        <p:nvPicPr>
          <p:cNvPr id="155" name="Picture 154">
            <a:extLst>
              <a:ext uri="{FF2B5EF4-FFF2-40B4-BE49-F238E27FC236}">
                <a16:creationId xmlns:a16="http://schemas.microsoft.com/office/drawing/2014/main" id="{DDA4B5D0-FEF6-4B53-A35D-4A51E3D6051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6883" y="906880"/>
            <a:ext cx="1036509" cy="691035"/>
          </a:xfrm>
          <a:prstGeom prst="rect">
            <a:avLst/>
          </a:prstGeom>
        </p:spPr>
      </p:pic>
      <p:pic>
        <p:nvPicPr>
          <p:cNvPr id="156" name="Picture 155">
            <a:extLst>
              <a:ext uri="{FF2B5EF4-FFF2-40B4-BE49-F238E27FC236}">
                <a16:creationId xmlns:a16="http://schemas.microsoft.com/office/drawing/2014/main" id="{27C96BEB-5831-44DE-9D29-31313A9DBA2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2376" y="972205"/>
            <a:ext cx="847174" cy="716675"/>
          </a:xfrm>
          <a:prstGeom prst="rect">
            <a:avLst/>
          </a:prstGeom>
        </p:spPr>
      </p:pic>
      <p:pic>
        <p:nvPicPr>
          <p:cNvPr id="157" name="Picture 156">
            <a:extLst>
              <a:ext uri="{FF2B5EF4-FFF2-40B4-BE49-F238E27FC236}">
                <a16:creationId xmlns:a16="http://schemas.microsoft.com/office/drawing/2014/main" id="{204D064B-C1FF-4B23-9154-8FCC76D8AE3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2797" y="2434233"/>
            <a:ext cx="3514317" cy="1848531"/>
          </a:xfrm>
          <a:prstGeom prst="rect">
            <a:avLst/>
          </a:prstGeom>
        </p:spPr>
      </p:pic>
      <p:pic>
        <p:nvPicPr>
          <p:cNvPr id="158" name="Picture 157">
            <a:extLst>
              <a:ext uri="{FF2B5EF4-FFF2-40B4-BE49-F238E27FC236}">
                <a16:creationId xmlns:a16="http://schemas.microsoft.com/office/drawing/2014/main" id="{EBD3DE93-390F-4C3C-99C9-462EC8C94B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3475" y="4603675"/>
            <a:ext cx="916425" cy="900680"/>
          </a:xfrm>
          <a:prstGeom prst="rect">
            <a:avLst/>
          </a:prstGeom>
        </p:spPr>
      </p:pic>
      <p:pic>
        <p:nvPicPr>
          <p:cNvPr id="159" name="Picture 158">
            <a:extLst>
              <a:ext uri="{FF2B5EF4-FFF2-40B4-BE49-F238E27FC236}">
                <a16:creationId xmlns:a16="http://schemas.microsoft.com/office/drawing/2014/main" id="{46A75A6A-9987-4965-BE19-113ADF10CAD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575" y="1573643"/>
            <a:ext cx="803596" cy="803596"/>
          </a:xfrm>
          <a:prstGeom prst="rect">
            <a:avLst/>
          </a:prstGeom>
        </p:spPr>
      </p:pic>
      <p:pic>
        <p:nvPicPr>
          <p:cNvPr id="160" name="Picture 159">
            <a:extLst>
              <a:ext uri="{FF2B5EF4-FFF2-40B4-BE49-F238E27FC236}">
                <a16:creationId xmlns:a16="http://schemas.microsoft.com/office/drawing/2014/main" id="{C7E251C7-D522-4C0C-92B3-78AC3A29887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264" y="3739796"/>
            <a:ext cx="771357" cy="760518"/>
          </a:xfrm>
          <a:prstGeom prst="rect">
            <a:avLst/>
          </a:prstGeom>
        </p:spPr>
      </p:pic>
      <p:pic>
        <p:nvPicPr>
          <p:cNvPr id="161" name="Picture 160">
            <a:extLst>
              <a:ext uri="{FF2B5EF4-FFF2-40B4-BE49-F238E27FC236}">
                <a16:creationId xmlns:a16="http://schemas.microsoft.com/office/drawing/2014/main" id="{6C7285E8-9E02-4160-9C33-E825DEA501B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78971" y="4819343"/>
            <a:ext cx="920713" cy="876869"/>
          </a:xfrm>
          <a:prstGeom prst="rect">
            <a:avLst/>
          </a:prstGeom>
        </p:spPr>
      </p:pic>
      <p:pic>
        <p:nvPicPr>
          <p:cNvPr id="162" name="Picture 161">
            <a:extLst>
              <a:ext uri="{FF2B5EF4-FFF2-40B4-BE49-F238E27FC236}">
                <a16:creationId xmlns:a16="http://schemas.microsoft.com/office/drawing/2014/main" id="{4D10CC2F-BE76-4D60-B842-639820AB0038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8623" y="1009464"/>
            <a:ext cx="1425234" cy="541286"/>
          </a:xfrm>
          <a:prstGeom prst="rect">
            <a:avLst/>
          </a:prstGeom>
        </p:spPr>
      </p:pic>
      <p:pic>
        <p:nvPicPr>
          <p:cNvPr id="163" name="Picture 162">
            <a:extLst>
              <a:ext uri="{FF2B5EF4-FFF2-40B4-BE49-F238E27FC236}">
                <a16:creationId xmlns:a16="http://schemas.microsoft.com/office/drawing/2014/main" id="{2A250B0D-0EBD-4CB1-AE38-02AE26F1CD60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1685" y="2584526"/>
            <a:ext cx="1966435" cy="1389583"/>
          </a:xfrm>
          <a:prstGeom prst="rect">
            <a:avLst/>
          </a:prstGeom>
        </p:spPr>
      </p:pic>
      <p:pic>
        <p:nvPicPr>
          <p:cNvPr id="164" name="Picture 163" descr="Shape&#10;&#10;Description automatically generated with medium confidence">
            <a:extLst>
              <a:ext uri="{FF2B5EF4-FFF2-40B4-BE49-F238E27FC236}">
                <a16:creationId xmlns:a16="http://schemas.microsoft.com/office/drawing/2014/main" id="{D74D94C0-9C66-4199-B2D1-D894B0B7D691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432" y="1001082"/>
            <a:ext cx="1745801" cy="468409"/>
          </a:xfrm>
          <a:prstGeom prst="rect">
            <a:avLst/>
          </a:prstGeom>
        </p:spPr>
      </p:pic>
      <p:pic>
        <p:nvPicPr>
          <p:cNvPr id="165" name="Picture 16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B311576-7EDE-493F-9813-80C785D058CA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83" y="2454741"/>
            <a:ext cx="1345678" cy="277872"/>
          </a:xfrm>
          <a:prstGeom prst="rect">
            <a:avLst/>
          </a:prstGeom>
        </p:spPr>
      </p:pic>
      <p:pic>
        <p:nvPicPr>
          <p:cNvPr id="166" name="Picture 165" descr="Chart&#10;&#10;Description automatically generated with medium confidence">
            <a:extLst>
              <a:ext uri="{FF2B5EF4-FFF2-40B4-BE49-F238E27FC236}">
                <a16:creationId xmlns:a16="http://schemas.microsoft.com/office/drawing/2014/main" id="{2CDF6CAA-2F8D-4201-9B9B-41550DBF9BBE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5151" y="999657"/>
            <a:ext cx="1154172" cy="544625"/>
          </a:xfrm>
          <a:prstGeom prst="rect">
            <a:avLst/>
          </a:prstGeom>
        </p:spPr>
      </p:pic>
      <p:pic>
        <p:nvPicPr>
          <p:cNvPr id="167" name="Picture 166">
            <a:extLst>
              <a:ext uri="{FF2B5EF4-FFF2-40B4-BE49-F238E27FC236}">
                <a16:creationId xmlns:a16="http://schemas.microsoft.com/office/drawing/2014/main" id="{C3A95C6C-5022-4624-B087-F2A3594817FD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160073" y="3865849"/>
            <a:ext cx="762603" cy="762603"/>
          </a:xfrm>
          <a:prstGeom prst="rect">
            <a:avLst/>
          </a:prstGeom>
        </p:spPr>
      </p:pic>
      <p:pic>
        <p:nvPicPr>
          <p:cNvPr id="168" name="Picture 167">
            <a:extLst>
              <a:ext uri="{FF2B5EF4-FFF2-40B4-BE49-F238E27FC236}">
                <a16:creationId xmlns:a16="http://schemas.microsoft.com/office/drawing/2014/main" id="{6F6ACD94-CF67-4E3E-9EB3-BB251614A4B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184" y="3336765"/>
            <a:ext cx="1018860" cy="1018860"/>
          </a:xfrm>
          <a:prstGeom prst="rect">
            <a:avLst/>
          </a:prstGeom>
        </p:spPr>
      </p:pic>
      <p:pic>
        <p:nvPicPr>
          <p:cNvPr id="169" name="Picture 168">
            <a:extLst>
              <a:ext uri="{FF2B5EF4-FFF2-40B4-BE49-F238E27FC236}">
                <a16:creationId xmlns:a16="http://schemas.microsoft.com/office/drawing/2014/main" id="{EAC45B09-DB5F-45C6-A0C1-B0B99849CA7E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5617" y="1744855"/>
            <a:ext cx="748760" cy="748760"/>
          </a:xfrm>
          <a:prstGeom prst="rect">
            <a:avLst/>
          </a:prstGeom>
        </p:spPr>
      </p:pic>
      <p:pic>
        <p:nvPicPr>
          <p:cNvPr id="170" name="Picture 169">
            <a:extLst>
              <a:ext uri="{FF2B5EF4-FFF2-40B4-BE49-F238E27FC236}">
                <a16:creationId xmlns:a16="http://schemas.microsoft.com/office/drawing/2014/main" id="{C98B270D-D654-4DF1-B1D1-EFDB9D5BB68A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7013" y="1928469"/>
            <a:ext cx="1094414" cy="528481"/>
          </a:xfrm>
          <a:prstGeom prst="rect">
            <a:avLst/>
          </a:prstGeom>
        </p:spPr>
      </p:pic>
      <p:pic>
        <p:nvPicPr>
          <p:cNvPr id="171" name="Picture 170">
            <a:extLst>
              <a:ext uri="{FF2B5EF4-FFF2-40B4-BE49-F238E27FC236}">
                <a16:creationId xmlns:a16="http://schemas.microsoft.com/office/drawing/2014/main" id="{EF35C207-00E8-4A75-8BE7-821E904EC4E0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2940" y="4689070"/>
            <a:ext cx="1504329" cy="324663"/>
          </a:xfrm>
          <a:prstGeom prst="rect">
            <a:avLst/>
          </a:prstGeom>
        </p:spPr>
      </p:pic>
      <p:pic>
        <p:nvPicPr>
          <p:cNvPr id="172" name="Picture 171">
            <a:extLst>
              <a:ext uri="{FF2B5EF4-FFF2-40B4-BE49-F238E27FC236}">
                <a16:creationId xmlns:a16="http://schemas.microsoft.com/office/drawing/2014/main" id="{E7276D38-8D93-4DD4-81E8-B9A02E5A10E5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6505" y="3171491"/>
            <a:ext cx="804118" cy="804118"/>
          </a:xfrm>
          <a:prstGeom prst="rect">
            <a:avLst/>
          </a:prstGeom>
        </p:spPr>
      </p:pic>
      <p:pic>
        <p:nvPicPr>
          <p:cNvPr id="173" name="Picture 172">
            <a:extLst>
              <a:ext uri="{FF2B5EF4-FFF2-40B4-BE49-F238E27FC236}">
                <a16:creationId xmlns:a16="http://schemas.microsoft.com/office/drawing/2014/main" id="{CCCF7B00-6321-4532-AAFA-C7D3DBCC81F5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1165" y="5736743"/>
            <a:ext cx="765122" cy="765122"/>
          </a:xfrm>
          <a:prstGeom prst="rect">
            <a:avLst/>
          </a:prstGeom>
        </p:spPr>
      </p:pic>
      <p:pic>
        <p:nvPicPr>
          <p:cNvPr id="174" name="Picture 173">
            <a:extLst>
              <a:ext uri="{FF2B5EF4-FFF2-40B4-BE49-F238E27FC236}">
                <a16:creationId xmlns:a16="http://schemas.microsoft.com/office/drawing/2014/main" id="{A0116592-3FA9-4333-A946-60D25BBE05F9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3484" y="2897339"/>
            <a:ext cx="880399" cy="880399"/>
          </a:xfrm>
          <a:prstGeom prst="rect">
            <a:avLst/>
          </a:prstGeom>
        </p:spPr>
      </p:pic>
      <p:pic>
        <p:nvPicPr>
          <p:cNvPr id="175" name="Picture 174">
            <a:extLst>
              <a:ext uri="{FF2B5EF4-FFF2-40B4-BE49-F238E27FC236}">
                <a16:creationId xmlns:a16="http://schemas.microsoft.com/office/drawing/2014/main" id="{C54A1AFD-3F0E-4517-AC5F-C45503EE2B87}"/>
              </a:ext>
            </a:extLst>
          </p:cNvPr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8329" y="4910515"/>
            <a:ext cx="952462" cy="952462"/>
          </a:xfrm>
          <a:prstGeom prst="rect">
            <a:avLst/>
          </a:prstGeom>
        </p:spPr>
      </p:pic>
      <p:pic>
        <p:nvPicPr>
          <p:cNvPr id="176" name="Picture 175">
            <a:extLst>
              <a:ext uri="{FF2B5EF4-FFF2-40B4-BE49-F238E27FC236}">
                <a16:creationId xmlns:a16="http://schemas.microsoft.com/office/drawing/2014/main" id="{7193352D-29D5-46AD-89AB-C6287D542576}"/>
              </a:ext>
            </a:extLst>
          </p:cNvPr>
          <p:cNvPicPr>
            <a:picLocks noChangeAspect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9589" y="5490753"/>
            <a:ext cx="1162447" cy="434068"/>
          </a:xfrm>
          <a:prstGeom prst="rect">
            <a:avLst/>
          </a:prstGeom>
        </p:spPr>
      </p:pic>
      <p:pic>
        <p:nvPicPr>
          <p:cNvPr id="177" name="Picture 176">
            <a:extLst>
              <a:ext uri="{FF2B5EF4-FFF2-40B4-BE49-F238E27FC236}">
                <a16:creationId xmlns:a16="http://schemas.microsoft.com/office/drawing/2014/main" id="{A3BD6569-7B33-47C3-A5D7-69261FF56C40}"/>
              </a:ext>
            </a:extLst>
          </p:cNvPr>
          <p:cNvPicPr>
            <a:picLocks noChangeAspect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3497" y="2189156"/>
            <a:ext cx="746059" cy="669540"/>
          </a:xfrm>
          <a:prstGeom prst="rect">
            <a:avLst/>
          </a:prstGeom>
        </p:spPr>
      </p:pic>
      <p:pic>
        <p:nvPicPr>
          <p:cNvPr id="178" name="Picture 177">
            <a:extLst>
              <a:ext uri="{FF2B5EF4-FFF2-40B4-BE49-F238E27FC236}">
                <a16:creationId xmlns:a16="http://schemas.microsoft.com/office/drawing/2014/main" id="{8BD1796B-6273-4FE5-BC84-A78ED2386F5F}"/>
              </a:ext>
            </a:extLst>
          </p:cNvPr>
          <p:cNvPicPr>
            <a:picLocks noChangeAspect="1"/>
          </p:cNvPicPr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1772" y="5707787"/>
            <a:ext cx="760518" cy="760518"/>
          </a:xfrm>
          <a:prstGeom prst="rect">
            <a:avLst/>
          </a:prstGeom>
        </p:spPr>
      </p:pic>
      <p:pic>
        <p:nvPicPr>
          <p:cNvPr id="179" name="Picture 178">
            <a:extLst>
              <a:ext uri="{FF2B5EF4-FFF2-40B4-BE49-F238E27FC236}">
                <a16:creationId xmlns:a16="http://schemas.microsoft.com/office/drawing/2014/main" id="{3EB63486-9650-49CC-9C61-7404FD46CDCB}"/>
              </a:ext>
            </a:extLst>
          </p:cNvPr>
          <p:cNvPicPr>
            <a:picLocks noChangeAspect="1"/>
          </p:cNvPicPr>
          <p:nvPr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7969" y="5122971"/>
            <a:ext cx="734982" cy="734982"/>
          </a:xfrm>
          <a:prstGeom prst="rect">
            <a:avLst/>
          </a:prstGeom>
        </p:spPr>
      </p:pic>
      <p:pic>
        <p:nvPicPr>
          <p:cNvPr id="180" name="Picture 179">
            <a:extLst>
              <a:ext uri="{FF2B5EF4-FFF2-40B4-BE49-F238E27FC236}">
                <a16:creationId xmlns:a16="http://schemas.microsoft.com/office/drawing/2014/main" id="{E52F4F46-F57D-48C2-A353-422171226123}"/>
              </a:ext>
            </a:extLst>
          </p:cNvPr>
          <p:cNvPicPr>
            <a:picLocks noChangeAspect="1"/>
          </p:cNvPicPr>
          <p:nvPr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0470" y="1684567"/>
            <a:ext cx="760448" cy="760448"/>
          </a:xfrm>
          <a:prstGeom prst="rect">
            <a:avLst/>
          </a:prstGeom>
        </p:spPr>
      </p:pic>
      <p:pic>
        <p:nvPicPr>
          <p:cNvPr id="181" name="Picture 180">
            <a:extLst>
              <a:ext uri="{FF2B5EF4-FFF2-40B4-BE49-F238E27FC236}">
                <a16:creationId xmlns:a16="http://schemas.microsoft.com/office/drawing/2014/main" id="{021671CC-C520-463D-BF16-44B97CD1C3DE}"/>
              </a:ext>
            </a:extLst>
          </p:cNvPr>
          <p:cNvPicPr>
            <a:picLocks noChangeAspect="1"/>
          </p:cNvPicPr>
          <p:nvPr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9546" y="5139913"/>
            <a:ext cx="900759" cy="764037"/>
          </a:xfrm>
          <a:prstGeom prst="rect">
            <a:avLst/>
          </a:prstGeom>
        </p:spPr>
      </p:pic>
      <p:pic>
        <p:nvPicPr>
          <p:cNvPr id="182" name="Picture 181">
            <a:extLst>
              <a:ext uri="{FF2B5EF4-FFF2-40B4-BE49-F238E27FC236}">
                <a16:creationId xmlns:a16="http://schemas.microsoft.com/office/drawing/2014/main" id="{1D02BC3C-02EA-4883-86A9-E3E8A0083D8B}"/>
              </a:ext>
            </a:extLst>
          </p:cNvPr>
          <p:cNvPicPr>
            <a:picLocks noChangeAspect="1"/>
          </p:cNvPicPr>
          <p:nvPr/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1176" y="1010096"/>
            <a:ext cx="1317076" cy="468412"/>
          </a:xfrm>
          <a:prstGeom prst="rect">
            <a:avLst/>
          </a:prstGeom>
        </p:spPr>
      </p:pic>
      <p:pic>
        <p:nvPicPr>
          <p:cNvPr id="183" name="Picture 182">
            <a:extLst>
              <a:ext uri="{FF2B5EF4-FFF2-40B4-BE49-F238E27FC236}">
                <a16:creationId xmlns:a16="http://schemas.microsoft.com/office/drawing/2014/main" id="{DE5F1FBB-8799-4620-8ADC-B2F11FD1B64C}"/>
              </a:ext>
            </a:extLst>
          </p:cNvPr>
          <p:cNvPicPr>
            <a:picLocks noChangeAspect="1"/>
          </p:cNvPicPr>
          <p:nvPr/>
        </p:nvPicPr>
        <p:blipFill>
          <a:blip r:embed="rId3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4493" y="5679253"/>
            <a:ext cx="863800" cy="863800"/>
          </a:xfrm>
          <a:prstGeom prst="rect">
            <a:avLst/>
          </a:prstGeom>
        </p:spPr>
      </p:pic>
      <p:pic>
        <p:nvPicPr>
          <p:cNvPr id="184" name="Picture 183">
            <a:extLst>
              <a:ext uri="{FF2B5EF4-FFF2-40B4-BE49-F238E27FC236}">
                <a16:creationId xmlns:a16="http://schemas.microsoft.com/office/drawing/2014/main" id="{E7BD9167-AE6E-45E5-A482-C9D910BD4ADE}"/>
              </a:ext>
            </a:extLst>
          </p:cNvPr>
          <p:cNvPicPr>
            <a:picLocks noChangeAspect="1"/>
          </p:cNvPicPr>
          <p:nvPr/>
        </p:nvPicPr>
        <p:blipFill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048" y="4715335"/>
            <a:ext cx="914919" cy="595684"/>
          </a:xfrm>
          <a:prstGeom prst="rect">
            <a:avLst/>
          </a:prstGeom>
        </p:spPr>
      </p:pic>
      <p:pic>
        <p:nvPicPr>
          <p:cNvPr id="185" name="Picture 184">
            <a:extLst>
              <a:ext uri="{FF2B5EF4-FFF2-40B4-BE49-F238E27FC236}">
                <a16:creationId xmlns:a16="http://schemas.microsoft.com/office/drawing/2014/main" id="{1BB9EBC6-D4A5-4EFF-95D8-E46AFD385B24}"/>
              </a:ext>
            </a:extLst>
          </p:cNvPr>
          <p:cNvPicPr>
            <a:picLocks noChangeAspect="1"/>
          </p:cNvPicPr>
          <p:nvPr/>
        </p:nvPicPr>
        <p:blipFill>
          <a:blip r:embed="rId3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7700" y="4730218"/>
            <a:ext cx="916863" cy="629579"/>
          </a:xfrm>
          <a:prstGeom prst="rect">
            <a:avLst/>
          </a:prstGeom>
        </p:spPr>
      </p:pic>
      <p:pic>
        <p:nvPicPr>
          <p:cNvPr id="186" name="Picture 185">
            <a:extLst>
              <a:ext uri="{FF2B5EF4-FFF2-40B4-BE49-F238E27FC236}">
                <a16:creationId xmlns:a16="http://schemas.microsoft.com/office/drawing/2014/main" id="{F8F56FEB-3272-458D-8F53-CFFCEC74E4FD}"/>
              </a:ext>
            </a:extLst>
          </p:cNvPr>
          <p:cNvPicPr>
            <a:picLocks noChangeAspect="1"/>
          </p:cNvPicPr>
          <p:nvPr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1375" y="1533936"/>
            <a:ext cx="742730" cy="742730"/>
          </a:xfrm>
          <a:prstGeom prst="rect">
            <a:avLst/>
          </a:prstGeom>
        </p:spPr>
      </p:pic>
      <p:pic>
        <p:nvPicPr>
          <p:cNvPr id="187" name="Picture 186">
            <a:extLst>
              <a:ext uri="{FF2B5EF4-FFF2-40B4-BE49-F238E27FC236}">
                <a16:creationId xmlns:a16="http://schemas.microsoft.com/office/drawing/2014/main" id="{1EFF181D-D4CB-4FB7-A994-4578D4031907}"/>
              </a:ext>
            </a:extLst>
          </p:cNvPr>
          <p:cNvPicPr>
            <a:picLocks noChangeAspect="1"/>
          </p:cNvPicPr>
          <p:nvPr/>
        </p:nvPicPr>
        <p:blipFill>
          <a:blip r:embed="rId3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6353" y="2255966"/>
            <a:ext cx="1044945" cy="804118"/>
          </a:xfrm>
          <a:prstGeom prst="rect">
            <a:avLst/>
          </a:prstGeom>
        </p:spPr>
      </p:pic>
      <p:pic>
        <p:nvPicPr>
          <p:cNvPr id="188" name="Picture 187">
            <a:extLst>
              <a:ext uri="{FF2B5EF4-FFF2-40B4-BE49-F238E27FC236}">
                <a16:creationId xmlns:a16="http://schemas.microsoft.com/office/drawing/2014/main" id="{BBD466D5-F6DC-4B04-8596-84DA00F46F63}"/>
              </a:ext>
            </a:extLst>
          </p:cNvPr>
          <p:cNvPicPr>
            <a:picLocks noChangeAspect="1"/>
          </p:cNvPicPr>
          <p:nvPr/>
        </p:nvPicPr>
        <p:blipFill>
          <a:blip r:embed="rId3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7783" y="3574045"/>
            <a:ext cx="782608" cy="849964"/>
          </a:xfrm>
          <a:prstGeom prst="rect">
            <a:avLst/>
          </a:prstGeom>
        </p:spPr>
      </p:pic>
      <p:pic>
        <p:nvPicPr>
          <p:cNvPr id="189" name="Picture 188">
            <a:extLst>
              <a:ext uri="{FF2B5EF4-FFF2-40B4-BE49-F238E27FC236}">
                <a16:creationId xmlns:a16="http://schemas.microsoft.com/office/drawing/2014/main" id="{F139006A-ABB3-4558-BDC8-7D58512D52FA}"/>
              </a:ext>
            </a:extLst>
          </p:cNvPr>
          <p:cNvPicPr>
            <a:picLocks noChangeAspect="1"/>
          </p:cNvPicPr>
          <p:nvPr/>
        </p:nvPicPr>
        <p:blipFill>
          <a:blip r:embed="rId3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9997" y="3988193"/>
            <a:ext cx="731328" cy="731328"/>
          </a:xfrm>
          <a:prstGeom prst="rect">
            <a:avLst/>
          </a:prstGeom>
        </p:spPr>
      </p:pic>
      <p:pic>
        <p:nvPicPr>
          <p:cNvPr id="190" name="Picture 189">
            <a:extLst>
              <a:ext uri="{FF2B5EF4-FFF2-40B4-BE49-F238E27FC236}">
                <a16:creationId xmlns:a16="http://schemas.microsoft.com/office/drawing/2014/main" id="{62731837-1F4A-4968-A746-8E0F3A5B460F}"/>
              </a:ext>
            </a:extLst>
          </p:cNvPr>
          <p:cNvPicPr>
            <a:picLocks noChangeAspect="1"/>
          </p:cNvPicPr>
          <p:nvPr/>
        </p:nvPicPr>
        <p:blipFill>
          <a:blip r:embed="rId3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0057" y="1579975"/>
            <a:ext cx="1624121" cy="545632"/>
          </a:xfrm>
          <a:prstGeom prst="rect">
            <a:avLst/>
          </a:prstGeom>
        </p:spPr>
      </p:pic>
      <p:pic>
        <p:nvPicPr>
          <p:cNvPr id="191" name="Picture 190">
            <a:extLst>
              <a:ext uri="{FF2B5EF4-FFF2-40B4-BE49-F238E27FC236}">
                <a16:creationId xmlns:a16="http://schemas.microsoft.com/office/drawing/2014/main" id="{77F6F882-5D05-4D31-8826-98F67AB639AA}"/>
              </a:ext>
            </a:extLst>
          </p:cNvPr>
          <p:cNvPicPr>
            <a:picLocks noChangeAspect="1"/>
          </p:cNvPicPr>
          <p:nvPr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0470" y="4091828"/>
            <a:ext cx="870041" cy="591400"/>
          </a:xfrm>
          <a:prstGeom prst="rect">
            <a:avLst/>
          </a:prstGeom>
        </p:spPr>
      </p:pic>
      <p:pic>
        <p:nvPicPr>
          <p:cNvPr id="192" name="Picture 191">
            <a:extLst>
              <a:ext uri="{FF2B5EF4-FFF2-40B4-BE49-F238E27FC236}">
                <a16:creationId xmlns:a16="http://schemas.microsoft.com/office/drawing/2014/main" id="{E4AC0DD5-F292-4827-A33D-4ED775800245}"/>
              </a:ext>
            </a:extLst>
          </p:cNvPr>
          <p:cNvPicPr>
            <a:picLocks noChangeAspect="1"/>
          </p:cNvPicPr>
          <p:nvPr/>
        </p:nvPicPr>
        <p:blipFill>
          <a:blip r:embed="rId3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9650" y="4400862"/>
            <a:ext cx="1042837" cy="1042837"/>
          </a:xfrm>
          <a:prstGeom prst="rect">
            <a:avLst/>
          </a:prstGeom>
        </p:spPr>
      </p:pic>
      <p:pic>
        <p:nvPicPr>
          <p:cNvPr id="193" name="Picture 192">
            <a:extLst>
              <a:ext uri="{FF2B5EF4-FFF2-40B4-BE49-F238E27FC236}">
                <a16:creationId xmlns:a16="http://schemas.microsoft.com/office/drawing/2014/main" id="{D64572DD-8CD5-44F7-A562-472DFD876A8E}"/>
              </a:ext>
            </a:extLst>
          </p:cNvPr>
          <p:cNvPicPr>
            <a:picLocks noChangeAspect="1"/>
          </p:cNvPicPr>
          <p:nvPr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5682" y="2764424"/>
            <a:ext cx="1316992" cy="369501"/>
          </a:xfrm>
          <a:prstGeom prst="rect">
            <a:avLst/>
          </a:prstGeom>
        </p:spPr>
      </p:pic>
      <p:pic>
        <p:nvPicPr>
          <p:cNvPr id="194" name="Picture 193">
            <a:extLst>
              <a:ext uri="{FF2B5EF4-FFF2-40B4-BE49-F238E27FC236}">
                <a16:creationId xmlns:a16="http://schemas.microsoft.com/office/drawing/2014/main" id="{CB7AD9A6-90DA-4064-B413-97C6582CA3D4}"/>
              </a:ext>
            </a:extLst>
          </p:cNvPr>
          <p:cNvPicPr>
            <a:picLocks noChangeAspect="1"/>
          </p:cNvPicPr>
          <p:nvPr/>
        </p:nvPicPr>
        <p:blipFill>
          <a:blip r:embed="rId4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8755" y="6007634"/>
            <a:ext cx="679220" cy="679220"/>
          </a:xfrm>
          <a:prstGeom prst="rect">
            <a:avLst/>
          </a:prstGeom>
        </p:spPr>
      </p:pic>
      <p:pic>
        <p:nvPicPr>
          <p:cNvPr id="195" name="Picture 194">
            <a:extLst>
              <a:ext uri="{FF2B5EF4-FFF2-40B4-BE49-F238E27FC236}">
                <a16:creationId xmlns:a16="http://schemas.microsoft.com/office/drawing/2014/main" id="{F1FF4DBE-D8D6-4717-8946-471394DDBD6E}"/>
              </a:ext>
            </a:extLst>
          </p:cNvPr>
          <p:cNvPicPr>
            <a:picLocks noChangeAspect="1"/>
          </p:cNvPicPr>
          <p:nvPr/>
        </p:nvPicPr>
        <p:blipFill>
          <a:blip r:embed="rId4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1052" y="859888"/>
            <a:ext cx="814199" cy="814199"/>
          </a:xfrm>
          <a:prstGeom prst="rect">
            <a:avLst/>
          </a:prstGeom>
        </p:spPr>
      </p:pic>
      <p:pic>
        <p:nvPicPr>
          <p:cNvPr id="196" name="Picture 195">
            <a:extLst>
              <a:ext uri="{FF2B5EF4-FFF2-40B4-BE49-F238E27FC236}">
                <a16:creationId xmlns:a16="http://schemas.microsoft.com/office/drawing/2014/main" id="{43E19435-DA0B-4106-98F4-926C8494E68E}"/>
              </a:ext>
            </a:extLst>
          </p:cNvPr>
          <p:cNvPicPr>
            <a:picLocks noChangeAspect="1"/>
          </p:cNvPicPr>
          <p:nvPr/>
        </p:nvPicPr>
        <p:blipFill>
          <a:blip r:embed="rId4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4902" y="5624325"/>
            <a:ext cx="910575" cy="910575"/>
          </a:xfrm>
          <a:prstGeom prst="rect">
            <a:avLst/>
          </a:prstGeom>
        </p:spPr>
      </p:pic>
      <p:pic>
        <p:nvPicPr>
          <p:cNvPr id="197" name="Picture 196">
            <a:extLst>
              <a:ext uri="{FF2B5EF4-FFF2-40B4-BE49-F238E27FC236}">
                <a16:creationId xmlns:a16="http://schemas.microsoft.com/office/drawing/2014/main" id="{8630950C-88D7-4493-967D-ADBEE402072A}"/>
              </a:ext>
            </a:extLst>
          </p:cNvPr>
          <p:cNvPicPr>
            <a:picLocks noChangeAspect="1"/>
          </p:cNvPicPr>
          <p:nvPr/>
        </p:nvPicPr>
        <p:blipFill>
          <a:blip r:embed="rId4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2624" y="2306556"/>
            <a:ext cx="782608" cy="782608"/>
          </a:xfrm>
          <a:prstGeom prst="rect">
            <a:avLst/>
          </a:prstGeom>
        </p:spPr>
      </p:pic>
      <p:pic>
        <p:nvPicPr>
          <p:cNvPr id="198" name="Picture 197">
            <a:extLst>
              <a:ext uri="{FF2B5EF4-FFF2-40B4-BE49-F238E27FC236}">
                <a16:creationId xmlns:a16="http://schemas.microsoft.com/office/drawing/2014/main" id="{78386202-BAA8-4B54-B0B0-D50817DD753A}"/>
              </a:ext>
            </a:extLst>
          </p:cNvPr>
          <p:cNvPicPr>
            <a:picLocks noChangeAspect="1"/>
          </p:cNvPicPr>
          <p:nvPr/>
        </p:nvPicPr>
        <p:blipFill>
          <a:blip r:embed="rId4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6353" y="3569642"/>
            <a:ext cx="746958" cy="738839"/>
          </a:xfrm>
          <a:prstGeom prst="rect">
            <a:avLst/>
          </a:prstGeom>
        </p:spPr>
      </p:pic>
      <p:pic>
        <p:nvPicPr>
          <p:cNvPr id="199" name="Picture 198">
            <a:extLst>
              <a:ext uri="{FF2B5EF4-FFF2-40B4-BE49-F238E27FC236}">
                <a16:creationId xmlns:a16="http://schemas.microsoft.com/office/drawing/2014/main" id="{94562199-4D69-45C2-9587-CD3C07BA88A8}"/>
              </a:ext>
            </a:extLst>
          </p:cNvPr>
          <p:cNvPicPr>
            <a:picLocks noChangeAspect="1"/>
          </p:cNvPicPr>
          <p:nvPr/>
        </p:nvPicPr>
        <p:blipFill>
          <a:blip r:embed="rId4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0341" y="3237877"/>
            <a:ext cx="880399" cy="880399"/>
          </a:xfrm>
          <a:prstGeom prst="rect">
            <a:avLst/>
          </a:prstGeom>
        </p:spPr>
      </p:pic>
      <p:pic>
        <p:nvPicPr>
          <p:cNvPr id="200" name="Picture 199">
            <a:extLst>
              <a:ext uri="{FF2B5EF4-FFF2-40B4-BE49-F238E27FC236}">
                <a16:creationId xmlns:a16="http://schemas.microsoft.com/office/drawing/2014/main" id="{8DAC5D7C-8591-4E50-A432-8BA1A30180C8}"/>
              </a:ext>
            </a:extLst>
          </p:cNvPr>
          <p:cNvPicPr>
            <a:picLocks noChangeAspect="1"/>
          </p:cNvPicPr>
          <p:nvPr/>
        </p:nvPicPr>
        <p:blipFill>
          <a:blip r:embed="rId4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6109" y="3091103"/>
            <a:ext cx="967603" cy="731328"/>
          </a:xfrm>
          <a:prstGeom prst="rect">
            <a:avLst/>
          </a:prstGeom>
        </p:spPr>
      </p:pic>
      <p:pic>
        <p:nvPicPr>
          <p:cNvPr id="201" name="Picture 200">
            <a:extLst>
              <a:ext uri="{FF2B5EF4-FFF2-40B4-BE49-F238E27FC236}">
                <a16:creationId xmlns:a16="http://schemas.microsoft.com/office/drawing/2014/main" id="{97117F95-F1EC-44E8-8A8B-9F4B988A870C}"/>
              </a:ext>
            </a:extLst>
          </p:cNvPr>
          <p:cNvPicPr>
            <a:picLocks noChangeAspect="1"/>
          </p:cNvPicPr>
          <p:nvPr/>
        </p:nvPicPr>
        <p:blipFill>
          <a:blip r:embed="rId4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0439" y="5008439"/>
            <a:ext cx="804118" cy="804118"/>
          </a:xfrm>
          <a:prstGeom prst="rect">
            <a:avLst/>
          </a:prstGeom>
        </p:spPr>
      </p:pic>
      <p:pic>
        <p:nvPicPr>
          <p:cNvPr id="202" name="Picture 201">
            <a:extLst>
              <a:ext uri="{FF2B5EF4-FFF2-40B4-BE49-F238E27FC236}">
                <a16:creationId xmlns:a16="http://schemas.microsoft.com/office/drawing/2014/main" id="{CD0CB593-F315-4466-B40E-F19370BFA00A}"/>
              </a:ext>
            </a:extLst>
          </p:cNvPr>
          <p:cNvPicPr>
            <a:picLocks noChangeAspect="1"/>
          </p:cNvPicPr>
          <p:nvPr/>
        </p:nvPicPr>
        <p:blipFill>
          <a:blip r:embed="rId4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3453" y="2723500"/>
            <a:ext cx="731328" cy="731328"/>
          </a:xfrm>
          <a:prstGeom prst="rect">
            <a:avLst/>
          </a:prstGeom>
        </p:spPr>
      </p:pic>
      <p:pic>
        <p:nvPicPr>
          <p:cNvPr id="203" name="Picture 202">
            <a:extLst>
              <a:ext uri="{FF2B5EF4-FFF2-40B4-BE49-F238E27FC236}">
                <a16:creationId xmlns:a16="http://schemas.microsoft.com/office/drawing/2014/main" id="{67BDF9B9-4C1E-4881-8783-7162CC6A3DBC}"/>
              </a:ext>
            </a:extLst>
          </p:cNvPr>
          <p:cNvPicPr>
            <a:picLocks noChangeAspect="1"/>
          </p:cNvPicPr>
          <p:nvPr/>
        </p:nvPicPr>
        <p:blipFill>
          <a:blip r:embed="rId5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3460" y="5839608"/>
            <a:ext cx="804005" cy="724119"/>
          </a:xfrm>
          <a:prstGeom prst="rect">
            <a:avLst/>
          </a:prstGeom>
        </p:spPr>
      </p:pic>
      <p:pic>
        <p:nvPicPr>
          <p:cNvPr id="204" name="Picture 203">
            <a:extLst>
              <a:ext uri="{FF2B5EF4-FFF2-40B4-BE49-F238E27FC236}">
                <a16:creationId xmlns:a16="http://schemas.microsoft.com/office/drawing/2014/main" id="{0205F1E8-418D-4BB8-A337-3FE859462D24}"/>
              </a:ext>
            </a:extLst>
          </p:cNvPr>
          <p:cNvPicPr>
            <a:picLocks noChangeAspect="1"/>
          </p:cNvPicPr>
          <p:nvPr/>
        </p:nvPicPr>
        <p:blipFill>
          <a:blip r:embed="rId5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1551" y="1759581"/>
            <a:ext cx="903616" cy="903616"/>
          </a:xfrm>
          <a:prstGeom prst="rect">
            <a:avLst/>
          </a:prstGeom>
        </p:spPr>
      </p:pic>
      <p:pic>
        <p:nvPicPr>
          <p:cNvPr id="205" name="Picture 204">
            <a:extLst>
              <a:ext uri="{FF2B5EF4-FFF2-40B4-BE49-F238E27FC236}">
                <a16:creationId xmlns:a16="http://schemas.microsoft.com/office/drawing/2014/main" id="{B65B051E-64D5-4046-82C3-7226544D7488}"/>
              </a:ext>
            </a:extLst>
          </p:cNvPr>
          <p:cNvPicPr>
            <a:picLocks noChangeAspect="1"/>
          </p:cNvPicPr>
          <p:nvPr/>
        </p:nvPicPr>
        <p:blipFill>
          <a:blip r:embed="rId5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9997" y="4790780"/>
            <a:ext cx="900681" cy="900681"/>
          </a:xfrm>
          <a:prstGeom prst="rect">
            <a:avLst/>
          </a:prstGeom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265A637E-E763-4A12-8C73-2AD9080472D5}"/>
              </a:ext>
            </a:extLst>
          </p:cNvPr>
          <p:cNvPicPr>
            <a:picLocks noChangeAspect="1"/>
          </p:cNvPicPr>
          <p:nvPr/>
        </p:nvPicPr>
        <p:blipFill>
          <a:blip r:embed="rId5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2662" y="1008059"/>
            <a:ext cx="806744" cy="806744"/>
          </a:xfrm>
          <a:prstGeom prst="rect">
            <a:avLst/>
          </a:prstGeom>
        </p:spPr>
      </p:pic>
      <p:pic>
        <p:nvPicPr>
          <p:cNvPr id="207" name="Picture 206">
            <a:extLst>
              <a:ext uri="{FF2B5EF4-FFF2-40B4-BE49-F238E27FC236}">
                <a16:creationId xmlns:a16="http://schemas.microsoft.com/office/drawing/2014/main" id="{58DFCD48-267B-493A-A8DC-F13ECC98C7F3}"/>
              </a:ext>
            </a:extLst>
          </p:cNvPr>
          <p:cNvPicPr>
            <a:picLocks noChangeAspect="1"/>
          </p:cNvPicPr>
          <p:nvPr/>
        </p:nvPicPr>
        <p:blipFill>
          <a:blip r:embed="rId5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9007" y="4686379"/>
            <a:ext cx="766403" cy="762603"/>
          </a:xfrm>
          <a:prstGeom prst="rect">
            <a:avLst/>
          </a:prstGeom>
        </p:spPr>
      </p:pic>
      <p:pic>
        <p:nvPicPr>
          <p:cNvPr id="208" name="Picture 207">
            <a:extLst>
              <a:ext uri="{FF2B5EF4-FFF2-40B4-BE49-F238E27FC236}">
                <a16:creationId xmlns:a16="http://schemas.microsoft.com/office/drawing/2014/main" id="{8F383DD1-0E60-408B-9E8C-B8BF285873B1}"/>
              </a:ext>
            </a:extLst>
          </p:cNvPr>
          <p:cNvPicPr>
            <a:picLocks noChangeAspect="1"/>
          </p:cNvPicPr>
          <p:nvPr/>
        </p:nvPicPr>
        <p:blipFill>
          <a:blip r:embed="rId5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6050" y="4272216"/>
            <a:ext cx="662917" cy="662917"/>
          </a:xfrm>
          <a:prstGeom prst="rect">
            <a:avLst/>
          </a:prstGeom>
        </p:spPr>
      </p:pic>
      <p:pic>
        <p:nvPicPr>
          <p:cNvPr id="209" name="Picture 208">
            <a:extLst>
              <a:ext uri="{FF2B5EF4-FFF2-40B4-BE49-F238E27FC236}">
                <a16:creationId xmlns:a16="http://schemas.microsoft.com/office/drawing/2014/main" id="{41FE31A4-EF7A-4F91-9038-B8BE82A72E5A}"/>
              </a:ext>
            </a:extLst>
          </p:cNvPr>
          <p:cNvPicPr>
            <a:picLocks noChangeAspect="1"/>
          </p:cNvPicPr>
          <p:nvPr/>
        </p:nvPicPr>
        <p:blipFill>
          <a:blip r:embed="rId5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6112" y="5857953"/>
            <a:ext cx="806744" cy="806744"/>
          </a:xfrm>
          <a:prstGeom prst="rect">
            <a:avLst/>
          </a:prstGeom>
        </p:spPr>
      </p:pic>
      <p:pic>
        <p:nvPicPr>
          <p:cNvPr id="210" name="Picture 209">
            <a:extLst>
              <a:ext uri="{FF2B5EF4-FFF2-40B4-BE49-F238E27FC236}">
                <a16:creationId xmlns:a16="http://schemas.microsoft.com/office/drawing/2014/main" id="{4910E07A-20BE-4DBB-859D-A461F270E7F5}"/>
              </a:ext>
            </a:extLst>
          </p:cNvPr>
          <p:cNvPicPr>
            <a:picLocks noChangeAspect="1"/>
          </p:cNvPicPr>
          <p:nvPr/>
        </p:nvPicPr>
        <p:blipFill>
          <a:blip r:embed="rId5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3159" y="4258301"/>
            <a:ext cx="911824" cy="911824"/>
          </a:xfrm>
          <a:prstGeom prst="rect">
            <a:avLst/>
          </a:prstGeom>
        </p:spPr>
      </p:pic>
      <p:pic>
        <p:nvPicPr>
          <p:cNvPr id="211" name="Picture 210">
            <a:extLst>
              <a:ext uri="{FF2B5EF4-FFF2-40B4-BE49-F238E27FC236}">
                <a16:creationId xmlns:a16="http://schemas.microsoft.com/office/drawing/2014/main" id="{4F6E79E0-C1BD-4295-95B6-8EC2E525EB62}"/>
              </a:ext>
            </a:extLst>
          </p:cNvPr>
          <p:cNvPicPr>
            <a:picLocks noChangeAspect="1"/>
          </p:cNvPicPr>
          <p:nvPr/>
        </p:nvPicPr>
        <p:blipFill>
          <a:blip r:embed="rId5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0912" y="6034624"/>
            <a:ext cx="1528387" cy="508429"/>
          </a:xfrm>
          <a:prstGeom prst="rect">
            <a:avLst/>
          </a:prstGeom>
        </p:spPr>
      </p:pic>
      <p:pic>
        <p:nvPicPr>
          <p:cNvPr id="212" name="Picture 211">
            <a:extLst>
              <a:ext uri="{FF2B5EF4-FFF2-40B4-BE49-F238E27FC236}">
                <a16:creationId xmlns:a16="http://schemas.microsoft.com/office/drawing/2014/main" id="{A67ED20A-5708-4F32-8A86-966865F77502}"/>
              </a:ext>
            </a:extLst>
          </p:cNvPr>
          <p:cNvPicPr>
            <a:picLocks noChangeAspect="1"/>
          </p:cNvPicPr>
          <p:nvPr/>
        </p:nvPicPr>
        <p:blipFill>
          <a:blip r:embed="rId5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2391" y="4240844"/>
            <a:ext cx="884584" cy="868881"/>
          </a:xfrm>
          <a:prstGeom prst="rect">
            <a:avLst/>
          </a:prstGeom>
        </p:spPr>
      </p:pic>
      <p:pic>
        <p:nvPicPr>
          <p:cNvPr id="213" name="Picture 212">
            <a:extLst>
              <a:ext uri="{FF2B5EF4-FFF2-40B4-BE49-F238E27FC236}">
                <a16:creationId xmlns:a16="http://schemas.microsoft.com/office/drawing/2014/main" id="{C241A21D-D08F-457E-BB56-24C4867157B8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704" y="1326735"/>
            <a:ext cx="1119974" cy="803596"/>
          </a:xfrm>
          <a:prstGeom prst="rect">
            <a:avLst/>
          </a:prstGeom>
        </p:spPr>
      </p:pic>
      <p:pic>
        <p:nvPicPr>
          <p:cNvPr id="214" name="Picture 213">
            <a:extLst>
              <a:ext uri="{FF2B5EF4-FFF2-40B4-BE49-F238E27FC236}">
                <a16:creationId xmlns:a16="http://schemas.microsoft.com/office/drawing/2014/main" id="{A25F24CA-56A2-448A-A5F9-C5631EFE4504}"/>
              </a:ext>
            </a:extLst>
          </p:cNvPr>
          <p:cNvPicPr>
            <a:picLocks noChangeAspect="1"/>
          </p:cNvPicPr>
          <p:nvPr/>
        </p:nvPicPr>
        <p:blipFill>
          <a:blip r:embed="rId6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0455" y="4023470"/>
            <a:ext cx="969265" cy="409218"/>
          </a:xfrm>
          <a:prstGeom prst="rect">
            <a:avLst/>
          </a:prstGeom>
        </p:spPr>
      </p:pic>
      <p:pic>
        <p:nvPicPr>
          <p:cNvPr id="215" name="Picture 2" descr="May be an image of one or more people">
            <a:extLst>
              <a:ext uri="{FF2B5EF4-FFF2-40B4-BE49-F238E27FC236}">
                <a16:creationId xmlns:a16="http://schemas.microsoft.com/office/drawing/2014/main" id="{F026CBB6-3421-43FB-B578-C383E6BF8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469" y="5585343"/>
            <a:ext cx="903260" cy="903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6" name="Picture 215">
            <a:extLst>
              <a:ext uri="{FF2B5EF4-FFF2-40B4-BE49-F238E27FC236}">
                <a16:creationId xmlns:a16="http://schemas.microsoft.com/office/drawing/2014/main" id="{8A36978B-68E6-4CBE-B5B6-FD573A245BBB}"/>
              </a:ext>
            </a:extLst>
          </p:cNvPr>
          <p:cNvPicPr>
            <a:picLocks noChangeAspect="1"/>
          </p:cNvPicPr>
          <p:nvPr/>
        </p:nvPicPr>
        <p:blipFill>
          <a:blip r:embed="rId6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7614" y="1708317"/>
            <a:ext cx="986984" cy="986984"/>
          </a:xfrm>
          <a:prstGeom prst="rect">
            <a:avLst/>
          </a:prstGeom>
        </p:spPr>
      </p:pic>
      <p:pic>
        <p:nvPicPr>
          <p:cNvPr id="217" name="Picture 216">
            <a:extLst>
              <a:ext uri="{FF2B5EF4-FFF2-40B4-BE49-F238E27FC236}">
                <a16:creationId xmlns:a16="http://schemas.microsoft.com/office/drawing/2014/main" id="{7CBF7BEE-B3A8-4AAC-A39B-6644ABE7924A}"/>
              </a:ext>
            </a:extLst>
          </p:cNvPr>
          <p:cNvPicPr>
            <a:picLocks noChangeAspect="1"/>
          </p:cNvPicPr>
          <p:nvPr/>
        </p:nvPicPr>
        <p:blipFill>
          <a:blip r:embed="rId6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0483" y="1814803"/>
            <a:ext cx="671893" cy="67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4522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00D1F-D0E9-45E2-834F-7CA0B41A7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205" y="192847"/>
            <a:ext cx="11297265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Each </a:t>
            </a:r>
            <a:r>
              <a:rPr lang="en-US" sz="3200" b="1" dirty="0" err="1"/>
              <a:t>organisation</a:t>
            </a:r>
            <a:r>
              <a:rPr lang="en-US" sz="3200" b="1" dirty="0"/>
              <a:t> have 2-3 min to give summary of achievements</a:t>
            </a:r>
            <a:br>
              <a:rPr lang="lo-LA" sz="3200" b="1" dirty="0"/>
            </a:br>
            <a:r>
              <a:rPr lang="lo-LA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ແຕ່ລະອົງກອນມີເວລາ 2-3 ນາທີ ເພື່ອແຈ້ງຜົນສຳເລັດໂດຍຫຍໍ້</a:t>
            </a:r>
            <a:endParaRPr lang="en-US" sz="32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CACF4-9C91-4D80-A015-D4E34FD15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48" y="1518410"/>
            <a:ext cx="12192000" cy="533959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marL="622300" lvl="0" defTabSz="889000">
              <a:lnSpc>
                <a:spcPct val="150000"/>
              </a:lnSpc>
              <a:tabLst>
                <a:tab pos="11595100" algn="l"/>
              </a:tabLst>
            </a:pPr>
            <a:r>
              <a:rPr lang="en-GB" sz="3200" dirty="0"/>
              <a:t>What do you think are the biggest impacts on nutrition by the SUN CSA Laos network in the past year?</a:t>
            </a:r>
            <a:endParaRPr lang="lo-LA" sz="3200" dirty="0"/>
          </a:p>
          <a:p>
            <a:pPr marL="633413" lvl="0" indent="0" defTabSz="889000">
              <a:lnSpc>
                <a:spcPct val="150000"/>
              </a:lnSpc>
              <a:buNone/>
              <a:tabLst>
                <a:tab pos="11595100" algn="l"/>
              </a:tabLst>
            </a:pPr>
            <a:r>
              <a:rPr lang="lo-LA" sz="32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ທ່ານຄິດວ່າຜົນກະທົບທີ່ໃຫຍ່ທີ່ສຸດທີ່ເກີດຈາກ </a:t>
            </a:r>
            <a:r>
              <a:rPr lang="en-US" sz="32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lo-LA" sz="32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ລາວ ໃນປີທີ່ຜ່ານມາແມ່ນຫຍັງ?</a:t>
            </a:r>
            <a:endParaRPr lang="en-US" sz="3200" dirty="0">
              <a:solidFill>
                <a:srgbClr val="0070C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622300" lvl="0">
              <a:lnSpc>
                <a:spcPct val="150000"/>
              </a:lnSpc>
            </a:pPr>
            <a:r>
              <a:rPr lang="en-GB" sz="3200" dirty="0"/>
              <a:t>What are some </a:t>
            </a:r>
            <a:r>
              <a:rPr lang="en-GB" sz="3200" b="1" i="1" dirty="0"/>
              <a:t>key</a:t>
            </a:r>
            <a:r>
              <a:rPr lang="en-GB" sz="3200" b="1" dirty="0"/>
              <a:t> nutrition-related</a:t>
            </a:r>
            <a:r>
              <a:rPr lang="en-GB" sz="3200" dirty="0"/>
              <a:t> results from </a:t>
            </a:r>
            <a:r>
              <a:rPr lang="en-GB" sz="3200" i="1" dirty="0"/>
              <a:t>your</a:t>
            </a:r>
            <a:r>
              <a:rPr lang="en-GB" sz="3200" dirty="0"/>
              <a:t> organisation during 202</a:t>
            </a:r>
            <a:r>
              <a:rPr lang="lo-LA" sz="3200" dirty="0"/>
              <a:t>4</a:t>
            </a:r>
            <a:r>
              <a:rPr lang="en-GB" sz="3200" dirty="0"/>
              <a:t>?</a:t>
            </a:r>
            <a:endParaRPr lang="lo-LA" sz="3200" dirty="0"/>
          </a:p>
          <a:p>
            <a:pPr marL="633413" lvl="0" indent="0">
              <a:lnSpc>
                <a:spcPct val="150000"/>
              </a:lnSpc>
              <a:buNone/>
            </a:pPr>
            <a:r>
              <a:rPr lang="lo-LA" sz="32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ຜົນສຳເລັດ/ຜົນໄດ້ຮັບສຳຄັນທີ່ກ່ຽວຂ້ອງກັບວຽກໂພຊະນາການ ໂດຍອົງກອນຂອງທ່ານໃນຕະຫຼອດປີ 2024 ແມ່ນຫຍັງ?</a:t>
            </a:r>
            <a:endParaRPr lang="en-US" sz="3200" dirty="0">
              <a:solidFill>
                <a:srgbClr val="0070C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622300" lvl="0">
              <a:lnSpc>
                <a:spcPct val="150000"/>
              </a:lnSpc>
            </a:pPr>
            <a:r>
              <a:rPr lang="en-GB" sz="3200" dirty="0"/>
              <a:t>Who do you want to thank for their support or partnership? (donor, government).</a:t>
            </a:r>
          </a:p>
          <a:p>
            <a:pPr marL="574675" lvl="0" indent="0">
              <a:lnSpc>
                <a:spcPct val="150000"/>
              </a:lnSpc>
              <a:buNone/>
            </a:pPr>
            <a:r>
              <a:rPr lang="lo-LA" sz="32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ທ່ານຢາກຂອບໃຈໃຜເປັນພິເສດ?</a:t>
            </a:r>
            <a:r>
              <a:rPr lang="en-GB" sz="32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32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(ຜູ້ທີ່ໃຫ້ການສະໜັບສະໜູນ ແລະ ການຮ່ວມມື, ອາດເປັນຜູ້ໃຫ້ທຶນ, ພາກລັດຖະບານ)</a:t>
            </a:r>
            <a:endParaRPr lang="en-US" sz="3200" dirty="0">
              <a:solidFill>
                <a:srgbClr val="0070C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10185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2724</TotalTime>
  <Words>2500</Words>
  <Application>Microsoft Office PowerPoint</Application>
  <PresentationFormat>Widescreen</PresentationFormat>
  <Paragraphs>226</Paragraphs>
  <Slides>20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DokChampa</vt:lpstr>
      <vt:lpstr>Phetsarath OT</vt:lpstr>
      <vt:lpstr>Times New Roman</vt:lpstr>
      <vt:lpstr>Wingdings</vt:lpstr>
      <vt:lpstr>Office Theme</vt:lpstr>
      <vt:lpstr> SUN CSA Laos  Annual Update for  2024 End of Year Hangout   20 December 2024</vt:lpstr>
      <vt:lpstr>PowerPoint Presentation</vt:lpstr>
      <vt:lpstr>Key Achievements in 2024/ຜົນສຳເລັດສຳຄັນໃນປີ 2024</vt:lpstr>
      <vt:lpstr>Key Achievements in 2024/ຜົນສຳເລັດສຳຄັນໃນປີ 2024 </vt:lpstr>
      <vt:lpstr>PowerPoint Presentation</vt:lpstr>
      <vt:lpstr>Key Achievements - 2024/ຜົນສຳເລັດສຳຄັນໃນປີ 2024 SUN CSA Advocacy/ວຽກງານສະໜັບສະໜູນ</vt:lpstr>
      <vt:lpstr>Key Achievements - 2024/ຜົນສຳເລັດສຳຄັນໃນປີ 2024 SUN CSA Advocacy/ວຽກງານສະໜັບສະໜູນ</vt:lpstr>
      <vt:lpstr>Key Achievements - 2024/ຜົນສຳເລັດສຳຄັນໃນປີ 2024 SUN CSA Advocacy/ວຽກງານສະໜັບສະໜູນ</vt:lpstr>
      <vt:lpstr>Key Achievements in 2024/ຜົນສຳເລັດສຳຄັນໃນປີ 2024  SUN CSA Learning/ວຽກງານການແລກປ່ຽນຮຽນຮູ້</vt:lpstr>
      <vt:lpstr>PowerPoint Presentation</vt:lpstr>
      <vt:lpstr>Key Achievements in 2023/ຜົນສຳເລັດສຳຄັນໃນປີ 2024  SUN CSA Coordination/ວຽກງານການປະສານງານ</vt:lpstr>
      <vt:lpstr>Key Achievements in 2024/ຜົນສຳເລັດສຳຄັນໃນປີ 2024 SUN CSA Website</vt:lpstr>
      <vt:lpstr>Key Achievements in 2023/ຜົນສຳເລັດສຳຄັນໃນປີ 2024 SUN CSA Facebook</vt:lpstr>
      <vt:lpstr>PowerPoint Presentation</vt:lpstr>
      <vt:lpstr>PowerPoint Presentation</vt:lpstr>
      <vt:lpstr>SUN CSA Key plans in 2025 include: ແຜນວຽກຫຼັກປະຈຳປີ 2025: </vt:lpstr>
      <vt:lpstr>SUN CSA links</vt:lpstr>
      <vt:lpstr>We value and thank all organisations for these contributions ພວກເຮົາຂໍສະແດງຄວາມຂອບໃຈສຳລັບການປະກອບສ່ວນຈາກທຸກອົງກອນ </vt:lpstr>
      <vt:lpstr>PowerPoint Presentation</vt:lpstr>
      <vt:lpstr>Each organisation have 2-3 min to give summary of achievements ແຕ່ລະອົງກອນມີເວລາ 2-3 ນາທີ ເພື່ອແຈ້ງຜົນສຳເລັດໂດຍຫຍໍ້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General Meeting SUN CSA Laos Update 2019-2020 25 August 2020</dc:title>
  <dc:creator>Shields, David</dc:creator>
  <cp:lastModifiedBy>Phommalangsy, Soukkanhya</cp:lastModifiedBy>
  <cp:revision>107</cp:revision>
  <dcterms:created xsi:type="dcterms:W3CDTF">2020-08-24T14:27:18Z</dcterms:created>
  <dcterms:modified xsi:type="dcterms:W3CDTF">2024-12-20T08:42:09Z</dcterms:modified>
</cp:coreProperties>
</file>