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852" r:id="rId2"/>
    <p:sldId id="408" r:id="rId3"/>
    <p:sldId id="854" r:id="rId4"/>
    <p:sldId id="853" r:id="rId5"/>
    <p:sldId id="369" r:id="rId6"/>
    <p:sldId id="851" r:id="rId7"/>
    <p:sldId id="850" r:id="rId8"/>
    <p:sldId id="855" r:id="rId9"/>
    <p:sldId id="856" r:id="rId10"/>
    <p:sldId id="859" r:id="rId11"/>
    <p:sldId id="857" r:id="rId12"/>
    <p:sldId id="858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esaksith, Tukta" userId="3e854381-7502-4072-9aff-7c427c4c537b" providerId="ADAL" clId="{DF713A21-862B-4CE9-B80E-467F1BFD889A}"/>
    <pc:docChg chg="undo redo custSel addSld modSld sldOrd">
      <pc:chgData name="Sonesaksith, Tukta" userId="3e854381-7502-4072-9aff-7c427c4c537b" providerId="ADAL" clId="{DF713A21-862B-4CE9-B80E-467F1BFD889A}" dt="2024-08-27T18:30:25.796" v="584" actId="20577"/>
      <pc:docMkLst>
        <pc:docMk/>
      </pc:docMkLst>
      <pc:sldChg chg="modSp add ord">
        <pc:chgData name="Sonesaksith, Tukta" userId="3e854381-7502-4072-9aff-7c427c4c537b" providerId="ADAL" clId="{DF713A21-862B-4CE9-B80E-467F1BFD889A}" dt="2024-08-27T17:54:11.273" v="305" actId="5793"/>
        <pc:sldMkLst>
          <pc:docMk/>
          <pc:sldMk cId="3456228928" sldId="369"/>
        </pc:sldMkLst>
        <pc:spChg chg="mod">
          <ac:chgData name="Sonesaksith, Tukta" userId="3e854381-7502-4072-9aff-7c427c4c537b" providerId="ADAL" clId="{DF713A21-862B-4CE9-B80E-467F1BFD889A}" dt="2024-08-27T17:38:16.416" v="20" actId="20577"/>
          <ac:spMkLst>
            <pc:docMk/>
            <pc:sldMk cId="3456228928" sldId="369"/>
            <ac:spMk id="2" creationId="{6A8ABF4B-32FA-5A80-5ADA-DB2D44E2E120}"/>
          </ac:spMkLst>
        </pc:spChg>
        <pc:spChg chg="mod">
          <ac:chgData name="Sonesaksith, Tukta" userId="3e854381-7502-4072-9aff-7c427c4c537b" providerId="ADAL" clId="{DF713A21-862B-4CE9-B80E-467F1BFD889A}" dt="2024-08-27T17:53:55.381" v="287" actId="255"/>
          <ac:spMkLst>
            <pc:docMk/>
            <pc:sldMk cId="3456228928" sldId="369"/>
            <ac:spMk id="4" creationId="{A68DD381-E5F7-8D3A-CA0D-BB9AEB900F42}"/>
          </ac:spMkLst>
        </pc:spChg>
        <pc:spChg chg="mod">
          <ac:chgData name="Sonesaksith, Tukta" userId="3e854381-7502-4072-9aff-7c427c4c537b" providerId="ADAL" clId="{DF713A21-862B-4CE9-B80E-467F1BFD889A}" dt="2024-08-27T17:54:11.273" v="305" actId="5793"/>
          <ac:spMkLst>
            <pc:docMk/>
            <pc:sldMk cId="3456228928" sldId="369"/>
            <ac:spMk id="9" creationId="{D779F80B-5C36-36FB-06DD-E36FA602BE8F}"/>
          </ac:spMkLst>
        </pc:spChg>
      </pc:sldChg>
      <pc:sldChg chg="modSp">
        <pc:chgData name="Sonesaksith, Tukta" userId="3e854381-7502-4072-9aff-7c427c4c537b" providerId="ADAL" clId="{DF713A21-862B-4CE9-B80E-467F1BFD889A}" dt="2024-08-27T17:32:29.080" v="11" actId="255"/>
        <pc:sldMkLst>
          <pc:docMk/>
          <pc:sldMk cId="3409133405" sldId="408"/>
        </pc:sldMkLst>
        <pc:spChg chg="mod">
          <ac:chgData name="Sonesaksith, Tukta" userId="3e854381-7502-4072-9aff-7c427c4c537b" providerId="ADAL" clId="{DF713A21-862B-4CE9-B80E-467F1BFD889A}" dt="2024-08-27T17:32:29.080" v="11" actId="255"/>
          <ac:spMkLst>
            <pc:docMk/>
            <pc:sldMk cId="3409133405" sldId="408"/>
            <ac:spMk id="2" creationId="{2582B98D-5AF7-5633-D6BC-D47A9047616C}"/>
          </ac:spMkLst>
        </pc:spChg>
      </pc:sldChg>
      <pc:sldChg chg="addSp delSp modSp">
        <pc:chgData name="Sonesaksith, Tukta" userId="3e854381-7502-4072-9aff-7c427c4c537b" providerId="ADAL" clId="{DF713A21-862B-4CE9-B80E-467F1BFD889A}" dt="2024-08-27T18:30:25.796" v="584" actId="20577"/>
        <pc:sldMkLst>
          <pc:docMk/>
          <pc:sldMk cId="1276178171" sldId="850"/>
        </pc:sldMkLst>
        <pc:spChg chg="mod">
          <ac:chgData name="Sonesaksith, Tukta" userId="3e854381-7502-4072-9aff-7c427c4c537b" providerId="ADAL" clId="{DF713A21-862B-4CE9-B80E-467F1BFD889A}" dt="2024-08-27T18:30:25.796" v="584" actId="20577"/>
          <ac:spMkLst>
            <pc:docMk/>
            <pc:sldMk cId="1276178171" sldId="850"/>
            <ac:spMk id="6" creationId="{00000000-0000-0000-0000-000000000000}"/>
          </ac:spMkLst>
        </pc:spChg>
        <pc:spChg chg="del mod">
          <ac:chgData name="Sonesaksith, Tukta" userId="3e854381-7502-4072-9aff-7c427c4c537b" providerId="ADAL" clId="{DF713A21-862B-4CE9-B80E-467F1BFD889A}" dt="2024-08-27T18:06:11.591" v="458" actId="478"/>
          <ac:spMkLst>
            <pc:docMk/>
            <pc:sldMk cId="1276178171" sldId="850"/>
            <ac:spMk id="7" creationId="{6328C697-9EBB-4DAE-B94D-634F052028EC}"/>
          </ac:spMkLst>
        </pc:spChg>
        <pc:spChg chg="mod">
          <ac:chgData name="Sonesaksith, Tukta" userId="3e854381-7502-4072-9aff-7c427c4c537b" providerId="ADAL" clId="{DF713A21-862B-4CE9-B80E-467F1BFD889A}" dt="2024-08-27T09:01:38.738" v="4" actId="20577"/>
          <ac:spMkLst>
            <pc:docMk/>
            <pc:sldMk cId="1276178171" sldId="850"/>
            <ac:spMk id="10" creationId="{479DFEB9-7640-4569-A84B-74E5EAD76986}"/>
          </ac:spMkLst>
        </pc:spChg>
        <pc:picChg chg="add mod modCrop">
          <ac:chgData name="Sonesaksith, Tukta" userId="3e854381-7502-4072-9aff-7c427c4c537b" providerId="ADAL" clId="{DF713A21-862B-4CE9-B80E-467F1BFD889A}" dt="2024-08-27T18:12:48.387" v="469" actId="1076"/>
          <ac:picMkLst>
            <pc:docMk/>
            <pc:sldMk cId="1276178171" sldId="850"/>
            <ac:picMk id="2" creationId="{CB5C4268-32F3-4C2F-AFB8-17957CE506D0}"/>
          </ac:picMkLst>
        </pc:picChg>
        <pc:picChg chg="del">
          <ac:chgData name="Sonesaksith, Tukta" userId="3e854381-7502-4072-9aff-7c427c4c537b" providerId="ADAL" clId="{DF713A21-862B-4CE9-B80E-467F1BFD889A}" dt="2024-08-27T18:12:10.904" v="462" actId="478"/>
          <ac:picMkLst>
            <pc:docMk/>
            <pc:sldMk cId="1276178171" sldId="850"/>
            <ac:picMk id="4" creationId="{BB237664-5314-F6E5-E1E6-39E946A45C48}"/>
          </ac:picMkLst>
        </pc:picChg>
      </pc:sldChg>
      <pc:sldChg chg="addSp delSp modSp">
        <pc:chgData name="Sonesaksith, Tukta" userId="3e854381-7502-4072-9aff-7c427c4c537b" providerId="ADAL" clId="{DF713A21-862B-4CE9-B80E-467F1BFD889A}" dt="2024-08-27T18:26:18.027" v="520" actId="27636"/>
        <pc:sldMkLst>
          <pc:docMk/>
          <pc:sldMk cId="1461455169" sldId="851"/>
        </pc:sldMkLst>
        <pc:spChg chg="mod">
          <ac:chgData name="Sonesaksith, Tukta" userId="3e854381-7502-4072-9aff-7c427c4c537b" providerId="ADAL" clId="{DF713A21-862B-4CE9-B80E-467F1BFD889A}" dt="2024-08-27T18:26:18.027" v="520" actId="27636"/>
          <ac:spMkLst>
            <pc:docMk/>
            <pc:sldMk cId="1461455169" sldId="851"/>
            <ac:spMk id="6" creationId="{00000000-0000-0000-0000-000000000000}"/>
          </ac:spMkLst>
        </pc:spChg>
        <pc:spChg chg="del">
          <ac:chgData name="Sonesaksith, Tukta" userId="3e854381-7502-4072-9aff-7c427c4c537b" providerId="ADAL" clId="{DF713A21-862B-4CE9-B80E-467F1BFD889A}" dt="2024-08-27T18:03:10.892" v="452" actId="478"/>
          <ac:spMkLst>
            <pc:docMk/>
            <pc:sldMk cId="1461455169" sldId="851"/>
            <ac:spMk id="7" creationId="{6328C697-9EBB-4DAE-B94D-634F052028EC}"/>
          </ac:spMkLst>
        </pc:spChg>
        <pc:spChg chg="mod">
          <ac:chgData name="Sonesaksith, Tukta" userId="3e854381-7502-4072-9aff-7c427c4c537b" providerId="ADAL" clId="{DF713A21-862B-4CE9-B80E-467F1BFD889A}" dt="2024-08-27T18:03:02.842" v="451" actId="27636"/>
          <ac:spMkLst>
            <pc:docMk/>
            <pc:sldMk cId="1461455169" sldId="851"/>
            <ac:spMk id="10" creationId="{479DFEB9-7640-4569-A84B-74E5EAD76986}"/>
          </ac:spMkLst>
        </pc:spChg>
        <pc:picChg chg="add del mod modCrop">
          <ac:chgData name="Sonesaksith, Tukta" userId="3e854381-7502-4072-9aff-7c427c4c537b" providerId="ADAL" clId="{DF713A21-862B-4CE9-B80E-467F1BFD889A}" dt="2024-08-27T18:02:03.067" v="442"/>
          <ac:picMkLst>
            <pc:docMk/>
            <pc:sldMk cId="1461455169" sldId="851"/>
            <ac:picMk id="2" creationId="{5BCED2A6-B062-4923-8D52-48E7053A0E2C}"/>
          </ac:picMkLst>
        </pc:picChg>
        <pc:picChg chg="add del">
          <ac:chgData name="Sonesaksith, Tukta" userId="3e854381-7502-4072-9aff-7c427c4c537b" providerId="ADAL" clId="{DF713A21-862B-4CE9-B80E-467F1BFD889A}" dt="2024-08-27T18:01:52.144" v="428" actId="478"/>
          <ac:picMkLst>
            <pc:docMk/>
            <pc:sldMk cId="1461455169" sldId="851"/>
            <ac:picMk id="3" creationId="{EDE26125-3843-8E55-3638-6AF07E447C71}"/>
          </ac:picMkLst>
        </pc:picChg>
        <pc:picChg chg="add mod modCrop">
          <ac:chgData name="Sonesaksith, Tukta" userId="3e854381-7502-4072-9aff-7c427c4c537b" providerId="ADAL" clId="{DF713A21-862B-4CE9-B80E-467F1BFD889A}" dt="2024-08-27T18:02:59.223" v="449" actId="1076"/>
          <ac:picMkLst>
            <pc:docMk/>
            <pc:sldMk cId="1461455169" sldId="851"/>
            <ac:picMk id="4" creationId="{2B413225-CB14-44D5-A97F-917E574D4891}"/>
          </ac:picMkLst>
        </pc:picChg>
      </pc:sldChg>
      <pc:sldChg chg="modSp">
        <pc:chgData name="Sonesaksith, Tukta" userId="3e854381-7502-4072-9aff-7c427c4c537b" providerId="ADAL" clId="{DF713A21-862B-4CE9-B80E-467F1BFD889A}" dt="2024-08-27T17:30:10.360" v="7" actId="1076"/>
        <pc:sldMkLst>
          <pc:docMk/>
          <pc:sldMk cId="934518400" sldId="852"/>
        </pc:sldMkLst>
        <pc:spChg chg="mod">
          <ac:chgData name="Sonesaksith, Tukta" userId="3e854381-7502-4072-9aff-7c427c4c537b" providerId="ADAL" clId="{DF713A21-862B-4CE9-B80E-467F1BFD889A}" dt="2024-08-27T17:30:10.360" v="7" actId="1076"/>
          <ac:spMkLst>
            <pc:docMk/>
            <pc:sldMk cId="934518400" sldId="852"/>
            <ac:spMk id="2" creationId="{00000000-0000-0000-0000-000000000000}"/>
          </ac:spMkLst>
        </pc:spChg>
      </pc:sldChg>
      <pc:sldChg chg="modSp">
        <pc:chgData name="Sonesaksith, Tukta" userId="3e854381-7502-4072-9aff-7c427c4c537b" providerId="ADAL" clId="{DF713A21-862B-4CE9-B80E-467F1BFD889A}" dt="2024-08-27T17:30:54.202" v="9" actId="255"/>
        <pc:sldMkLst>
          <pc:docMk/>
          <pc:sldMk cId="3770169764" sldId="853"/>
        </pc:sldMkLst>
        <pc:spChg chg="mod">
          <ac:chgData name="Sonesaksith, Tukta" userId="3e854381-7502-4072-9aff-7c427c4c537b" providerId="ADAL" clId="{DF713A21-862B-4CE9-B80E-467F1BFD889A}" dt="2024-08-27T17:30:54.202" v="9" actId="255"/>
          <ac:spMkLst>
            <pc:docMk/>
            <pc:sldMk cId="3770169764" sldId="853"/>
            <ac:spMk id="2" creationId="{427DFC29-221D-EBED-23DE-241CD7ECFB29}"/>
          </ac:spMkLst>
        </pc:spChg>
      </pc:sldChg>
      <pc:sldChg chg="modSp">
        <pc:chgData name="Sonesaksith, Tukta" userId="3e854381-7502-4072-9aff-7c427c4c537b" providerId="ADAL" clId="{DF713A21-862B-4CE9-B80E-467F1BFD889A}" dt="2024-08-27T17:33:15.332" v="12" actId="255"/>
        <pc:sldMkLst>
          <pc:docMk/>
          <pc:sldMk cId="2367474717" sldId="854"/>
        </pc:sldMkLst>
        <pc:spChg chg="mod">
          <ac:chgData name="Sonesaksith, Tukta" userId="3e854381-7502-4072-9aff-7c427c4c537b" providerId="ADAL" clId="{DF713A21-862B-4CE9-B80E-467F1BFD889A}" dt="2024-08-27T17:33:15.332" v="12" actId="255"/>
          <ac:spMkLst>
            <pc:docMk/>
            <pc:sldMk cId="2367474717" sldId="854"/>
            <ac:spMk id="2" creationId="{D24687E6-4F94-ADCD-D060-018047380C64}"/>
          </ac:spMkLst>
        </pc:spChg>
      </pc:sldChg>
      <pc:sldChg chg="modSp">
        <pc:chgData name="Sonesaksith, Tukta" userId="3e854381-7502-4072-9aff-7c427c4c537b" providerId="ADAL" clId="{DF713A21-862B-4CE9-B80E-467F1BFD889A}" dt="2024-08-27T17:31:06.917" v="10" actId="255"/>
        <pc:sldMkLst>
          <pc:docMk/>
          <pc:sldMk cId="146117005" sldId="855"/>
        </pc:sldMkLst>
        <pc:spChg chg="mod">
          <ac:chgData name="Sonesaksith, Tukta" userId="3e854381-7502-4072-9aff-7c427c4c537b" providerId="ADAL" clId="{DF713A21-862B-4CE9-B80E-467F1BFD889A}" dt="2024-08-27T17:31:06.917" v="10" actId="255"/>
          <ac:spMkLst>
            <pc:docMk/>
            <pc:sldMk cId="146117005" sldId="855"/>
            <ac:spMk id="2" creationId="{3601E5E3-2433-DD29-7709-54F6BFB744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F74FA-CFBD-BB40-AF09-DC8A93454940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CFFDA-3417-8F41-A683-8BDF91D7A2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7058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C4F1-AE5A-6185-7CA3-A1E0F964C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DBDFA5-B942-64A8-8611-AB41384953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68578F-58B3-6FA7-20A3-07548E6FE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1DC06-6BCD-5158-243F-B782A1151B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48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D58FC-3FDD-5D24-FA16-EBFCA9D99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DE5D0C-AA38-22F5-2A69-CC179A006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661BB8-6FA3-11D3-AFF8-ABAE793746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8559E-DE3E-0ED1-02C8-1FDE3F50A4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51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4F7C5-D9EC-6C31-AB5B-28773141A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C7F7CC-01CF-330A-0E05-12FDC1564E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B022D9-2BAA-61E1-431C-C7EE4561BA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DB58B-9B23-79CE-D2E3-67E8BF1FC5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873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629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</a:t>
            </a:r>
            <a:r>
              <a:rPr lang="en-US" baseline="0" dirty="0"/>
              <a:t> 64 nationwide membership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320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EE7AF-82D5-CA5F-4552-2D8D54687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896622-BAE2-ED46-4D79-D9DBA2DE2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CB238B-99F0-7FC0-ECAD-490F9C2EA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6572F6-FCE0-B507-9767-2002D79BBC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14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130B1-8AF9-F2A2-4DB3-328A2F46F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997085-AA2E-A081-73FF-FF5DD358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24D214-01B9-DE28-61F1-40BCF2587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051EC-1C8F-F67D-59E2-E25B82AA25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44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6B277-6AF4-9FD2-09CC-3DD0A470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6127AC-F3AF-81E7-8DCE-C36C61353B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1075A9-D6A6-4AFB-BC62-30B0CBDFCE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22CAB-81D0-C518-3D5A-6381DB2EE4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04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0DC4E-ED94-95E0-238D-904906382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52B91E-D8FE-B7F7-C732-B7FF511EC8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D43851-8863-54ED-8EEF-470ADF2C23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7FB4BC-39BC-1905-2C96-C62CD5F7C4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58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D613E-5667-BBF7-E90A-42139D6C4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54CA54-926D-8DC3-9437-610BFDB0C9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9313FE-3E7E-7E64-E6BE-03DE022903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C5631-BDC6-993C-01E9-4EF5BFE047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552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BA4B7-2BD2-8F3E-430D-4A9BC5F1D9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DCC59D-F7DE-F67F-16B5-46B8D8F1F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D0C2B-242D-E3DD-3F9E-C382D3231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400-22F2-4540-A7F6-60112ABBFE4D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43924-4D81-987B-CA84-EB7FE6BE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1456B-07A7-5103-8E8D-496E064DB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1FF2-0FE3-1D4A-AD78-52B240E055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7684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240AF-76E2-ED94-8DAD-C60687173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9D927-1B9C-4E24-EF18-47DD8A788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7A0A3-02C5-66D4-5C13-F8DB1D955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400-22F2-4540-A7F6-60112ABBFE4D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BA43C-A53B-7C19-EA99-5AD4EECE5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7B2C5-EC44-AF94-9764-1C46BE2D9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1FF2-0FE3-1D4A-AD78-52B240E055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5593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3BA97-C537-0744-F582-10DB4E453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5629B7-5A46-28B8-7B59-E7CB42F64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5F28A-DD9B-BE18-E18F-9F9E8544E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400-22F2-4540-A7F6-60112ABBFE4D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48212-DD19-C7E6-8A6C-4C821BE41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A1001-474A-EA04-8BF4-1A3FA7C23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1FF2-0FE3-1D4A-AD78-52B240E055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516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FE32C-0745-6828-1C9F-4DB7FF523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AE76F-CCD2-3879-5035-26A6C654B6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789361-DEA6-1964-0CEE-C8713F41F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22D225-E00D-1806-733D-0E3F73C7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400-22F2-4540-A7F6-60112ABBFE4D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1EF28-B2D6-2C28-9DD6-E94E8EA4E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C139FE-3089-8D06-A816-857A18BEE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1FF2-0FE3-1D4A-AD78-52B240E055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2076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9FD1B-DEE8-9BB9-3298-47CFAD360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284AA-DEF9-FCA9-1EF8-C022D42AE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01357B-665E-FAB2-45E0-670D60E10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284672-727A-EBBB-B998-43FAC364C0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188D7B-FEBA-94B6-5ECB-58FD1BF895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BE9848-F316-9A45-0C98-030096365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400-22F2-4540-A7F6-60112ABBFE4D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EB1378-91EA-B23E-EE7F-F88869450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1D7362-FBE7-C1DB-754D-671846BCA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1FF2-0FE3-1D4A-AD78-52B240E055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7278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03C45-EEC6-98FC-2D3F-8ECA5CEE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3300A7-FC19-AA0B-8550-8921CE9A5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400-22F2-4540-A7F6-60112ABBFE4D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06C457-CB44-84AD-18CC-74430006B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2FA183-1B2A-BEA8-49DF-5D594454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1FF2-0FE3-1D4A-AD78-52B240E055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703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6D23DD-23DB-80B5-6601-684FAAA58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400-22F2-4540-A7F6-60112ABBFE4D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8DAF51-635B-4C25-EB84-269810EA1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93D2D-D800-5D14-2523-3E447884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1FF2-0FE3-1D4A-AD78-52B240E055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6245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83D24-0FDC-84AF-5977-D88B666C1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3F1AA-1308-9250-5F54-6CB5A6E8B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DE17C-1D10-DF5E-CDD2-F3A49BA06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38CB7-AABD-B9F8-6719-1643A9933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400-22F2-4540-A7F6-60112ABBFE4D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AE24B-AD03-03CA-DE13-5F1B81682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56E19-A5F4-3ECA-7403-BCB13C5DF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1FF2-0FE3-1D4A-AD78-52B240E055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5873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EDE1F-561B-B038-8704-56220193F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A7258D-DD44-7C60-840F-5647F8AD48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3594F-B70F-CE7C-50D7-93B090678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72011-2481-BDCF-BAD0-D7742627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400-22F2-4540-A7F6-60112ABBFE4D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38450-E255-9EDE-0A31-B23A359BD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90878-09CF-3E8A-5CA5-6E76A9DBB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1FF2-0FE3-1D4A-AD78-52B240E055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7105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07FEF-F37D-1D5D-3244-47E3DA288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E58E8A-7447-290F-77C7-F31CAC86B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0C8AD-E01E-C31C-73F0-8B1052218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400-22F2-4540-A7F6-60112ABBFE4D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A9C8E-195C-680C-7708-B5ECE54BA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C829F-5B3D-5AE4-6AED-22A84E32D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1FF2-0FE3-1D4A-AD78-52B240E055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1785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860DBD-64A9-4BE9-BAF3-9AFD36F2D5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980706-27A6-4177-9851-532F1F2839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17601-0624-DEA8-EABD-C63D2ABF6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9400-22F2-4540-A7F6-60112ABBFE4D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F5519-7B00-1E69-227E-4587DC29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9817D-316D-52CA-AD31-7E247CF65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1FF2-0FE3-1D4A-AD78-52B240E055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70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1DD789-FD34-3AED-C6C0-C18B8DC76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D0E4E-51B4-29AD-4C13-5516BA72C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97719-9BBD-ABEE-970C-70A5AEA80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B39400-22F2-4540-A7F6-60112ABBFE4D}" type="datetimeFigureOut">
              <a:rPr lang="en-AU" smtClean="0"/>
              <a:t>28/08/2024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0EF2A-6980-BA6E-87A0-FDA8048F56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C69D7-7C35-D15A-ACA2-EEB03AE3AF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A51FF2-0FE3-1D4A-AD78-52B240E0555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479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jpe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9" Type="http://schemas.openxmlformats.org/officeDocument/2006/relationships/image" Target="../media/image47.png"/><Relationship Id="rId21" Type="http://schemas.openxmlformats.org/officeDocument/2006/relationships/image" Target="../media/image29.png"/><Relationship Id="rId34" Type="http://schemas.openxmlformats.org/officeDocument/2006/relationships/image" Target="../media/image42.png"/><Relationship Id="rId42" Type="http://schemas.openxmlformats.org/officeDocument/2006/relationships/image" Target="../media/image50.jpeg"/><Relationship Id="rId47" Type="http://schemas.openxmlformats.org/officeDocument/2006/relationships/image" Target="../media/image55.jfif"/><Relationship Id="rId50" Type="http://schemas.openxmlformats.org/officeDocument/2006/relationships/image" Target="../media/image58.png"/><Relationship Id="rId55" Type="http://schemas.openxmlformats.org/officeDocument/2006/relationships/image" Target="../media/image63.png"/><Relationship Id="rId63" Type="http://schemas.openxmlformats.org/officeDocument/2006/relationships/image" Target="../media/image7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6" Type="http://schemas.openxmlformats.org/officeDocument/2006/relationships/image" Target="../media/image24.jpeg"/><Relationship Id="rId29" Type="http://schemas.openxmlformats.org/officeDocument/2006/relationships/image" Target="../media/image37.png"/><Relationship Id="rId11" Type="http://schemas.openxmlformats.org/officeDocument/2006/relationships/image" Target="../media/image19.png"/><Relationship Id="rId24" Type="http://schemas.openxmlformats.org/officeDocument/2006/relationships/image" Target="../media/image32.jpeg"/><Relationship Id="rId32" Type="http://schemas.openxmlformats.org/officeDocument/2006/relationships/image" Target="../media/image40.png"/><Relationship Id="rId37" Type="http://schemas.openxmlformats.org/officeDocument/2006/relationships/image" Target="../media/image45.jpeg"/><Relationship Id="rId40" Type="http://schemas.openxmlformats.org/officeDocument/2006/relationships/image" Target="../media/image48.png"/><Relationship Id="rId45" Type="http://schemas.openxmlformats.org/officeDocument/2006/relationships/image" Target="../media/image53.jpeg"/><Relationship Id="rId53" Type="http://schemas.openxmlformats.org/officeDocument/2006/relationships/image" Target="../media/image61.jpeg"/><Relationship Id="rId58" Type="http://schemas.openxmlformats.org/officeDocument/2006/relationships/image" Target="../media/image66.jpeg"/><Relationship Id="rId5" Type="http://schemas.openxmlformats.org/officeDocument/2006/relationships/image" Target="../media/image13.png"/><Relationship Id="rId61" Type="http://schemas.openxmlformats.org/officeDocument/2006/relationships/image" Target="../media/image69.jpeg"/><Relationship Id="rId19" Type="http://schemas.openxmlformats.org/officeDocument/2006/relationships/image" Target="../media/image27.png"/><Relationship Id="rId14" Type="http://schemas.openxmlformats.org/officeDocument/2006/relationships/image" Target="../media/image22.jpe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image" Target="../media/image38.png"/><Relationship Id="rId35" Type="http://schemas.openxmlformats.org/officeDocument/2006/relationships/image" Target="../media/image43.jpeg"/><Relationship Id="rId43" Type="http://schemas.openxmlformats.org/officeDocument/2006/relationships/image" Target="../media/image51.jpeg"/><Relationship Id="rId48" Type="http://schemas.openxmlformats.org/officeDocument/2006/relationships/image" Target="../media/image56.jpeg"/><Relationship Id="rId56" Type="http://schemas.openxmlformats.org/officeDocument/2006/relationships/image" Target="../media/image64.jpeg"/><Relationship Id="rId64" Type="http://schemas.openxmlformats.org/officeDocument/2006/relationships/image" Target="../media/image72.png"/><Relationship Id="rId8" Type="http://schemas.openxmlformats.org/officeDocument/2006/relationships/image" Target="../media/image16.png"/><Relationship Id="rId51" Type="http://schemas.openxmlformats.org/officeDocument/2006/relationships/image" Target="../media/image59.jpeg"/><Relationship Id="rId3" Type="http://schemas.openxmlformats.org/officeDocument/2006/relationships/image" Target="../media/image11.png"/><Relationship Id="rId12" Type="http://schemas.openxmlformats.org/officeDocument/2006/relationships/image" Target="../media/image20.jpe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jpeg"/><Relationship Id="rId38" Type="http://schemas.openxmlformats.org/officeDocument/2006/relationships/image" Target="../media/image46.png"/><Relationship Id="rId46" Type="http://schemas.openxmlformats.org/officeDocument/2006/relationships/image" Target="../media/image54.png"/><Relationship Id="rId59" Type="http://schemas.openxmlformats.org/officeDocument/2006/relationships/image" Target="../media/image67.png"/><Relationship Id="rId20" Type="http://schemas.openxmlformats.org/officeDocument/2006/relationships/image" Target="../media/image28.png"/><Relationship Id="rId41" Type="http://schemas.openxmlformats.org/officeDocument/2006/relationships/image" Target="../media/image49.png"/><Relationship Id="rId54" Type="http://schemas.openxmlformats.org/officeDocument/2006/relationships/image" Target="../media/image62.jpeg"/><Relationship Id="rId6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5" Type="http://schemas.openxmlformats.org/officeDocument/2006/relationships/image" Target="../media/image23.png"/><Relationship Id="rId23" Type="http://schemas.openxmlformats.org/officeDocument/2006/relationships/image" Target="../media/image31.jpeg"/><Relationship Id="rId28" Type="http://schemas.openxmlformats.org/officeDocument/2006/relationships/image" Target="../media/image36.jpeg"/><Relationship Id="rId36" Type="http://schemas.openxmlformats.org/officeDocument/2006/relationships/image" Target="../media/image44.jpeg"/><Relationship Id="rId49" Type="http://schemas.openxmlformats.org/officeDocument/2006/relationships/image" Target="../media/image57.png"/><Relationship Id="rId57" Type="http://schemas.openxmlformats.org/officeDocument/2006/relationships/image" Target="../media/image65.jpeg"/><Relationship Id="rId10" Type="http://schemas.openxmlformats.org/officeDocument/2006/relationships/image" Target="../media/image18.emf"/><Relationship Id="rId31" Type="http://schemas.openxmlformats.org/officeDocument/2006/relationships/image" Target="../media/image39.jpeg"/><Relationship Id="rId44" Type="http://schemas.openxmlformats.org/officeDocument/2006/relationships/image" Target="../media/image52.png"/><Relationship Id="rId52" Type="http://schemas.openxmlformats.org/officeDocument/2006/relationships/image" Target="../media/image60.jpg"/><Relationship Id="rId60" Type="http://schemas.openxmlformats.org/officeDocument/2006/relationships/image" Target="../media/image68.jpg"/><Relationship Id="rId4" Type="http://schemas.openxmlformats.org/officeDocument/2006/relationships/image" Target="../media/image12.emf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8876" y="0"/>
            <a:ext cx="5134245" cy="28801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3337" y="3150350"/>
            <a:ext cx="11105321" cy="282047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 CSA Laos </a:t>
            </a:r>
            <a:b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Advocacy Working Group</a:t>
            </a:r>
            <a:br>
              <a:rPr lang="en-US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28 AUGUST 2024</a:t>
            </a:r>
          </a:p>
        </p:txBody>
      </p:sp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3588E-CE12-D9F7-7F33-EB47BBA07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2630FD1-FB4F-567B-7BF8-C5D80549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Advocacy Working Group Agenda</a:t>
            </a:r>
            <a:endParaRPr lang="en-US" sz="3200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E88918-994A-A8D7-6205-5337EB3C6A0F}"/>
              </a:ext>
            </a:extLst>
          </p:cNvPr>
          <p:cNvSpPr txBox="1">
            <a:spLocks/>
          </p:cNvSpPr>
          <p:nvPr/>
        </p:nvSpPr>
        <p:spPr>
          <a:xfrm>
            <a:off x="5094515" y="1278483"/>
            <a:ext cx="6753952" cy="5410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accent1">
                  <a:lumMod val="75000"/>
                </a:schemeClr>
              </a:solidFill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82B98D-5AF7-5633-D6BC-D47A9047616C}"/>
              </a:ext>
            </a:extLst>
          </p:cNvPr>
          <p:cNvSpPr txBox="1"/>
          <p:nvPr/>
        </p:nvSpPr>
        <p:spPr>
          <a:xfrm>
            <a:off x="214490" y="1140175"/>
            <a:ext cx="4226882" cy="5184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28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AWG Agenda:</a:t>
            </a:r>
            <a:endParaRPr lang="en-AU" sz="2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Review advocacy priorities and recent activities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Share member recent advocacy activities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Discuss and agree on priorities for 6-12 months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Open discussion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AU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ummary and closing</a:t>
            </a:r>
          </a:p>
        </p:txBody>
      </p:sp>
      <p:pic>
        <p:nvPicPr>
          <p:cNvPr id="6" name="Picture 5" descr="A person showing a poster to another person&#10;&#10;Description automatically generated">
            <a:extLst>
              <a:ext uri="{FF2B5EF4-FFF2-40B4-BE49-F238E27FC236}">
                <a16:creationId xmlns:a16="http://schemas.microsoft.com/office/drawing/2014/main" id="{953A8239-F852-DACD-B48C-04A47B094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076" y="1395896"/>
            <a:ext cx="7662217" cy="493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33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42BA8-6D93-CEAD-473D-25425807A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A36B7D3-322B-D6A1-C7F2-919958B5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Advocacy Working Group Task List</a:t>
            </a:r>
            <a:endParaRPr lang="en-US" sz="3200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C4D971-A057-FDD0-19A4-4CA8ACFAED95}"/>
              </a:ext>
            </a:extLst>
          </p:cNvPr>
          <p:cNvSpPr txBox="1">
            <a:spLocks/>
          </p:cNvSpPr>
          <p:nvPr/>
        </p:nvSpPr>
        <p:spPr>
          <a:xfrm>
            <a:off x="5094515" y="1278483"/>
            <a:ext cx="6753952" cy="5410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accent1">
                  <a:lumMod val="75000"/>
                </a:schemeClr>
              </a:solidFill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4687E6-4F94-ADCD-D060-018047380C64}"/>
              </a:ext>
            </a:extLst>
          </p:cNvPr>
          <p:cNvSpPr txBox="1"/>
          <p:nvPr/>
        </p:nvSpPr>
        <p:spPr>
          <a:xfrm>
            <a:off x="214490" y="1140175"/>
            <a:ext cx="6675408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TASKS: (February 2024)</a:t>
            </a:r>
            <a:endParaRPr lang="en-AU" sz="2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AU" sz="21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Review member advocacy actions based on projects and share with Secretariat by 15 March (all orgs)</a:t>
            </a:r>
            <a:endParaRPr lang="en-AU" sz="2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AU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Share NIPN online link to members if possible. (Secretariat)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AU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Contact Gender WG and HR WG to introduce the Workplace BF Awards campaign and discuss how to work together.  (David)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AU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Add breastfeeding to NNF comments (David)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AU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Create Workplace BF Award promotion posts on Facebook. Develop activity plan for coming 12 months. (Secretariat)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AU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Maybe SUN CSA can create a new campaign to highlight “Climate Change Innovation for Nutrition Food Security in Laos” (MC)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AU" sz="2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Ask CRS (Kelley) for research priorities and compare to advocacy actions. (Secretariat)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7B892A-0598-ED0A-F1A8-B3D272C0BA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64382" y="1140175"/>
            <a:ext cx="4558061" cy="517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474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8F685-5B12-6030-C174-53C7DFF5F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14DDE49-1827-1A36-65F5-6858CB110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Advocacy Priorities</a:t>
            </a:r>
            <a:endParaRPr lang="en-US" sz="3200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C14680-92BD-9AB9-FC0D-8DF4187A1FAD}"/>
              </a:ext>
            </a:extLst>
          </p:cNvPr>
          <p:cNvSpPr txBox="1">
            <a:spLocks/>
          </p:cNvSpPr>
          <p:nvPr/>
        </p:nvSpPr>
        <p:spPr>
          <a:xfrm>
            <a:off x="5094515" y="1278483"/>
            <a:ext cx="6753952" cy="5410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accent1">
                  <a:lumMod val="75000"/>
                </a:schemeClr>
              </a:solidFill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7DFC29-221D-EBED-23DE-241CD7ECFB29}"/>
              </a:ext>
            </a:extLst>
          </p:cNvPr>
          <p:cNvSpPr txBox="1"/>
          <p:nvPr/>
        </p:nvSpPr>
        <p:spPr>
          <a:xfrm>
            <a:off x="214490" y="1140175"/>
            <a:ext cx="4226882" cy="538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28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Advocacy Priorities:</a:t>
            </a:r>
            <a:endParaRPr lang="en-AU" sz="2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1000 Days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Breastfeeding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Food Security – Climate Change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BMS Code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LSIS III results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ODF – Open Defecation Free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n-AU" sz="2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273F6A-2010-916A-E94D-58F1417D78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48063" y="1395896"/>
            <a:ext cx="6648243" cy="493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69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F4B-32FA-5A80-5ADA-DB2D44E2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245" y="568326"/>
            <a:ext cx="11281893" cy="51661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ADVOCACY ACTIVITIES FROM PAST 6 MONTHS</a:t>
            </a:r>
            <a:br>
              <a:rPr lang="en-US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ກິດຈະກໍາສະໜັບສະໜູນໃນໄລຍະ </a:t>
            </a:r>
            <a:r>
              <a:rPr lang="en-US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6</a:t>
            </a:r>
            <a:r>
              <a:rPr lang="lo-LA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ເດືອນຜ່ານມາ</a:t>
            </a:r>
            <a:endParaRPr lang="en-US" sz="3600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DD381-E5F7-8D3A-CA0D-BB9AEB900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096" y="1405319"/>
            <a:ext cx="5829904" cy="5139860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7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18</a:t>
            </a:r>
            <a:r>
              <a:rPr lang="lo-LA" sz="17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ກິດຈະກຳສະໜັບສະໜູນຮ່ວມ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o-LA" sz="17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ກິດຈະກຳທີ່ສຳຄັນໄດ້ແກ່: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17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ການຄົ້ນຄວ້າ ແລະ ການລົນນະລົງກ່ຽວກັບການຄໍ້າປະກັນດ້ານສະບຽງອາຫານ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17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ກິດຈະກຳການລົນນະລົງໃນໄລຍະສັບປະດາສາກົນການລ້ຽງລູກດ້ວຍນໍ້ານົມແມ່</a:t>
            </a:r>
          </a:p>
          <a:p>
            <a:pPr marL="457200" indent="0">
              <a:lnSpc>
                <a:spcPct val="120000"/>
              </a:lnSpc>
              <a:buNone/>
            </a:pPr>
            <a:r>
              <a:rPr lang="lo-LA" sz="17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 ລາງວັນກ່ຽວກັບການລ້ຽງລູກດ້ວຍນໍ້ານົມແມ່ຢູ່ບ່ອນເຮັດວຽກ</a:t>
            </a:r>
          </a:p>
          <a:p>
            <a:pPr marL="457200" indent="0">
              <a:lnSpc>
                <a:spcPct val="120000"/>
              </a:lnSpc>
              <a:buNone/>
            </a:pPr>
            <a:r>
              <a:rPr lang="lo-LA" sz="17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2. ວີດີໂອການສະໜັບສະໜູນການລ້ຽງລູກດ້ວຍນໍ້ານົມແມ່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lo-LA" sz="17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ກອງປະຊຸມວຽກງານສະໜັບສະໜູນ</a:t>
            </a:r>
            <a:r>
              <a:rPr lang="en-US" sz="17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SUN CSA</a:t>
            </a:r>
            <a:endParaRPr lang="lo-LA" sz="17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en-AU" sz="1700" b="1" dirty="0">
                <a:ea typeface="Phetsarath OT" panose="02000500000000000001" pitchFamily="2" charset="2"/>
                <a:cs typeface="Phetsarath OT" panose="02000500000000000001" pitchFamily="2" charset="2"/>
              </a:rPr>
              <a:t>NNF &amp; NIPN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lo-LA" sz="1700" b="1" dirty="0"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  </a:t>
            </a:r>
            <a:r>
              <a:rPr lang="en-US" sz="1700" b="1" dirty="0"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1700" b="1" dirty="0">
                <a:ea typeface="Phetsarath OT" panose="02000500000000000001" pitchFamily="2" charset="2"/>
                <a:cs typeface="Phetsarath OT" panose="02000500000000000001" pitchFamily="2" charset="2"/>
              </a:rPr>
              <a:t>ລາວ: ການປ່ຽນແປງສະພາບດິນຟ້າອາກາດ ແລະ ໂພຊະນາການ</a:t>
            </a:r>
            <a:r>
              <a:rPr lang="en-US" sz="1700" b="1" dirty="0"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o-LA" sz="1700" b="1" dirty="0">
                <a:ea typeface="Phetsarath OT" panose="02000500000000000001" pitchFamily="2" charset="2"/>
                <a:cs typeface="Phetsarath OT" panose="02000500000000000001" pitchFamily="2" charset="2"/>
              </a:rPr>
              <a:t>ແລະ ອື່ນໆ</a:t>
            </a:r>
            <a:endParaRPr lang="en-AU" sz="1700" b="1" dirty="0"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lnSpc>
                <a:spcPct val="120000"/>
              </a:lnSpc>
              <a:buNone/>
            </a:pPr>
            <a:endParaRPr lang="lo-LA" sz="17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endParaRPr lang="en-US" sz="17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57746D-490B-4EF7-8868-1443D0FB1C50}"/>
              </a:ext>
            </a:extLst>
          </p:cNvPr>
          <p:cNvSpPr txBox="1">
            <a:spLocks/>
          </p:cNvSpPr>
          <p:nvPr/>
        </p:nvSpPr>
        <p:spPr>
          <a:xfrm>
            <a:off x="6287104" y="1405319"/>
            <a:ext cx="5638800" cy="4952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700" dirty="0">
              <a:solidFill>
                <a:srgbClr val="0070C0"/>
              </a:solidFill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779F80B-5C36-36FB-06DD-E36FA602BE8F}"/>
              </a:ext>
            </a:extLst>
          </p:cNvPr>
          <p:cNvSpPr txBox="1">
            <a:spLocks/>
          </p:cNvSpPr>
          <p:nvPr/>
        </p:nvSpPr>
        <p:spPr>
          <a:xfrm>
            <a:off x="6352068" y="1405319"/>
            <a:ext cx="5638800" cy="495209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18 Joint Advocacy Activities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Key actions include: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Food Security Research &amp; Campaign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World Breastfeeding We</a:t>
            </a:r>
            <a:r>
              <a:rPr lang="en-US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e</a:t>
            </a: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k Campaigns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Workplace BF Awards</a:t>
            </a:r>
            <a:endParaRPr lang="lo-LA" sz="2000" b="1" dirty="0"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Breastfeeding Videos</a:t>
            </a:r>
            <a:endParaRPr lang="en-AU" sz="2000" b="1" dirty="0"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SUN CSA Advocacy Working Group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NNF &amp; NIPN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SUN CSA Conference: Climate Change and Nutrition in Laos </a:t>
            </a:r>
            <a:endParaRPr lang="lo-LA" sz="2000" b="1" dirty="0"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ETC…</a:t>
            </a:r>
            <a:endParaRPr lang="lo-LA" sz="2000" b="1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56228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7818" y="1062502"/>
            <a:ext cx="5662044" cy="5310163"/>
          </a:xfrm>
          <a:noFill/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Conducted joint Food Security Research &amp; Campaign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9 videos of member’s food security work</a:t>
            </a:r>
            <a:endParaRPr lang="lo-LA" sz="2400" dirty="0"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kern="100" dirty="0"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Add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our </a:t>
            </a: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joint Food Security Research </a:t>
            </a:r>
            <a:r>
              <a:rPr lang="en-AU" sz="2400" kern="100" dirty="0"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to NNF comments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sz="24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Combined our food security research with UNICEF and WFP to develop a joint presentation for donors and the Prime Minister of Laos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SUN CSA Conference: Climate Change and Nutrition in Laos - enhance our understanding of how climate change impacts nutrition in Lao PDR and how targeted development interventions can effectively mitigate these challenges at various levels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sz="2400" kern="100" dirty="0"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endParaRPr lang="lo-LA" sz="2400" dirty="0">
              <a:latin typeface="Aptos" panose="020B0004020202020204" pitchFamily="34" charset="0"/>
              <a:ea typeface="Aptos" panose="020B00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lo-LA" sz="2400" dirty="0"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AU" sz="2400" dirty="0"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AU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AU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207818" y="1"/>
            <a:ext cx="566204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  <a:latin typeface="+mn-lt"/>
              </a:rPr>
              <a:t>Food Security &amp; Climate Change</a:t>
            </a:r>
            <a:endParaRPr lang="lo-LA" sz="2800" b="1" i="1" dirty="0">
              <a:solidFill>
                <a:schemeClr val="accent4"/>
              </a:solidFill>
              <a:latin typeface="+mn-lt"/>
            </a:endParaRPr>
          </a:p>
          <a:p>
            <a:endParaRPr lang="en-US" sz="28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413225-CB14-44D5-A97F-917E574D48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592" t="3939" r="25840"/>
          <a:stretch/>
        </p:blipFill>
        <p:spPr>
          <a:xfrm>
            <a:off x="5957453" y="93457"/>
            <a:ext cx="6234547" cy="658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455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77410" y="3981450"/>
            <a:ext cx="11637179" cy="2461553"/>
          </a:xfrm>
          <a:noFill/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AU" kern="100" dirty="0"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Add breastfeeding to NNF comments</a:t>
            </a:r>
            <a:endParaRPr lang="lo-LA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AU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Workplace Breastfeeding Awards 2024 – 35 organisations participated.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3 We love breastfeeding in </a:t>
            </a:r>
            <a:r>
              <a:rPr lang="en-AU" dirty="0"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Laos videos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AU" dirty="0">
                <a:effectLst/>
                <a:latin typeface="Aptos" panose="020B0004020202020204" pitchFamily="34" charset="0"/>
                <a:ea typeface="Aptos" panose="020B0004020202020204" pitchFamily="34" charset="0"/>
                <a:cs typeface="DokChampa" panose="020B0604020202020204" pitchFamily="34" charset="-34"/>
              </a:rPr>
              <a:t>Online Competition – “I support breastfeeding”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Breastfeeding social media toolkit- Key </a:t>
            </a:r>
            <a:r>
              <a:rPr lang="en-US"/>
              <a:t>massage through SUN CSA FB Page</a:t>
            </a:r>
            <a:endParaRPr lang="en-AU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AU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AU" sz="2400" dirty="0">
              <a:effectLst/>
              <a:latin typeface="Aptos" panose="020B0004020202020204" pitchFamily="34" charset="0"/>
              <a:ea typeface="Aptos" panose="020B0004020202020204" pitchFamily="34" charset="0"/>
              <a:cs typeface="DokChampa" panose="020B0604020202020204" pitchFamily="34" charset="-34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79DFEB9-7640-4569-A84B-74E5EAD76986}"/>
              </a:ext>
            </a:extLst>
          </p:cNvPr>
          <p:cNvSpPr txBox="1">
            <a:spLocks/>
          </p:cNvSpPr>
          <p:nvPr/>
        </p:nvSpPr>
        <p:spPr>
          <a:xfrm>
            <a:off x="471948" y="1"/>
            <a:ext cx="5397914" cy="1112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i="1" dirty="0">
                <a:solidFill>
                  <a:schemeClr val="accent4"/>
                </a:solidFill>
                <a:latin typeface="+mn-lt"/>
              </a:rPr>
              <a:t>Breastfeeding</a:t>
            </a:r>
            <a:r>
              <a:rPr lang="en-AU" sz="2700" b="1" i="1" dirty="0">
                <a:solidFill>
                  <a:schemeClr val="accent4"/>
                </a:solidFill>
                <a:latin typeface="+mn-lt"/>
              </a:rPr>
              <a:t>	</a:t>
            </a:r>
          </a:p>
          <a:p>
            <a:endParaRPr lang="en-US" sz="2800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5C4268-32F3-4C2F-AFB8-17957CE506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/>
          <a:stretch/>
        </p:blipFill>
        <p:spPr>
          <a:xfrm>
            <a:off x="0" y="774015"/>
            <a:ext cx="1219200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178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73CED-8FE3-6323-FF60-5215A50E8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5309C0F-B291-BF5C-9C25-879681EB1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Updates from members on advocacy actions</a:t>
            </a:r>
            <a:endParaRPr lang="en-US" sz="3200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4FD386-0DBC-8C2F-D41E-D7EA4B15F8B1}"/>
              </a:ext>
            </a:extLst>
          </p:cNvPr>
          <p:cNvSpPr txBox="1">
            <a:spLocks/>
          </p:cNvSpPr>
          <p:nvPr/>
        </p:nvSpPr>
        <p:spPr>
          <a:xfrm>
            <a:off x="5094515" y="1278483"/>
            <a:ext cx="6753952" cy="5410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accent1">
                  <a:lumMod val="75000"/>
                </a:schemeClr>
              </a:solidFill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01E5E3-2433-DD29-7709-54F6BFB744ED}"/>
              </a:ext>
            </a:extLst>
          </p:cNvPr>
          <p:cNvSpPr txBox="1"/>
          <p:nvPr/>
        </p:nvSpPr>
        <p:spPr>
          <a:xfrm>
            <a:off x="214490" y="1140175"/>
            <a:ext cx="4226882" cy="538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28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Advocacy Priorities:</a:t>
            </a:r>
            <a:endParaRPr lang="en-AU" sz="2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1000 Days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Breastfeeding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Food Security – Climate Change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BMS Code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LSIS III results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8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ODF – Open Defecation Free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n-AU" sz="2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EB2FFD-3048-FF96-F5C4-D25DD28AE4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77825" y="1395896"/>
            <a:ext cx="6188719" cy="493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7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4CC3C-65FF-FC5B-943B-44BAD0877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B6A51E4-8361-912E-9D5A-37427D028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Priority actions for next 6-12 months</a:t>
            </a:r>
            <a:endParaRPr lang="en-US" sz="3200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F844E5-99D6-A164-0567-AE53C108113A}"/>
              </a:ext>
            </a:extLst>
          </p:cNvPr>
          <p:cNvSpPr txBox="1">
            <a:spLocks/>
          </p:cNvSpPr>
          <p:nvPr/>
        </p:nvSpPr>
        <p:spPr>
          <a:xfrm>
            <a:off x="5094515" y="1278483"/>
            <a:ext cx="6753952" cy="5410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accent1">
                  <a:lumMod val="75000"/>
                </a:schemeClr>
              </a:solidFill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263D60C-A201-BF9C-6376-4233918271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853213"/>
              </p:ext>
            </p:extLst>
          </p:nvPr>
        </p:nvGraphicFramePr>
        <p:xfrm>
          <a:off x="469557" y="1023872"/>
          <a:ext cx="11034873" cy="5390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989">
                  <a:extLst>
                    <a:ext uri="{9D8B030D-6E8A-4147-A177-3AD203B41FA5}">
                      <a16:colId xmlns:a16="http://schemas.microsoft.com/office/drawing/2014/main" val="328026503"/>
                    </a:ext>
                  </a:extLst>
                </a:gridCol>
                <a:gridCol w="7205413">
                  <a:extLst>
                    <a:ext uri="{9D8B030D-6E8A-4147-A177-3AD203B41FA5}">
                      <a16:colId xmlns:a16="http://schemas.microsoft.com/office/drawing/2014/main" val="1716837024"/>
                    </a:ext>
                  </a:extLst>
                </a:gridCol>
                <a:gridCol w="2243471">
                  <a:extLst>
                    <a:ext uri="{9D8B030D-6E8A-4147-A177-3AD203B41FA5}">
                      <a16:colId xmlns:a16="http://schemas.microsoft.com/office/drawing/2014/main" val="50842758"/>
                    </a:ext>
                  </a:extLst>
                </a:gridCol>
              </a:tblGrid>
              <a:tr h="3985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Advocacy Priorities:</a:t>
                      </a:r>
                      <a:endParaRPr lang="en-AU" sz="18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Advocacy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Who Involved?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380257"/>
                  </a:ext>
                </a:extLst>
              </a:tr>
              <a:tr h="669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1000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240506"/>
                  </a:ext>
                </a:extLst>
              </a:tr>
              <a:tr h="669070">
                <a:tc>
                  <a:txBody>
                    <a:bodyPr/>
                    <a:lstStyle/>
                    <a:p>
                      <a:r>
                        <a:rPr lang="en-AU" dirty="0"/>
                        <a:t>Breastfeeding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Model Hospital promotion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Workplace Breastfeeding FB posts – encourage more businesses to participate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Secretariat, others?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434451"/>
                  </a:ext>
                </a:extLst>
              </a:tr>
              <a:tr h="669070">
                <a:tc>
                  <a:txBody>
                    <a:bodyPr/>
                    <a:lstStyle/>
                    <a:p>
                      <a:r>
                        <a:rPr lang="en-AU" dirty="0"/>
                        <a:t>Food Security – Climate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Promote CSO-INGO work via social media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ENOUGH campaign?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Nutrition Dialogues? (N4G Summit – March 2024)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Secretariat; all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WVI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543733"/>
                  </a:ext>
                </a:extLst>
              </a:tr>
              <a:tr h="669070">
                <a:tc>
                  <a:txBody>
                    <a:bodyPr/>
                    <a:lstStyle/>
                    <a:p>
                      <a:r>
                        <a:rPr lang="en-AU" dirty="0"/>
                        <a:t>BMS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Public promotion of code?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517241"/>
                  </a:ext>
                </a:extLst>
              </a:tr>
              <a:tr h="669070">
                <a:tc>
                  <a:txBody>
                    <a:bodyPr/>
                    <a:lstStyle/>
                    <a:p>
                      <a:r>
                        <a:rPr lang="en-AU" dirty="0"/>
                        <a:t>LSIS 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Share key data – FB posts and graphics; summary sheets in Lao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CSO-INGO projects responding to LSIS data – posts and videos?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Secretariat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All; Secretariat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330116"/>
                  </a:ext>
                </a:extLst>
              </a:tr>
              <a:tr h="669070">
                <a:tc>
                  <a:txBody>
                    <a:bodyPr/>
                    <a:lstStyle/>
                    <a:p>
                      <a:r>
                        <a:rPr lang="en-AU" dirty="0"/>
                        <a:t>ODF Open Defecation 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629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976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C7CC9-2334-9371-4ABF-FC67D079B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27C9287-75D9-3AAF-9CC7-C780FB4D1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Priority actions for next 6-12 months</a:t>
            </a:r>
            <a:endParaRPr lang="en-US" sz="3200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7F7F7F7-9113-3116-B6AA-4131AC286ED5}"/>
              </a:ext>
            </a:extLst>
          </p:cNvPr>
          <p:cNvSpPr txBox="1">
            <a:spLocks/>
          </p:cNvSpPr>
          <p:nvPr/>
        </p:nvSpPr>
        <p:spPr>
          <a:xfrm>
            <a:off x="5094515" y="1278483"/>
            <a:ext cx="6753952" cy="5410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accent1">
                  <a:lumMod val="75000"/>
                </a:schemeClr>
              </a:solidFill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1A86950-E00E-F8B1-0D79-3EFB2A2E51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331466"/>
              </p:ext>
            </p:extLst>
          </p:nvPr>
        </p:nvGraphicFramePr>
        <p:xfrm>
          <a:off x="469557" y="1023872"/>
          <a:ext cx="11034873" cy="465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989">
                  <a:extLst>
                    <a:ext uri="{9D8B030D-6E8A-4147-A177-3AD203B41FA5}">
                      <a16:colId xmlns:a16="http://schemas.microsoft.com/office/drawing/2014/main" val="328026503"/>
                    </a:ext>
                  </a:extLst>
                </a:gridCol>
                <a:gridCol w="7205413">
                  <a:extLst>
                    <a:ext uri="{9D8B030D-6E8A-4147-A177-3AD203B41FA5}">
                      <a16:colId xmlns:a16="http://schemas.microsoft.com/office/drawing/2014/main" val="1716837024"/>
                    </a:ext>
                  </a:extLst>
                </a:gridCol>
                <a:gridCol w="2243471">
                  <a:extLst>
                    <a:ext uri="{9D8B030D-6E8A-4147-A177-3AD203B41FA5}">
                      <a16:colId xmlns:a16="http://schemas.microsoft.com/office/drawing/2014/main" val="50842758"/>
                    </a:ext>
                  </a:extLst>
                </a:gridCol>
              </a:tblGrid>
              <a:tr h="3985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Advocacy Priorities:</a:t>
                      </a:r>
                      <a:endParaRPr lang="en-AU" sz="18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Advocacy 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Who Involved?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380257"/>
                  </a:ext>
                </a:extLst>
              </a:tr>
              <a:tr h="6690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N4G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 Update results for BMS; gender etc.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Sec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240506"/>
                  </a:ext>
                </a:extLst>
              </a:tr>
              <a:tr h="669070">
                <a:tc>
                  <a:txBody>
                    <a:bodyPr/>
                    <a:lstStyle/>
                    <a:p>
                      <a:r>
                        <a:rPr lang="en-AU" dirty="0"/>
                        <a:t>Global Gathering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Nov 2024 – Rwanda – (CRS, ARMI, Secretariat - TBC)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Promote key outcomes – Awards; 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 CRS, ARMI, Sec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434451"/>
                  </a:ext>
                </a:extLst>
              </a:tr>
              <a:tr h="669070">
                <a:tc>
                  <a:txBody>
                    <a:bodyPr/>
                    <a:lstStyle/>
                    <a:p>
                      <a:r>
                        <a:rPr lang="en-AU" dirty="0"/>
                        <a:t>ENOUGH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 WVI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543733"/>
                  </a:ext>
                </a:extLst>
              </a:tr>
              <a:tr h="66907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dirty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517241"/>
                  </a:ext>
                </a:extLst>
              </a:tr>
              <a:tr h="66907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330116"/>
                  </a:ext>
                </a:extLst>
              </a:tr>
              <a:tr h="66907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629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1346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5B018-78AA-B5D8-B0EB-33CDA8421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553AF1B-5727-01C6-30D6-4F8357E29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Using research in advocacy actions</a:t>
            </a:r>
            <a:endParaRPr lang="en-US" sz="3200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447722-EBCE-E701-17E4-EEBAB0422D7A}"/>
              </a:ext>
            </a:extLst>
          </p:cNvPr>
          <p:cNvSpPr txBox="1">
            <a:spLocks/>
          </p:cNvSpPr>
          <p:nvPr/>
        </p:nvSpPr>
        <p:spPr>
          <a:xfrm>
            <a:off x="5094515" y="1278483"/>
            <a:ext cx="6753952" cy="5410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accent1">
                  <a:lumMod val="75000"/>
                </a:schemeClr>
              </a:solidFill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247214-837E-1523-BC43-6481C848FC0B}"/>
              </a:ext>
            </a:extLst>
          </p:cNvPr>
          <p:cNvSpPr txBox="1"/>
          <p:nvPr/>
        </p:nvSpPr>
        <p:spPr>
          <a:xfrm>
            <a:off x="214490" y="1140175"/>
            <a:ext cx="4226882" cy="5233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2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What research can we use in these priorities?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2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Advocacy Priorities:</a:t>
            </a:r>
            <a:endParaRPr lang="en-AU" sz="24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1000 Days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Breastfeeding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4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Food Security – Climate Change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4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BMS Code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4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LSIS III results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4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ODF – Open Defecation Free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n-AU" sz="24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E8FC42-02F6-2025-D4DE-5FC7E250BF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33724" y="1153036"/>
            <a:ext cx="6188719" cy="450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29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4189E-A6C5-1757-15B0-75F983F14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32F8B56-6183-DABB-138A-47A75C8B3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57" y="361950"/>
            <a:ext cx="11252886" cy="74323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Next Steps</a:t>
            </a:r>
            <a:endParaRPr lang="en-US" sz="3200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84B5CAD-E04D-C2D3-8282-AF61D7191449}"/>
              </a:ext>
            </a:extLst>
          </p:cNvPr>
          <p:cNvSpPr txBox="1">
            <a:spLocks/>
          </p:cNvSpPr>
          <p:nvPr/>
        </p:nvSpPr>
        <p:spPr>
          <a:xfrm>
            <a:off x="5094515" y="1278483"/>
            <a:ext cx="6753952" cy="54101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>
              <a:solidFill>
                <a:schemeClr val="accent1">
                  <a:lumMod val="75000"/>
                </a:schemeClr>
              </a:solidFill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C6368E-17F2-FF2C-53D7-D70DC9347AE9}"/>
              </a:ext>
            </a:extLst>
          </p:cNvPr>
          <p:cNvSpPr txBox="1"/>
          <p:nvPr/>
        </p:nvSpPr>
        <p:spPr>
          <a:xfrm>
            <a:off x="214489" y="1140175"/>
            <a:ext cx="5101789" cy="2847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24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Tasks-events:</a:t>
            </a:r>
            <a:endParaRPr lang="en-AU" sz="24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Global Gathering – Nov 2024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4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N4G Summit – March 2025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AU" sz="24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National Nutrition Conference – March 2025?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n-AU" sz="24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0036EE-2BF6-FD8F-C543-8ECCD78C37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33724" y="1179979"/>
            <a:ext cx="6188719" cy="44535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EB18E-5D72-4C9C-E0BF-9262D7924F94}"/>
              </a:ext>
            </a:extLst>
          </p:cNvPr>
          <p:cNvSpPr txBox="1"/>
          <p:nvPr/>
        </p:nvSpPr>
        <p:spPr>
          <a:xfrm>
            <a:off x="214489" y="5774519"/>
            <a:ext cx="5033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>
                <a:solidFill>
                  <a:schemeClr val="accent2"/>
                </a:solidFill>
              </a:rPr>
              <a:t>Next AWG meeting – February 2025</a:t>
            </a:r>
          </a:p>
        </p:txBody>
      </p:sp>
    </p:spTree>
    <p:extLst>
      <p:ext uri="{BB962C8B-B14F-4D97-AF65-F5344CB8AC3E}">
        <p14:creationId xmlns:p14="http://schemas.microsoft.com/office/powerpoint/2010/main" val="3022660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Thanks to all members for Scaling Up Nutrition together!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_Bold_Italic B" panose="02000500000000020004" pitchFamily="2" charset="0"/>
              <a:ea typeface="Phetsarath OT_Bold_Italic B" panose="02000500000000000001" pitchFamily="2" charset="2"/>
              <a:cs typeface="Phetsarath OT_Bold_Italic B" panose="02000500000000020004" pitchFamily="2" charset="0"/>
            </a:endParaRPr>
          </a:p>
        </p:txBody>
      </p:sp>
      <p:pic>
        <p:nvPicPr>
          <p:cNvPr id="155" name="Picture 154">
            <a:extLst>
              <a:ext uri="{FF2B5EF4-FFF2-40B4-BE49-F238E27FC236}">
                <a16:creationId xmlns:a16="http://schemas.microsoft.com/office/drawing/2014/main" id="{DDA4B5D0-FEF6-4B53-A35D-4A51E3D605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6883" y="906880"/>
            <a:ext cx="1036509" cy="691035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27C96BEB-5831-44DE-9D29-31313A9DBA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2376" y="972205"/>
            <a:ext cx="847174" cy="716675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204D064B-C1FF-4B23-9154-8FCC76D8AE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2797" y="2434233"/>
            <a:ext cx="3514317" cy="1848531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EBD3DE93-390F-4C3C-99C9-462EC8C94B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475" y="4603675"/>
            <a:ext cx="916425" cy="900680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46A75A6A-9987-4965-BE19-113ADF10CA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75" y="1573643"/>
            <a:ext cx="803596" cy="803596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C7E251C7-D522-4C0C-92B3-78AC3A29887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264" y="3739796"/>
            <a:ext cx="771357" cy="760518"/>
          </a:xfrm>
          <a:prstGeom prst="rect">
            <a:avLst/>
          </a:prstGeom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6C7285E8-9E02-4160-9C33-E825DEA501B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8971" y="4819343"/>
            <a:ext cx="920713" cy="876869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4D10CC2F-BE76-4D60-B842-639820AB003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623" y="1009464"/>
            <a:ext cx="1425234" cy="541286"/>
          </a:xfrm>
          <a:prstGeom prst="rect">
            <a:avLst/>
          </a:prstGeom>
        </p:spPr>
      </p:pic>
      <p:pic>
        <p:nvPicPr>
          <p:cNvPr id="163" name="Picture 162">
            <a:extLst>
              <a:ext uri="{FF2B5EF4-FFF2-40B4-BE49-F238E27FC236}">
                <a16:creationId xmlns:a16="http://schemas.microsoft.com/office/drawing/2014/main" id="{2A250B0D-0EBD-4CB1-AE38-02AE26F1CD6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1685" y="2584526"/>
            <a:ext cx="1966435" cy="1389583"/>
          </a:xfrm>
          <a:prstGeom prst="rect">
            <a:avLst/>
          </a:prstGeom>
        </p:spPr>
      </p:pic>
      <p:pic>
        <p:nvPicPr>
          <p:cNvPr id="164" name="Picture 163" descr="Shape&#10;&#10;Description automatically generated with medium confidence">
            <a:extLst>
              <a:ext uri="{FF2B5EF4-FFF2-40B4-BE49-F238E27FC236}">
                <a16:creationId xmlns:a16="http://schemas.microsoft.com/office/drawing/2014/main" id="{D74D94C0-9C66-4199-B2D1-D894B0B7D69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32" y="1001082"/>
            <a:ext cx="1745801" cy="468409"/>
          </a:xfrm>
          <a:prstGeom prst="rect">
            <a:avLst/>
          </a:prstGeom>
        </p:spPr>
      </p:pic>
      <p:pic>
        <p:nvPicPr>
          <p:cNvPr id="165" name="Picture 16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B311576-7EDE-493F-9813-80C785D058C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83" y="2454741"/>
            <a:ext cx="1345678" cy="277872"/>
          </a:xfrm>
          <a:prstGeom prst="rect">
            <a:avLst/>
          </a:prstGeom>
        </p:spPr>
      </p:pic>
      <p:pic>
        <p:nvPicPr>
          <p:cNvPr id="166" name="Picture 165" descr="Chart&#10;&#10;Description automatically generated with medium confidence">
            <a:extLst>
              <a:ext uri="{FF2B5EF4-FFF2-40B4-BE49-F238E27FC236}">
                <a16:creationId xmlns:a16="http://schemas.microsoft.com/office/drawing/2014/main" id="{2CDF6CAA-2F8D-4201-9B9B-41550DBF9BB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5151" y="999657"/>
            <a:ext cx="1154172" cy="544625"/>
          </a:xfrm>
          <a:prstGeom prst="rect">
            <a:avLst/>
          </a:prstGeom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C3A95C6C-5022-4624-B087-F2A3594817F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60073" y="3865849"/>
            <a:ext cx="762603" cy="762603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6F6ACD94-CF67-4E3E-9EB3-BB251614A4B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184" y="3336765"/>
            <a:ext cx="1018860" cy="1018860"/>
          </a:xfrm>
          <a:prstGeom prst="rect">
            <a:avLst/>
          </a:prstGeom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EAC45B09-DB5F-45C6-A0C1-B0B99849CA7E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617" y="1744855"/>
            <a:ext cx="748760" cy="748760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C98B270D-D654-4DF1-B1D1-EFDB9D5BB68A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7013" y="1928469"/>
            <a:ext cx="1094414" cy="528481"/>
          </a:xfrm>
          <a:prstGeom prst="rect">
            <a:avLst/>
          </a:prstGeom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EF35C207-00E8-4A75-8BE7-821E904EC4E0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2940" y="4689070"/>
            <a:ext cx="1504329" cy="324663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E7276D38-8D93-4DD4-81E8-B9A02E5A10E5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6505" y="3171491"/>
            <a:ext cx="804118" cy="804118"/>
          </a:xfrm>
          <a:prstGeom prst="rect">
            <a:avLst/>
          </a:prstGeom>
        </p:spPr>
      </p:pic>
      <p:pic>
        <p:nvPicPr>
          <p:cNvPr id="173" name="Picture 172">
            <a:extLst>
              <a:ext uri="{FF2B5EF4-FFF2-40B4-BE49-F238E27FC236}">
                <a16:creationId xmlns:a16="http://schemas.microsoft.com/office/drawing/2014/main" id="{CCCF7B00-6321-4532-AAFA-C7D3DBCC81F5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1165" y="5736743"/>
            <a:ext cx="765122" cy="765122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A0116592-3FA9-4333-A946-60D25BBE05F9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3484" y="2897339"/>
            <a:ext cx="880399" cy="880399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C54A1AFD-3F0E-4517-AC5F-C45503EE2B87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8329" y="4910515"/>
            <a:ext cx="952462" cy="952462"/>
          </a:xfrm>
          <a:prstGeom prst="rect">
            <a:avLst/>
          </a:prstGeom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7193352D-29D5-46AD-89AB-C6287D542576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9589" y="5490753"/>
            <a:ext cx="1162447" cy="434068"/>
          </a:xfrm>
          <a:prstGeom prst="rect">
            <a:avLst/>
          </a:prstGeom>
        </p:spPr>
      </p:pic>
      <p:pic>
        <p:nvPicPr>
          <p:cNvPr id="177" name="Picture 176">
            <a:extLst>
              <a:ext uri="{FF2B5EF4-FFF2-40B4-BE49-F238E27FC236}">
                <a16:creationId xmlns:a16="http://schemas.microsoft.com/office/drawing/2014/main" id="{A3BD6569-7B33-47C3-A5D7-69261FF56C40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497" y="2189156"/>
            <a:ext cx="746059" cy="669540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8BD1796B-6273-4FE5-BC84-A78ED2386F5F}"/>
              </a:ext>
            </a:extLst>
          </p:cNvPr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1772" y="5707787"/>
            <a:ext cx="760518" cy="760518"/>
          </a:xfrm>
          <a:prstGeom prst="rect">
            <a:avLst/>
          </a:prstGeom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3EB63486-9650-49CC-9C61-7404FD46CDCB}"/>
              </a:ext>
            </a:extLst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7969" y="5122971"/>
            <a:ext cx="734982" cy="734982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E52F4F46-F57D-48C2-A353-422171226123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0470" y="1684567"/>
            <a:ext cx="760448" cy="760448"/>
          </a:xfrm>
          <a:prstGeom prst="rect">
            <a:avLst/>
          </a:prstGeom>
        </p:spPr>
      </p:pic>
      <p:pic>
        <p:nvPicPr>
          <p:cNvPr id="181" name="Picture 180">
            <a:extLst>
              <a:ext uri="{FF2B5EF4-FFF2-40B4-BE49-F238E27FC236}">
                <a16:creationId xmlns:a16="http://schemas.microsoft.com/office/drawing/2014/main" id="{021671CC-C520-463D-BF16-44B97CD1C3DE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546" y="5139913"/>
            <a:ext cx="900759" cy="764037"/>
          </a:xfrm>
          <a:prstGeom prst="rect">
            <a:avLst/>
          </a:prstGeom>
        </p:spPr>
      </p:pic>
      <p:pic>
        <p:nvPicPr>
          <p:cNvPr id="182" name="Picture 181">
            <a:extLst>
              <a:ext uri="{FF2B5EF4-FFF2-40B4-BE49-F238E27FC236}">
                <a16:creationId xmlns:a16="http://schemas.microsoft.com/office/drawing/2014/main" id="{1D02BC3C-02EA-4883-86A9-E3E8A0083D8B}"/>
              </a:ext>
            </a:extLst>
          </p:cNvPr>
          <p:cNvPicPr>
            <a:picLocks noChangeAspect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176" y="1010096"/>
            <a:ext cx="1317076" cy="468412"/>
          </a:xfrm>
          <a:prstGeom prst="rect">
            <a:avLst/>
          </a:prstGeom>
        </p:spPr>
      </p:pic>
      <p:pic>
        <p:nvPicPr>
          <p:cNvPr id="183" name="Picture 182">
            <a:extLst>
              <a:ext uri="{FF2B5EF4-FFF2-40B4-BE49-F238E27FC236}">
                <a16:creationId xmlns:a16="http://schemas.microsoft.com/office/drawing/2014/main" id="{DE5F1FBB-8799-4620-8ADC-B2F11FD1B64C}"/>
              </a:ext>
            </a:extLst>
          </p:cNvPr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4493" y="5679253"/>
            <a:ext cx="863800" cy="863800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E7BD9167-AE6E-45E5-A482-C9D910BD4ADE}"/>
              </a:ext>
            </a:extLst>
          </p:cNvPr>
          <p:cNvPicPr>
            <a:picLocks noChangeAspect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48" y="4715335"/>
            <a:ext cx="914919" cy="595684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1BB9EBC6-D4A5-4EFF-95D8-E46AFD385B24}"/>
              </a:ext>
            </a:extLst>
          </p:cNvPr>
          <p:cNvPicPr>
            <a:picLocks noChangeAspect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7700" y="4730218"/>
            <a:ext cx="916863" cy="629579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F8F56FEB-3272-458D-8F53-CFFCEC74E4FD}"/>
              </a:ext>
            </a:extLst>
          </p:cNvPr>
          <p:cNvPicPr>
            <a:picLocks noChangeAspect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1375" y="1533936"/>
            <a:ext cx="742730" cy="742730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1EFF181D-D4CB-4FB7-A994-4578D4031907}"/>
              </a:ext>
            </a:extLst>
          </p:cNvPr>
          <p:cNvPicPr>
            <a:picLocks noChangeAspect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6353" y="2255966"/>
            <a:ext cx="1044945" cy="804118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BBD466D5-F6DC-4B04-8596-84DA00F46F63}"/>
              </a:ext>
            </a:extLst>
          </p:cNvPr>
          <p:cNvPicPr>
            <a:picLocks noChangeAspect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783" y="3574045"/>
            <a:ext cx="782608" cy="849964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F139006A-ABB3-4558-BDC8-7D58512D52FA}"/>
              </a:ext>
            </a:extLst>
          </p:cNvPr>
          <p:cNvPicPr>
            <a:picLocks noChangeAspect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9997" y="3988193"/>
            <a:ext cx="731328" cy="731328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62731837-1F4A-4968-A746-8E0F3A5B460F}"/>
              </a:ext>
            </a:extLst>
          </p:cNvPr>
          <p:cNvPicPr>
            <a:picLocks noChangeAspect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57" y="1579975"/>
            <a:ext cx="1624121" cy="545632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77F6F882-5D05-4D31-8826-98F67AB639AA}"/>
              </a:ext>
            </a:extLst>
          </p:cNvPr>
          <p:cNvPicPr>
            <a:picLocks noChangeAspect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0470" y="4091828"/>
            <a:ext cx="870041" cy="591400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E4AC0DD5-F292-4827-A33D-4ED775800245}"/>
              </a:ext>
            </a:extLst>
          </p:cNvPr>
          <p:cNvPicPr>
            <a:picLocks noChangeAspect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650" y="4400862"/>
            <a:ext cx="1042837" cy="1042837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D64572DD-8CD5-44F7-A562-472DFD876A8E}"/>
              </a:ext>
            </a:extLst>
          </p:cNvPr>
          <p:cNvPicPr>
            <a:picLocks noChangeAspect="1"/>
          </p:cNvPicPr>
          <p:nvPr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5682" y="2764424"/>
            <a:ext cx="1316992" cy="369501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CB7AD9A6-90DA-4064-B413-97C6582CA3D4}"/>
              </a:ext>
            </a:extLst>
          </p:cNvPr>
          <p:cNvPicPr>
            <a:picLocks noChangeAspect="1"/>
          </p:cNvPicPr>
          <p:nvPr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8755" y="6007634"/>
            <a:ext cx="679220" cy="679220"/>
          </a:xfrm>
          <a:prstGeom prst="rect">
            <a:avLst/>
          </a:prstGeom>
        </p:spPr>
      </p:pic>
      <p:pic>
        <p:nvPicPr>
          <p:cNvPr id="195" name="Picture 194">
            <a:extLst>
              <a:ext uri="{FF2B5EF4-FFF2-40B4-BE49-F238E27FC236}">
                <a16:creationId xmlns:a16="http://schemas.microsoft.com/office/drawing/2014/main" id="{F1FF4DBE-D8D6-4717-8946-471394DDBD6E}"/>
              </a:ext>
            </a:extLst>
          </p:cNvPr>
          <p:cNvPicPr>
            <a:picLocks noChangeAspect="1"/>
          </p:cNvPicPr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1052" y="859888"/>
            <a:ext cx="814199" cy="814199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43E19435-DA0B-4106-98F4-926C8494E68E}"/>
              </a:ext>
            </a:extLst>
          </p:cNvPr>
          <p:cNvPicPr>
            <a:picLocks noChangeAspect="1"/>
          </p:cNvPicPr>
          <p:nvPr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4902" y="5624325"/>
            <a:ext cx="910575" cy="910575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8630950C-88D7-4493-967D-ADBEE402072A}"/>
              </a:ext>
            </a:extLst>
          </p:cNvPr>
          <p:cNvPicPr>
            <a:picLocks noChangeAspect="1"/>
          </p:cNvPicPr>
          <p:nvPr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2624" y="2306556"/>
            <a:ext cx="782608" cy="782608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78386202-BAA8-4B54-B0B0-D50817DD753A}"/>
              </a:ext>
            </a:extLst>
          </p:cNvPr>
          <p:cNvPicPr>
            <a:picLocks noChangeAspect="1"/>
          </p:cNvPicPr>
          <p:nvPr/>
        </p:nvPicPr>
        <p:blipFill>
          <a:blip r:embed="rId4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6353" y="3569642"/>
            <a:ext cx="746958" cy="738839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94562199-4D69-45C2-9587-CD3C07BA88A8}"/>
              </a:ext>
            </a:extLst>
          </p:cNvPr>
          <p:cNvPicPr>
            <a:picLocks noChangeAspect="1"/>
          </p:cNvPicPr>
          <p:nvPr/>
        </p:nvPicPr>
        <p:blipFill>
          <a:blip r:embed="rId4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0341" y="3237877"/>
            <a:ext cx="880399" cy="880399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8DAC5D7C-8591-4E50-A432-8BA1A30180C8}"/>
              </a:ext>
            </a:extLst>
          </p:cNvPr>
          <p:cNvPicPr>
            <a:picLocks noChangeAspect="1"/>
          </p:cNvPicPr>
          <p:nvPr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6109" y="3091103"/>
            <a:ext cx="967603" cy="731328"/>
          </a:xfrm>
          <a:prstGeom prst="rect">
            <a:avLst/>
          </a:prstGeom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97117F95-F1EC-44E8-8A8B-9F4B988A870C}"/>
              </a:ext>
            </a:extLst>
          </p:cNvPr>
          <p:cNvPicPr>
            <a:picLocks noChangeAspect="1"/>
          </p:cNvPicPr>
          <p:nvPr/>
        </p:nvPicPr>
        <p:blipFill>
          <a:blip r:embed="rId4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0439" y="5008439"/>
            <a:ext cx="804118" cy="804118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CD0CB593-F315-4466-B40E-F19370BFA00A}"/>
              </a:ext>
            </a:extLst>
          </p:cNvPr>
          <p:cNvPicPr>
            <a:picLocks noChangeAspect="1"/>
          </p:cNvPicPr>
          <p:nvPr/>
        </p:nvPicPr>
        <p:blipFill>
          <a:blip r:embed="rId4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453" y="2723500"/>
            <a:ext cx="731328" cy="731328"/>
          </a:xfrm>
          <a:prstGeom prst="rect">
            <a:avLst/>
          </a:prstGeom>
        </p:spPr>
      </p:pic>
      <p:pic>
        <p:nvPicPr>
          <p:cNvPr id="203" name="Picture 202">
            <a:extLst>
              <a:ext uri="{FF2B5EF4-FFF2-40B4-BE49-F238E27FC236}">
                <a16:creationId xmlns:a16="http://schemas.microsoft.com/office/drawing/2014/main" id="{67BDF9B9-4C1E-4881-8783-7162CC6A3DBC}"/>
              </a:ext>
            </a:extLst>
          </p:cNvPr>
          <p:cNvPicPr>
            <a:picLocks noChangeAspect="1"/>
          </p:cNvPicPr>
          <p:nvPr/>
        </p:nvPicPr>
        <p:blipFill>
          <a:blip r:embed="rId5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3460" y="5839608"/>
            <a:ext cx="804005" cy="724119"/>
          </a:xfrm>
          <a:prstGeom prst="rect">
            <a:avLst/>
          </a:prstGeom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0205F1E8-418D-4BB8-A337-3FE859462D24}"/>
              </a:ext>
            </a:extLst>
          </p:cNvPr>
          <p:cNvPicPr>
            <a:picLocks noChangeAspect="1"/>
          </p:cNvPicPr>
          <p:nvPr/>
        </p:nvPicPr>
        <p:blipFill>
          <a:blip r:embed="rId5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1551" y="1759581"/>
            <a:ext cx="903616" cy="903616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65B051E-64D5-4046-82C3-7226544D7488}"/>
              </a:ext>
            </a:extLst>
          </p:cNvPr>
          <p:cNvPicPr>
            <a:picLocks noChangeAspect="1"/>
          </p:cNvPicPr>
          <p:nvPr/>
        </p:nvPicPr>
        <p:blipFill>
          <a:blip r:embed="rId5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9997" y="4790780"/>
            <a:ext cx="900681" cy="900681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265A637E-E763-4A12-8C73-2AD9080472D5}"/>
              </a:ext>
            </a:extLst>
          </p:cNvPr>
          <p:cNvPicPr>
            <a:picLocks noChangeAspect="1"/>
          </p:cNvPicPr>
          <p:nvPr/>
        </p:nvPicPr>
        <p:blipFill>
          <a:blip r:embed="rId5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2662" y="1008059"/>
            <a:ext cx="806744" cy="806744"/>
          </a:xfrm>
          <a:prstGeom prst="rect">
            <a:avLst/>
          </a:prstGeom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58DFCD48-267B-493A-A8DC-F13ECC98C7F3}"/>
              </a:ext>
            </a:extLst>
          </p:cNvPr>
          <p:cNvPicPr>
            <a:picLocks noChangeAspect="1"/>
          </p:cNvPicPr>
          <p:nvPr/>
        </p:nvPicPr>
        <p:blipFill>
          <a:blip r:embed="rId5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007" y="4686379"/>
            <a:ext cx="766403" cy="762603"/>
          </a:xfrm>
          <a:prstGeom prst="rect">
            <a:avLst/>
          </a:prstGeom>
        </p:spPr>
      </p:pic>
      <p:pic>
        <p:nvPicPr>
          <p:cNvPr id="208" name="Picture 207">
            <a:extLst>
              <a:ext uri="{FF2B5EF4-FFF2-40B4-BE49-F238E27FC236}">
                <a16:creationId xmlns:a16="http://schemas.microsoft.com/office/drawing/2014/main" id="{8F383DD1-0E60-408B-9E8C-B8BF285873B1}"/>
              </a:ext>
            </a:extLst>
          </p:cNvPr>
          <p:cNvPicPr>
            <a:picLocks noChangeAspect="1"/>
          </p:cNvPicPr>
          <p:nvPr/>
        </p:nvPicPr>
        <p:blipFill>
          <a:blip r:embed="rId5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6050" y="4272216"/>
            <a:ext cx="662917" cy="662917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41FE31A4-EF7A-4F91-9038-B8BE82A72E5A}"/>
              </a:ext>
            </a:extLst>
          </p:cNvPr>
          <p:cNvPicPr>
            <a:picLocks noChangeAspect="1"/>
          </p:cNvPicPr>
          <p:nvPr/>
        </p:nvPicPr>
        <p:blipFill>
          <a:blip r:embed="rId5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6112" y="5857953"/>
            <a:ext cx="806744" cy="806744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4910E07A-20BE-4DBB-859D-A461F270E7F5}"/>
              </a:ext>
            </a:extLst>
          </p:cNvPr>
          <p:cNvPicPr>
            <a:picLocks noChangeAspect="1"/>
          </p:cNvPicPr>
          <p:nvPr/>
        </p:nvPicPr>
        <p:blipFill>
          <a:blip r:embed="rId5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3159" y="4258301"/>
            <a:ext cx="911824" cy="911824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4F6E79E0-C1BD-4295-95B6-8EC2E525EB62}"/>
              </a:ext>
            </a:extLst>
          </p:cNvPr>
          <p:cNvPicPr>
            <a:picLocks noChangeAspect="1"/>
          </p:cNvPicPr>
          <p:nvPr/>
        </p:nvPicPr>
        <p:blipFill>
          <a:blip r:embed="rId5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0912" y="6034624"/>
            <a:ext cx="1528387" cy="508429"/>
          </a:xfrm>
          <a:prstGeom prst="rect">
            <a:avLst/>
          </a:prstGeom>
        </p:spPr>
      </p:pic>
      <p:pic>
        <p:nvPicPr>
          <p:cNvPr id="212" name="Picture 211">
            <a:extLst>
              <a:ext uri="{FF2B5EF4-FFF2-40B4-BE49-F238E27FC236}">
                <a16:creationId xmlns:a16="http://schemas.microsoft.com/office/drawing/2014/main" id="{A67ED20A-5708-4F32-8A86-966865F77502}"/>
              </a:ext>
            </a:extLst>
          </p:cNvPr>
          <p:cNvPicPr>
            <a:picLocks noChangeAspect="1"/>
          </p:cNvPicPr>
          <p:nvPr/>
        </p:nvPicPr>
        <p:blipFill>
          <a:blip r:embed="rId5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2391" y="4240844"/>
            <a:ext cx="884584" cy="868881"/>
          </a:xfrm>
          <a:prstGeom prst="rect">
            <a:avLst/>
          </a:prstGeom>
        </p:spPr>
      </p:pic>
      <p:pic>
        <p:nvPicPr>
          <p:cNvPr id="213" name="Picture 212">
            <a:extLst>
              <a:ext uri="{FF2B5EF4-FFF2-40B4-BE49-F238E27FC236}">
                <a16:creationId xmlns:a16="http://schemas.microsoft.com/office/drawing/2014/main" id="{C241A21D-D08F-457E-BB56-24C4867157B8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704" y="1326735"/>
            <a:ext cx="1119974" cy="803596"/>
          </a:xfrm>
          <a:prstGeom prst="rect">
            <a:avLst/>
          </a:prstGeom>
        </p:spPr>
      </p:pic>
      <p:pic>
        <p:nvPicPr>
          <p:cNvPr id="214" name="Picture 213">
            <a:extLst>
              <a:ext uri="{FF2B5EF4-FFF2-40B4-BE49-F238E27FC236}">
                <a16:creationId xmlns:a16="http://schemas.microsoft.com/office/drawing/2014/main" id="{A25F24CA-56A2-448A-A5F9-C5631EFE4504}"/>
              </a:ext>
            </a:extLst>
          </p:cNvPr>
          <p:cNvPicPr>
            <a:picLocks noChangeAspect="1"/>
          </p:cNvPicPr>
          <p:nvPr/>
        </p:nvPicPr>
        <p:blipFill>
          <a:blip r:embed="rId6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0455" y="4023470"/>
            <a:ext cx="969265" cy="409218"/>
          </a:xfrm>
          <a:prstGeom prst="rect">
            <a:avLst/>
          </a:prstGeom>
        </p:spPr>
      </p:pic>
      <p:pic>
        <p:nvPicPr>
          <p:cNvPr id="215" name="Picture 2" descr="May be an image of one or more people">
            <a:extLst>
              <a:ext uri="{FF2B5EF4-FFF2-40B4-BE49-F238E27FC236}">
                <a16:creationId xmlns:a16="http://schemas.microsoft.com/office/drawing/2014/main" id="{F026CBB6-3421-43FB-B578-C383E6BF8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469" y="5585343"/>
            <a:ext cx="903260" cy="90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6" name="Picture 215">
            <a:extLst>
              <a:ext uri="{FF2B5EF4-FFF2-40B4-BE49-F238E27FC236}">
                <a16:creationId xmlns:a16="http://schemas.microsoft.com/office/drawing/2014/main" id="{8A36978B-68E6-4CBE-B5B6-FD573A245BBB}"/>
              </a:ext>
            </a:extLst>
          </p:cNvPr>
          <p:cNvPicPr>
            <a:picLocks noChangeAspect="1"/>
          </p:cNvPicPr>
          <p:nvPr/>
        </p:nvPicPr>
        <p:blipFill>
          <a:blip r:embed="rId6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7614" y="1708317"/>
            <a:ext cx="986984" cy="986984"/>
          </a:xfrm>
          <a:prstGeom prst="rect">
            <a:avLst/>
          </a:prstGeom>
        </p:spPr>
      </p:pic>
      <p:pic>
        <p:nvPicPr>
          <p:cNvPr id="217" name="Picture 216">
            <a:extLst>
              <a:ext uri="{FF2B5EF4-FFF2-40B4-BE49-F238E27FC236}">
                <a16:creationId xmlns:a16="http://schemas.microsoft.com/office/drawing/2014/main" id="{7CBF7BEE-B3A8-4AAC-A39B-6644ABE7924A}"/>
              </a:ext>
            </a:extLst>
          </p:cNvPr>
          <p:cNvPicPr>
            <a:picLocks noChangeAspect="1"/>
          </p:cNvPicPr>
          <p:nvPr/>
        </p:nvPicPr>
        <p:blipFill>
          <a:blip r:embed="rId6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0483" y="1814803"/>
            <a:ext cx="671893" cy="67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52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786</Words>
  <Application>Microsoft Office PowerPoint</Application>
  <PresentationFormat>Widescreen</PresentationFormat>
  <Paragraphs>141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DokChampa</vt:lpstr>
      <vt:lpstr>Phetsarath OT</vt:lpstr>
      <vt:lpstr>Phetsarath OT_Bold_Italic B</vt:lpstr>
      <vt:lpstr>Times New Roman</vt:lpstr>
      <vt:lpstr>Wingdings</vt:lpstr>
      <vt:lpstr>Office Theme</vt:lpstr>
      <vt:lpstr>SUN CSA Laos  Advocacy Working Group  28 AUGUST 2024</vt:lpstr>
      <vt:lpstr>Advocacy Working Group Agenda</vt:lpstr>
      <vt:lpstr>Advocacy Working Group Task List</vt:lpstr>
      <vt:lpstr>SUN CSA Advocacy Priorities</vt:lpstr>
      <vt:lpstr>ADVOCACY ACTIVITIES FROM PAST 6 MONTHS ກິດຈະກໍາສະໜັບສະໜູນໃນໄລຍະ 6 ເດືອນຜ່ານມາ</vt:lpstr>
      <vt:lpstr>PowerPoint Presentation</vt:lpstr>
      <vt:lpstr>PowerPoint Presentation</vt:lpstr>
      <vt:lpstr>Updates from members on advocacy actions</vt:lpstr>
      <vt:lpstr>Priority actions for next 6-12 months</vt:lpstr>
      <vt:lpstr>Priority actions for next 6-12 months</vt:lpstr>
      <vt:lpstr>Using research in advocacy actions</vt:lpstr>
      <vt:lpstr>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 CSA Laos  Advocacy Working Group 28 AUGUST 2024</dc:title>
  <dc:creator>David Shields</dc:creator>
  <cp:lastModifiedBy>Sonesaksith, Tukta</cp:lastModifiedBy>
  <cp:revision>10</cp:revision>
  <dcterms:created xsi:type="dcterms:W3CDTF">2024-08-26T09:48:44Z</dcterms:created>
  <dcterms:modified xsi:type="dcterms:W3CDTF">2024-08-27T18:30:28Z</dcterms:modified>
</cp:coreProperties>
</file>