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72" r:id="rId3"/>
    <p:sldId id="273" r:id="rId4"/>
    <p:sldId id="256" r:id="rId5"/>
    <p:sldId id="302" r:id="rId6"/>
    <p:sldId id="326" r:id="rId7"/>
    <p:sldId id="315" r:id="rId8"/>
    <p:sldId id="295" r:id="rId9"/>
    <p:sldId id="330" r:id="rId10"/>
    <p:sldId id="331" r:id="rId11"/>
    <p:sldId id="332" r:id="rId12"/>
    <p:sldId id="333" r:id="rId13"/>
    <p:sldId id="334" r:id="rId14"/>
    <p:sldId id="335" r:id="rId15"/>
    <p:sldId id="337" r:id="rId16"/>
    <p:sldId id="336" r:id="rId17"/>
    <p:sldId id="325" r:id="rId18"/>
    <p:sldId id="329" r:id="rId19"/>
    <p:sldId id="286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Gerald" initials="G" lastIdx="39" clrIdx="0">
    <p:extLst>
      <p:ext uri="{19B8F6BF-5375-455C-9EA6-DF929625EA0E}">
        <p15:presenceInfo xmlns:p15="http://schemas.microsoft.com/office/powerpoint/2012/main" userId="S::shivelyg@purdue.edu::a68d1ce9-f214-4410-b5da-abff5c3439d0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8799B23B-EC83-4686-B30A-512413B5E67A}" styleName="Light Style 3 - Accen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F2DE63D5-997A-4646-A377-4702673A728D}" styleName="Light Style 2 - Accent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518" autoAdjust="0"/>
    <p:restoredTop sz="94660"/>
  </p:normalViewPr>
  <p:slideViewPr>
    <p:cSldViewPr snapToGrid="0">
      <p:cViewPr varScale="1">
        <p:scale>
          <a:sx n="61" d="100"/>
          <a:sy n="61" d="100"/>
        </p:scale>
        <p:origin x="28" y="2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commentAuthors" Target="commentAuthor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3198676-3D69-4CFA-9E6E-2D59D1F7FE8E}" type="doc">
      <dgm:prSet loTypeId="urn:microsoft.com/office/officeart/2005/8/layout/vList2" loCatId="list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20DCD206-CF11-4BD0-86C4-9C921921C157}">
      <dgm:prSet custT="1"/>
      <dgm:spPr/>
      <dgm:t>
        <a:bodyPr/>
        <a:lstStyle/>
        <a:p>
          <a:r>
            <a:rPr lang="en-US" sz="3100" dirty="0">
              <a:solidFill>
                <a:schemeClr val="tx1"/>
              </a:solidFill>
            </a:rPr>
            <a:t>Malnutrition is a primary contributor to high rates of mortality among children under the age of 5 years in Lao PDR (WHO, 2015).</a:t>
          </a:r>
        </a:p>
      </dgm:t>
    </dgm:pt>
    <dgm:pt modelId="{8D40B86C-8C33-4995-A847-BA045E7A3B06}" type="parTrans" cxnId="{71DE5029-BCE1-4EED-AABA-5BBF24B55AF5}">
      <dgm:prSet/>
      <dgm:spPr/>
      <dgm:t>
        <a:bodyPr/>
        <a:lstStyle/>
        <a:p>
          <a:endParaRPr lang="en-US" sz="3100">
            <a:solidFill>
              <a:schemeClr val="tx1"/>
            </a:solidFill>
          </a:endParaRPr>
        </a:p>
      </dgm:t>
    </dgm:pt>
    <dgm:pt modelId="{3F58B97A-C446-4738-B4A1-3F1963988B44}" type="sibTrans" cxnId="{71DE5029-BCE1-4EED-AABA-5BBF24B55AF5}">
      <dgm:prSet/>
      <dgm:spPr/>
      <dgm:t>
        <a:bodyPr/>
        <a:lstStyle/>
        <a:p>
          <a:endParaRPr lang="en-US" sz="3100">
            <a:solidFill>
              <a:schemeClr val="tx1"/>
            </a:solidFill>
          </a:endParaRPr>
        </a:p>
      </dgm:t>
    </dgm:pt>
    <dgm:pt modelId="{AB72772B-90D4-4D7E-B137-76DC6BB66A48}">
      <dgm:prSet custT="1"/>
      <dgm:spPr/>
      <dgm:t>
        <a:bodyPr/>
        <a:lstStyle/>
        <a:p>
          <a:r>
            <a:rPr lang="en-US" sz="3100" dirty="0">
              <a:solidFill>
                <a:schemeClr val="tx1"/>
              </a:solidFill>
            </a:rPr>
            <a:t>Inequities in access to health and nutrition services</a:t>
          </a:r>
          <a:r>
            <a:rPr lang="lo-LA" sz="3100" dirty="0">
              <a:solidFill>
                <a:schemeClr val="tx1"/>
              </a:solidFill>
            </a:rPr>
            <a:t> </a:t>
          </a:r>
          <a:r>
            <a:rPr lang="en-US" sz="3100" dirty="0">
              <a:solidFill>
                <a:schemeClr val="tx1"/>
              </a:solidFill>
            </a:rPr>
            <a:t>are also a persistent problem.</a:t>
          </a:r>
        </a:p>
      </dgm:t>
    </dgm:pt>
    <dgm:pt modelId="{FE9DE0A9-F7F0-4011-8CC0-A771E0322686}" type="parTrans" cxnId="{B871E5AA-2AAA-46F5-9AE5-071C8DFC9B2E}">
      <dgm:prSet/>
      <dgm:spPr/>
      <dgm:t>
        <a:bodyPr/>
        <a:lstStyle/>
        <a:p>
          <a:endParaRPr lang="en-US" sz="3100">
            <a:solidFill>
              <a:schemeClr val="tx1"/>
            </a:solidFill>
          </a:endParaRPr>
        </a:p>
      </dgm:t>
    </dgm:pt>
    <dgm:pt modelId="{FF582B68-AFAB-4D44-8BB1-D13F8654575A}" type="sibTrans" cxnId="{B871E5AA-2AAA-46F5-9AE5-071C8DFC9B2E}">
      <dgm:prSet/>
      <dgm:spPr/>
      <dgm:t>
        <a:bodyPr/>
        <a:lstStyle/>
        <a:p>
          <a:endParaRPr lang="en-US" sz="3100">
            <a:solidFill>
              <a:schemeClr val="tx1"/>
            </a:solidFill>
          </a:endParaRPr>
        </a:p>
      </dgm:t>
    </dgm:pt>
    <dgm:pt modelId="{8F00F1A1-3724-4D0A-81E3-D6692DF468B4}">
      <dgm:prSet custT="1"/>
      <dgm:spPr/>
      <dgm:t>
        <a:bodyPr/>
        <a:lstStyle/>
        <a:p>
          <a:r>
            <a:rPr lang="en-US" sz="3100" dirty="0">
              <a:solidFill>
                <a:schemeClr val="tx1"/>
              </a:solidFill>
            </a:rPr>
            <a:t>At present, the knowledge base necessary for addressing these challenges is incomplete.</a:t>
          </a:r>
        </a:p>
      </dgm:t>
    </dgm:pt>
    <dgm:pt modelId="{7022D987-7804-4016-844C-6EF2D720A5E2}" type="parTrans" cxnId="{1F813674-8B5C-46A8-AC8D-2E627784DDF3}">
      <dgm:prSet/>
      <dgm:spPr/>
      <dgm:t>
        <a:bodyPr/>
        <a:lstStyle/>
        <a:p>
          <a:endParaRPr lang="en-US" sz="3100">
            <a:solidFill>
              <a:schemeClr val="tx1"/>
            </a:solidFill>
          </a:endParaRPr>
        </a:p>
      </dgm:t>
    </dgm:pt>
    <dgm:pt modelId="{662769DA-385F-435C-9372-75628B7232E3}" type="sibTrans" cxnId="{1F813674-8B5C-46A8-AC8D-2E627784DDF3}">
      <dgm:prSet/>
      <dgm:spPr/>
      <dgm:t>
        <a:bodyPr/>
        <a:lstStyle/>
        <a:p>
          <a:endParaRPr lang="en-US" sz="3100">
            <a:solidFill>
              <a:schemeClr val="tx1"/>
            </a:solidFill>
          </a:endParaRPr>
        </a:p>
      </dgm:t>
    </dgm:pt>
    <dgm:pt modelId="{5D829C2A-9FAC-4089-826F-EF05C16DB344}">
      <dgm:prSet custT="1"/>
      <dgm:spPr/>
      <dgm:t>
        <a:bodyPr/>
        <a:lstStyle/>
        <a:p>
          <a:r>
            <a:rPr lang="en-US" sz="3100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rPr>
            <a:t>Multisectoral research on nutrition is needed to fill gaps in knowledge and improve the evidence base for policies</a:t>
          </a:r>
          <a:r>
            <a:rPr lang="lo-LA" sz="3100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rPr>
            <a:t> </a:t>
          </a:r>
          <a:r>
            <a:rPr lang="en-US" sz="3100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rPr>
            <a:t>and implementation.</a:t>
          </a:r>
          <a:r>
            <a:rPr lang="lo-LA" sz="3100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rPr>
            <a:t> </a:t>
          </a:r>
          <a:endParaRPr lang="en-US" sz="3100" dirty="0">
            <a:solidFill>
              <a:schemeClr val="tx1"/>
            </a:solidFill>
          </a:endParaRPr>
        </a:p>
      </dgm:t>
    </dgm:pt>
    <dgm:pt modelId="{DC290E41-5B4D-4EA7-8309-7E22CF10FE0A}" type="parTrans" cxnId="{110F9778-8FB1-4ED6-B531-CBAD0EC22D00}">
      <dgm:prSet/>
      <dgm:spPr/>
      <dgm:t>
        <a:bodyPr/>
        <a:lstStyle/>
        <a:p>
          <a:endParaRPr lang="en-US" sz="3100"/>
        </a:p>
      </dgm:t>
    </dgm:pt>
    <dgm:pt modelId="{8946242F-1F92-4826-97B8-0533F896C739}" type="sibTrans" cxnId="{110F9778-8FB1-4ED6-B531-CBAD0EC22D00}">
      <dgm:prSet/>
      <dgm:spPr/>
      <dgm:t>
        <a:bodyPr/>
        <a:lstStyle/>
        <a:p>
          <a:endParaRPr lang="en-US" sz="3100"/>
        </a:p>
      </dgm:t>
    </dgm:pt>
    <dgm:pt modelId="{D3841569-67F0-460F-9368-367672FAC728}" type="pres">
      <dgm:prSet presAssocID="{B3198676-3D69-4CFA-9E6E-2D59D1F7FE8E}" presName="linear" presStyleCnt="0">
        <dgm:presLayoutVars>
          <dgm:animLvl val="lvl"/>
          <dgm:resizeHandles val="exact"/>
        </dgm:presLayoutVars>
      </dgm:prSet>
      <dgm:spPr/>
    </dgm:pt>
    <dgm:pt modelId="{DF583E04-F7CD-444F-A5F4-73203CE77E22}" type="pres">
      <dgm:prSet presAssocID="{20DCD206-CF11-4BD0-86C4-9C921921C157}" presName="parentText" presStyleLbl="node1" presStyleIdx="0" presStyleCnt="4" custLinFactNeighborY="-26458">
        <dgm:presLayoutVars>
          <dgm:chMax val="0"/>
          <dgm:bulletEnabled val="1"/>
        </dgm:presLayoutVars>
      </dgm:prSet>
      <dgm:spPr/>
    </dgm:pt>
    <dgm:pt modelId="{56E44A66-9180-4433-80C3-CEFF42BC2EA6}" type="pres">
      <dgm:prSet presAssocID="{3F58B97A-C446-4738-B4A1-3F1963988B44}" presName="spacer" presStyleCnt="0"/>
      <dgm:spPr/>
    </dgm:pt>
    <dgm:pt modelId="{82971B0E-DCA6-46B2-B9B9-D2028582E535}" type="pres">
      <dgm:prSet presAssocID="{AB72772B-90D4-4D7E-B137-76DC6BB66A48}" presName="parentText" presStyleLbl="node1" presStyleIdx="1" presStyleCnt="4" custScaleY="104227">
        <dgm:presLayoutVars>
          <dgm:chMax val="0"/>
          <dgm:bulletEnabled val="1"/>
        </dgm:presLayoutVars>
      </dgm:prSet>
      <dgm:spPr/>
    </dgm:pt>
    <dgm:pt modelId="{7C35CAA7-BD24-4DFC-B7AD-88C3D8EDB244}" type="pres">
      <dgm:prSet presAssocID="{FF582B68-AFAB-4D44-8BB1-D13F8654575A}" presName="spacer" presStyleCnt="0"/>
      <dgm:spPr/>
    </dgm:pt>
    <dgm:pt modelId="{151625EB-8053-4381-8002-8629296AB956}" type="pres">
      <dgm:prSet presAssocID="{8F00F1A1-3724-4D0A-81E3-D6692DF468B4}" presName="parentText" presStyleLbl="node1" presStyleIdx="2" presStyleCnt="4">
        <dgm:presLayoutVars>
          <dgm:chMax val="0"/>
          <dgm:bulletEnabled val="1"/>
        </dgm:presLayoutVars>
      </dgm:prSet>
      <dgm:spPr/>
    </dgm:pt>
    <dgm:pt modelId="{01E075B0-397B-461C-9BD3-C3E0EF2C747B}" type="pres">
      <dgm:prSet presAssocID="{662769DA-385F-435C-9372-75628B7232E3}" presName="spacer" presStyleCnt="0"/>
      <dgm:spPr/>
    </dgm:pt>
    <dgm:pt modelId="{202C3B0A-E6B9-4EC5-8166-59643784489F}" type="pres">
      <dgm:prSet presAssocID="{5D829C2A-9FAC-4089-826F-EF05C16DB344}" presName="parentText" presStyleLbl="node1" presStyleIdx="3" presStyleCnt="4">
        <dgm:presLayoutVars>
          <dgm:chMax val="0"/>
          <dgm:bulletEnabled val="1"/>
        </dgm:presLayoutVars>
      </dgm:prSet>
      <dgm:spPr/>
    </dgm:pt>
  </dgm:ptLst>
  <dgm:cxnLst>
    <dgm:cxn modelId="{71DE5029-BCE1-4EED-AABA-5BBF24B55AF5}" srcId="{B3198676-3D69-4CFA-9E6E-2D59D1F7FE8E}" destId="{20DCD206-CF11-4BD0-86C4-9C921921C157}" srcOrd="0" destOrd="0" parTransId="{8D40B86C-8C33-4995-A847-BA045E7A3B06}" sibTransId="{3F58B97A-C446-4738-B4A1-3F1963988B44}"/>
    <dgm:cxn modelId="{1F813674-8B5C-46A8-AC8D-2E627784DDF3}" srcId="{B3198676-3D69-4CFA-9E6E-2D59D1F7FE8E}" destId="{8F00F1A1-3724-4D0A-81E3-D6692DF468B4}" srcOrd="2" destOrd="0" parTransId="{7022D987-7804-4016-844C-6EF2D720A5E2}" sibTransId="{662769DA-385F-435C-9372-75628B7232E3}"/>
    <dgm:cxn modelId="{110F9778-8FB1-4ED6-B531-CBAD0EC22D00}" srcId="{B3198676-3D69-4CFA-9E6E-2D59D1F7FE8E}" destId="{5D829C2A-9FAC-4089-826F-EF05C16DB344}" srcOrd="3" destOrd="0" parTransId="{DC290E41-5B4D-4EA7-8309-7E22CF10FE0A}" sibTransId="{8946242F-1F92-4826-97B8-0533F896C739}"/>
    <dgm:cxn modelId="{B79DF179-6D5F-4099-B87B-50F87FF814E5}" type="presOf" srcId="{20DCD206-CF11-4BD0-86C4-9C921921C157}" destId="{DF583E04-F7CD-444F-A5F4-73203CE77E22}" srcOrd="0" destOrd="0" presId="urn:microsoft.com/office/officeart/2005/8/layout/vList2"/>
    <dgm:cxn modelId="{B871E5AA-2AAA-46F5-9AE5-071C8DFC9B2E}" srcId="{B3198676-3D69-4CFA-9E6E-2D59D1F7FE8E}" destId="{AB72772B-90D4-4D7E-B137-76DC6BB66A48}" srcOrd="1" destOrd="0" parTransId="{FE9DE0A9-F7F0-4011-8CC0-A771E0322686}" sibTransId="{FF582B68-AFAB-4D44-8BB1-D13F8654575A}"/>
    <dgm:cxn modelId="{0EFEE3B3-7C8C-4852-9B60-7F1C2B173F6D}" type="presOf" srcId="{5D829C2A-9FAC-4089-826F-EF05C16DB344}" destId="{202C3B0A-E6B9-4EC5-8166-59643784489F}" srcOrd="0" destOrd="0" presId="urn:microsoft.com/office/officeart/2005/8/layout/vList2"/>
    <dgm:cxn modelId="{EE10A5CF-3574-47D0-9CAF-5849C8276CCE}" type="presOf" srcId="{8F00F1A1-3724-4D0A-81E3-D6692DF468B4}" destId="{151625EB-8053-4381-8002-8629296AB956}" srcOrd="0" destOrd="0" presId="urn:microsoft.com/office/officeart/2005/8/layout/vList2"/>
    <dgm:cxn modelId="{FE2E3ED6-3B92-4B63-B483-C3399CDF60AF}" type="presOf" srcId="{B3198676-3D69-4CFA-9E6E-2D59D1F7FE8E}" destId="{D3841569-67F0-460F-9368-367672FAC728}" srcOrd="0" destOrd="0" presId="urn:microsoft.com/office/officeart/2005/8/layout/vList2"/>
    <dgm:cxn modelId="{3B99EEF3-F22E-4C19-943F-4AF5E9F0CE39}" type="presOf" srcId="{AB72772B-90D4-4D7E-B137-76DC6BB66A48}" destId="{82971B0E-DCA6-46B2-B9B9-D2028582E535}" srcOrd="0" destOrd="0" presId="urn:microsoft.com/office/officeart/2005/8/layout/vList2"/>
    <dgm:cxn modelId="{94D85F54-54EC-4429-B79F-916DDD9FF4B9}" type="presParOf" srcId="{D3841569-67F0-460F-9368-367672FAC728}" destId="{DF583E04-F7CD-444F-A5F4-73203CE77E22}" srcOrd="0" destOrd="0" presId="urn:microsoft.com/office/officeart/2005/8/layout/vList2"/>
    <dgm:cxn modelId="{C43349E3-B390-4AF4-8577-E0743091CCE0}" type="presParOf" srcId="{D3841569-67F0-460F-9368-367672FAC728}" destId="{56E44A66-9180-4433-80C3-CEFF42BC2EA6}" srcOrd="1" destOrd="0" presId="urn:microsoft.com/office/officeart/2005/8/layout/vList2"/>
    <dgm:cxn modelId="{46F57CAE-AD64-4C65-8F01-088E6E4927FC}" type="presParOf" srcId="{D3841569-67F0-460F-9368-367672FAC728}" destId="{82971B0E-DCA6-46B2-B9B9-D2028582E535}" srcOrd="2" destOrd="0" presId="urn:microsoft.com/office/officeart/2005/8/layout/vList2"/>
    <dgm:cxn modelId="{110288CE-B441-43B5-B5BD-F1EA07CBB13C}" type="presParOf" srcId="{D3841569-67F0-460F-9368-367672FAC728}" destId="{7C35CAA7-BD24-4DFC-B7AD-88C3D8EDB244}" srcOrd="3" destOrd="0" presId="urn:microsoft.com/office/officeart/2005/8/layout/vList2"/>
    <dgm:cxn modelId="{0E544C58-D19E-422B-A07B-95DCB079F594}" type="presParOf" srcId="{D3841569-67F0-460F-9368-367672FAC728}" destId="{151625EB-8053-4381-8002-8629296AB956}" srcOrd="4" destOrd="0" presId="urn:microsoft.com/office/officeart/2005/8/layout/vList2"/>
    <dgm:cxn modelId="{08B91EE4-DABA-41A6-A722-4BEF59E842A4}" type="presParOf" srcId="{D3841569-67F0-460F-9368-367672FAC728}" destId="{01E075B0-397B-461C-9BD3-C3E0EF2C747B}" srcOrd="5" destOrd="0" presId="urn:microsoft.com/office/officeart/2005/8/layout/vList2"/>
    <dgm:cxn modelId="{7C436AF3-288C-41B5-AEA5-1FC06BD7E863}" type="presParOf" srcId="{D3841569-67F0-460F-9368-367672FAC728}" destId="{202C3B0A-E6B9-4EC5-8166-59643784489F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F583E04-F7CD-444F-A5F4-73203CE77E22}">
      <dsp:nvSpPr>
        <dsp:cNvPr id="0" name=""/>
        <dsp:cNvSpPr/>
      </dsp:nvSpPr>
      <dsp:spPr>
        <a:xfrm>
          <a:off x="0" y="107381"/>
          <a:ext cx="10952244" cy="1279027"/>
        </a:xfrm>
        <a:prstGeom prst="round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>
              <a:solidFill>
                <a:schemeClr val="tx1"/>
              </a:solidFill>
            </a:rPr>
            <a:t>Malnutrition is a primary contributor to high rates of mortality among children under the age of 5 years in Lao PDR (WHO, 2015).</a:t>
          </a:r>
        </a:p>
      </dsp:txBody>
      <dsp:txXfrm>
        <a:off x="62437" y="169818"/>
        <a:ext cx="10827370" cy="1154153"/>
      </dsp:txXfrm>
    </dsp:sp>
    <dsp:sp modelId="{82971B0E-DCA6-46B2-B9B9-D2028582E535}">
      <dsp:nvSpPr>
        <dsp:cNvPr id="0" name=""/>
        <dsp:cNvSpPr/>
      </dsp:nvSpPr>
      <dsp:spPr>
        <a:xfrm>
          <a:off x="0" y="1399905"/>
          <a:ext cx="10952244" cy="1333091"/>
        </a:xfrm>
        <a:prstGeom prst="roundRect">
          <a:avLst/>
        </a:prstGeom>
        <a:solidFill>
          <a:schemeClr val="accent2">
            <a:hueOff val="-485121"/>
            <a:satOff val="-27976"/>
            <a:lumOff val="2876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>
              <a:solidFill>
                <a:schemeClr val="tx1"/>
              </a:solidFill>
            </a:rPr>
            <a:t>Inequities in access to health and nutrition services</a:t>
          </a:r>
          <a:r>
            <a:rPr lang="lo-LA" sz="3100" kern="1200" dirty="0">
              <a:solidFill>
                <a:schemeClr val="tx1"/>
              </a:solidFill>
            </a:rPr>
            <a:t> </a:t>
          </a:r>
          <a:r>
            <a:rPr lang="en-US" sz="3100" kern="1200" dirty="0">
              <a:solidFill>
                <a:schemeClr val="tx1"/>
              </a:solidFill>
            </a:rPr>
            <a:t>are also a persistent problem.</a:t>
          </a:r>
        </a:p>
      </dsp:txBody>
      <dsp:txXfrm>
        <a:off x="65076" y="1464981"/>
        <a:ext cx="10822092" cy="1202939"/>
      </dsp:txXfrm>
    </dsp:sp>
    <dsp:sp modelId="{151625EB-8053-4381-8002-8629296AB956}">
      <dsp:nvSpPr>
        <dsp:cNvPr id="0" name=""/>
        <dsp:cNvSpPr/>
      </dsp:nvSpPr>
      <dsp:spPr>
        <a:xfrm>
          <a:off x="0" y="2743670"/>
          <a:ext cx="10952244" cy="1279027"/>
        </a:xfrm>
        <a:prstGeom prst="roundRect">
          <a:avLst/>
        </a:prstGeom>
        <a:solidFill>
          <a:schemeClr val="accent2">
            <a:hueOff val="-970242"/>
            <a:satOff val="-55952"/>
            <a:lumOff val="575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>
              <a:solidFill>
                <a:schemeClr val="tx1"/>
              </a:solidFill>
            </a:rPr>
            <a:t>At present, the knowledge base necessary for addressing these challenges is incomplete.</a:t>
          </a:r>
        </a:p>
      </dsp:txBody>
      <dsp:txXfrm>
        <a:off x="62437" y="2806107"/>
        <a:ext cx="10827370" cy="1154153"/>
      </dsp:txXfrm>
    </dsp:sp>
    <dsp:sp modelId="{202C3B0A-E6B9-4EC5-8166-59643784489F}">
      <dsp:nvSpPr>
        <dsp:cNvPr id="0" name=""/>
        <dsp:cNvSpPr/>
      </dsp:nvSpPr>
      <dsp:spPr>
        <a:xfrm>
          <a:off x="0" y="4033371"/>
          <a:ext cx="10952244" cy="1279027"/>
        </a:xfrm>
        <a:prstGeom prst="roundRect">
          <a:avLst/>
        </a:prstGeom>
        <a:solidFill>
          <a:schemeClr val="accent2">
            <a:hueOff val="-1455363"/>
            <a:satOff val="-83928"/>
            <a:lumOff val="8628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18110" tIns="118110" rIns="118110" bIns="118110" numCol="1" spcCol="1270" anchor="ctr" anchorCtr="0">
          <a:noAutofit/>
        </a:bodyPr>
        <a:lstStyle/>
        <a:p>
          <a:pPr marL="0" lvl="0" indent="0" algn="l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100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rPr>
            <a:t>Multisectoral research on nutrition is needed to fill gaps in knowledge and improve the evidence base for policies</a:t>
          </a:r>
          <a:r>
            <a:rPr lang="lo-LA" sz="3100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rPr>
            <a:t> </a:t>
          </a:r>
          <a:r>
            <a:rPr lang="en-US" sz="3100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rPr>
            <a:t>and implementation.</a:t>
          </a:r>
          <a:r>
            <a:rPr lang="lo-LA" sz="3100" kern="1200" dirty="0">
              <a:solidFill>
                <a:prstClr val="black"/>
              </a:solidFill>
              <a:latin typeface="Calibri" panose="020F0502020204030204"/>
              <a:ea typeface="+mn-ea"/>
              <a:cs typeface="+mn-cs"/>
            </a:rPr>
            <a:t> </a:t>
          </a:r>
          <a:endParaRPr lang="en-US" sz="3100" dirty="0">
            <a:solidFill>
              <a:schemeClr val="tx1"/>
            </a:solidFill>
          </a:endParaRPr>
        </a:p>
      </dsp:txBody>
      <dsp:txXfrm>
        <a:off x="62437" y="4095808"/>
        <a:ext cx="10827370" cy="115415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B37A1-24FE-4EF5-8D00-8AC2F3BA2893}" type="datetimeFigureOut">
              <a:rPr lang="en-US" smtClean="0"/>
              <a:t>8/26/2024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67711-49FA-4766-907E-E45590DAE0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576469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B37A1-24FE-4EF5-8D00-8AC2F3BA2893}" type="datetimeFigureOut">
              <a:rPr lang="en-US" smtClean="0"/>
              <a:t>8/26/2024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67711-49FA-4766-907E-E45590DAE0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58581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B37A1-24FE-4EF5-8D00-8AC2F3BA2893}" type="datetimeFigureOut">
              <a:rPr lang="en-US" smtClean="0"/>
              <a:t>8/26/2024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67711-49FA-4766-907E-E45590DAE0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88651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B37A1-24FE-4EF5-8D00-8AC2F3BA2893}" type="datetimeFigureOut">
              <a:rPr lang="en-US" smtClean="0"/>
              <a:t>8/26/2024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67711-49FA-4766-907E-E45590DAE0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17413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B37A1-24FE-4EF5-8D00-8AC2F3BA2893}" type="datetimeFigureOut">
              <a:rPr lang="en-US" smtClean="0"/>
              <a:t>8/26/2024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67711-49FA-4766-907E-E45590DAE0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63287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B37A1-24FE-4EF5-8D00-8AC2F3BA2893}" type="datetimeFigureOut">
              <a:rPr lang="en-US" smtClean="0"/>
              <a:t>8/26/2024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67711-49FA-4766-907E-E45590DAE0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611782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B37A1-24FE-4EF5-8D00-8AC2F3BA2893}" type="datetimeFigureOut">
              <a:rPr lang="en-US" smtClean="0"/>
              <a:t>8/26/2024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67711-49FA-4766-907E-E45590DAE0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90016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B37A1-24FE-4EF5-8D00-8AC2F3BA2893}" type="datetimeFigureOut">
              <a:rPr lang="en-US" smtClean="0"/>
              <a:t>8/26/2024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67711-49FA-4766-907E-E45590DAE0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50054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B37A1-24FE-4EF5-8D00-8AC2F3BA2893}" type="datetimeFigureOut">
              <a:rPr lang="en-US" smtClean="0"/>
              <a:t>8/26/2024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67711-49FA-4766-907E-E45590DAE0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8713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B37A1-24FE-4EF5-8D00-8AC2F3BA2893}" type="datetimeFigureOut">
              <a:rPr lang="en-US" smtClean="0"/>
              <a:t>8/26/2024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67711-49FA-4766-907E-E45590DAE0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39192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6B37A1-24FE-4EF5-8D00-8AC2F3BA2893}" type="datetimeFigureOut">
              <a:rPr lang="en-US" smtClean="0"/>
              <a:t>8/26/2024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CC67711-49FA-4766-907E-E45590DAE0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82390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6B37A1-24FE-4EF5-8D00-8AC2F3BA2893}" type="datetimeFigureOut">
              <a:rPr lang="en-US" smtClean="0"/>
              <a:t>8/26/2024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CC67711-49FA-4766-907E-E45590DAE0F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92320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1121" y="1754200"/>
            <a:ext cx="12064171" cy="1749292"/>
          </a:xfrm>
          <a:ln w="38100">
            <a:solidFill>
              <a:schemeClr val="accent6"/>
            </a:solidFill>
          </a:ln>
        </p:spPr>
        <p:txBody>
          <a:bodyPr>
            <a:noAutofit/>
          </a:bodyPr>
          <a:lstStyle/>
          <a:p>
            <a:pPr algn="ctr">
              <a:lnSpc>
                <a:spcPct val="150000"/>
              </a:lnSpc>
            </a:pPr>
            <a:r>
              <a:rPr lang="en-US" sz="2700" b="1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Developing a National Nutrition Research Agenda (NNRA) for Lao PDR</a:t>
            </a:r>
            <a:r>
              <a:rPr lang="lo-LA" sz="27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sz="2700" b="1" dirty="0">
                <a:solidFill>
                  <a:schemeClr val="accent1">
                    <a:lumMod val="75000"/>
                  </a:schemeClr>
                </a:solidFill>
              </a:rPr>
              <a:t>2023</a:t>
            </a:r>
            <a:r>
              <a:rPr lang="en-US" sz="2700" b="1" dirty="0">
                <a:solidFill>
                  <a:schemeClr val="accent1">
                    <a:lumMod val="75000"/>
                  </a:schemeClr>
                </a:solidFill>
                <a:cs typeface="Times New Roman" panose="02020603050405020304" pitchFamily="18" charset="0"/>
              </a:rPr>
              <a:t>-2026</a:t>
            </a:r>
            <a:br>
              <a:rPr lang="en-US" sz="36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br>
              <a:rPr lang="en-US" sz="11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en-US" sz="1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lo-LA" sz="1800" b="1" dirty="0">
                <a:solidFill>
                  <a:srgbClr val="000000"/>
                </a:solidFill>
                <a:latin typeface="Times New Roman" panose="02020603050405020304" pitchFamily="18" charset="0"/>
                <a:cs typeface="Phetsarath OT" panose="02000500000000000000" pitchFamily="2" charset="0"/>
              </a:rPr>
              <a:t>ການ</a:t>
            </a:r>
            <a:r>
              <a:rPr lang="lo-LA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Phetsarath OT" panose="02000500000000000000" pitchFamily="2" charset="0"/>
              </a:rPr>
              <a:t>ພັດທະນາ ວາລະການຄົ້ນຄວ້າແຫ່ງຊາດ ທາງດ້ານໂພຊະນາການ</a:t>
            </a:r>
            <a:r>
              <a:rPr lang="en-US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lo-LA" sz="1800" b="1" dirty="0">
                <a:solidFill>
                  <a:srgbClr val="000000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Phetsarath OT" panose="02000500000000000000" pitchFamily="2" charset="0"/>
              </a:rPr>
              <a:t>ໃນ ສປປ ລາວ </a:t>
            </a:r>
            <a:r>
              <a:rPr lang="en-US" sz="1800" b="1" dirty="0">
                <a:solidFill>
                  <a:srgbClr val="00000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Phetsarath OT" panose="02000500000000000000" pitchFamily="2" charset="0"/>
              </a:rPr>
              <a:t>2023</a:t>
            </a:r>
            <a:r>
              <a:rPr lang="en-US" sz="18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-2026)</a:t>
            </a:r>
            <a:endParaRPr lang="en-US" sz="32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22640BC4-5E65-F195-2114-4A4C818890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94461" y="3837167"/>
            <a:ext cx="4869711" cy="110858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Present by: </a:t>
            </a:r>
          </a:p>
          <a:p>
            <a:pPr marL="0" indent="0" algn="ctr">
              <a:buNone/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Dr. Somphone Soukhavong (Lao TPHI) </a:t>
            </a:r>
          </a:p>
          <a:p>
            <a:pPr marL="0" indent="0" algn="ctr">
              <a:buNone/>
            </a:pPr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August 2024</a:t>
            </a:r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8419F58A-6AD6-1772-1C0F-9D9B89CF162F}"/>
              </a:ext>
            </a:extLst>
          </p:cNvPr>
          <p:cNvSpPr txBox="1">
            <a:spLocks/>
          </p:cNvSpPr>
          <p:nvPr/>
        </p:nvSpPr>
        <p:spPr>
          <a:xfrm>
            <a:off x="-1" y="3621932"/>
            <a:ext cx="5968173" cy="110858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Font typeface="Arial" panose="020B0604020202020204" pitchFamily="34" charset="0"/>
              <a:buNone/>
            </a:pPr>
            <a:r>
              <a:rPr lang="en-US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Advisors: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1. Dr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Latsamy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Siengsounthone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(Lao TPHI, Lao PDR)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2. Prof. Gerald Shively (Purdue University, USA) 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5C9BD13-E2FB-DB06-9D3E-36D56292643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6720" t="15704" r="19081" b="12740"/>
          <a:stretch/>
        </p:blipFill>
        <p:spPr>
          <a:xfrm>
            <a:off x="4622800" y="0"/>
            <a:ext cx="2103120" cy="174929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46EF1ECD-3965-A1AB-79A2-9CE22E8217D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" y="5064189"/>
            <a:ext cx="12191999" cy="1570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420271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8136" y="340242"/>
            <a:ext cx="9960864" cy="1336157"/>
          </a:xfrm>
        </p:spPr>
        <p:txBody>
          <a:bodyPr anchor="t">
            <a:normAutofit/>
          </a:bodyPr>
          <a:lstStyle/>
          <a:p>
            <a:pPr algn="ctr"/>
            <a:r>
              <a:rPr lang="en-US" sz="4000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Problem and Rationale</a:t>
            </a:r>
            <a:endParaRPr lang="th-TH" sz="4000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  <a:cs typeface="Phetsarath OT" panose="02000500000000000000" pitchFamily="2" charset="0"/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1F7491AC-E3BF-5A50-F2AB-0346411A79B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11062757"/>
              </p:ext>
            </p:extLst>
          </p:nvPr>
        </p:nvGraphicFramePr>
        <p:xfrm>
          <a:off x="701040" y="1169582"/>
          <a:ext cx="10952244" cy="542260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492784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7">
            <a:extLst>
              <a:ext uri="{FF2B5EF4-FFF2-40B4-BE49-F238E27FC236}">
                <a16:creationId xmlns:a16="http://schemas.microsoft.com/office/drawing/2014/main" id="{907EF6B7-1338-4443-8C46-6A318D952DF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Freeform: Shape 9">
            <a:extLst>
              <a:ext uri="{FF2B5EF4-FFF2-40B4-BE49-F238E27FC236}">
                <a16:creationId xmlns:a16="http://schemas.microsoft.com/office/drawing/2014/main" id="{DAAE4CDD-124C-4DCF-9584-B6033B545D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4167271" cy="6858000"/>
          </a:xfrm>
          <a:custGeom>
            <a:avLst/>
            <a:gdLst>
              <a:gd name="connsiteX0" fmla="*/ 0 w 4167271"/>
              <a:gd name="connsiteY0" fmla="*/ 0 h 6858000"/>
              <a:gd name="connsiteX1" fmla="*/ 2259550 w 4167271"/>
              <a:gd name="connsiteY1" fmla="*/ 0 h 6858000"/>
              <a:gd name="connsiteX2" fmla="*/ 2387803 w 4167271"/>
              <a:gd name="connsiteY2" fmla="*/ 82222 h 6858000"/>
              <a:gd name="connsiteX3" fmla="*/ 4167271 w 4167271"/>
              <a:gd name="connsiteY3" fmla="*/ 3429000 h 6858000"/>
              <a:gd name="connsiteX4" fmla="*/ 2387803 w 4167271"/>
              <a:gd name="connsiteY4" fmla="*/ 6775779 h 6858000"/>
              <a:gd name="connsiteX5" fmla="*/ 2259550 w 4167271"/>
              <a:gd name="connsiteY5" fmla="*/ 6858000 h 6858000"/>
              <a:gd name="connsiteX6" fmla="*/ 0 w 4167271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167271" h="6858000">
                <a:moveTo>
                  <a:pt x="0" y="0"/>
                </a:moveTo>
                <a:lnTo>
                  <a:pt x="2259550" y="0"/>
                </a:lnTo>
                <a:lnTo>
                  <a:pt x="2387803" y="82222"/>
                </a:lnTo>
                <a:cubicBezTo>
                  <a:pt x="3461407" y="807534"/>
                  <a:pt x="4167271" y="2035835"/>
                  <a:pt x="4167271" y="3429000"/>
                </a:cubicBezTo>
                <a:cubicBezTo>
                  <a:pt x="4167271" y="4822165"/>
                  <a:pt x="3461407" y="6050467"/>
                  <a:pt x="2387803" y="6775779"/>
                </a:cubicBezTo>
                <a:lnTo>
                  <a:pt x="225955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6834" y="1153572"/>
            <a:ext cx="3200400" cy="4461163"/>
          </a:xfrm>
        </p:spPr>
        <p:txBody>
          <a:bodyPr>
            <a:normAutofit/>
          </a:bodyPr>
          <a:lstStyle/>
          <a:p>
            <a:r>
              <a:rPr lang="en-US" b="1" dirty="0">
                <a:solidFill>
                  <a:srgbClr val="FFFFFF"/>
                </a:solidFill>
                <a:latin typeface="Times New Roman" panose="02020603050405020304" pitchFamily="18" charset="0"/>
                <a:cs typeface="Phetsarath OT" panose="02000500000000000000" pitchFamily="2" charset="0"/>
              </a:rPr>
              <a:t>Response </a:t>
            </a:r>
            <a:r>
              <a:rPr lang="en-US" b="1" strike="sngStrike" dirty="0">
                <a:solidFill>
                  <a:srgbClr val="FFFF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th-TH" b="1" strike="sngStrike" dirty="0">
              <a:solidFill>
                <a:srgbClr val="FFFFFF"/>
              </a:solidFill>
              <a:latin typeface="Times New Roman" panose="02020603050405020304" pitchFamily="18" charset="0"/>
              <a:cs typeface="Phetsarath OT" panose="02000500000000000000" pitchFamily="2" charset="0"/>
            </a:endParaRPr>
          </a:p>
        </p:txBody>
      </p:sp>
      <p:sp>
        <p:nvSpPr>
          <p:cNvPr id="24" name="Arc 11">
            <a:extLst>
              <a:ext uri="{FF2B5EF4-FFF2-40B4-BE49-F238E27FC236}">
                <a16:creationId xmlns:a16="http://schemas.microsoft.com/office/drawing/2014/main" id="{081E4A58-353D-44AE-B2FC-2A74E2E40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7550402" y="2455479"/>
            <a:ext cx="4083433" cy="4083433"/>
          </a:xfrm>
          <a:prstGeom prst="arc">
            <a:avLst/>
          </a:prstGeom>
          <a:ln w="127000" cap="rnd">
            <a:solidFill>
              <a:schemeClr val="accent4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167272" y="319088"/>
            <a:ext cx="7613602" cy="5943490"/>
          </a:xfrm>
        </p:spPr>
        <p:txBody>
          <a:bodyPr anchor="ctr">
            <a:normAutofit fontScale="85000" lnSpcReduction="10000"/>
          </a:bodyPr>
          <a:lstStyle/>
          <a:p>
            <a:pPr>
              <a:lnSpc>
                <a:spcPct val="150000"/>
              </a:lnSpc>
            </a:pP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response to the challenges identified above, this activity aims to develop a National Nutrition Research Agenda for Lao PDR.</a:t>
            </a:r>
          </a:p>
          <a:p>
            <a:pPr>
              <a:lnSpc>
                <a:spcPct val="150000"/>
              </a:lnSpc>
            </a:pP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process of developing a research agenda, and priority setting, can help to better direct effort and guide the allocation of scarce resources among competing programs and activities.</a:t>
            </a:r>
          </a:p>
          <a:p>
            <a:pPr>
              <a:lnSpc>
                <a:spcPct val="150000"/>
              </a:lnSpc>
            </a:pPr>
            <a:r>
              <a:rPr lang="en-US" sz="2600" dirty="0">
                <a:latin typeface="Phetsarath OT" panose="02000500000000000000" pitchFamily="2" charset="0"/>
                <a:cs typeface="Phetsarath OT" panose="02000500000000000000" pitchFamily="2" charset="0"/>
              </a:rPr>
              <a:t>In 2017, Lao TPHI 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developed an </a:t>
            </a:r>
            <a:r>
              <a:rPr lang="en-US" sz="2600" dirty="0">
                <a:latin typeface="Phetsarath OT" panose="02000500000000000000" pitchFamily="2" charset="0"/>
                <a:cs typeface="Phetsarath OT" panose="02000500000000000000" pitchFamily="2" charset="0"/>
              </a:rPr>
              <a:t>Adolescent research agenda</a:t>
            </a: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one of these focused on adolescent nutrition </a:t>
            </a:r>
          </a:p>
          <a:p>
            <a:pPr>
              <a:lnSpc>
                <a:spcPct val="150000"/>
              </a:lnSpc>
            </a:pPr>
            <a:r>
              <a:rPr lang="en-US" sz="2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 2018, Lao TPHI developed a National Health Research Agenda, which included 11 priority topics and 42 sub-topics. Only one of these focused on maternal and child health. This NNRA adds to that prior work.</a:t>
            </a:r>
          </a:p>
        </p:txBody>
      </p:sp>
    </p:spTree>
    <p:extLst>
      <p:ext uri="{BB962C8B-B14F-4D97-AF65-F5344CB8AC3E}">
        <p14:creationId xmlns:p14="http://schemas.microsoft.com/office/powerpoint/2010/main" val="21338678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EDDBB197-D710-4A4F-A9CA-FD2177498B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975D1CFA-2CDB-4B64-BD9F-85744E8DA1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CAC1593E-0FB8-057B-4659-03733701590F}"/>
              </a:ext>
            </a:extLst>
          </p:cNvPr>
          <p:cNvSpPr txBox="1">
            <a:spLocks/>
          </p:cNvSpPr>
          <p:nvPr/>
        </p:nvSpPr>
        <p:spPr>
          <a:xfrm>
            <a:off x="659218" y="426417"/>
            <a:ext cx="7868409" cy="114749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spcAft>
                <a:spcPts val="600"/>
              </a:spcAft>
            </a:pPr>
            <a:r>
              <a:rPr lang="en-US" sz="4800" b="1" kern="1200" dirty="0">
                <a:solidFill>
                  <a:schemeClr val="accent1">
                    <a:lumMod val="75000"/>
                  </a:schemeClr>
                </a:solidFill>
                <a:latin typeface="+mj-lt"/>
                <a:ea typeface="+mj-ea"/>
                <a:cs typeface="+mj-cs"/>
              </a:rPr>
              <a:t>The objectives of the NNRA: 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450254" y="1786270"/>
            <a:ext cx="8029604" cy="4216139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857250" indent="-742950" algn="l">
              <a:lnSpc>
                <a:spcPct val="150000"/>
              </a:lnSpc>
              <a:spcAft>
                <a:spcPts val="800"/>
              </a:spcAft>
              <a:buAutoNum type="arabicPeriod"/>
              <a:tabLst>
                <a:tab pos="457200" algn="l"/>
              </a:tabLst>
            </a:pPr>
            <a:r>
              <a:rPr lang="en-US" sz="3200" b="1" dirty="0"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rPr>
              <a:t>To identify knowledge gaps, relevant research questions and the need for targeted nutrition research in Lao PDR.</a:t>
            </a:r>
          </a:p>
          <a:p>
            <a:pPr marL="857250" indent="-742950" algn="l">
              <a:lnSpc>
                <a:spcPct val="150000"/>
              </a:lnSpc>
              <a:spcAft>
                <a:spcPts val="800"/>
              </a:spcAft>
              <a:buAutoNum type="arabicPeriod"/>
              <a:tabLst>
                <a:tab pos="457200" algn="l"/>
              </a:tabLst>
            </a:pPr>
            <a:r>
              <a:rPr lang="en-US" sz="3200" b="1" dirty="0">
                <a:solidFill>
                  <a:schemeClr val="tx2"/>
                </a:solidFill>
                <a:latin typeface="+mn-lt"/>
                <a:ea typeface="+mn-ea"/>
                <a:cs typeface="+mn-cs"/>
              </a:rPr>
              <a:t>To prioritize these identified needs and communicate them to stakeholder groups.</a:t>
            </a: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25EE5136-01F1-466C-962D-BA9B4C6757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6369897" y="0"/>
            <a:ext cx="5822103" cy="6685267"/>
            <a:chOff x="6357228" y="0"/>
            <a:chExt cx="5822103" cy="6685267"/>
          </a:xfrm>
        </p:grpSpPr>
        <p:sp>
          <p:nvSpPr>
            <p:cNvPr id="49" name="Freeform: Shape 16">
              <a:extLst>
                <a:ext uri="{FF2B5EF4-FFF2-40B4-BE49-F238E27FC236}">
                  <a16:creationId xmlns:a16="http://schemas.microsoft.com/office/drawing/2014/main" id="{E11D3AD4-AF9B-4EB5-8C7B-C45D173B4B5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357228" y="0"/>
              <a:ext cx="5822102" cy="6685267"/>
            </a:xfrm>
            <a:custGeom>
              <a:avLst/>
              <a:gdLst>
                <a:gd name="connsiteX0" fmla="*/ 2605444 w 5822102"/>
                <a:gd name="connsiteY0" fmla="*/ 0 h 6685267"/>
                <a:gd name="connsiteX1" fmla="*/ 4757391 w 5822102"/>
                <a:gd name="connsiteY1" fmla="*/ 0 h 6685267"/>
                <a:gd name="connsiteX2" fmla="*/ 4913680 w 5822102"/>
                <a:gd name="connsiteY2" fmla="*/ 56274 h 6685267"/>
                <a:gd name="connsiteX3" fmla="*/ 5376238 w 5822102"/>
                <a:gd name="connsiteY3" fmla="*/ 282027 h 6685267"/>
                <a:gd name="connsiteX4" fmla="*/ 5658024 w 5822102"/>
                <a:gd name="connsiteY4" fmla="*/ 471014 h 6685267"/>
                <a:gd name="connsiteX5" fmla="*/ 5822102 w 5822102"/>
                <a:gd name="connsiteY5" fmla="*/ 609109 h 6685267"/>
                <a:gd name="connsiteX6" fmla="*/ 5822102 w 5822102"/>
                <a:gd name="connsiteY6" fmla="*/ 760697 h 6685267"/>
                <a:gd name="connsiteX7" fmla="*/ 5707785 w 5822102"/>
                <a:gd name="connsiteY7" fmla="*/ 666601 h 6685267"/>
                <a:gd name="connsiteX8" fmla="*/ 5577306 w 5822102"/>
                <a:gd name="connsiteY8" fmla="*/ 571666 h 6685267"/>
                <a:gd name="connsiteX9" fmla="*/ 5298630 w 5822102"/>
                <a:gd name="connsiteY9" fmla="*/ 407449 h 6685267"/>
                <a:gd name="connsiteX10" fmla="*/ 4690768 w 5822102"/>
                <a:gd name="connsiteY10" fmla="*/ 184979 h 6685267"/>
                <a:gd name="connsiteX11" fmla="*/ 4048577 w 5822102"/>
                <a:gd name="connsiteY11" fmla="*/ 99280 h 6685267"/>
                <a:gd name="connsiteX12" fmla="*/ 3405404 w 5822102"/>
                <a:gd name="connsiteY12" fmla="*/ 131937 h 6685267"/>
                <a:gd name="connsiteX13" fmla="*/ 3089702 w 5822102"/>
                <a:gd name="connsiteY13" fmla="*/ 190190 h 6685267"/>
                <a:gd name="connsiteX14" fmla="*/ 2780132 w 5822102"/>
                <a:gd name="connsiteY14" fmla="*/ 273457 h 6685267"/>
                <a:gd name="connsiteX15" fmla="*/ 2478040 w 5822102"/>
                <a:gd name="connsiteY15" fmla="*/ 379654 h 6685267"/>
                <a:gd name="connsiteX16" fmla="*/ 2184897 w 5822102"/>
                <a:gd name="connsiteY16" fmla="*/ 507972 h 6685267"/>
                <a:gd name="connsiteX17" fmla="*/ 1629141 w 5822102"/>
                <a:gd name="connsiteY17" fmla="*/ 823205 h 6685267"/>
                <a:gd name="connsiteX18" fmla="*/ 1497711 w 5822102"/>
                <a:gd name="connsiteY18" fmla="*/ 914000 h 6685267"/>
                <a:gd name="connsiteX19" fmla="*/ 1433099 w 5822102"/>
                <a:gd name="connsiteY19" fmla="*/ 960903 h 6685267"/>
                <a:gd name="connsiteX20" fmla="*/ 1369346 w 5822102"/>
                <a:gd name="connsiteY20" fmla="*/ 1008963 h 6685267"/>
                <a:gd name="connsiteX21" fmla="*/ 1123406 w 5822102"/>
                <a:gd name="connsiteY21" fmla="*/ 1212905 h 6685267"/>
                <a:gd name="connsiteX22" fmla="*/ 684367 w 5822102"/>
                <a:gd name="connsiteY22" fmla="*/ 1675564 h 6685267"/>
                <a:gd name="connsiteX23" fmla="*/ 497153 w 5822102"/>
                <a:gd name="connsiteY23" fmla="*/ 1933588 h 6685267"/>
                <a:gd name="connsiteX24" fmla="*/ 337770 w 5822102"/>
                <a:gd name="connsiteY24" fmla="*/ 2208983 h 6685267"/>
                <a:gd name="connsiteX25" fmla="*/ 302461 w 5822102"/>
                <a:gd name="connsiteY25" fmla="*/ 2280207 h 6685267"/>
                <a:gd name="connsiteX26" fmla="*/ 285296 w 5822102"/>
                <a:gd name="connsiteY26" fmla="*/ 2316107 h 6685267"/>
                <a:gd name="connsiteX27" fmla="*/ 268991 w 5822102"/>
                <a:gd name="connsiteY27" fmla="*/ 2352355 h 6685267"/>
                <a:gd name="connsiteX28" fmla="*/ 237849 w 5822102"/>
                <a:gd name="connsiteY28" fmla="*/ 2425432 h 6685267"/>
                <a:gd name="connsiteX29" fmla="*/ 208670 w 5822102"/>
                <a:gd name="connsiteY29" fmla="*/ 2499319 h 6685267"/>
                <a:gd name="connsiteX30" fmla="*/ 113775 w 5822102"/>
                <a:gd name="connsiteY30" fmla="*/ 2801929 h 6685267"/>
                <a:gd name="connsiteX31" fmla="*/ 36781 w 5822102"/>
                <a:gd name="connsiteY31" fmla="*/ 3428922 h 6685267"/>
                <a:gd name="connsiteX32" fmla="*/ 69148 w 5822102"/>
                <a:gd name="connsiteY32" fmla="*/ 3741955 h 6685267"/>
                <a:gd name="connsiteX33" fmla="*/ 167966 w 5822102"/>
                <a:gd name="connsiteY33" fmla="*/ 4041323 h 6685267"/>
                <a:gd name="connsiteX34" fmla="*/ 202049 w 5822102"/>
                <a:gd name="connsiteY34" fmla="*/ 4112894 h 6685267"/>
                <a:gd name="connsiteX35" fmla="*/ 239933 w 5822102"/>
                <a:gd name="connsiteY35" fmla="*/ 4182843 h 6685267"/>
                <a:gd name="connsiteX36" fmla="*/ 323916 w 5822102"/>
                <a:gd name="connsiteY36" fmla="*/ 4318456 h 6685267"/>
                <a:gd name="connsiteX37" fmla="*/ 416604 w 5822102"/>
                <a:gd name="connsiteY37" fmla="*/ 4449436 h 6685267"/>
                <a:gd name="connsiteX38" fmla="*/ 515911 w 5822102"/>
                <a:gd name="connsiteY38" fmla="*/ 4576711 h 6685267"/>
                <a:gd name="connsiteX39" fmla="*/ 722619 w 5822102"/>
                <a:gd name="connsiteY39" fmla="*/ 4828482 h 6685267"/>
                <a:gd name="connsiteX40" fmla="*/ 825972 w 5822102"/>
                <a:gd name="connsiteY40" fmla="*/ 4956104 h 6685267"/>
                <a:gd name="connsiteX41" fmla="*/ 926506 w 5822102"/>
                <a:gd name="connsiteY41" fmla="*/ 5085347 h 6685267"/>
                <a:gd name="connsiteX42" fmla="*/ 1027040 w 5822102"/>
                <a:gd name="connsiteY42" fmla="*/ 5210191 h 6685267"/>
                <a:gd name="connsiteX43" fmla="*/ 1132110 w 5822102"/>
                <a:gd name="connsiteY43" fmla="*/ 5330748 h 6685267"/>
                <a:gd name="connsiteX44" fmla="*/ 1354880 w 5822102"/>
                <a:gd name="connsiteY44" fmla="*/ 5558083 h 6685267"/>
                <a:gd name="connsiteX45" fmla="*/ 1855220 w 5822102"/>
                <a:gd name="connsiteY45" fmla="*/ 5937591 h 6685267"/>
                <a:gd name="connsiteX46" fmla="*/ 2131810 w 5822102"/>
                <a:gd name="connsiteY46" fmla="*/ 6080268 h 6685267"/>
                <a:gd name="connsiteX47" fmla="*/ 2423726 w 5822102"/>
                <a:gd name="connsiteY47" fmla="*/ 6188087 h 6685267"/>
                <a:gd name="connsiteX48" fmla="*/ 2727780 w 5822102"/>
                <a:gd name="connsiteY48" fmla="*/ 6262552 h 6685267"/>
                <a:gd name="connsiteX49" fmla="*/ 3041276 w 5822102"/>
                <a:gd name="connsiteY49" fmla="*/ 6304245 h 6685267"/>
                <a:gd name="connsiteX50" fmla="*/ 3360532 w 5822102"/>
                <a:gd name="connsiteY50" fmla="*/ 6317331 h 6685267"/>
                <a:gd name="connsiteX51" fmla="*/ 3439855 w 5822102"/>
                <a:gd name="connsiteY51" fmla="*/ 6316751 h 6685267"/>
                <a:gd name="connsiteX52" fmla="*/ 3478721 w 5822102"/>
                <a:gd name="connsiteY52" fmla="*/ 6315826 h 6685267"/>
                <a:gd name="connsiteX53" fmla="*/ 3517463 w 5822102"/>
                <a:gd name="connsiteY53" fmla="*/ 6313971 h 6685267"/>
                <a:gd name="connsiteX54" fmla="*/ 3671452 w 5822102"/>
                <a:gd name="connsiteY54" fmla="*/ 6301233 h 6685267"/>
                <a:gd name="connsiteX55" fmla="*/ 4265460 w 5822102"/>
                <a:gd name="connsiteY55" fmla="*/ 6149638 h 6685267"/>
                <a:gd name="connsiteX56" fmla="*/ 4546587 w 5822102"/>
                <a:gd name="connsiteY56" fmla="*/ 6018079 h 6685267"/>
                <a:gd name="connsiteX57" fmla="*/ 4818030 w 5822102"/>
                <a:gd name="connsiteY57" fmla="*/ 5858029 h 6685267"/>
                <a:gd name="connsiteX58" fmla="*/ 5081870 w 5822102"/>
                <a:gd name="connsiteY58" fmla="*/ 5676903 h 6685267"/>
                <a:gd name="connsiteX59" fmla="*/ 5212073 w 5822102"/>
                <a:gd name="connsiteY59" fmla="*/ 5581013 h 6685267"/>
                <a:gd name="connsiteX60" fmla="*/ 5343625 w 5822102"/>
                <a:gd name="connsiteY60" fmla="*/ 5481533 h 6685267"/>
                <a:gd name="connsiteX61" fmla="*/ 5610378 w 5822102"/>
                <a:gd name="connsiteY61" fmla="*/ 5284425 h 6685267"/>
                <a:gd name="connsiteX62" fmla="*/ 5822102 w 5822102"/>
                <a:gd name="connsiteY62" fmla="*/ 5126414 h 6685267"/>
                <a:gd name="connsiteX63" fmla="*/ 5822102 w 5822102"/>
                <a:gd name="connsiteY63" fmla="*/ 5556641 h 6685267"/>
                <a:gd name="connsiteX64" fmla="*/ 5576325 w 5822102"/>
                <a:gd name="connsiteY64" fmla="*/ 5749979 h 6685267"/>
                <a:gd name="connsiteX65" fmla="*/ 5447715 w 5822102"/>
                <a:gd name="connsiteY65" fmla="*/ 5852818 h 6685267"/>
                <a:gd name="connsiteX66" fmla="*/ 5315059 w 5822102"/>
                <a:gd name="connsiteY66" fmla="*/ 5956236 h 6685267"/>
                <a:gd name="connsiteX67" fmla="*/ 5038468 w 5822102"/>
                <a:gd name="connsiteY67" fmla="*/ 6155776 h 6685267"/>
                <a:gd name="connsiteX68" fmla="*/ 4741892 w 5822102"/>
                <a:gd name="connsiteY68" fmla="*/ 6338292 h 6685267"/>
                <a:gd name="connsiteX69" fmla="*/ 4420920 w 5822102"/>
                <a:gd name="connsiteY69" fmla="*/ 6492203 h 6685267"/>
                <a:gd name="connsiteX70" fmla="*/ 3717672 w 5822102"/>
                <a:gd name="connsiteY70" fmla="*/ 6670434 h 6685267"/>
                <a:gd name="connsiteX71" fmla="*/ 3535853 w 5822102"/>
                <a:gd name="connsiteY71" fmla="*/ 6683289 h 6685267"/>
                <a:gd name="connsiteX72" fmla="*/ 3490367 w 5822102"/>
                <a:gd name="connsiteY72" fmla="*/ 6684910 h 6685267"/>
                <a:gd name="connsiteX73" fmla="*/ 3445005 w 5822102"/>
                <a:gd name="connsiteY73" fmla="*/ 6685142 h 6685267"/>
                <a:gd name="connsiteX74" fmla="*/ 3355872 w 5822102"/>
                <a:gd name="connsiteY74" fmla="*/ 6684100 h 6685267"/>
                <a:gd name="connsiteX75" fmla="*/ 3179203 w 5822102"/>
                <a:gd name="connsiteY75" fmla="*/ 6677150 h 6685267"/>
                <a:gd name="connsiteX76" fmla="*/ 3002410 w 5822102"/>
                <a:gd name="connsiteY76" fmla="*/ 6661169 h 6685267"/>
                <a:gd name="connsiteX77" fmla="*/ 2650296 w 5822102"/>
                <a:gd name="connsiteY77" fmla="*/ 6604191 h 6685267"/>
                <a:gd name="connsiteX78" fmla="*/ 2306028 w 5822102"/>
                <a:gd name="connsiteY78" fmla="*/ 6505869 h 6685267"/>
                <a:gd name="connsiteX79" fmla="*/ 1978803 w 5822102"/>
                <a:gd name="connsiteY79" fmla="*/ 6363307 h 6685267"/>
                <a:gd name="connsiteX80" fmla="*/ 1678428 w 5822102"/>
                <a:gd name="connsiteY80" fmla="*/ 6177779 h 6685267"/>
                <a:gd name="connsiteX81" fmla="*/ 1175880 w 5822102"/>
                <a:gd name="connsiteY81" fmla="*/ 5710373 h 6685267"/>
                <a:gd name="connsiteX82" fmla="*/ 971502 w 5822102"/>
                <a:gd name="connsiteY82" fmla="*/ 5445399 h 6685267"/>
                <a:gd name="connsiteX83" fmla="*/ 790909 w 5822102"/>
                <a:gd name="connsiteY83" fmla="*/ 5169078 h 6685267"/>
                <a:gd name="connsiteX84" fmla="*/ 706680 w 5822102"/>
                <a:gd name="connsiteY84" fmla="*/ 5031959 h 6685267"/>
                <a:gd name="connsiteX85" fmla="*/ 619143 w 5822102"/>
                <a:gd name="connsiteY85" fmla="*/ 4897157 h 6685267"/>
                <a:gd name="connsiteX86" fmla="*/ 436465 w 5822102"/>
                <a:gd name="connsiteY86" fmla="*/ 4628710 h 6685267"/>
                <a:gd name="connsiteX87" fmla="*/ 347088 w 5822102"/>
                <a:gd name="connsiteY87" fmla="*/ 4492171 h 6685267"/>
                <a:gd name="connsiteX88" fmla="*/ 262001 w 5822102"/>
                <a:gd name="connsiteY88" fmla="*/ 4352619 h 6685267"/>
                <a:gd name="connsiteX89" fmla="*/ 118679 w 5822102"/>
                <a:gd name="connsiteY89" fmla="*/ 4059853 h 6685267"/>
                <a:gd name="connsiteX90" fmla="*/ 28322 w 5822102"/>
                <a:gd name="connsiteY90" fmla="*/ 3749136 h 6685267"/>
                <a:gd name="connsiteX91" fmla="*/ 0 w 5822102"/>
                <a:gd name="connsiteY91" fmla="*/ 3428922 h 6685267"/>
                <a:gd name="connsiteX92" fmla="*/ 253052 w 5822102"/>
                <a:gd name="connsiteY92" fmla="*/ 2174356 h 6685267"/>
                <a:gd name="connsiteX93" fmla="*/ 389141 w 5822102"/>
                <a:gd name="connsiteY93" fmla="*/ 1877652 h 6685267"/>
                <a:gd name="connsiteX94" fmla="*/ 552079 w 5822102"/>
                <a:gd name="connsiteY94" fmla="*/ 1591834 h 6685267"/>
                <a:gd name="connsiteX95" fmla="*/ 954950 w 5822102"/>
                <a:gd name="connsiteY95" fmla="*/ 1061773 h 6685267"/>
                <a:gd name="connsiteX96" fmla="*/ 1192922 w 5822102"/>
                <a:gd name="connsiteY96" fmla="*/ 822626 h 6685267"/>
                <a:gd name="connsiteX97" fmla="*/ 1255939 w 5822102"/>
                <a:gd name="connsiteY97" fmla="*/ 765880 h 6685267"/>
                <a:gd name="connsiteX98" fmla="*/ 1320183 w 5822102"/>
                <a:gd name="connsiteY98" fmla="*/ 710291 h 6685267"/>
                <a:gd name="connsiteX99" fmla="*/ 1452961 w 5822102"/>
                <a:gd name="connsiteY99" fmla="*/ 603514 h 6685267"/>
                <a:gd name="connsiteX100" fmla="*/ 2033360 w 5822102"/>
                <a:gd name="connsiteY100" fmla="*/ 235818 h 6685267"/>
                <a:gd name="connsiteX101" fmla="*/ 2512513 w 5822102"/>
                <a:gd name="connsiteY101" fmla="*/ 30012 h 66852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</a:cxnLst>
              <a:rect l="l" t="t" r="r" b="b"/>
              <a:pathLst>
                <a:path w="5822102" h="6685267">
                  <a:moveTo>
                    <a:pt x="2605444" y="0"/>
                  </a:moveTo>
                  <a:lnTo>
                    <a:pt x="4757391" y="0"/>
                  </a:lnTo>
                  <a:lnTo>
                    <a:pt x="4913680" y="56274"/>
                  </a:lnTo>
                  <a:cubicBezTo>
                    <a:pt x="5074659" y="119278"/>
                    <a:pt x="5229483" y="195083"/>
                    <a:pt x="5376238" y="282027"/>
                  </a:cubicBezTo>
                  <a:cubicBezTo>
                    <a:pt x="5474014" y="340105"/>
                    <a:pt x="5568080" y="403280"/>
                    <a:pt x="5658024" y="471014"/>
                  </a:cubicBezTo>
                  <a:lnTo>
                    <a:pt x="5822102" y="609109"/>
                  </a:lnTo>
                  <a:lnTo>
                    <a:pt x="5822102" y="760697"/>
                  </a:lnTo>
                  <a:lnTo>
                    <a:pt x="5707785" y="666601"/>
                  </a:lnTo>
                  <a:cubicBezTo>
                    <a:pt x="5665273" y="633682"/>
                    <a:pt x="5621749" y="602008"/>
                    <a:pt x="5577306" y="571666"/>
                  </a:cubicBezTo>
                  <a:cubicBezTo>
                    <a:pt x="5487929" y="511562"/>
                    <a:pt x="5395118" y="456089"/>
                    <a:pt x="5298630" y="407449"/>
                  </a:cubicBezTo>
                  <a:cubicBezTo>
                    <a:pt x="5106266" y="309010"/>
                    <a:pt x="4901153" y="235355"/>
                    <a:pt x="4690768" y="184979"/>
                  </a:cubicBezTo>
                  <a:cubicBezTo>
                    <a:pt x="4480382" y="134486"/>
                    <a:pt x="4264724" y="106807"/>
                    <a:pt x="4048577" y="99280"/>
                  </a:cubicBezTo>
                  <a:cubicBezTo>
                    <a:pt x="3832182" y="90709"/>
                    <a:pt x="3617997" y="102290"/>
                    <a:pt x="3405404" y="131937"/>
                  </a:cubicBezTo>
                  <a:cubicBezTo>
                    <a:pt x="3299353" y="147340"/>
                    <a:pt x="3193915" y="166449"/>
                    <a:pt x="3089702" y="190190"/>
                  </a:cubicBezTo>
                  <a:cubicBezTo>
                    <a:pt x="2985491" y="214278"/>
                    <a:pt x="2882137" y="241725"/>
                    <a:pt x="2780132" y="273457"/>
                  </a:cubicBezTo>
                  <a:cubicBezTo>
                    <a:pt x="2678126" y="305073"/>
                    <a:pt x="2577348" y="340510"/>
                    <a:pt x="2478040" y="379654"/>
                  </a:cubicBezTo>
                  <a:cubicBezTo>
                    <a:pt x="2378854" y="418914"/>
                    <a:pt x="2281017" y="461763"/>
                    <a:pt x="2184897" y="507972"/>
                  </a:cubicBezTo>
                  <a:cubicBezTo>
                    <a:pt x="1992657" y="600271"/>
                    <a:pt x="1806791" y="705542"/>
                    <a:pt x="1629141" y="823205"/>
                  </a:cubicBezTo>
                  <a:cubicBezTo>
                    <a:pt x="1584882" y="852736"/>
                    <a:pt x="1540745" y="882731"/>
                    <a:pt x="1497711" y="914000"/>
                  </a:cubicBezTo>
                  <a:cubicBezTo>
                    <a:pt x="1475888" y="929286"/>
                    <a:pt x="1454555" y="945153"/>
                    <a:pt x="1433099" y="960903"/>
                  </a:cubicBezTo>
                  <a:cubicBezTo>
                    <a:pt x="1411521" y="976537"/>
                    <a:pt x="1390311" y="992634"/>
                    <a:pt x="1369346" y="1008963"/>
                  </a:cubicBezTo>
                  <a:cubicBezTo>
                    <a:pt x="1285119" y="1074165"/>
                    <a:pt x="1202730" y="1141797"/>
                    <a:pt x="1123406" y="1212905"/>
                  </a:cubicBezTo>
                  <a:cubicBezTo>
                    <a:pt x="964391" y="1354656"/>
                    <a:pt x="816900" y="1509261"/>
                    <a:pt x="684367" y="1675564"/>
                  </a:cubicBezTo>
                  <a:cubicBezTo>
                    <a:pt x="618161" y="1758716"/>
                    <a:pt x="555512" y="1844763"/>
                    <a:pt x="497153" y="1933588"/>
                  </a:cubicBezTo>
                  <a:cubicBezTo>
                    <a:pt x="439775" y="2022877"/>
                    <a:pt x="385584" y="2114367"/>
                    <a:pt x="337770" y="2208983"/>
                  </a:cubicBezTo>
                  <a:cubicBezTo>
                    <a:pt x="325388" y="2232493"/>
                    <a:pt x="313862" y="2256349"/>
                    <a:pt x="302461" y="2280207"/>
                  </a:cubicBezTo>
                  <a:lnTo>
                    <a:pt x="285296" y="2316107"/>
                  </a:lnTo>
                  <a:lnTo>
                    <a:pt x="268991" y="2352355"/>
                  </a:lnTo>
                  <a:cubicBezTo>
                    <a:pt x="258324" y="2376560"/>
                    <a:pt x="247535" y="2400764"/>
                    <a:pt x="237849" y="2425432"/>
                  </a:cubicBezTo>
                  <a:cubicBezTo>
                    <a:pt x="228163" y="2450099"/>
                    <a:pt x="217498" y="2474419"/>
                    <a:pt x="208670" y="2499319"/>
                  </a:cubicBezTo>
                  <a:cubicBezTo>
                    <a:pt x="170909" y="2598219"/>
                    <a:pt x="138908" y="2699206"/>
                    <a:pt x="113775" y="2801929"/>
                  </a:cubicBezTo>
                  <a:cubicBezTo>
                    <a:pt x="62773" y="3006911"/>
                    <a:pt x="36659" y="3217917"/>
                    <a:pt x="36781" y="3428922"/>
                  </a:cubicBezTo>
                  <a:cubicBezTo>
                    <a:pt x="37394" y="3534078"/>
                    <a:pt x="47816" y="3639001"/>
                    <a:pt x="69148" y="3741955"/>
                  </a:cubicBezTo>
                  <a:cubicBezTo>
                    <a:pt x="91585" y="3844679"/>
                    <a:pt x="124074" y="3945202"/>
                    <a:pt x="167966" y="4041323"/>
                  </a:cubicBezTo>
                  <a:cubicBezTo>
                    <a:pt x="178387" y="4065528"/>
                    <a:pt x="190525" y="4089153"/>
                    <a:pt x="202049" y="4112894"/>
                  </a:cubicBezTo>
                  <a:cubicBezTo>
                    <a:pt x="214555" y="4136288"/>
                    <a:pt x="226447" y="4159912"/>
                    <a:pt x="239933" y="4182843"/>
                  </a:cubicBezTo>
                  <a:cubicBezTo>
                    <a:pt x="265680" y="4229167"/>
                    <a:pt x="294368" y="4274101"/>
                    <a:pt x="323916" y="4318456"/>
                  </a:cubicBezTo>
                  <a:cubicBezTo>
                    <a:pt x="353341" y="4362927"/>
                    <a:pt x="384849" y="4406240"/>
                    <a:pt x="416604" y="4449436"/>
                  </a:cubicBezTo>
                  <a:cubicBezTo>
                    <a:pt x="448847" y="4492286"/>
                    <a:pt x="482319" y="4534557"/>
                    <a:pt x="515911" y="4576711"/>
                  </a:cubicBezTo>
                  <a:cubicBezTo>
                    <a:pt x="583219" y="4661137"/>
                    <a:pt x="653594" y="4743825"/>
                    <a:pt x="722619" y="4828482"/>
                  </a:cubicBezTo>
                  <a:cubicBezTo>
                    <a:pt x="757315" y="4870637"/>
                    <a:pt x="791889" y="4913138"/>
                    <a:pt x="825972" y="4956104"/>
                  </a:cubicBezTo>
                  <a:cubicBezTo>
                    <a:pt x="859934" y="4998722"/>
                    <a:pt x="893649" y="5044004"/>
                    <a:pt x="926506" y="5085347"/>
                  </a:cubicBezTo>
                  <a:cubicBezTo>
                    <a:pt x="959119" y="5127734"/>
                    <a:pt x="993324" y="5168847"/>
                    <a:pt x="1027040" y="5210191"/>
                  </a:cubicBezTo>
                  <a:cubicBezTo>
                    <a:pt x="1061737" y="5250840"/>
                    <a:pt x="1096188" y="5291488"/>
                    <a:pt x="1132110" y="5330748"/>
                  </a:cubicBezTo>
                  <a:cubicBezTo>
                    <a:pt x="1203465" y="5409731"/>
                    <a:pt x="1277639" y="5485818"/>
                    <a:pt x="1354880" y="5558083"/>
                  </a:cubicBezTo>
                  <a:cubicBezTo>
                    <a:pt x="1509603" y="5702266"/>
                    <a:pt x="1676588" y="5830930"/>
                    <a:pt x="1855220" y="5937591"/>
                  </a:cubicBezTo>
                  <a:cubicBezTo>
                    <a:pt x="1944720" y="5990632"/>
                    <a:pt x="2036549" y="6039272"/>
                    <a:pt x="2131810" y="6080268"/>
                  </a:cubicBezTo>
                  <a:cubicBezTo>
                    <a:pt x="2226460" y="6122423"/>
                    <a:pt x="2324173" y="6157977"/>
                    <a:pt x="2423726" y="6188087"/>
                  </a:cubicBezTo>
                  <a:cubicBezTo>
                    <a:pt x="2523280" y="6218313"/>
                    <a:pt x="2624794" y="6242749"/>
                    <a:pt x="2727780" y="6262552"/>
                  </a:cubicBezTo>
                  <a:cubicBezTo>
                    <a:pt x="2830890" y="6282008"/>
                    <a:pt x="2935714" y="6295326"/>
                    <a:pt x="3041276" y="6304245"/>
                  </a:cubicBezTo>
                  <a:cubicBezTo>
                    <a:pt x="3146836" y="6313277"/>
                    <a:pt x="3253499" y="6317215"/>
                    <a:pt x="3360532" y="6317331"/>
                  </a:cubicBezTo>
                  <a:cubicBezTo>
                    <a:pt x="3387259" y="6317331"/>
                    <a:pt x="3414354" y="6317794"/>
                    <a:pt x="3439855" y="6316751"/>
                  </a:cubicBezTo>
                  <a:lnTo>
                    <a:pt x="3478721" y="6315826"/>
                  </a:lnTo>
                  <a:lnTo>
                    <a:pt x="3517463" y="6313971"/>
                  </a:lnTo>
                  <a:cubicBezTo>
                    <a:pt x="3569078" y="6311772"/>
                    <a:pt x="3620449" y="6306907"/>
                    <a:pt x="3671452" y="6301233"/>
                  </a:cubicBezTo>
                  <a:cubicBezTo>
                    <a:pt x="3875707" y="6277608"/>
                    <a:pt x="4074445" y="6225841"/>
                    <a:pt x="4265460" y="6149638"/>
                  </a:cubicBezTo>
                  <a:cubicBezTo>
                    <a:pt x="4361212" y="6111884"/>
                    <a:pt x="4454636" y="6067065"/>
                    <a:pt x="4546587" y="6018079"/>
                  </a:cubicBezTo>
                  <a:cubicBezTo>
                    <a:pt x="4638662" y="5969322"/>
                    <a:pt x="4729020" y="5915240"/>
                    <a:pt x="4818030" y="5858029"/>
                  </a:cubicBezTo>
                  <a:cubicBezTo>
                    <a:pt x="4907038" y="5800703"/>
                    <a:pt x="4994577" y="5739672"/>
                    <a:pt x="5081870" y="5676903"/>
                  </a:cubicBezTo>
                  <a:cubicBezTo>
                    <a:pt x="5125392" y="5645519"/>
                    <a:pt x="5168794" y="5613324"/>
                    <a:pt x="5212073" y="5581013"/>
                  </a:cubicBezTo>
                  <a:lnTo>
                    <a:pt x="5343625" y="5481533"/>
                  </a:lnTo>
                  <a:cubicBezTo>
                    <a:pt x="5432696" y="5414768"/>
                    <a:pt x="5521951" y="5349452"/>
                    <a:pt x="5610378" y="5284425"/>
                  </a:cubicBezTo>
                  <a:lnTo>
                    <a:pt x="5822102" y="5126414"/>
                  </a:lnTo>
                  <a:lnTo>
                    <a:pt x="5822102" y="5556641"/>
                  </a:lnTo>
                  <a:lnTo>
                    <a:pt x="5576325" y="5749979"/>
                  </a:lnTo>
                  <a:lnTo>
                    <a:pt x="5447715" y="5852818"/>
                  </a:lnTo>
                  <a:cubicBezTo>
                    <a:pt x="5403945" y="5887445"/>
                    <a:pt x="5359932" y="5922073"/>
                    <a:pt x="5315059" y="5956236"/>
                  </a:cubicBezTo>
                  <a:cubicBezTo>
                    <a:pt x="5225682" y="6024680"/>
                    <a:pt x="5133976" y="6091734"/>
                    <a:pt x="5038468" y="6155776"/>
                  </a:cubicBezTo>
                  <a:cubicBezTo>
                    <a:pt x="4943084" y="6219703"/>
                    <a:pt x="4845002" y="6281777"/>
                    <a:pt x="4741892" y="6338292"/>
                  </a:cubicBezTo>
                  <a:cubicBezTo>
                    <a:pt x="4638784" y="6394692"/>
                    <a:pt x="4532120" y="6447038"/>
                    <a:pt x="4420920" y="6492203"/>
                  </a:cubicBezTo>
                  <a:cubicBezTo>
                    <a:pt x="4199255" y="6583693"/>
                    <a:pt x="3959813" y="6644840"/>
                    <a:pt x="3717672" y="6670434"/>
                  </a:cubicBezTo>
                  <a:cubicBezTo>
                    <a:pt x="3657106" y="6676456"/>
                    <a:pt x="3596419" y="6681321"/>
                    <a:pt x="3535853" y="6683289"/>
                  </a:cubicBezTo>
                  <a:lnTo>
                    <a:pt x="3490367" y="6684910"/>
                  </a:lnTo>
                  <a:lnTo>
                    <a:pt x="3445005" y="6685142"/>
                  </a:lnTo>
                  <a:cubicBezTo>
                    <a:pt x="3414354" y="6685605"/>
                    <a:pt x="3385297" y="6684679"/>
                    <a:pt x="3355872" y="6684100"/>
                  </a:cubicBezTo>
                  <a:cubicBezTo>
                    <a:pt x="3297146" y="6683405"/>
                    <a:pt x="3238052" y="6680047"/>
                    <a:pt x="3179203" y="6677150"/>
                  </a:cubicBezTo>
                  <a:cubicBezTo>
                    <a:pt x="3120232" y="6672519"/>
                    <a:pt x="3061259" y="6668233"/>
                    <a:pt x="3002410" y="6661169"/>
                  </a:cubicBezTo>
                  <a:cubicBezTo>
                    <a:pt x="2884589" y="6647851"/>
                    <a:pt x="2766891" y="6629669"/>
                    <a:pt x="2650296" y="6604191"/>
                  </a:cubicBezTo>
                  <a:cubicBezTo>
                    <a:pt x="2533702" y="6578713"/>
                    <a:pt x="2418456" y="6545938"/>
                    <a:pt x="2306028" y="6505869"/>
                  </a:cubicBezTo>
                  <a:cubicBezTo>
                    <a:pt x="2193602" y="6465683"/>
                    <a:pt x="2084118" y="6417738"/>
                    <a:pt x="1978803" y="6363307"/>
                  </a:cubicBezTo>
                  <a:cubicBezTo>
                    <a:pt x="1873855" y="6308066"/>
                    <a:pt x="1773077" y="6246340"/>
                    <a:pt x="1678428" y="6177779"/>
                  </a:cubicBezTo>
                  <a:cubicBezTo>
                    <a:pt x="1488393" y="6041356"/>
                    <a:pt x="1321900" y="5881423"/>
                    <a:pt x="1175880" y="5710373"/>
                  </a:cubicBezTo>
                  <a:cubicBezTo>
                    <a:pt x="1103177" y="5624441"/>
                    <a:pt x="1035501" y="5535732"/>
                    <a:pt x="971502" y="5445399"/>
                  </a:cubicBezTo>
                  <a:cubicBezTo>
                    <a:pt x="907380" y="5355069"/>
                    <a:pt x="847550" y="5262768"/>
                    <a:pt x="790909" y="5169078"/>
                  </a:cubicBezTo>
                  <a:cubicBezTo>
                    <a:pt x="761974" y="5121712"/>
                    <a:pt x="735492" y="5077357"/>
                    <a:pt x="706680" y="5031959"/>
                  </a:cubicBezTo>
                  <a:cubicBezTo>
                    <a:pt x="678114" y="4986910"/>
                    <a:pt x="649058" y="4941860"/>
                    <a:pt x="619143" y="4897157"/>
                  </a:cubicBezTo>
                  <a:lnTo>
                    <a:pt x="436465" y="4628710"/>
                  </a:lnTo>
                  <a:cubicBezTo>
                    <a:pt x="406182" y="4583544"/>
                    <a:pt x="376267" y="4538147"/>
                    <a:pt x="347088" y="4492171"/>
                  </a:cubicBezTo>
                  <a:cubicBezTo>
                    <a:pt x="317908" y="4446194"/>
                    <a:pt x="288974" y="4400102"/>
                    <a:pt x="262001" y="4352619"/>
                  </a:cubicBezTo>
                  <a:cubicBezTo>
                    <a:pt x="207934" y="4258119"/>
                    <a:pt x="158280" y="4160840"/>
                    <a:pt x="118679" y="4059853"/>
                  </a:cubicBezTo>
                  <a:cubicBezTo>
                    <a:pt x="78343" y="3959214"/>
                    <a:pt x="48429" y="3854870"/>
                    <a:pt x="28322" y="3749136"/>
                  </a:cubicBezTo>
                  <a:cubicBezTo>
                    <a:pt x="9073" y="3643402"/>
                    <a:pt x="0" y="3536046"/>
                    <a:pt x="0" y="3428922"/>
                  </a:cubicBezTo>
                  <a:cubicBezTo>
                    <a:pt x="1594" y="3001816"/>
                    <a:pt x="89010" y="2575868"/>
                    <a:pt x="253052" y="2174356"/>
                  </a:cubicBezTo>
                  <a:cubicBezTo>
                    <a:pt x="294246" y="2074066"/>
                    <a:pt x="338873" y="1974700"/>
                    <a:pt x="389141" y="1877652"/>
                  </a:cubicBezTo>
                  <a:cubicBezTo>
                    <a:pt x="438672" y="1780256"/>
                    <a:pt x="493230" y="1684945"/>
                    <a:pt x="552079" y="1591834"/>
                  </a:cubicBezTo>
                  <a:cubicBezTo>
                    <a:pt x="669900" y="1405728"/>
                    <a:pt x="804394" y="1227729"/>
                    <a:pt x="954950" y="1061773"/>
                  </a:cubicBezTo>
                  <a:cubicBezTo>
                    <a:pt x="1030597" y="979085"/>
                    <a:pt x="1109552" y="898829"/>
                    <a:pt x="1192922" y="822626"/>
                  </a:cubicBezTo>
                  <a:cubicBezTo>
                    <a:pt x="1213642" y="803402"/>
                    <a:pt x="1234483" y="784409"/>
                    <a:pt x="1255939" y="765880"/>
                  </a:cubicBezTo>
                  <a:cubicBezTo>
                    <a:pt x="1277273" y="747234"/>
                    <a:pt x="1298237" y="728241"/>
                    <a:pt x="1320183" y="710291"/>
                  </a:cubicBezTo>
                  <a:cubicBezTo>
                    <a:pt x="1363585" y="673811"/>
                    <a:pt x="1408088" y="638489"/>
                    <a:pt x="1452961" y="603514"/>
                  </a:cubicBezTo>
                  <a:cubicBezTo>
                    <a:pt x="1633310" y="464543"/>
                    <a:pt x="1828125" y="341437"/>
                    <a:pt x="2033360" y="235818"/>
                  </a:cubicBezTo>
                  <a:cubicBezTo>
                    <a:pt x="2187242" y="156561"/>
                    <a:pt x="2347554" y="87597"/>
                    <a:pt x="2512513" y="30012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0" name="Freeform: Shape 17">
              <a:extLst>
                <a:ext uri="{FF2B5EF4-FFF2-40B4-BE49-F238E27FC236}">
                  <a16:creationId xmlns:a16="http://schemas.microsoft.com/office/drawing/2014/main" id="{15102EBE-A80F-4CFF-B1DD-941EF9728B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04998" y="98659"/>
              <a:ext cx="5774333" cy="6315453"/>
            </a:xfrm>
            <a:custGeom>
              <a:avLst/>
              <a:gdLst>
                <a:gd name="connsiteX0" fmla="*/ 3707237 w 5774333"/>
                <a:gd name="connsiteY0" fmla="*/ 1489 h 6315453"/>
                <a:gd name="connsiteX1" fmla="*/ 4037665 w 5774333"/>
                <a:gd name="connsiteY1" fmla="*/ 6121 h 6315453"/>
                <a:gd name="connsiteX2" fmla="*/ 4692239 w 5774333"/>
                <a:gd name="connsiteY2" fmla="*/ 102128 h 6315453"/>
                <a:gd name="connsiteX3" fmla="*/ 5315059 w 5774333"/>
                <a:gd name="connsiteY3" fmla="*/ 324945 h 6315453"/>
                <a:gd name="connsiteX4" fmla="*/ 5738325 w 5774333"/>
                <a:gd name="connsiteY4" fmla="*/ 578286 h 6315453"/>
                <a:gd name="connsiteX5" fmla="*/ 5774333 w 5774333"/>
                <a:gd name="connsiteY5" fmla="*/ 606551 h 6315453"/>
                <a:gd name="connsiteX6" fmla="*/ 5774333 w 5774333"/>
                <a:gd name="connsiteY6" fmla="*/ 975490 h 6315453"/>
                <a:gd name="connsiteX7" fmla="*/ 5676001 w 5774333"/>
                <a:gd name="connsiteY7" fmla="*/ 889749 h 6315453"/>
                <a:gd name="connsiteX8" fmla="*/ 5177132 w 5774333"/>
                <a:gd name="connsiteY8" fmla="*/ 581926 h 6315453"/>
                <a:gd name="connsiteX9" fmla="*/ 4615735 w 5774333"/>
                <a:gd name="connsiteY9" fmla="*/ 388640 h 6315453"/>
                <a:gd name="connsiteX10" fmla="*/ 4020010 w 5774333"/>
                <a:gd name="connsiteY10" fmla="*/ 308500 h 6315453"/>
                <a:gd name="connsiteX11" fmla="*/ 3416315 w 5774333"/>
                <a:gd name="connsiteY11" fmla="*/ 328882 h 6315453"/>
                <a:gd name="connsiteX12" fmla="*/ 2823779 w 5774333"/>
                <a:gd name="connsiteY12" fmla="*/ 446545 h 6315453"/>
                <a:gd name="connsiteX13" fmla="*/ 2256987 w 5774333"/>
                <a:gd name="connsiteY13" fmla="*/ 651296 h 6315453"/>
                <a:gd name="connsiteX14" fmla="*/ 1244169 w 5774333"/>
                <a:gd name="connsiteY14" fmla="*/ 1280374 h 6315453"/>
                <a:gd name="connsiteX15" fmla="*/ 830141 w 5774333"/>
                <a:gd name="connsiteY15" fmla="*/ 1700184 h 6315453"/>
                <a:gd name="connsiteX16" fmla="*/ 502792 w 5774333"/>
                <a:gd name="connsiteY16" fmla="*/ 2182300 h 6315453"/>
                <a:gd name="connsiteX17" fmla="*/ 280637 w 5774333"/>
                <a:gd name="connsiteY17" fmla="*/ 2715256 h 6315453"/>
                <a:gd name="connsiteX18" fmla="*/ 199843 w 5774333"/>
                <a:gd name="connsiteY18" fmla="*/ 3283418 h 6315453"/>
                <a:gd name="connsiteX19" fmla="*/ 233926 w 5774333"/>
                <a:gd name="connsiteY19" fmla="*/ 3561593 h 6315453"/>
                <a:gd name="connsiteX20" fmla="*/ 334582 w 5774333"/>
                <a:gd name="connsiteY20" fmla="*/ 3821816 h 6315453"/>
                <a:gd name="connsiteX21" fmla="*/ 404834 w 5774333"/>
                <a:gd name="connsiteY21" fmla="*/ 3944343 h 6315453"/>
                <a:gd name="connsiteX22" fmla="*/ 485506 w 5774333"/>
                <a:gd name="connsiteY22" fmla="*/ 4062932 h 6315453"/>
                <a:gd name="connsiteX23" fmla="*/ 671861 w 5774333"/>
                <a:gd name="connsiteY23" fmla="*/ 4292120 h 6315453"/>
                <a:gd name="connsiteX24" fmla="*/ 873542 w 5774333"/>
                <a:gd name="connsiteY24" fmla="*/ 4523044 h 6315453"/>
                <a:gd name="connsiteX25" fmla="*/ 973831 w 5774333"/>
                <a:gd name="connsiteY25" fmla="*/ 4643601 h 6315453"/>
                <a:gd name="connsiteX26" fmla="*/ 1022014 w 5774333"/>
                <a:gd name="connsiteY26" fmla="*/ 4702780 h 6315453"/>
                <a:gd name="connsiteX27" fmla="*/ 1069215 w 5774333"/>
                <a:gd name="connsiteY27" fmla="*/ 4759411 h 6315453"/>
                <a:gd name="connsiteX28" fmla="*/ 1474784 w 5774333"/>
                <a:gd name="connsiteY28" fmla="*/ 5177948 h 6315453"/>
                <a:gd name="connsiteX29" fmla="*/ 1690442 w 5774333"/>
                <a:gd name="connsiteY29" fmla="*/ 5366255 h 6315453"/>
                <a:gd name="connsiteX30" fmla="*/ 1916276 w 5774333"/>
                <a:gd name="connsiteY30" fmla="*/ 5539852 h 6315453"/>
                <a:gd name="connsiteX31" fmla="*/ 2420784 w 5774333"/>
                <a:gd name="connsiteY31" fmla="*/ 5814437 h 6315453"/>
                <a:gd name="connsiteX32" fmla="*/ 2703015 w 5774333"/>
                <a:gd name="connsiteY32" fmla="*/ 5892029 h 6315453"/>
                <a:gd name="connsiteX33" fmla="*/ 2775350 w 5774333"/>
                <a:gd name="connsiteY33" fmla="*/ 5905695 h 6315453"/>
                <a:gd name="connsiteX34" fmla="*/ 2848299 w 5774333"/>
                <a:gd name="connsiteY34" fmla="*/ 5917161 h 6315453"/>
                <a:gd name="connsiteX35" fmla="*/ 2995544 w 5774333"/>
                <a:gd name="connsiteY35" fmla="*/ 5933605 h 6315453"/>
                <a:gd name="connsiteX36" fmla="*/ 3069596 w 5774333"/>
                <a:gd name="connsiteY36" fmla="*/ 5938933 h 6315453"/>
                <a:gd name="connsiteX37" fmla="*/ 3143894 w 5774333"/>
                <a:gd name="connsiteY37" fmla="*/ 5942639 h 6315453"/>
                <a:gd name="connsiteX38" fmla="*/ 3218436 w 5774333"/>
                <a:gd name="connsiteY38" fmla="*/ 5944260 h 6315453"/>
                <a:gd name="connsiteX39" fmla="*/ 3293101 w 5774333"/>
                <a:gd name="connsiteY39" fmla="*/ 5943913 h 6315453"/>
                <a:gd name="connsiteX40" fmla="*/ 3330494 w 5774333"/>
                <a:gd name="connsiteY40" fmla="*/ 5943565 h 6315453"/>
                <a:gd name="connsiteX41" fmla="*/ 3366540 w 5774333"/>
                <a:gd name="connsiteY41" fmla="*/ 5942059 h 6315453"/>
                <a:gd name="connsiteX42" fmla="*/ 3402462 w 5774333"/>
                <a:gd name="connsiteY42" fmla="*/ 5940323 h 6315453"/>
                <a:gd name="connsiteX43" fmla="*/ 3438262 w 5774333"/>
                <a:gd name="connsiteY43" fmla="*/ 5937543 h 6315453"/>
                <a:gd name="connsiteX44" fmla="*/ 3580236 w 5774333"/>
                <a:gd name="connsiteY44" fmla="*/ 5920982 h 6315453"/>
                <a:gd name="connsiteX45" fmla="*/ 4121034 w 5774333"/>
                <a:gd name="connsiteY45" fmla="*/ 5753290 h 6315453"/>
                <a:gd name="connsiteX46" fmla="*/ 4620639 w 5774333"/>
                <a:gd name="connsiteY46" fmla="*/ 5459364 h 6315453"/>
                <a:gd name="connsiteX47" fmla="*/ 4741771 w 5774333"/>
                <a:gd name="connsiteY47" fmla="*/ 5372971 h 6315453"/>
                <a:gd name="connsiteX48" fmla="*/ 4862901 w 5774333"/>
                <a:gd name="connsiteY48" fmla="*/ 5283682 h 6315453"/>
                <a:gd name="connsiteX49" fmla="*/ 5108229 w 5774333"/>
                <a:gd name="connsiteY49" fmla="*/ 5098386 h 6315453"/>
                <a:gd name="connsiteX50" fmla="*/ 5612493 w 5774333"/>
                <a:gd name="connsiteY50" fmla="*/ 4739724 h 6315453"/>
                <a:gd name="connsiteX51" fmla="*/ 5774333 w 5774333"/>
                <a:gd name="connsiteY51" fmla="*/ 4623488 h 6315453"/>
                <a:gd name="connsiteX52" fmla="*/ 5774333 w 5774333"/>
                <a:gd name="connsiteY52" fmla="*/ 5232926 h 6315453"/>
                <a:gd name="connsiteX53" fmla="*/ 5676492 w 5774333"/>
                <a:gd name="connsiteY53" fmla="*/ 5306859 h 6315453"/>
                <a:gd name="connsiteX54" fmla="*/ 5426260 w 5774333"/>
                <a:gd name="connsiteY54" fmla="*/ 5486233 h 6315453"/>
                <a:gd name="connsiteX55" fmla="*/ 5300225 w 5774333"/>
                <a:gd name="connsiteY55" fmla="*/ 5576217 h 6315453"/>
                <a:gd name="connsiteX56" fmla="*/ 5170757 w 5774333"/>
                <a:gd name="connsiteY56" fmla="*/ 5666780 h 6315453"/>
                <a:gd name="connsiteX57" fmla="*/ 5038100 w 5774333"/>
                <a:gd name="connsiteY57" fmla="*/ 5756185 h 6315453"/>
                <a:gd name="connsiteX58" fmla="*/ 4901276 w 5774333"/>
                <a:gd name="connsiteY58" fmla="*/ 5843043 h 6315453"/>
                <a:gd name="connsiteX59" fmla="*/ 4614019 w 5774333"/>
                <a:gd name="connsiteY59" fmla="*/ 6006103 h 6315453"/>
                <a:gd name="connsiteX60" fmla="*/ 4305061 w 5774333"/>
                <a:gd name="connsiteY60" fmla="*/ 6144726 h 6315453"/>
                <a:gd name="connsiteX61" fmla="*/ 3632710 w 5774333"/>
                <a:gd name="connsiteY61" fmla="*/ 6304196 h 6315453"/>
                <a:gd name="connsiteX62" fmla="*/ 3459594 w 5774333"/>
                <a:gd name="connsiteY62" fmla="*/ 6314504 h 6315453"/>
                <a:gd name="connsiteX63" fmla="*/ 3416315 w 5774333"/>
                <a:gd name="connsiteY63" fmla="*/ 6315429 h 6315453"/>
                <a:gd name="connsiteX64" fmla="*/ 3373159 w 5774333"/>
                <a:gd name="connsiteY64" fmla="*/ 6315198 h 6315453"/>
                <a:gd name="connsiteX65" fmla="*/ 3330127 w 5774333"/>
                <a:gd name="connsiteY65" fmla="*/ 6314735 h 6315453"/>
                <a:gd name="connsiteX66" fmla="*/ 3288320 w 5774333"/>
                <a:gd name="connsiteY66" fmla="*/ 6313230 h 6315453"/>
                <a:gd name="connsiteX67" fmla="*/ 2954350 w 5774333"/>
                <a:gd name="connsiteY67" fmla="*/ 6288098 h 6315453"/>
                <a:gd name="connsiteX68" fmla="*/ 2622466 w 5774333"/>
                <a:gd name="connsiteY68" fmla="*/ 6232742 h 6315453"/>
                <a:gd name="connsiteX69" fmla="*/ 2296466 w 5774333"/>
                <a:gd name="connsiteY69" fmla="*/ 6146001 h 6315453"/>
                <a:gd name="connsiteX70" fmla="*/ 1672419 w 5774333"/>
                <a:gd name="connsiteY70" fmla="*/ 5885197 h 6315453"/>
                <a:gd name="connsiteX71" fmla="*/ 1146578 w 5774333"/>
                <a:gd name="connsiteY71" fmla="*/ 5479168 h 6315453"/>
                <a:gd name="connsiteX72" fmla="*/ 933372 w 5774333"/>
                <a:gd name="connsiteY72" fmla="*/ 5234810 h 6315453"/>
                <a:gd name="connsiteX73" fmla="*/ 747140 w 5774333"/>
                <a:gd name="connsiteY73" fmla="*/ 4976091 h 6315453"/>
                <a:gd name="connsiteX74" fmla="*/ 703616 w 5774333"/>
                <a:gd name="connsiteY74" fmla="*/ 4910196 h 6315453"/>
                <a:gd name="connsiteX75" fmla="*/ 662053 w 5774333"/>
                <a:gd name="connsiteY75" fmla="*/ 4846269 h 6315453"/>
                <a:gd name="connsiteX76" fmla="*/ 580033 w 5774333"/>
                <a:gd name="connsiteY76" fmla="*/ 4722352 h 6315453"/>
                <a:gd name="connsiteX77" fmla="*/ 410105 w 5774333"/>
                <a:gd name="connsiteY77" fmla="*/ 4469193 h 6315453"/>
                <a:gd name="connsiteX78" fmla="*/ 244224 w 5774333"/>
                <a:gd name="connsiteY78" fmla="*/ 4201556 h 6315453"/>
                <a:gd name="connsiteX79" fmla="*/ 169437 w 5774333"/>
                <a:gd name="connsiteY79" fmla="*/ 4059690 h 6315453"/>
                <a:gd name="connsiteX80" fmla="*/ 105929 w 5774333"/>
                <a:gd name="connsiteY80" fmla="*/ 3911221 h 6315453"/>
                <a:gd name="connsiteX81" fmla="*/ 57256 w 5774333"/>
                <a:gd name="connsiteY81" fmla="*/ 3757195 h 6315453"/>
                <a:gd name="connsiteX82" fmla="*/ 39111 w 5774333"/>
                <a:gd name="connsiteY82" fmla="*/ 3678677 h 6315453"/>
                <a:gd name="connsiteX83" fmla="*/ 31142 w 5774333"/>
                <a:gd name="connsiteY83" fmla="*/ 3639300 h 6315453"/>
                <a:gd name="connsiteX84" fmla="*/ 24521 w 5774333"/>
                <a:gd name="connsiteY84" fmla="*/ 3599809 h 6315453"/>
                <a:gd name="connsiteX85" fmla="*/ 0 w 5774333"/>
                <a:gd name="connsiteY85" fmla="*/ 3283418 h 6315453"/>
                <a:gd name="connsiteX86" fmla="*/ 68045 w 5774333"/>
                <a:gd name="connsiteY86" fmla="*/ 2666963 h 6315453"/>
                <a:gd name="connsiteX87" fmla="*/ 272546 w 5774333"/>
                <a:gd name="connsiteY87" fmla="*/ 2076334 h 6315453"/>
                <a:gd name="connsiteX88" fmla="*/ 1039300 w 5774333"/>
                <a:gd name="connsiteY88" fmla="*/ 1073307 h 6315453"/>
                <a:gd name="connsiteX89" fmla="*/ 1547733 w 5774333"/>
                <a:gd name="connsiteY89" fmla="*/ 680365 h 6315453"/>
                <a:gd name="connsiteX90" fmla="*/ 2115995 w 5774333"/>
                <a:gd name="connsiteY90" fmla="*/ 368373 h 6315453"/>
                <a:gd name="connsiteX91" fmla="*/ 3377451 w 5774333"/>
                <a:gd name="connsiteY91" fmla="*/ 24304 h 6315453"/>
                <a:gd name="connsiteX92" fmla="*/ 3707237 w 5774333"/>
                <a:gd name="connsiteY92" fmla="*/ 1489 h 63154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</a:cxnLst>
              <a:rect l="l" t="t" r="r" b="b"/>
              <a:pathLst>
                <a:path w="5774333" h="6315453">
                  <a:moveTo>
                    <a:pt x="3707237" y="1489"/>
                  </a:moveTo>
                  <a:cubicBezTo>
                    <a:pt x="3817502" y="-1522"/>
                    <a:pt x="3927875" y="41"/>
                    <a:pt x="4037665" y="6121"/>
                  </a:cubicBezTo>
                  <a:cubicBezTo>
                    <a:pt x="4257614" y="18745"/>
                    <a:pt x="4477439" y="49665"/>
                    <a:pt x="4692239" y="102128"/>
                  </a:cubicBezTo>
                  <a:cubicBezTo>
                    <a:pt x="4907039" y="154474"/>
                    <a:pt x="5116811" y="228592"/>
                    <a:pt x="5315059" y="324945"/>
                  </a:cubicBezTo>
                  <a:cubicBezTo>
                    <a:pt x="5463562" y="397211"/>
                    <a:pt x="5606133" y="481527"/>
                    <a:pt x="5738325" y="578286"/>
                  </a:cubicBezTo>
                  <a:lnTo>
                    <a:pt x="5774333" y="606551"/>
                  </a:lnTo>
                  <a:lnTo>
                    <a:pt x="5774333" y="975490"/>
                  </a:lnTo>
                  <a:lnTo>
                    <a:pt x="5676001" y="889749"/>
                  </a:lnTo>
                  <a:cubicBezTo>
                    <a:pt x="5522381" y="769886"/>
                    <a:pt x="5355519" y="665657"/>
                    <a:pt x="5177132" y="581926"/>
                  </a:cubicBezTo>
                  <a:cubicBezTo>
                    <a:pt x="4998867" y="497965"/>
                    <a:pt x="4810183" y="433574"/>
                    <a:pt x="4615735" y="388640"/>
                  </a:cubicBezTo>
                  <a:cubicBezTo>
                    <a:pt x="4421289" y="343591"/>
                    <a:pt x="4221446" y="317649"/>
                    <a:pt x="4020010" y="308500"/>
                  </a:cubicBezTo>
                  <a:cubicBezTo>
                    <a:pt x="3818207" y="298887"/>
                    <a:pt x="3616649" y="305257"/>
                    <a:pt x="3416315" y="328882"/>
                  </a:cubicBezTo>
                  <a:cubicBezTo>
                    <a:pt x="3216106" y="352623"/>
                    <a:pt x="3017736" y="392346"/>
                    <a:pt x="2823779" y="446545"/>
                  </a:cubicBezTo>
                  <a:cubicBezTo>
                    <a:pt x="2629699" y="500513"/>
                    <a:pt x="2440401" y="570345"/>
                    <a:pt x="2256987" y="651296"/>
                  </a:cubicBezTo>
                  <a:cubicBezTo>
                    <a:pt x="1889058" y="811461"/>
                    <a:pt x="1545527" y="1023856"/>
                    <a:pt x="1244169" y="1280374"/>
                  </a:cubicBezTo>
                  <a:cubicBezTo>
                    <a:pt x="1093982" y="1409039"/>
                    <a:pt x="954828" y="1549400"/>
                    <a:pt x="830141" y="1700184"/>
                  </a:cubicBezTo>
                  <a:cubicBezTo>
                    <a:pt x="705209" y="1850736"/>
                    <a:pt x="594989" y="2012176"/>
                    <a:pt x="502792" y="2182300"/>
                  </a:cubicBezTo>
                  <a:cubicBezTo>
                    <a:pt x="410595" y="2352308"/>
                    <a:pt x="333847" y="2530307"/>
                    <a:pt x="280637" y="2715256"/>
                  </a:cubicBezTo>
                  <a:cubicBezTo>
                    <a:pt x="227306" y="2899741"/>
                    <a:pt x="199719" y="3091521"/>
                    <a:pt x="199843" y="3283418"/>
                  </a:cubicBezTo>
                  <a:cubicBezTo>
                    <a:pt x="200946" y="3377687"/>
                    <a:pt x="210754" y="3471261"/>
                    <a:pt x="233926" y="3561593"/>
                  </a:cubicBezTo>
                  <a:cubicBezTo>
                    <a:pt x="256730" y="3652040"/>
                    <a:pt x="292162" y="3738550"/>
                    <a:pt x="334582" y="3821816"/>
                  </a:cubicBezTo>
                  <a:cubicBezTo>
                    <a:pt x="356038" y="3863392"/>
                    <a:pt x="379823" y="3904157"/>
                    <a:pt x="404834" y="3944343"/>
                  </a:cubicBezTo>
                  <a:cubicBezTo>
                    <a:pt x="430212" y="3984413"/>
                    <a:pt x="457308" y="4023905"/>
                    <a:pt x="485506" y="4062932"/>
                  </a:cubicBezTo>
                  <a:cubicBezTo>
                    <a:pt x="542639" y="4140757"/>
                    <a:pt x="606146" y="4216265"/>
                    <a:pt x="671861" y="4292120"/>
                  </a:cubicBezTo>
                  <a:cubicBezTo>
                    <a:pt x="737576" y="4368091"/>
                    <a:pt x="806234" y="4444062"/>
                    <a:pt x="873542" y="4523044"/>
                  </a:cubicBezTo>
                  <a:cubicBezTo>
                    <a:pt x="907258" y="4562419"/>
                    <a:pt x="940606" y="4602721"/>
                    <a:pt x="973831" y="4643601"/>
                  </a:cubicBezTo>
                  <a:lnTo>
                    <a:pt x="1022014" y="4702780"/>
                  </a:lnTo>
                  <a:cubicBezTo>
                    <a:pt x="1037829" y="4721658"/>
                    <a:pt x="1052910" y="4740998"/>
                    <a:pt x="1069215" y="4759411"/>
                  </a:cubicBezTo>
                  <a:cubicBezTo>
                    <a:pt x="1196477" y="4909269"/>
                    <a:pt x="1334527" y="5047199"/>
                    <a:pt x="1474784" y="5177948"/>
                  </a:cubicBezTo>
                  <a:cubicBezTo>
                    <a:pt x="1545281" y="5243033"/>
                    <a:pt x="1617003" y="5305917"/>
                    <a:pt x="1690442" y="5366255"/>
                  </a:cubicBezTo>
                  <a:cubicBezTo>
                    <a:pt x="1763881" y="5426591"/>
                    <a:pt x="1838668" y="5484959"/>
                    <a:pt x="1916276" y="5539852"/>
                  </a:cubicBezTo>
                  <a:cubicBezTo>
                    <a:pt x="2070877" y="5649872"/>
                    <a:pt x="2237617" y="5748194"/>
                    <a:pt x="2420784" y="5814437"/>
                  </a:cubicBezTo>
                  <a:cubicBezTo>
                    <a:pt x="2512124" y="5847559"/>
                    <a:pt x="2606773" y="5872921"/>
                    <a:pt x="2703015" y="5892029"/>
                  </a:cubicBezTo>
                  <a:cubicBezTo>
                    <a:pt x="2727168" y="5896546"/>
                    <a:pt x="2751075" y="5901758"/>
                    <a:pt x="2775350" y="5905695"/>
                  </a:cubicBezTo>
                  <a:lnTo>
                    <a:pt x="2848299" y="5917161"/>
                  </a:lnTo>
                  <a:cubicBezTo>
                    <a:pt x="2897218" y="5923298"/>
                    <a:pt x="2946136" y="5929784"/>
                    <a:pt x="2995544" y="5933605"/>
                  </a:cubicBezTo>
                  <a:cubicBezTo>
                    <a:pt x="3020188" y="5935806"/>
                    <a:pt x="3044831" y="5937891"/>
                    <a:pt x="3069596" y="5938933"/>
                  </a:cubicBezTo>
                  <a:cubicBezTo>
                    <a:pt x="3094362" y="5940090"/>
                    <a:pt x="3119005" y="5941943"/>
                    <a:pt x="3143894" y="5942639"/>
                  </a:cubicBezTo>
                  <a:lnTo>
                    <a:pt x="3218436" y="5944260"/>
                  </a:lnTo>
                  <a:cubicBezTo>
                    <a:pt x="3243201" y="5944838"/>
                    <a:pt x="3268212" y="5944029"/>
                    <a:pt x="3293101" y="5943913"/>
                  </a:cubicBezTo>
                  <a:lnTo>
                    <a:pt x="3330494" y="5943565"/>
                  </a:lnTo>
                  <a:cubicBezTo>
                    <a:pt x="3342632" y="5943218"/>
                    <a:pt x="3354524" y="5942523"/>
                    <a:pt x="3366540" y="5942059"/>
                  </a:cubicBezTo>
                  <a:cubicBezTo>
                    <a:pt x="3378554" y="5941480"/>
                    <a:pt x="3390570" y="5941134"/>
                    <a:pt x="3402462" y="5940323"/>
                  </a:cubicBezTo>
                  <a:lnTo>
                    <a:pt x="3438262" y="5937543"/>
                  </a:lnTo>
                  <a:cubicBezTo>
                    <a:pt x="3485954" y="5933953"/>
                    <a:pt x="3533279" y="5927931"/>
                    <a:pt x="3580236" y="5920982"/>
                  </a:cubicBezTo>
                  <a:cubicBezTo>
                    <a:pt x="3768185" y="5891567"/>
                    <a:pt x="3948901" y="5834010"/>
                    <a:pt x="4121034" y="5753290"/>
                  </a:cubicBezTo>
                  <a:cubicBezTo>
                    <a:pt x="4293782" y="5673497"/>
                    <a:pt x="4458191" y="5571353"/>
                    <a:pt x="4620639" y="5459364"/>
                  </a:cubicBezTo>
                  <a:cubicBezTo>
                    <a:pt x="4661221" y="5431455"/>
                    <a:pt x="4701557" y="5402271"/>
                    <a:pt x="4741771" y="5372971"/>
                  </a:cubicBezTo>
                  <a:cubicBezTo>
                    <a:pt x="4782230" y="5343672"/>
                    <a:pt x="4822566" y="5313908"/>
                    <a:pt x="4862901" y="5283682"/>
                  </a:cubicBezTo>
                  <a:lnTo>
                    <a:pt x="5108229" y="5098386"/>
                  </a:lnTo>
                  <a:cubicBezTo>
                    <a:pt x="5276563" y="4972270"/>
                    <a:pt x="5446489" y="4854838"/>
                    <a:pt x="5612493" y="4739724"/>
                  </a:cubicBezTo>
                  <a:lnTo>
                    <a:pt x="5774333" y="4623488"/>
                  </a:lnTo>
                  <a:lnTo>
                    <a:pt x="5774333" y="5232926"/>
                  </a:lnTo>
                  <a:lnTo>
                    <a:pt x="5676492" y="5306859"/>
                  </a:lnTo>
                  <a:cubicBezTo>
                    <a:pt x="5592693" y="5367905"/>
                    <a:pt x="5508955" y="5427286"/>
                    <a:pt x="5426260" y="5486233"/>
                  </a:cubicBezTo>
                  <a:lnTo>
                    <a:pt x="5300225" y="5576217"/>
                  </a:lnTo>
                  <a:cubicBezTo>
                    <a:pt x="5257559" y="5606443"/>
                    <a:pt x="5214525" y="5636901"/>
                    <a:pt x="5170757" y="5666780"/>
                  </a:cubicBezTo>
                  <a:cubicBezTo>
                    <a:pt x="5127110" y="5696775"/>
                    <a:pt x="5082973" y="5726654"/>
                    <a:pt x="5038100" y="5756185"/>
                  </a:cubicBezTo>
                  <a:cubicBezTo>
                    <a:pt x="4993106" y="5785486"/>
                    <a:pt x="4947743" y="5814553"/>
                    <a:pt x="4901276" y="5843043"/>
                  </a:cubicBezTo>
                  <a:cubicBezTo>
                    <a:pt x="4808835" y="5900136"/>
                    <a:pt x="4713449" y="5955494"/>
                    <a:pt x="4614019" y="6006103"/>
                  </a:cubicBezTo>
                  <a:cubicBezTo>
                    <a:pt x="4514711" y="6056943"/>
                    <a:pt x="4411971" y="6104192"/>
                    <a:pt x="4305061" y="6144726"/>
                  </a:cubicBezTo>
                  <a:cubicBezTo>
                    <a:pt x="4092223" y="6226952"/>
                    <a:pt x="3863569" y="6282424"/>
                    <a:pt x="3632710" y="6304196"/>
                  </a:cubicBezTo>
                  <a:cubicBezTo>
                    <a:pt x="3574964" y="6309408"/>
                    <a:pt x="3517218" y="6313345"/>
                    <a:pt x="3459594" y="6314504"/>
                  </a:cubicBezTo>
                  <a:lnTo>
                    <a:pt x="3416315" y="6315429"/>
                  </a:lnTo>
                  <a:cubicBezTo>
                    <a:pt x="3401971" y="6315546"/>
                    <a:pt x="3387505" y="6315198"/>
                    <a:pt x="3373159" y="6315198"/>
                  </a:cubicBezTo>
                  <a:lnTo>
                    <a:pt x="3330127" y="6314735"/>
                  </a:lnTo>
                  <a:lnTo>
                    <a:pt x="3288320" y="6313230"/>
                  </a:lnTo>
                  <a:cubicBezTo>
                    <a:pt x="3176996" y="6309870"/>
                    <a:pt x="3065428" y="6301533"/>
                    <a:pt x="2954350" y="6288098"/>
                  </a:cubicBezTo>
                  <a:cubicBezTo>
                    <a:pt x="2843150" y="6275360"/>
                    <a:pt x="2732194" y="6257061"/>
                    <a:pt x="2622466" y="6232742"/>
                  </a:cubicBezTo>
                  <a:cubicBezTo>
                    <a:pt x="2512859" y="6208190"/>
                    <a:pt x="2404110" y="6179122"/>
                    <a:pt x="2296466" y="6146001"/>
                  </a:cubicBezTo>
                  <a:cubicBezTo>
                    <a:pt x="2081544" y="6079179"/>
                    <a:pt x="1869073" y="5996027"/>
                    <a:pt x="1672419" y="5885197"/>
                  </a:cubicBezTo>
                  <a:cubicBezTo>
                    <a:pt x="1475643" y="5774599"/>
                    <a:pt x="1299954" y="5634353"/>
                    <a:pt x="1146578" y="5479168"/>
                  </a:cubicBezTo>
                  <a:cubicBezTo>
                    <a:pt x="1069461" y="5401692"/>
                    <a:pt x="999333" y="5319235"/>
                    <a:pt x="933372" y="5234810"/>
                  </a:cubicBezTo>
                  <a:cubicBezTo>
                    <a:pt x="867781" y="5150038"/>
                    <a:pt x="805375" y="5063991"/>
                    <a:pt x="747140" y="4976091"/>
                  </a:cubicBezTo>
                  <a:cubicBezTo>
                    <a:pt x="732182" y="4954319"/>
                    <a:pt x="718082" y="4932199"/>
                    <a:pt x="703616" y="4910196"/>
                  </a:cubicBezTo>
                  <a:lnTo>
                    <a:pt x="662053" y="4846269"/>
                  </a:lnTo>
                  <a:cubicBezTo>
                    <a:pt x="635449" y="4804925"/>
                    <a:pt x="607864" y="4763928"/>
                    <a:pt x="580033" y="4722352"/>
                  </a:cubicBezTo>
                  <a:lnTo>
                    <a:pt x="410105" y="4469193"/>
                  </a:lnTo>
                  <a:cubicBezTo>
                    <a:pt x="353095" y="4382915"/>
                    <a:pt x="296820" y="4294089"/>
                    <a:pt x="244224" y="4201556"/>
                  </a:cubicBezTo>
                  <a:cubicBezTo>
                    <a:pt x="217987" y="4155232"/>
                    <a:pt x="192609" y="4108098"/>
                    <a:pt x="169437" y="4059690"/>
                  </a:cubicBezTo>
                  <a:cubicBezTo>
                    <a:pt x="146388" y="4011165"/>
                    <a:pt x="124932" y="3961715"/>
                    <a:pt x="105929" y="3911221"/>
                  </a:cubicBezTo>
                  <a:cubicBezTo>
                    <a:pt x="87293" y="3860613"/>
                    <a:pt x="70742" y="3809309"/>
                    <a:pt x="57256" y="3757195"/>
                  </a:cubicBezTo>
                  <a:cubicBezTo>
                    <a:pt x="50881" y="3731138"/>
                    <a:pt x="44383" y="3704965"/>
                    <a:pt x="39111" y="3678677"/>
                  </a:cubicBezTo>
                  <a:lnTo>
                    <a:pt x="31142" y="3639300"/>
                  </a:lnTo>
                  <a:lnTo>
                    <a:pt x="24521" y="3599809"/>
                  </a:lnTo>
                  <a:cubicBezTo>
                    <a:pt x="7234" y="3494423"/>
                    <a:pt x="0" y="3388457"/>
                    <a:pt x="0" y="3283418"/>
                  </a:cubicBezTo>
                  <a:cubicBezTo>
                    <a:pt x="491" y="3076698"/>
                    <a:pt x="23418" y="2869978"/>
                    <a:pt x="68045" y="2666963"/>
                  </a:cubicBezTo>
                  <a:cubicBezTo>
                    <a:pt x="112550" y="2464064"/>
                    <a:pt x="180717" y="2265104"/>
                    <a:pt x="272546" y="2076334"/>
                  </a:cubicBezTo>
                  <a:cubicBezTo>
                    <a:pt x="457062" y="1698794"/>
                    <a:pt x="724457" y="1360978"/>
                    <a:pt x="1039300" y="1073307"/>
                  </a:cubicBezTo>
                  <a:cubicBezTo>
                    <a:pt x="1197090" y="929472"/>
                    <a:pt x="1367630" y="798259"/>
                    <a:pt x="1547733" y="680365"/>
                  </a:cubicBezTo>
                  <a:cubicBezTo>
                    <a:pt x="1728081" y="562587"/>
                    <a:pt x="1917870" y="457663"/>
                    <a:pt x="2115995" y="368373"/>
                  </a:cubicBezTo>
                  <a:cubicBezTo>
                    <a:pt x="2512737" y="191070"/>
                    <a:pt x="2939883" y="73870"/>
                    <a:pt x="3377451" y="24304"/>
                  </a:cubicBezTo>
                  <a:cubicBezTo>
                    <a:pt x="3486812" y="12086"/>
                    <a:pt x="3596971" y="4500"/>
                    <a:pt x="3707237" y="148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1" name="Freeform: Shape 18">
              <a:extLst>
                <a:ext uri="{FF2B5EF4-FFF2-40B4-BE49-F238E27FC236}">
                  <a16:creationId xmlns:a16="http://schemas.microsoft.com/office/drawing/2014/main" id="{EC18CE1F-9DF1-47AF-9E66-6CE348AC233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10220" y="131729"/>
              <a:ext cx="5769111" cy="6229400"/>
            </a:xfrm>
            <a:custGeom>
              <a:avLst/>
              <a:gdLst>
                <a:gd name="connsiteX0" fmla="*/ 3882695 w 5769111"/>
                <a:gd name="connsiteY0" fmla="*/ 0 h 6229400"/>
                <a:gd name="connsiteX1" fmla="*/ 5691883 w 5769111"/>
                <a:gd name="connsiteY1" fmla="*/ 557381 h 6229400"/>
                <a:gd name="connsiteX2" fmla="*/ 5769111 w 5769111"/>
                <a:gd name="connsiteY2" fmla="*/ 620523 h 6229400"/>
                <a:gd name="connsiteX3" fmla="*/ 5769111 w 5769111"/>
                <a:gd name="connsiteY3" fmla="*/ 1464911 h 6229400"/>
                <a:gd name="connsiteX4" fmla="*/ 5660063 w 5769111"/>
                <a:gd name="connsiteY4" fmla="*/ 1328105 h 6229400"/>
                <a:gd name="connsiteX5" fmla="*/ 4910471 w 5769111"/>
                <a:gd name="connsiteY5" fmla="*/ 781599 h 6229400"/>
                <a:gd name="connsiteX6" fmla="*/ 3882695 w 5769111"/>
                <a:gd name="connsiteY6" fmla="*/ 579048 h 6229400"/>
                <a:gd name="connsiteX7" fmla="*/ 2683153 w 5769111"/>
                <a:gd name="connsiteY7" fmla="*/ 797003 h 6229400"/>
                <a:gd name="connsiteX8" fmla="*/ 1617493 w 5769111"/>
                <a:gd name="connsiteY8" fmla="*/ 1395738 h 6229400"/>
                <a:gd name="connsiteX9" fmla="*/ 880408 w 5769111"/>
                <a:gd name="connsiteY9" fmla="*/ 2259099 h 6229400"/>
                <a:gd name="connsiteX10" fmla="*/ 613135 w 5769111"/>
                <a:gd name="connsiteY10" fmla="*/ 3263863 h 6229400"/>
                <a:gd name="connsiteX11" fmla="*/ 1055484 w 5769111"/>
                <a:gd name="connsiteY11" fmla="*/ 4196825 h 6229400"/>
                <a:gd name="connsiteX12" fmla="*/ 1278376 w 5769111"/>
                <a:gd name="connsiteY12" fmla="*/ 4492950 h 6229400"/>
                <a:gd name="connsiteX13" fmla="*/ 3369851 w 5769111"/>
                <a:gd name="connsiteY13" fmla="*/ 5650468 h 6229400"/>
                <a:gd name="connsiteX14" fmla="*/ 4957551 w 5769111"/>
                <a:gd name="connsiteY14" fmla="*/ 4938355 h 6229400"/>
                <a:gd name="connsiteX15" fmla="*/ 5150773 w 5769111"/>
                <a:gd name="connsiteY15" fmla="*/ 4796950 h 6229400"/>
                <a:gd name="connsiteX16" fmla="*/ 5747247 w 5769111"/>
                <a:gd name="connsiteY16" fmla="*/ 4338176 h 6229400"/>
                <a:gd name="connsiteX17" fmla="*/ 5769111 w 5769111"/>
                <a:gd name="connsiteY17" fmla="*/ 4318497 h 6229400"/>
                <a:gd name="connsiteX18" fmla="*/ 5769111 w 5769111"/>
                <a:gd name="connsiteY18" fmla="*/ 5074612 h 6229400"/>
                <a:gd name="connsiteX19" fmla="*/ 5636252 w 5769111"/>
                <a:gd name="connsiteY19" fmla="*/ 5174208 h 6229400"/>
                <a:gd name="connsiteX20" fmla="*/ 5334922 w 5769111"/>
                <a:gd name="connsiteY20" fmla="*/ 5394528 h 6229400"/>
                <a:gd name="connsiteX21" fmla="*/ 3369727 w 5769111"/>
                <a:gd name="connsiteY21" fmla="*/ 6229400 h 6229400"/>
                <a:gd name="connsiteX22" fmla="*/ 771046 w 5769111"/>
                <a:gd name="connsiteY22" fmla="*/ 4817913 h 6229400"/>
                <a:gd name="connsiteX23" fmla="*/ 0 w 5769111"/>
                <a:gd name="connsiteY23" fmla="*/ 3263748 h 6229400"/>
                <a:gd name="connsiteX24" fmla="*/ 3882695 w 5769111"/>
                <a:gd name="connsiteY24" fmla="*/ 0 h 6229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</a:cxnLst>
              <a:rect l="l" t="t" r="r" b="b"/>
              <a:pathLst>
                <a:path w="5769111" h="6229400">
                  <a:moveTo>
                    <a:pt x="3882695" y="0"/>
                  </a:moveTo>
                  <a:cubicBezTo>
                    <a:pt x="4601253" y="0"/>
                    <a:pt x="5210727" y="205477"/>
                    <a:pt x="5691883" y="557381"/>
                  </a:cubicBezTo>
                  <a:lnTo>
                    <a:pt x="5769111" y="620523"/>
                  </a:lnTo>
                  <a:lnTo>
                    <a:pt x="5769111" y="1464911"/>
                  </a:lnTo>
                  <a:lnTo>
                    <a:pt x="5660063" y="1328105"/>
                  </a:lnTo>
                  <a:cubicBezTo>
                    <a:pt x="5449800" y="1091506"/>
                    <a:pt x="5197607" y="907600"/>
                    <a:pt x="4910471" y="781599"/>
                  </a:cubicBezTo>
                  <a:cubicBezTo>
                    <a:pt x="4604088" y="647260"/>
                    <a:pt x="4258349" y="579048"/>
                    <a:pt x="3882695" y="579048"/>
                  </a:cubicBezTo>
                  <a:cubicBezTo>
                    <a:pt x="3484238" y="579048"/>
                    <a:pt x="3080631" y="652240"/>
                    <a:pt x="2683153" y="797003"/>
                  </a:cubicBezTo>
                  <a:cubicBezTo>
                    <a:pt x="2296098" y="937595"/>
                    <a:pt x="1927678" y="1144662"/>
                    <a:pt x="1617493" y="1395738"/>
                  </a:cubicBezTo>
                  <a:cubicBezTo>
                    <a:pt x="1301915" y="1651098"/>
                    <a:pt x="1053890" y="1941665"/>
                    <a:pt x="880408" y="2259099"/>
                  </a:cubicBezTo>
                  <a:cubicBezTo>
                    <a:pt x="703125" y="2583597"/>
                    <a:pt x="613135" y="2921645"/>
                    <a:pt x="613135" y="3263863"/>
                  </a:cubicBezTo>
                  <a:cubicBezTo>
                    <a:pt x="613135" y="3608512"/>
                    <a:pt x="756702" y="3809789"/>
                    <a:pt x="1055484" y="4196825"/>
                  </a:cubicBezTo>
                  <a:cubicBezTo>
                    <a:pt x="1127574" y="4290167"/>
                    <a:pt x="1202116" y="4386753"/>
                    <a:pt x="1278376" y="4492950"/>
                  </a:cubicBezTo>
                  <a:cubicBezTo>
                    <a:pt x="1861105" y="5304313"/>
                    <a:pt x="2486623" y="5650468"/>
                    <a:pt x="3369851" y="5650468"/>
                  </a:cubicBezTo>
                  <a:cubicBezTo>
                    <a:pt x="3949515" y="5650468"/>
                    <a:pt x="4374822" y="5368471"/>
                    <a:pt x="4957551" y="4938355"/>
                  </a:cubicBezTo>
                  <a:cubicBezTo>
                    <a:pt x="5022653" y="4890293"/>
                    <a:pt x="5087755" y="4842811"/>
                    <a:pt x="5150773" y="4796950"/>
                  </a:cubicBezTo>
                  <a:cubicBezTo>
                    <a:pt x="5364254" y="4641404"/>
                    <a:pt x="5570313" y="4491241"/>
                    <a:pt x="5747247" y="4338176"/>
                  </a:cubicBezTo>
                  <a:lnTo>
                    <a:pt x="5769111" y="4318497"/>
                  </a:lnTo>
                  <a:lnTo>
                    <a:pt x="5769111" y="5074612"/>
                  </a:lnTo>
                  <a:lnTo>
                    <a:pt x="5636252" y="5174208"/>
                  </a:lnTo>
                  <a:cubicBezTo>
                    <a:pt x="5537051" y="5246835"/>
                    <a:pt x="5436100" y="5319845"/>
                    <a:pt x="5334922" y="5394528"/>
                  </a:cubicBezTo>
                  <a:cubicBezTo>
                    <a:pt x="4745327" y="5829741"/>
                    <a:pt x="4177309" y="6229400"/>
                    <a:pt x="3369727" y="6229400"/>
                  </a:cubicBezTo>
                  <a:cubicBezTo>
                    <a:pt x="2172147" y="6229400"/>
                    <a:pt x="1394603" y="5686137"/>
                    <a:pt x="771046" y="4817913"/>
                  </a:cubicBezTo>
                  <a:cubicBezTo>
                    <a:pt x="396864" y="4297000"/>
                    <a:pt x="0" y="3939728"/>
                    <a:pt x="0" y="3263748"/>
                  </a:cubicBezTo>
                  <a:cubicBezTo>
                    <a:pt x="0" y="1461170"/>
                    <a:pt x="1955141" y="0"/>
                    <a:pt x="3882695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5BD26A8C-8D1D-41E6-A71E-FE9AC75F3F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6410220" y="131729"/>
              <a:ext cx="5769111" cy="6229400"/>
            </a:xfrm>
            <a:custGeom>
              <a:avLst/>
              <a:gdLst>
                <a:gd name="connsiteX0" fmla="*/ 3882695 w 5769111"/>
                <a:gd name="connsiteY0" fmla="*/ 0 h 6229400"/>
                <a:gd name="connsiteX1" fmla="*/ 5691883 w 5769111"/>
                <a:gd name="connsiteY1" fmla="*/ 557381 h 6229400"/>
                <a:gd name="connsiteX2" fmla="*/ 5769111 w 5769111"/>
                <a:gd name="connsiteY2" fmla="*/ 620523 h 6229400"/>
                <a:gd name="connsiteX3" fmla="*/ 5769111 w 5769111"/>
                <a:gd name="connsiteY3" fmla="*/ 1675390 h 6229400"/>
                <a:gd name="connsiteX4" fmla="*/ 5711488 w 5769111"/>
                <a:gd name="connsiteY4" fmla="*/ 1585205 h 6229400"/>
                <a:gd name="connsiteX5" fmla="*/ 5566027 w 5769111"/>
                <a:gd name="connsiteY5" fmla="*/ 1402571 h 6229400"/>
                <a:gd name="connsiteX6" fmla="*/ 4858734 w 5769111"/>
                <a:gd name="connsiteY6" fmla="*/ 886639 h 6229400"/>
                <a:gd name="connsiteX7" fmla="*/ 3882695 w 5769111"/>
                <a:gd name="connsiteY7" fmla="*/ 694858 h 6229400"/>
                <a:gd name="connsiteX8" fmla="*/ 2727046 w 5769111"/>
                <a:gd name="connsiteY8" fmla="*/ 905053 h 6229400"/>
                <a:gd name="connsiteX9" fmla="*/ 1697186 w 5769111"/>
                <a:gd name="connsiteY9" fmla="*/ 1483638 h 6229400"/>
                <a:gd name="connsiteX10" fmla="*/ 989279 w 5769111"/>
                <a:gd name="connsiteY10" fmla="*/ 2312139 h 6229400"/>
                <a:gd name="connsiteX11" fmla="*/ 735615 w 5769111"/>
                <a:gd name="connsiteY11" fmla="*/ 3263863 h 6229400"/>
                <a:gd name="connsiteX12" fmla="*/ 1154424 w 5769111"/>
                <a:gd name="connsiteY12" fmla="*/ 4128614 h 6229400"/>
                <a:gd name="connsiteX13" fmla="*/ 1379768 w 5769111"/>
                <a:gd name="connsiteY13" fmla="*/ 4427981 h 6229400"/>
                <a:gd name="connsiteX14" fmla="*/ 2239456 w 5769111"/>
                <a:gd name="connsiteY14" fmla="*/ 5256947 h 6229400"/>
                <a:gd name="connsiteX15" fmla="*/ 3369727 w 5769111"/>
                <a:gd name="connsiteY15" fmla="*/ 5534658 h 6229400"/>
                <a:gd name="connsiteX16" fmla="*/ 4096760 w 5769111"/>
                <a:gd name="connsiteY16" fmla="*/ 5357817 h 6229400"/>
                <a:gd name="connsiteX17" fmla="*/ 4881905 w 5769111"/>
                <a:gd name="connsiteY17" fmla="*/ 4847212 h 6229400"/>
                <a:gd name="connsiteX18" fmla="*/ 5075739 w 5769111"/>
                <a:gd name="connsiteY18" fmla="*/ 4705346 h 6229400"/>
                <a:gd name="connsiteX19" fmla="*/ 5759930 w 5769111"/>
                <a:gd name="connsiteY19" fmla="*/ 4166809 h 6229400"/>
                <a:gd name="connsiteX20" fmla="*/ 5769111 w 5769111"/>
                <a:gd name="connsiteY20" fmla="*/ 4157764 h 6229400"/>
                <a:gd name="connsiteX21" fmla="*/ 5769111 w 5769111"/>
                <a:gd name="connsiteY21" fmla="*/ 5074612 h 6229400"/>
                <a:gd name="connsiteX22" fmla="*/ 5636252 w 5769111"/>
                <a:gd name="connsiteY22" fmla="*/ 5174208 h 6229400"/>
                <a:gd name="connsiteX23" fmla="*/ 5334922 w 5769111"/>
                <a:gd name="connsiteY23" fmla="*/ 5394528 h 6229400"/>
                <a:gd name="connsiteX24" fmla="*/ 3369727 w 5769111"/>
                <a:gd name="connsiteY24" fmla="*/ 6229400 h 6229400"/>
                <a:gd name="connsiteX25" fmla="*/ 771046 w 5769111"/>
                <a:gd name="connsiteY25" fmla="*/ 4817913 h 6229400"/>
                <a:gd name="connsiteX26" fmla="*/ 0 w 5769111"/>
                <a:gd name="connsiteY26" fmla="*/ 3263748 h 6229400"/>
                <a:gd name="connsiteX27" fmla="*/ 3882695 w 5769111"/>
                <a:gd name="connsiteY27" fmla="*/ 0 h 62294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5769111" h="6229400">
                  <a:moveTo>
                    <a:pt x="3882695" y="0"/>
                  </a:moveTo>
                  <a:cubicBezTo>
                    <a:pt x="4601253" y="0"/>
                    <a:pt x="5210727" y="205477"/>
                    <a:pt x="5691883" y="557381"/>
                  </a:cubicBezTo>
                  <a:lnTo>
                    <a:pt x="5769111" y="620523"/>
                  </a:lnTo>
                  <a:lnTo>
                    <a:pt x="5769111" y="1675390"/>
                  </a:lnTo>
                  <a:lnTo>
                    <a:pt x="5711488" y="1585205"/>
                  </a:lnTo>
                  <a:cubicBezTo>
                    <a:pt x="5665942" y="1521390"/>
                    <a:pt x="5617428" y="1460432"/>
                    <a:pt x="5566027" y="1402571"/>
                  </a:cubicBezTo>
                  <a:cubicBezTo>
                    <a:pt x="5367411" y="1179058"/>
                    <a:pt x="5129563" y="1005460"/>
                    <a:pt x="4858734" y="886639"/>
                  </a:cubicBezTo>
                  <a:cubicBezTo>
                    <a:pt x="4568779" y="759363"/>
                    <a:pt x="4240327" y="694858"/>
                    <a:pt x="3882695" y="694858"/>
                  </a:cubicBezTo>
                  <a:cubicBezTo>
                    <a:pt x="3504835" y="694858"/>
                    <a:pt x="3105151" y="767471"/>
                    <a:pt x="2727046" y="905053"/>
                  </a:cubicBezTo>
                  <a:cubicBezTo>
                    <a:pt x="2352985" y="1041013"/>
                    <a:pt x="1996826" y="1241132"/>
                    <a:pt x="1697186" y="1483638"/>
                  </a:cubicBezTo>
                  <a:cubicBezTo>
                    <a:pt x="1397913" y="1725796"/>
                    <a:pt x="1153199" y="2012308"/>
                    <a:pt x="989279" y="2312139"/>
                  </a:cubicBezTo>
                  <a:cubicBezTo>
                    <a:pt x="820946" y="2620077"/>
                    <a:pt x="735615" y="2940290"/>
                    <a:pt x="735615" y="3263863"/>
                  </a:cubicBezTo>
                  <a:cubicBezTo>
                    <a:pt x="735615" y="3573074"/>
                    <a:pt x="863980" y="3752464"/>
                    <a:pt x="1154424" y="4128614"/>
                  </a:cubicBezTo>
                  <a:cubicBezTo>
                    <a:pt x="1227127" y="4222767"/>
                    <a:pt x="1302282" y="4320162"/>
                    <a:pt x="1379768" y="4427981"/>
                  </a:cubicBezTo>
                  <a:cubicBezTo>
                    <a:pt x="1653784" y="4809458"/>
                    <a:pt x="1934912" y="5080685"/>
                    <a:pt x="2239456" y="5256947"/>
                  </a:cubicBezTo>
                  <a:cubicBezTo>
                    <a:pt x="2562268" y="5443863"/>
                    <a:pt x="2932037" y="5534658"/>
                    <a:pt x="3369727" y="5534658"/>
                  </a:cubicBezTo>
                  <a:cubicBezTo>
                    <a:pt x="3618120" y="5534658"/>
                    <a:pt x="3849103" y="5478491"/>
                    <a:pt x="4096760" y="5357817"/>
                  </a:cubicBezTo>
                  <a:cubicBezTo>
                    <a:pt x="4351037" y="5233901"/>
                    <a:pt x="4602740" y="5053238"/>
                    <a:pt x="4881905" y="4847212"/>
                  </a:cubicBezTo>
                  <a:cubicBezTo>
                    <a:pt x="4947375" y="4798920"/>
                    <a:pt x="5012599" y="4751322"/>
                    <a:pt x="5075739" y="4705346"/>
                  </a:cubicBezTo>
                  <a:cubicBezTo>
                    <a:pt x="5327320" y="4521990"/>
                    <a:pt x="5568418" y="4346256"/>
                    <a:pt x="5759930" y="4166809"/>
                  </a:cubicBezTo>
                  <a:lnTo>
                    <a:pt x="5769111" y="4157764"/>
                  </a:lnTo>
                  <a:lnTo>
                    <a:pt x="5769111" y="5074612"/>
                  </a:lnTo>
                  <a:lnTo>
                    <a:pt x="5636252" y="5174208"/>
                  </a:lnTo>
                  <a:cubicBezTo>
                    <a:pt x="5537051" y="5246835"/>
                    <a:pt x="5436100" y="5319845"/>
                    <a:pt x="5334922" y="5394528"/>
                  </a:cubicBezTo>
                  <a:cubicBezTo>
                    <a:pt x="4745327" y="5829741"/>
                    <a:pt x="4177309" y="6229400"/>
                    <a:pt x="3369727" y="6229400"/>
                  </a:cubicBezTo>
                  <a:cubicBezTo>
                    <a:pt x="2172147" y="6229400"/>
                    <a:pt x="1394603" y="5686137"/>
                    <a:pt x="771046" y="4817913"/>
                  </a:cubicBezTo>
                  <a:cubicBezTo>
                    <a:pt x="396864" y="4297000"/>
                    <a:pt x="0" y="3939728"/>
                    <a:pt x="0" y="3263748"/>
                  </a:cubicBezTo>
                  <a:cubicBezTo>
                    <a:pt x="0" y="1461170"/>
                    <a:pt x="1955141" y="0"/>
                    <a:pt x="3882695" y="0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52" name="Graphic 8" descr="Bullseye">
            <a:extLst>
              <a:ext uri="{FF2B5EF4-FFF2-40B4-BE49-F238E27FC236}">
                <a16:creationId xmlns:a16="http://schemas.microsoft.com/office/drawing/2014/main" id="{0F4071A8-76A2-8A81-F81F-37BB23A2DE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7889358" y="1629090"/>
            <a:ext cx="4136065" cy="4016798"/>
          </a:xfrm>
          <a:prstGeom prst="rect">
            <a:avLst/>
          </a:prstGeom>
        </p:spPr>
      </p:pic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0" y="30784"/>
            <a:ext cx="65" cy="395632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7457" rIns="0" bIns="-17457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th-TH" altLang="th-TH" sz="2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894833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49275"/>
          </a:xfrm>
        </p:spPr>
        <p:txBody>
          <a:bodyPr>
            <a:normAutofit fontScale="90000"/>
          </a:bodyPr>
          <a:lstStyle/>
          <a:p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Conceptual Framework for NPAN 2021-2025</a:t>
            </a:r>
            <a:endParaRPr lang="th-TH" b="1" dirty="0">
              <a:latin typeface="Times New Roman" panose="02020603050405020304" pitchFamily="18" charset="0"/>
            </a:endParaRPr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9634" t="11181" r="32728" b="4762"/>
          <a:stretch/>
        </p:blipFill>
        <p:spPr>
          <a:xfrm rot="5400000">
            <a:off x="2879716" y="-1042892"/>
            <a:ext cx="5799915" cy="9714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64902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223284"/>
            <a:ext cx="10515600" cy="730305"/>
          </a:xfrm>
        </p:spPr>
        <p:txBody>
          <a:bodyPr>
            <a:normAutofit/>
          </a:bodyPr>
          <a:lstStyle/>
          <a:p>
            <a:pPr algn="ctr"/>
            <a:r>
              <a:rPr lang="en-US" b="1" dirty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Research Methodology</a:t>
            </a:r>
            <a:endParaRPr lang="th-TH" b="1" dirty="0">
              <a:solidFill>
                <a:schemeClr val="accent1">
                  <a:lumMod val="75000"/>
                </a:schemeClr>
              </a:solidFill>
              <a:latin typeface="Times New Roman" panose="02020603050405020304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7953" y="953589"/>
            <a:ext cx="11277319" cy="5681127"/>
          </a:xfrm>
          <a:ln w="19050">
            <a:solidFill>
              <a:srgbClr val="FF0000"/>
            </a:solidFill>
          </a:ln>
        </p:spPr>
        <p:txBody>
          <a:bodyPr>
            <a:normAutofit lnSpcReduction="10000"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descriptive, cross-sectional study consisting of three phases:</a:t>
            </a:r>
            <a:br>
              <a:rPr 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10000"/>
              </a:lnSpc>
              <a:spcBef>
                <a:spcPts val="0"/>
              </a:spcBef>
              <a:spcAft>
                <a:spcPts val="800"/>
              </a:spcAft>
              <a:buFont typeface="Wingdings" panose="05000000000000000000" pitchFamily="2" charset="2"/>
              <a:buChar char="Ø"/>
            </a:pPr>
            <a:r>
              <a:rPr lang="en-US" sz="1800" b="1" dirty="0">
                <a:latin typeface="Times New Roman" panose="02020603050405020304" pitchFamily="18" charset="0"/>
                <a:ea typeface="Calibri" panose="020F0502020204030204" pitchFamily="34" charset="0"/>
                <a:cs typeface="Cordia New" panose="020B0304020202020204" pitchFamily="34" charset="-34"/>
              </a:rPr>
              <a:t>Phase 1</a:t>
            </a:r>
            <a:r>
              <a:rPr lang="th-TH" sz="1800" b="1" dirty="0">
                <a:latin typeface="Times New Roman" panose="02020603050405020304" pitchFamily="18" charset="0"/>
                <a:ea typeface="Calibri" panose="020F0502020204030204" pitchFamily="34" charset="0"/>
                <a:cs typeface="Cordia New" panose="020B0304020202020204" pitchFamily="34" charset="-34"/>
              </a:rPr>
              <a:t>: </a:t>
            </a:r>
            <a:r>
              <a:rPr lang="en-US" sz="1800" b="1" dirty="0">
                <a:latin typeface="Times New Roman" panose="02020603050405020304" pitchFamily="18" charset="0"/>
                <a:ea typeface="Calibri" panose="020F0502020204030204" pitchFamily="34" charset="0"/>
                <a:cs typeface="Cordia New" panose="020B0304020202020204" pitchFamily="34" charset="-34"/>
              </a:rPr>
              <a:t>Identifying nutrition themes, topics, and subtopics </a:t>
            </a:r>
            <a:r>
              <a:rPr lang="en-US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(March 2022 to May 2023)</a:t>
            </a:r>
            <a:endParaRPr lang="en-US" sz="1800" strike="sngStrike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0" marR="0" lvl="2" indent="-2286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1371600" algn="l"/>
              </a:tabLst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Data collection: Multisectoral interviews with 30 policymakers including nutrition and health researchers and practitioners in Vientiane Capital, MOH, MAF, MOES, MPI, SUCSA, and GOs</a:t>
            </a:r>
            <a:r>
              <a:rPr lang="lo-LA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(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WFP, UNICEF). 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143000" marR="0" lvl="2" indent="-2286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1371600" algn="l"/>
              </a:tabLst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Literature review related to nutrition topics. 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143000" marR="0" lvl="2" indent="-2286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1371600" algn="l"/>
              </a:tabLst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Feedback: Presented results from interviews with 30 experts from multiple sectors. (October and December 2022).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143000" marR="0" lvl="2" indent="-2286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1371600" algn="l"/>
              </a:tabLst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Result: 8 primary themes for inclusion questions within each theme. (February to May 2023).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1800" b="1" dirty="0">
                <a:latin typeface="Times New Roman" panose="02020603050405020304" pitchFamily="18" charset="0"/>
                <a:ea typeface="Calibri" panose="020F0502020204030204" pitchFamily="34" charset="0"/>
                <a:cs typeface="Cordia New" panose="020B0304020202020204" pitchFamily="34" charset="-34"/>
              </a:rPr>
              <a:t>Phase 2: 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Cordia New" panose="020B0304020202020204" pitchFamily="34" charset="-34"/>
              </a:rPr>
              <a:t>Developing Research Topic Priorities and </a:t>
            </a:r>
            <a:r>
              <a:rPr lang="en-US" sz="1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Rank,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Cordia New" panose="020B0304020202020204" pitchFamily="34" charset="-34"/>
              </a:rPr>
              <a:t> (June to July 2023)</a:t>
            </a:r>
            <a:endParaRPr lang="en-US" sz="2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0" marR="0" lvl="2" indent="-2286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1371600" algn="l"/>
              </a:tabLst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Data collection: Distributed forms to a range of stakeholders, including district Health Offices, Provincial Health Offices, and Provincial Hospitals, Ministry of Health (National Nutrition Committee).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143000" marR="0" lvl="2" indent="-2286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1371600" algn="l"/>
              </a:tabLst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Result: prioritization and ranking of research subthemes (from 160 participants).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14300" indent="-342900">
              <a:lnSpc>
                <a:spcPct val="100000"/>
              </a:lnSpc>
              <a:spcBef>
                <a:spcPts val="0"/>
              </a:spcBef>
              <a:buFont typeface="Wingdings" panose="05000000000000000000" pitchFamily="2" charset="2"/>
              <a:buChar char="Ø"/>
            </a:pP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Phase 3</a:t>
            </a:r>
            <a:r>
              <a:rPr lang="en-US" sz="1800" b="1" dirty="0"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: Finalize, and endorse </a:t>
            </a:r>
            <a:r>
              <a:rPr lang="en-US" sz="1800" b="1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the NNRA (August and September 2023)</a:t>
            </a:r>
          </a:p>
          <a:p>
            <a:pPr marL="1143000" marR="0" lvl="2" indent="-2286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1371600" algn="l"/>
              </a:tabLst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Multi</a:t>
            </a:r>
            <a:r>
              <a:rPr lang="th-TH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-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criteria analysis with insights from 30 experts (Wednesday, August 30</a:t>
            </a:r>
            <a:r>
              <a:rPr lang="en-US" sz="1800" baseline="30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th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2023). 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1143000" marR="0" lvl="2" indent="-22860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1371600" algn="l"/>
              </a:tabLst>
            </a:pP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NNRA advocacy final result meeting (Friday, September 22</a:t>
            </a:r>
            <a:r>
              <a:rPr lang="en-US" sz="1800" baseline="300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nd</a:t>
            </a:r>
            <a:r>
              <a:rPr lang="en-US" sz="1800" dirty="0"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2023). </a:t>
            </a:r>
            <a:endParaRPr lang="en-US" sz="18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6819653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4D716C-1FF6-CEF2-6B50-45CC3F13C2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5281" y="203201"/>
            <a:ext cx="5527040" cy="670560"/>
          </a:xfrm>
        </p:spPr>
        <p:txBody>
          <a:bodyPr>
            <a:noAutofit/>
          </a:bodyPr>
          <a:lstStyle/>
          <a:p>
            <a:pPr algn="ctr"/>
            <a:r>
              <a:rPr lang="en-US" sz="2400" b="1" dirty="0">
                <a:solidFill>
                  <a:schemeClr val="accent1">
                    <a:lumMod val="75000"/>
                  </a:schemeClr>
                </a:solidFill>
              </a:rPr>
              <a:t>Phase 1: STAKEHOLDERS interviewed</a:t>
            </a:r>
            <a:r>
              <a:rPr lang="lo-LA" sz="2400" b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endParaRPr lang="en-US" sz="24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E64F5003-A3BC-A40F-4E17-70A1CB1E5ED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725007309"/>
              </p:ext>
            </p:extLst>
          </p:nvPr>
        </p:nvGraphicFramePr>
        <p:xfrm>
          <a:off x="486261" y="955039"/>
          <a:ext cx="5111899" cy="5274780"/>
        </p:xfrm>
        <a:graphic>
          <a:graphicData uri="http://schemas.openxmlformats.org/drawingml/2006/table">
            <a:tbl>
              <a:tblPr firstRow="1" firstCol="1"/>
              <a:tblGrid>
                <a:gridCol w="3740299">
                  <a:extLst>
                    <a:ext uri="{9D8B030D-6E8A-4147-A177-3AD203B41FA5}">
                      <a16:colId xmlns:a16="http://schemas.microsoft.com/office/drawing/2014/main" val="1926102756"/>
                    </a:ext>
                  </a:extLst>
                </a:gridCol>
                <a:gridCol w="1371600">
                  <a:extLst>
                    <a:ext uri="{9D8B030D-6E8A-4147-A177-3AD203B41FA5}">
                      <a16:colId xmlns:a16="http://schemas.microsoft.com/office/drawing/2014/main" val="619702180"/>
                    </a:ext>
                  </a:extLst>
                </a:gridCol>
              </a:tblGrid>
              <a:tr h="479317">
                <a:tc>
                  <a:txBody>
                    <a:bodyPr/>
                    <a:lstStyle/>
                    <a:p>
                      <a:pPr marL="0" marR="0" algn="l" fontAlgn="t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nl-NL" sz="24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Type of interviewee</a:t>
                      </a:r>
                      <a:endParaRPr lang="nl-NL" sz="32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595" marR="102595" marT="14249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l" fontAlgn="t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2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Number</a:t>
                      </a:r>
                      <a:endParaRPr lang="nl-NL" sz="3200" b="0" i="0" u="none" strike="noStrike" dirty="0">
                        <a:effectLst/>
                        <a:latin typeface="+mn-lt"/>
                      </a:endParaRPr>
                    </a:p>
                  </a:txBody>
                  <a:tcPr marL="102595" marR="102595" marT="14249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8208117"/>
                  </a:ext>
                </a:extLst>
              </a:tr>
              <a:tr h="435329">
                <a:tc>
                  <a:txBody>
                    <a:bodyPr/>
                    <a:lstStyle/>
                    <a:p>
                      <a:pPr marL="0" marR="0" algn="l" fontAlgn="t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National level policymaker </a:t>
                      </a:r>
                      <a:r>
                        <a:rPr lang="nl-NL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nl-NL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MoH</a:t>
                      </a:r>
                      <a:r>
                        <a:rPr lang="nl-NL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  <a:endParaRPr lang="nl-NL" sz="28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595" marR="102595" marT="14249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E2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t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2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3</a:t>
                      </a:r>
                      <a:endParaRPr lang="nl-NL" sz="2800" b="0" i="0" u="none" strike="noStrike">
                        <a:effectLst/>
                        <a:latin typeface="+mn-lt"/>
                      </a:endParaRPr>
                    </a:p>
                  </a:txBody>
                  <a:tcPr marL="102595" marR="102595" marT="14249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E2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10718673"/>
                  </a:ext>
                </a:extLst>
              </a:tr>
              <a:tr h="713750">
                <a:tc>
                  <a:txBody>
                    <a:bodyPr/>
                    <a:lstStyle/>
                    <a:p>
                      <a:pPr marL="0" marR="0" algn="l" fontAlgn="t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National Nutrition Committee representative (MOES, MAF, MPI)</a:t>
                      </a:r>
                      <a:endParaRPr lang="nl-NL" sz="28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595" marR="102595" marT="1424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E2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t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2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6</a:t>
                      </a:r>
                      <a:endParaRPr lang="nl-NL" sz="2800" b="0" i="0" u="none" strike="noStrike">
                        <a:effectLst/>
                        <a:latin typeface="+mn-lt"/>
                      </a:endParaRPr>
                    </a:p>
                  </a:txBody>
                  <a:tcPr marL="102595" marR="102595" marT="1424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E2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25091238"/>
                  </a:ext>
                </a:extLst>
              </a:tr>
              <a:tr h="435329">
                <a:tc>
                  <a:txBody>
                    <a:bodyPr/>
                    <a:lstStyle/>
                    <a:p>
                      <a:pPr marL="0" marR="0" algn="l" fontAlgn="t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en-US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Mother and child center staff</a:t>
                      </a:r>
                      <a:endParaRPr lang="en-US" sz="28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595" marR="102595" marT="1424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E2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t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2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2</a:t>
                      </a:r>
                      <a:endParaRPr lang="nl-NL" sz="2800" b="0" i="0" u="none" strike="noStrike">
                        <a:effectLst/>
                        <a:latin typeface="+mn-lt"/>
                      </a:endParaRPr>
                    </a:p>
                  </a:txBody>
                  <a:tcPr marL="102595" marR="102595" marT="1424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E2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8655161"/>
                  </a:ext>
                </a:extLst>
              </a:tr>
              <a:tr h="435329">
                <a:tc>
                  <a:txBody>
                    <a:bodyPr/>
                    <a:lstStyle/>
                    <a:p>
                      <a:pPr marL="0" marR="0" algn="l" fontAlgn="t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Vertical program manager</a:t>
                      </a:r>
                      <a:endParaRPr lang="nl-NL" sz="28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595" marR="102595" marT="1424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E2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t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2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4</a:t>
                      </a:r>
                      <a:endParaRPr lang="nl-NL" sz="2800" b="0" i="0" u="none" strike="noStrike">
                        <a:effectLst/>
                        <a:latin typeface="+mn-lt"/>
                      </a:endParaRPr>
                    </a:p>
                  </a:txBody>
                  <a:tcPr marL="102595" marR="102595" marT="1424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E2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35523059"/>
                  </a:ext>
                </a:extLst>
              </a:tr>
              <a:tr h="530179">
                <a:tc>
                  <a:txBody>
                    <a:bodyPr/>
                    <a:lstStyle/>
                    <a:p>
                      <a:pPr marL="0" marR="0" algn="l" fontAlgn="t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Technical staff member</a:t>
                      </a:r>
                      <a:endParaRPr lang="nl-NL" sz="28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595" marR="102595" marT="1424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E2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t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2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4</a:t>
                      </a:r>
                      <a:endParaRPr lang="nl-NL" sz="2800" b="0" i="0" u="none" strike="noStrike">
                        <a:effectLst/>
                        <a:latin typeface="+mn-lt"/>
                      </a:endParaRPr>
                    </a:p>
                  </a:txBody>
                  <a:tcPr marL="102595" marR="102595" marT="1424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E2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50784714"/>
                  </a:ext>
                </a:extLst>
              </a:tr>
              <a:tr h="435329">
                <a:tc>
                  <a:txBody>
                    <a:bodyPr/>
                    <a:lstStyle/>
                    <a:p>
                      <a:pPr marL="0" marR="0" algn="l" fontAlgn="t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Medical practitioner</a:t>
                      </a:r>
                      <a:endParaRPr lang="nl-NL" sz="28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595" marR="102595" marT="1424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E2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t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2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4</a:t>
                      </a:r>
                      <a:endParaRPr lang="nl-NL" sz="2800" b="0" i="0" u="none" strike="noStrike">
                        <a:effectLst/>
                        <a:latin typeface="+mn-lt"/>
                      </a:endParaRPr>
                    </a:p>
                  </a:txBody>
                  <a:tcPr marL="102595" marR="102595" marT="1424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E2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9426899"/>
                  </a:ext>
                </a:extLst>
              </a:tr>
              <a:tr h="435329">
                <a:tc>
                  <a:txBody>
                    <a:bodyPr/>
                    <a:lstStyle/>
                    <a:p>
                      <a:pPr marL="0" marR="0" algn="l" fontAlgn="t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University researcher </a:t>
                      </a:r>
                      <a:r>
                        <a:rPr lang="nl-NL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(</a:t>
                      </a:r>
                      <a:r>
                        <a:rPr lang="nl-NL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UHS</a:t>
                      </a:r>
                      <a:r>
                        <a:rPr lang="nl-NL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)</a:t>
                      </a:r>
                      <a:endParaRPr lang="nl-NL" sz="28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595" marR="102595" marT="1424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E2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t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2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Noto Serif Lao"/>
                        </a:rPr>
                        <a:t>2</a:t>
                      </a:r>
                      <a:endParaRPr lang="nl-NL" sz="2800" b="0" i="0" u="none" strike="noStrike">
                        <a:effectLst/>
                        <a:latin typeface="+mn-lt"/>
                      </a:endParaRPr>
                    </a:p>
                  </a:txBody>
                  <a:tcPr marL="102595" marR="102595" marT="1424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E2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6578584"/>
                  </a:ext>
                </a:extLst>
              </a:tr>
              <a:tr h="435329">
                <a:tc>
                  <a:txBody>
                    <a:bodyPr/>
                    <a:lstStyle/>
                    <a:p>
                      <a:pPr marL="0" marR="0" algn="l" fontAlgn="t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Researcher at LAOTPHI</a:t>
                      </a:r>
                      <a:endParaRPr lang="nl-NL" sz="28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595" marR="102595" marT="1424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E2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t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20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3</a:t>
                      </a:r>
                      <a:endParaRPr lang="nl-NL" sz="2800" b="0" i="0" u="none" strike="noStrike">
                        <a:effectLst/>
                        <a:latin typeface="+mn-lt"/>
                      </a:endParaRPr>
                    </a:p>
                  </a:txBody>
                  <a:tcPr marL="102595" marR="102595" marT="1424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9E2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9646394"/>
                  </a:ext>
                </a:extLst>
              </a:tr>
              <a:tr h="435329">
                <a:tc>
                  <a:txBody>
                    <a:bodyPr/>
                    <a:lstStyle/>
                    <a:p>
                      <a:pPr marL="0" marR="0" algn="l" fontAlgn="t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2000" b="0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Researcher at PHO</a:t>
                      </a:r>
                      <a:endParaRPr lang="nl-NL" sz="28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595" marR="102595" marT="1424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t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2</a:t>
                      </a:r>
                      <a:endParaRPr lang="nl-NL" sz="2800" b="0" i="0" u="none" strike="noStrike" dirty="0">
                        <a:effectLst/>
                        <a:latin typeface="+mn-lt"/>
                      </a:endParaRPr>
                    </a:p>
                  </a:txBody>
                  <a:tcPr marL="102595" marR="102595" marT="14249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905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9E2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91769816"/>
                  </a:ext>
                </a:extLst>
              </a:tr>
              <a:tr h="504231">
                <a:tc>
                  <a:txBody>
                    <a:bodyPr/>
                    <a:lstStyle/>
                    <a:p>
                      <a:pPr marL="0" marR="0" algn="l" fontAlgn="t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2800" b="1" i="0" u="none" strike="noStrike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Total</a:t>
                      </a:r>
                      <a:endParaRPr lang="nl-NL" sz="36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102595" marR="102595" marT="14249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E2F3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 fontAlgn="t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800"/>
                        </a:spcAft>
                      </a:pPr>
                      <a:r>
                        <a:rPr lang="nl-NL" sz="28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30</a:t>
                      </a:r>
                      <a:endParaRPr lang="nl-NL" sz="3600" b="1" i="0" u="none" strike="noStrike" dirty="0">
                        <a:effectLst/>
                        <a:latin typeface="+mn-lt"/>
                      </a:endParaRPr>
                    </a:p>
                  </a:txBody>
                  <a:tcPr marL="102595" marR="102595" marT="14249" marB="0">
                    <a:lnL>
                      <a:noFill/>
                    </a:lnL>
                    <a:lnR>
                      <a:noFill/>
                    </a:lnR>
                    <a:lnT w="19050" cap="flat" cmpd="sng" algn="ctr">
                      <a:solidFill>
                        <a:srgbClr val="00000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D9E2F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34686658"/>
                  </a:ext>
                </a:extLst>
              </a:tr>
            </a:tbl>
          </a:graphicData>
        </a:graphic>
      </p:graphicFrame>
      <p:pic>
        <p:nvPicPr>
          <p:cNvPr id="3" name="Picture 2">
            <a:extLst>
              <a:ext uri="{FF2B5EF4-FFF2-40B4-BE49-F238E27FC236}">
                <a16:creationId xmlns:a16="http://schemas.microsoft.com/office/drawing/2014/main" id="{9089B762-210D-7ABC-D817-7B0F3A8E678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49818" y="873761"/>
            <a:ext cx="5708501" cy="5356059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0C1379CB-1CA6-4B9B-3222-B2E3CD6792DD}"/>
              </a:ext>
            </a:extLst>
          </p:cNvPr>
          <p:cNvSpPr txBox="1">
            <a:spLocks/>
          </p:cNvSpPr>
          <p:nvPr/>
        </p:nvSpPr>
        <p:spPr>
          <a:xfrm>
            <a:off x="5942182" y="22397"/>
            <a:ext cx="6178699" cy="10490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200" b="1" dirty="0">
                <a:solidFill>
                  <a:srgbClr val="00B0F0"/>
                </a:solidFill>
              </a:rPr>
              <a:t>Phase 2: Stakeholders responded to the questionnaire</a:t>
            </a:r>
          </a:p>
        </p:txBody>
      </p: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67E040DF-2A68-86C3-2516-B40969B4B93F}"/>
              </a:ext>
            </a:extLst>
          </p:cNvPr>
          <p:cNvCxnSpPr/>
          <p:nvPr/>
        </p:nvCxnSpPr>
        <p:spPr>
          <a:xfrm>
            <a:off x="5942182" y="955039"/>
            <a:ext cx="0" cy="5274780"/>
          </a:xfrm>
          <a:prstGeom prst="line">
            <a:avLst/>
          </a:prstGeom>
          <a:ln w="38100"/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3540135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D2B266D-3625-4584-A5C3-7D3F672CFF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C463B99A-73EE-4FBB-B7C4-F9F9BCC25C6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A5D2A5D1-BA0D-47D3-B051-DA7743C46E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219825"/>
          </a:xfrm>
          <a:custGeom>
            <a:avLst/>
            <a:gdLst>
              <a:gd name="connsiteX0" fmla="*/ 6789701 w 12192000"/>
              <a:gd name="connsiteY0" fmla="*/ 6151588 h 6219825"/>
              <a:gd name="connsiteX1" fmla="*/ 6788702 w 12192000"/>
              <a:gd name="connsiteY1" fmla="*/ 6151666 h 6219825"/>
              <a:gd name="connsiteX2" fmla="*/ 6788476 w 12192000"/>
              <a:gd name="connsiteY2" fmla="*/ 6152200 h 6219825"/>
              <a:gd name="connsiteX3" fmla="*/ 9834 w 12192000"/>
              <a:gd name="connsiteY3" fmla="*/ 0 h 6219825"/>
              <a:gd name="connsiteX4" fmla="*/ 12357 w 12192000"/>
              <a:gd name="connsiteY4" fmla="*/ 1 h 6219825"/>
              <a:gd name="connsiteX5" fmla="*/ 12192000 w 12192000"/>
              <a:gd name="connsiteY5" fmla="*/ 1 h 6219825"/>
              <a:gd name="connsiteX6" fmla="*/ 12192000 w 12192000"/>
              <a:gd name="connsiteY6" fmla="*/ 5105401 h 6219825"/>
              <a:gd name="connsiteX7" fmla="*/ 12191716 w 12192000"/>
              <a:gd name="connsiteY7" fmla="*/ 5105401 h 6219825"/>
              <a:gd name="connsiteX8" fmla="*/ 12192000 w 12192000"/>
              <a:gd name="connsiteY8" fmla="*/ 5256977 h 6219825"/>
              <a:gd name="connsiteX9" fmla="*/ 12061096 w 12192000"/>
              <a:gd name="connsiteY9" fmla="*/ 5296034 h 6219825"/>
              <a:gd name="connsiteX10" fmla="*/ 11676800 w 12192000"/>
              <a:gd name="connsiteY10" fmla="*/ 5399652 h 6219825"/>
              <a:gd name="connsiteX11" fmla="*/ 10425355 w 12192000"/>
              <a:gd name="connsiteY11" fmla="*/ 5683310 h 6219825"/>
              <a:gd name="connsiteX12" fmla="*/ 9424022 w 12192000"/>
              <a:gd name="connsiteY12" fmla="*/ 5858546 h 6219825"/>
              <a:gd name="connsiteX13" fmla="*/ 8458419 w 12192000"/>
              <a:gd name="connsiteY13" fmla="*/ 5992303 h 6219825"/>
              <a:gd name="connsiteX14" fmla="*/ 7715970 w 12192000"/>
              <a:gd name="connsiteY14" fmla="*/ 6072283 h 6219825"/>
              <a:gd name="connsiteX15" fmla="*/ 6951716 w 12192000"/>
              <a:gd name="connsiteY15" fmla="*/ 6138091 h 6219825"/>
              <a:gd name="connsiteX16" fmla="*/ 6936303 w 12192000"/>
              <a:gd name="connsiteY16" fmla="*/ 6140163 h 6219825"/>
              <a:gd name="connsiteX17" fmla="*/ 6790448 w 12192000"/>
              <a:gd name="connsiteY17" fmla="*/ 6151529 h 6219825"/>
              <a:gd name="connsiteX18" fmla="*/ 6799941 w 12192000"/>
              <a:gd name="connsiteY18" fmla="*/ 6153349 h 6219825"/>
              <a:gd name="connsiteX19" fmla="*/ 6835432 w 12192000"/>
              <a:gd name="connsiteY19" fmla="*/ 6151642 h 6219825"/>
              <a:gd name="connsiteX20" fmla="*/ 6884003 w 12192000"/>
              <a:gd name="connsiteY20" fmla="*/ 6148662 h 6219825"/>
              <a:gd name="connsiteX21" fmla="*/ 7578771 w 12192000"/>
              <a:gd name="connsiteY21" fmla="*/ 6116122 h 6219825"/>
              <a:gd name="connsiteX22" fmla="*/ 8623845 w 12192000"/>
              <a:gd name="connsiteY22" fmla="*/ 6029188 h 6219825"/>
              <a:gd name="connsiteX23" fmla="*/ 9479970 w 12192000"/>
              <a:gd name="connsiteY23" fmla="*/ 5925239 h 6219825"/>
              <a:gd name="connsiteX24" fmla="*/ 10629308 w 12192000"/>
              <a:gd name="connsiteY24" fmla="*/ 5731000 h 6219825"/>
              <a:gd name="connsiteX25" fmla="*/ 11998498 w 12192000"/>
              <a:gd name="connsiteY25" fmla="*/ 5404869 h 6219825"/>
              <a:gd name="connsiteX26" fmla="*/ 12192000 w 12192000"/>
              <a:gd name="connsiteY26" fmla="*/ 5347846 h 6219825"/>
              <a:gd name="connsiteX27" fmla="*/ 12192000 w 12192000"/>
              <a:gd name="connsiteY27" fmla="*/ 5402606 h 6219825"/>
              <a:gd name="connsiteX28" fmla="*/ 11829257 w 12192000"/>
              <a:gd name="connsiteY28" fmla="*/ 5507950 h 6219825"/>
              <a:gd name="connsiteX29" fmla="*/ 10939183 w 12192000"/>
              <a:gd name="connsiteY29" fmla="*/ 5722555 h 6219825"/>
              <a:gd name="connsiteX30" fmla="*/ 9985530 w 12192000"/>
              <a:gd name="connsiteY30" fmla="*/ 5902635 h 6219825"/>
              <a:gd name="connsiteX31" fmla="*/ 9186882 w 12192000"/>
              <a:gd name="connsiteY31" fmla="*/ 6018631 h 6219825"/>
              <a:gd name="connsiteX32" fmla="*/ 8578198 w 12192000"/>
              <a:gd name="connsiteY32" fmla="*/ 6088179 h 6219825"/>
              <a:gd name="connsiteX33" fmla="*/ 7864358 w 12192000"/>
              <a:gd name="connsiteY33" fmla="*/ 6149656 h 6219825"/>
              <a:gd name="connsiteX34" fmla="*/ 6935502 w 12192000"/>
              <a:gd name="connsiteY34" fmla="*/ 6201071 h 6219825"/>
              <a:gd name="connsiteX35" fmla="*/ 6477750 w 12192000"/>
              <a:gd name="connsiteY35" fmla="*/ 6214980 h 6219825"/>
              <a:gd name="connsiteX36" fmla="*/ 6362294 w 12192000"/>
              <a:gd name="connsiteY36" fmla="*/ 6219825 h 6219825"/>
              <a:gd name="connsiteX37" fmla="*/ 6057129 w 12192000"/>
              <a:gd name="connsiteY37" fmla="*/ 6219825 h 6219825"/>
              <a:gd name="connsiteX38" fmla="*/ 5977784 w 12192000"/>
              <a:gd name="connsiteY38" fmla="*/ 6215229 h 6219825"/>
              <a:gd name="connsiteX39" fmla="*/ 5265087 w 12192000"/>
              <a:gd name="connsiteY39" fmla="*/ 6178965 h 6219825"/>
              <a:gd name="connsiteX40" fmla="*/ 4346277 w 12192000"/>
              <a:gd name="connsiteY40" fmla="*/ 6116869 h 6219825"/>
              <a:gd name="connsiteX41" fmla="*/ 3373045 w 12192000"/>
              <a:gd name="connsiteY41" fmla="*/ 6018259 h 6219825"/>
              <a:gd name="connsiteX42" fmla="*/ 2362173 w 12192000"/>
              <a:gd name="connsiteY42" fmla="*/ 5899282 h 6219825"/>
              <a:gd name="connsiteX43" fmla="*/ 1233178 w 12192000"/>
              <a:gd name="connsiteY43" fmla="*/ 5726033 h 6219825"/>
              <a:gd name="connsiteX44" fmla="*/ 68500 w 12192000"/>
              <a:gd name="connsiteY44" fmla="*/ 5486226 h 6219825"/>
              <a:gd name="connsiteX45" fmla="*/ 0 w 12192000"/>
              <a:gd name="connsiteY45" fmla="*/ 5468863 h 6219825"/>
              <a:gd name="connsiteX46" fmla="*/ 0 w 12192000"/>
              <a:gd name="connsiteY46" fmla="*/ 5412351 h 6219825"/>
              <a:gd name="connsiteX47" fmla="*/ 72441 w 12192000"/>
              <a:gd name="connsiteY47" fmla="*/ 5431135 h 6219825"/>
              <a:gd name="connsiteX48" fmla="*/ 600716 w 12192000"/>
              <a:gd name="connsiteY48" fmla="*/ 5549555 h 6219825"/>
              <a:gd name="connsiteX49" fmla="*/ 1769512 w 12192000"/>
              <a:gd name="connsiteY49" fmla="*/ 5759811 h 6219825"/>
              <a:gd name="connsiteX50" fmla="*/ 2613554 w 12192000"/>
              <a:gd name="connsiteY50" fmla="*/ 5876802 h 6219825"/>
              <a:gd name="connsiteX51" fmla="*/ 2581134 w 12192000"/>
              <a:gd name="connsiteY51" fmla="*/ 5866867 h 6219825"/>
              <a:gd name="connsiteX52" fmla="*/ 1112635 w 12192000"/>
              <a:gd name="connsiteY52" fmla="*/ 5534031 h 6219825"/>
              <a:gd name="connsiteX53" fmla="*/ 420412 w 12192000"/>
              <a:gd name="connsiteY53" fmla="*/ 5334514 h 6219825"/>
              <a:gd name="connsiteX54" fmla="*/ 0 w 12192000"/>
              <a:gd name="connsiteY54" fmla="*/ 5195539 h 6219825"/>
              <a:gd name="connsiteX55" fmla="*/ 60 w 12192000"/>
              <a:gd name="connsiteY55" fmla="*/ 5105401 h 6219825"/>
              <a:gd name="connsiteX56" fmla="*/ 0 w 12192000"/>
              <a:gd name="connsiteY56" fmla="*/ 5105401 h 6219825"/>
              <a:gd name="connsiteX57" fmla="*/ 0 w 12192000"/>
              <a:gd name="connsiteY57" fmla="*/ 1 h 6219825"/>
              <a:gd name="connsiteX58" fmla="*/ 9834 w 12192000"/>
              <a:gd name="connsiteY58" fmla="*/ 1 h 62198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</a:cxnLst>
            <a:rect l="l" t="t" r="r" b="b"/>
            <a:pathLst>
              <a:path w="12192000" h="6219825">
                <a:moveTo>
                  <a:pt x="6789701" y="6151588"/>
                </a:moveTo>
                <a:lnTo>
                  <a:pt x="6788702" y="6151666"/>
                </a:lnTo>
                <a:cubicBezTo>
                  <a:pt x="6788627" y="6151844"/>
                  <a:pt x="6788551" y="6152022"/>
                  <a:pt x="6788476" y="6152200"/>
                </a:cubicBezTo>
                <a:close/>
                <a:moveTo>
                  <a:pt x="9834" y="0"/>
                </a:moveTo>
                <a:lnTo>
                  <a:pt x="12357" y="1"/>
                </a:lnTo>
                <a:lnTo>
                  <a:pt x="12192000" y="1"/>
                </a:lnTo>
                <a:lnTo>
                  <a:pt x="12192000" y="5105401"/>
                </a:lnTo>
                <a:lnTo>
                  <a:pt x="12191716" y="5105401"/>
                </a:lnTo>
                <a:lnTo>
                  <a:pt x="12192000" y="5256977"/>
                </a:lnTo>
                <a:lnTo>
                  <a:pt x="12061096" y="5296034"/>
                </a:lnTo>
                <a:cubicBezTo>
                  <a:pt x="11933500" y="5332263"/>
                  <a:pt x="11805390" y="5366806"/>
                  <a:pt x="11676800" y="5399652"/>
                </a:cubicBezTo>
                <a:cubicBezTo>
                  <a:pt x="11262789" y="5507204"/>
                  <a:pt x="10845343" y="5600846"/>
                  <a:pt x="10425355" y="5683310"/>
                </a:cubicBezTo>
                <a:cubicBezTo>
                  <a:pt x="10092810" y="5748549"/>
                  <a:pt x="9759033" y="5806970"/>
                  <a:pt x="9424022" y="5858546"/>
                </a:cubicBezTo>
                <a:cubicBezTo>
                  <a:pt x="9102997" y="5908224"/>
                  <a:pt x="8781133" y="5952809"/>
                  <a:pt x="8458419" y="5992303"/>
                </a:cubicBezTo>
                <a:cubicBezTo>
                  <a:pt x="8211360" y="6022481"/>
                  <a:pt x="7963792" y="6048065"/>
                  <a:pt x="7715970" y="6072283"/>
                </a:cubicBezTo>
                <a:lnTo>
                  <a:pt x="6951716" y="6138091"/>
                </a:lnTo>
                <a:lnTo>
                  <a:pt x="6936303" y="6140163"/>
                </a:lnTo>
                <a:lnTo>
                  <a:pt x="6790448" y="6151529"/>
                </a:lnTo>
                <a:lnTo>
                  <a:pt x="6799941" y="6153349"/>
                </a:lnTo>
                <a:cubicBezTo>
                  <a:pt x="6811623" y="6153816"/>
                  <a:pt x="6823734" y="6151642"/>
                  <a:pt x="6835432" y="6151642"/>
                </a:cubicBezTo>
                <a:cubicBezTo>
                  <a:pt x="6851580" y="6151642"/>
                  <a:pt x="6867729" y="6149034"/>
                  <a:pt x="6884003" y="6148662"/>
                </a:cubicBezTo>
                <a:cubicBezTo>
                  <a:pt x="7115805" y="6143198"/>
                  <a:pt x="7347351" y="6131026"/>
                  <a:pt x="7578771" y="6116122"/>
                </a:cubicBezTo>
                <a:cubicBezTo>
                  <a:pt x="7927552" y="6093644"/>
                  <a:pt x="8276080" y="6065453"/>
                  <a:pt x="8623845" y="6029188"/>
                </a:cubicBezTo>
                <a:cubicBezTo>
                  <a:pt x="8909939" y="5999878"/>
                  <a:pt x="9195310" y="5965228"/>
                  <a:pt x="9479970" y="5925239"/>
                </a:cubicBezTo>
                <a:cubicBezTo>
                  <a:pt x="9864901" y="5870842"/>
                  <a:pt x="10248014" y="5806101"/>
                  <a:pt x="10629308" y="5731000"/>
                </a:cubicBezTo>
                <a:cubicBezTo>
                  <a:pt x="11090114" y="5639842"/>
                  <a:pt x="11546975" y="5532291"/>
                  <a:pt x="11998498" y="5404869"/>
                </a:cubicBezTo>
                <a:lnTo>
                  <a:pt x="12192000" y="5347846"/>
                </a:lnTo>
                <a:lnTo>
                  <a:pt x="12192000" y="5402606"/>
                </a:lnTo>
                <a:lnTo>
                  <a:pt x="11829257" y="5507950"/>
                </a:lnTo>
                <a:cubicBezTo>
                  <a:pt x="11534769" y="5587680"/>
                  <a:pt x="11238120" y="5658596"/>
                  <a:pt x="10939183" y="5722555"/>
                </a:cubicBezTo>
                <a:cubicBezTo>
                  <a:pt x="10622824" y="5790365"/>
                  <a:pt x="10304941" y="5850387"/>
                  <a:pt x="9985530" y="5902635"/>
                </a:cubicBezTo>
                <a:cubicBezTo>
                  <a:pt x="9720036" y="5946102"/>
                  <a:pt x="9453814" y="5984764"/>
                  <a:pt x="9186882" y="6018631"/>
                </a:cubicBezTo>
                <a:cubicBezTo>
                  <a:pt x="8984197" y="6044216"/>
                  <a:pt x="8781514" y="6068309"/>
                  <a:pt x="8578198" y="6088179"/>
                </a:cubicBezTo>
                <a:lnTo>
                  <a:pt x="7864358" y="6149656"/>
                </a:lnTo>
                <a:cubicBezTo>
                  <a:pt x="7554994" y="6172009"/>
                  <a:pt x="7245502" y="6189895"/>
                  <a:pt x="6935502" y="6201071"/>
                </a:cubicBezTo>
                <a:lnTo>
                  <a:pt x="6477750" y="6214980"/>
                </a:lnTo>
                <a:cubicBezTo>
                  <a:pt x="6439195" y="6212895"/>
                  <a:pt x="6400529" y="6214521"/>
                  <a:pt x="6362294" y="6219825"/>
                </a:cubicBezTo>
                <a:lnTo>
                  <a:pt x="6057129" y="6219825"/>
                </a:lnTo>
                <a:lnTo>
                  <a:pt x="5977784" y="6215229"/>
                </a:lnTo>
                <a:lnTo>
                  <a:pt x="5265087" y="6178965"/>
                </a:lnTo>
                <a:cubicBezTo>
                  <a:pt x="4958267" y="6166544"/>
                  <a:pt x="4651826" y="6146055"/>
                  <a:pt x="4346277" y="6116869"/>
                </a:cubicBezTo>
                <a:lnTo>
                  <a:pt x="3373045" y="6018259"/>
                </a:lnTo>
                <a:cubicBezTo>
                  <a:pt x="3035412" y="5983982"/>
                  <a:pt x="2698456" y="5944327"/>
                  <a:pt x="2362173" y="5899282"/>
                </a:cubicBezTo>
                <a:cubicBezTo>
                  <a:pt x="1984692" y="5849108"/>
                  <a:pt x="1608364" y="5791358"/>
                  <a:pt x="1233178" y="5726033"/>
                </a:cubicBezTo>
                <a:cubicBezTo>
                  <a:pt x="842181" y="5657291"/>
                  <a:pt x="453758" y="5578770"/>
                  <a:pt x="68500" y="5486226"/>
                </a:cubicBezTo>
                <a:lnTo>
                  <a:pt x="0" y="5468863"/>
                </a:lnTo>
                <a:lnTo>
                  <a:pt x="0" y="5412351"/>
                </a:lnTo>
                <a:lnTo>
                  <a:pt x="72441" y="5431135"/>
                </a:lnTo>
                <a:cubicBezTo>
                  <a:pt x="247961" y="5473331"/>
                  <a:pt x="424164" y="5512608"/>
                  <a:pt x="600716" y="5549555"/>
                </a:cubicBezTo>
                <a:cubicBezTo>
                  <a:pt x="988279" y="5630403"/>
                  <a:pt x="1378133" y="5699330"/>
                  <a:pt x="1769512" y="5759811"/>
                </a:cubicBezTo>
                <a:cubicBezTo>
                  <a:pt x="2052426" y="5803406"/>
                  <a:pt x="2335725" y="5843519"/>
                  <a:pt x="2613554" y="5876802"/>
                </a:cubicBezTo>
                <a:cubicBezTo>
                  <a:pt x="2605544" y="5879410"/>
                  <a:pt x="2594611" y="5869350"/>
                  <a:pt x="2581134" y="5866867"/>
                </a:cubicBezTo>
                <a:cubicBezTo>
                  <a:pt x="2087178" y="5774877"/>
                  <a:pt x="1597684" y="5663937"/>
                  <a:pt x="1112635" y="5534031"/>
                </a:cubicBezTo>
                <a:cubicBezTo>
                  <a:pt x="880453" y="5471934"/>
                  <a:pt x="649713" y="5405428"/>
                  <a:pt x="420412" y="5334514"/>
                </a:cubicBezTo>
                <a:lnTo>
                  <a:pt x="0" y="5195539"/>
                </a:lnTo>
                <a:lnTo>
                  <a:pt x="60" y="5105401"/>
                </a:lnTo>
                <a:lnTo>
                  <a:pt x="0" y="5105401"/>
                </a:lnTo>
                <a:lnTo>
                  <a:pt x="0" y="1"/>
                </a:lnTo>
                <a:lnTo>
                  <a:pt x="9834" y="1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10481330-AC5F-5992-F4FC-FDE103BC695B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7465088"/>
              </p:ext>
            </p:extLst>
          </p:nvPr>
        </p:nvGraphicFramePr>
        <p:xfrm>
          <a:off x="489097" y="267769"/>
          <a:ext cx="11398103" cy="5126609"/>
        </p:xfrm>
        <a:graphic>
          <a:graphicData uri="http://schemas.openxmlformats.org/drawingml/2006/table">
            <a:tbl>
              <a:tblPr firstRow="1" bandRow="1">
                <a:noFill/>
                <a:tableStyleId>{5C22544A-7EE6-4342-B048-85BDC9FD1C3A}</a:tableStyleId>
              </a:tblPr>
              <a:tblGrid>
                <a:gridCol w="5223480">
                  <a:extLst>
                    <a:ext uri="{9D8B030D-6E8A-4147-A177-3AD203B41FA5}">
                      <a16:colId xmlns:a16="http://schemas.microsoft.com/office/drawing/2014/main" val="3078715848"/>
                    </a:ext>
                  </a:extLst>
                </a:gridCol>
                <a:gridCol w="6174623">
                  <a:extLst>
                    <a:ext uri="{9D8B030D-6E8A-4147-A177-3AD203B41FA5}">
                      <a16:colId xmlns:a16="http://schemas.microsoft.com/office/drawing/2014/main" val="1774193971"/>
                    </a:ext>
                  </a:extLst>
                </a:gridCol>
              </a:tblGrid>
              <a:tr h="546826">
                <a:tc>
                  <a:txBody>
                    <a:bodyPr/>
                    <a:lstStyle/>
                    <a:p>
                      <a:pPr algn="ctr"/>
                      <a:r>
                        <a:rPr lang="en-US" sz="2100" b="1" cap="none" spc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Phetsarath OT" panose="02000500000000000000" pitchFamily="2" charset="0"/>
                          <a:cs typeface="Phetsarath OT" panose="02000500000000000000" pitchFamily="2" charset="0"/>
                        </a:rPr>
                        <a:t>Main themes of NNRA</a:t>
                      </a:r>
                      <a:r>
                        <a:rPr lang="lo-LA" sz="2100" b="1" cap="none" spc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Phetsarath OT" panose="02000500000000000000" pitchFamily="2" charset="0"/>
                          <a:cs typeface="Phetsarath OT" panose="02000500000000000000" pitchFamily="2" charset="0"/>
                        </a:rPr>
                        <a:t> </a:t>
                      </a:r>
                      <a:r>
                        <a:rPr lang="en-US" sz="2100" b="1" cap="none" spc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Phetsarath OT" panose="02000500000000000000" pitchFamily="2" charset="0"/>
                          <a:cs typeface="Phetsarath OT" panose="02000500000000000000" pitchFamily="2" charset="0"/>
                        </a:rPr>
                        <a:t> before ranking</a:t>
                      </a:r>
                    </a:p>
                  </a:txBody>
                  <a:tcPr marL="82091" marR="117273" marT="23455" marB="17591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</a:lnT>
                    <a:lnB w="38100" cmpd="sng"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100" b="1" cap="none" spc="0" dirty="0">
                          <a:solidFill>
                            <a:schemeClr val="accent1">
                              <a:lumMod val="75000"/>
                            </a:schemeClr>
                          </a:solidFill>
                          <a:latin typeface="Phetsarath OT" panose="02000500000000000000" pitchFamily="2" charset="0"/>
                          <a:cs typeface="Phetsarath OT" panose="02000500000000000000" pitchFamily="2" charset="0"/>
                        </a:rPr>
                        <a:t>Main themes of NNRA  after ranking</a:t>
                      </a:r>
                    </a:p>
                  </a:txBody>
                  <a:tcPr marL="82091" marR="117273" marT="23455" marB="175910" anchor="b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noFill/>
                      <a:prstDash val="solid"/>
                    </a:lnT>
                    <a:lnB w="38100" cmpd="sng"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07289411"/>
                  </a:ext>
                </a:extLst>
              </a:tr>
              <a:tr h="470347">
                <a:tc>
                  <a:txBody>
                    <a:bodyPr/>
                    <a:lstStyle/>
                    <a:p>
                      <a:pPr algn="l"/>
                      <a:r>
                        <a:rPr lang="en-US" sz="1500" cap="none" spc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0"/>
                          <a:ea typeface="Phetsarath OT" panose="02000500000000000000" pitchFamily="2" charset="0"/>
                          <a:cs typeface="Phetsarath OT" panose="02000500000000000000" pitchFamily="2" charset="0"/>
                        </a:rPr>
                        <a:t>I. Dietary intake (food consumption) in Lao</a:t>
                      </a:r>
                      <a:r>
                        <a:rPr lang="lo-LA" sz="1500" cap="none" spc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0"/>
                          <a:ea typeface="Phetsarath OT" panose="02000500000000000000" pitchFamily="2" charset="0"/>
                          <a:cs typeface="Phetsarath OT" panose="02000500000000000000" pitchFamily="2" charset="0"/>
                        </a:rPr>
                        <a:t> </a:t>
                      </a:r>
                      <a:r>
                        <a:rPr lang="en-US" sz="1500" cap="none" spc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0"/>
                          <a:ea typeface="Phetsarath OT" panose="02000500000000000000" pitchFamily="2" charset="0"/>
                          <a:cs typeface="Phetsarath OT" panose="02000500000000000000" pitchFamily="2" charset="0"/>
                        </a:rPr>
                        <a:t>PDR </a:t>
                      </a:r>
                      <a:endParaRPr lang="en-US" sz="1500" cap="none" spc="0" dirty="0">
                        <a:solidFill>
                          <a:schemeClr val="tx1"/>
                        </a:solidFill>
                        <a:latin typeface="Phetsarath OT" panose="02000500000000000000" pitchFamily="2" charset="0"/>
                        <a:cs typeface="Phetsarath OT" panose="02000500000000000000" pitchFamily="2" charset="0"/>
                      </a:endParaRPr>
                    </a:p>
                  </a:txBody>
                  <a:tcPr marL="82091" marR="117273" marT="23455" marB="175910" anchor="ctr">
                    <a:lnL w="9525" cap="flat" cmpd="sng" algn="ctr">
                      <a:solidFill>
                        <a:schemeClr val="tx1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9525" cap="flat" cmpd="sng" algn="ctr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500" cap="none" spc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0"/>
                          <a:ea typeface="Phetsarath OT" panose="02000500000000000000" pitchFamily="2" charset="0"/>
                          <a:cs typeface="Phetsarath OT" panose="02000500000000000000" pitchFamily="2" charset="0"/>
                        </a:rPr>
                        <a:t>1. Dietary intake (food consumption) in Lao</a:t>
                      </a:r>
                      <a:r>
                        <a:rPr lang="lo-LA" sz="1500" cap="none" spc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0"/>
                          <a:ea typeface="Phetsarath OT" panose="02000500000000000000" pitchFamily="2" charset="0"/>
                          <a:cs typeface="Phetsarath OT" panose="02000500000000000000" pitchFamily="2" charset="0"/>
                        </a:rPr>
                        <a:t> </a:t>
                      </a:r>
                      <a:r>
                        <a:rPr lang="en-US" sz="1500" cap="none" spc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0"/>
                          <a:ea typeface="Phetsarath OT" panose="02000500000000000000" pitchFamily="2" charset="0"/>
                          <a:cs typeface="Phetsarath OT" panose="02000500000000000000" pitchFamily="2" charset="0"/>
                        </a:rPr>
                        <a:t>PDR (I)</a:t>
                      </a:r>
                      <a:endParaRPr lang="en-US" sz="1500" cap="none" spc="0" dirty="0">
                        <a:solidFill>
                          <a:schemeClr val="tx1"/>
                        </a:solidFill>
                        <a:latin typeface="Phetsarath OT" panose="02000500000000000000" pitchFamily="2" charset="0"/>
                        <a:cs typeface="Phetsarath OT" panose="02000500000000000000" pitchFamily="2" charset="0"/>
                      </a:endParaRPr>
                    </a:p>
                  </a:txBody>
                  <a:tcPr marL="82091" marR="117273" marT="23455" marB="17591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38100" cmpd="sng">
                      <a:noFill/>
                    </a:lnT>
                    <a:lnB w="9525" cap="flat" cmpd="sng" algn="ctr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19919742"/>
                  </a:ext>
                </a:extLst>
              </a:tr>
              <a:tr h="470347">
                <a:tc>
                  <a:txBody>
                    <a:bodyPr/>
                    <a:lstStyle/>
                    <a:p>
                      <a:pPr algn="l"/>
                      <a:r>
                        <a:rPr lang="en-US" sz="1500" cap="none" spc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0"/>
                          <a:ea typeface="Phetsarath OT" panose="02000500000000000000" pitchFamily="2" charset="0"/>
                          <a:cs typeface="Phetsarath OT" panose="02000500000000000000" pitchFamily="2" charset="0"/>
                        </a:rPr>
                        <a:t>II. Food security</a:t>
                      </a:r>
                      <a:r>
                        <a:rPr lang="lo-LA" sz="1500" cap="none" spc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0"/>
                          <a:ea typeface="Phetsarath OT" panose="02000500000000000000" pitchFamily="2" charset="0"/>
                          <a:cs typeface="Phetsarath OT" panose="02000500000000000000" pitchFamily="2" charset="0"/>
                        </a:rPr>
                        <a:t> </a:t>
                      </a:r>
                      <a:r>
                        <a:rPr lang="en-US" sz="1500" cap="none" spc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0"/>
                          <a:ea typeface="Phetsarath OT" panose="02000500000000000000" pitchFamily="2" charset="0"/>
                          <a:cs typeface="Phetsarath OT" panose="02000500000000000000" pitchFamily="2" charset="0"/>
                        </a:rPr>
                        <a:t>(access to and affordability of food)</a:t>
                      </a:r>
                      <a:endParaRPr lang="en-US" sz="1500" cap="none" spc="0">
                        <a:solidFill>
                          <a:schemeClr val="tx1"/>
                        </a:solidFill>
                        <a:latin typeface="Phetsarath OT" panose="02000500000000000000" pitchFamily="2" charset="0"/>
                        <a:cs typeface="Phetsarath OT" panose="02000500000000000000" pitchFamily="2" charset="0"/>
                      </a:endParaRPr>
                    </a:p>
                  </a:txBody>
                  <a:tcPr marL="82091" marR="117273" marT="23455" marB="175910" anchor="ctr">
                    <a:lnL w="9525" cap="flat" cmpd="sng" algn="ctr">
                      <a:solidFill>
                        <a:schemeClr val="tx1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500" cap="none" spc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0"/>
                          <a:ea typeface="Phetsarath OT" panose="02000500000000000000" pitchFamily="2" charset="0"/>
                          <a:cs typeface="Phetsarath OT" panose="02000500000000000000" pitchFamily="2" charset="0"/>
                        </a:rPr>
                        <a:t>2. Food security</a:t>
                      </a:r>
                      <a:r>
                        <a:rPr lang="lo-LA" sz="1500" cap="none" spc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0"/>
                          <a:ea typeface="Phetsarath OT" panose="02000500000000000000" pitchFamily="2" charset="0"/>
                          <a:cs typeface="Phetsarath OT" panose="02000500000000000000" pitchFamily="2" charset="0"/>
                        </a:rPr>
                        <a:t> </a:t>
                      </a:r>
                      <a:r>
                        <a:rPr lang="en-US" sz="1500" cap="none" spc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0"/>
                          <a:ea typeface="Phetsarath OT" panose="02000500000000000000" pitchFamily="2" charset="0"/>
                          <a:cs typeface="Phetsarath OT" panose="02000500000000000000" pitchFamily="2" charset="0"/>
                        </a:rPr>
                        <a:t>(access to and affordability of food) (II)</a:t>
                      </a:r>
                      <a:endParaRPr lang="en-US" sz="1500" cap="none" spc="0">
                        <a:solidFill>
                          <a:schemeClr val="tx1"/>
                        </a:solidFill>
                        <a:latin typeface="Phetsarath OT" panose="02000500000000000000" pitchFamily="2" charset="0"/>
                        <a:cs typeface="Phetsarath OT" panose="02000500000000000000" pitchFamily="2" charset="0"/>
                      </a:endParaRPr>
                    </a:p>
                  </a:txBody>
                  <a:tcPr marL="82091" marR="117273" marT="23455" marB="17591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8024372"/>
                  </a:ext>
                </a:extLst>
              </a:tr>
              <a:tr h="642262">
                <a:tc>
                  <a:txBody>
                    <a:bodyPr/>
                    <a:lstStyle/>
                    <a:p>
                      <a:pPr algn="l"/>
                      <a:r>
                        <a:rPr lang="en-US" sz="1500" cap="none" spc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0"/>
                          <a:ea typeface="Phetsarath OT" panose="02000500000000000000" pitchFamily="2" charset="0"/>
                          <a:cs typeface="Phetsarath OT" panose="02000500000000000000" pitchFamily="2" charset="0"/>
                        </a:rPr>
                        <a:t>III. Food systems </a:t>
                      </a:r>
                      <a:r>
                        <a:rPr lang="en-US" sz="1500" cap="none" spc="0" dirty="0">
                          <a:solidFill>
                            <a:schemeClr val="tx1"/>
                          </a:solidFill>
                          <a:latin typeface="Phetsarath OT" panose="02000500000000000000" pitchFamily="2" charset="0"/>
                          <a:ea typeface="Phetsarath OT" panose="02000500000000000000" pitchFamily="2" charset="0"/>
                          <a:cs typeface="Phetsarath OT" panose="02000500000000000000" pitchFamily="2" charset="0"/>
                        </a:rPr>
                        <a:t>(</a:t>
                      </a:r>
                      <a:r>
                        <a:rPr lang="en-US" sz="1500" cap="none" spc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0"/>
                          <a:ea typeface="Phetsarath OT" panose="02000500000000000000" pitchFamily="2" charset="0"/>
                          <a:cs typeface="Phetsarath OT" panose="02000500000000000000" pitchFamily="2" charset="0"/>
                        </a:rPr>
                        <a:t>production, safety, climate change, value chains)</a:t>
                      </a:r>
                      <a:r>
                        <a:rPr lang="lo-LA" sz="1500" cap="none" spc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0"/>
                          <a:ea typeface="Phetsarath OT" panose="02000500000000000000" pitchFamily="2" charset="0"/>
                          <a:cs typeface="Phetsarath OT" panose="02000500000000000000" pitchFamily="2" charset="0"/>
                        </a:rPr>
                        <a:t> </a:t>
                      </a:r>
                      <a:endParaRPr lang="en-US" sz="1500" b="1" cap="none" spc="0" dirty="0">
                        <a:solidFill>
                          <a:schemeClr val="tx1"/>
                        </a:solidFill>
                        <a:latin typeface="Phetsarath OT" panose="02000500000000000000" pitchFamily="2" charset="0"/>
                        <a:cs typeface="Phetsarath OT" panose="02000500000000000000" pitchFamily="2" charset="0"/>
                      </a:endParaRPr>
                    </a:p>
                  </a:txBody>
                  <a:tcPr marL="82091" marR="117273" marT="23455" marB="175910" anchor="ctr">
                    <a:lnL w="9525" cap="flat" cmpd="sng" algn="ctr">
                      <a:solidFill>
                        <a:schemeClr val="tx1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500" cap="none" spc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0"/>
                          <a:ea typeface="Phetsarath OT" panose="02000500000000000000" pitchFamily="2" charset="0"/>
                          <a:cs typeface="Phetsarath OT" panose="02000500000000000000" pitchFamily="2" charset="0"/>
                        </a:rPr>
                        <a:t>3. </a:t>
                      </a:r>
                      <a:r>
                        <a:rPr lang="en-US" sz="1500" b="1" cap="none" spc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0"/>
                          <a:ea typeface="Phetsarath OT" panose="02000500000000000000" pitchFamily="2" charset="0"/>
                          <a:cs typeface="Phetsarath OT" panose="02000500000000000000" pitchFamily="2" charset="0"/>
                        </a:rPr>
                        <a:t>Maternal, child and adolescent nutrition </a:t>
                      </a:r>
                      <a:r>
                        <a:rPr lang="lo-LA" sz="1500" b="1" cap="none" spc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0"/>
                          <a:ea typeface="Phetsarath OT" panose="02000500000000000000" pitchFamily="2" charset="0"/>
                          <a:cs typeface="Phetsarath OT" panose="02000500000000000000" pitchFamily="2" charset="0"/>
                        </a:rPr>
                        <a:t>(</a:t>
                      </a:r>
                      <a:r>
                        <a:rPr lang="en-US" sz="1500" b="1" cap="none" spc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0"/>
                          <a:ea typeface="Phetsarath OT" panose="02000500000000000000" pitchFamily="2" charset="0"/>
                          <a:cs typeface="Phetsarath OT" panose="02000500000000000000" pitchFamily="2" charset="0"/>
                        </a:rPr>
                        <a:t>V)</a:t>
                      </a:r>
                      <a:endParaRPr lang="en-US" sz="1500" b="1" cap="none" spc="0" dirty="0">
                        <a:solidFill>
                          <a:schemeClr val="tx1"/>
                        </a:solidFill>
                        <a:latin typeface="Phetsarath OT" panose="02000500000000000000" pitchFamily="2" charset="0"/>
                        <a:cs typeface="Phetsarath OT" panose="02000500000000000000" pitchFamily="2" charset="0"/>
                      </a:endParaRPr>
                    </a:p>
                  </a:txBody>
                  <a:tcPr marL="82091" marR="117273" marT="23455" marB="17591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226486892"/>
                  </a:ext>
                </a:extLst>
              </a:tr>
              <a:tr h="642262">
                <a:tc>
                  <a:txBody>
                    <a:bodyPr/>
                    <a:lstStyle/>
                    <a:p>
                      <a:pPr algn="l"/>
                      <a:r>
                        <a:rPr lang="en-US" sz="1500" cap="none" spc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0"/>
                          <a:ea typeface="Phetsarath OT" panose="02000500000000000000" pitchFamily="2" charset="0"/>
                          <a:cs typeface="Phetsarath OT" panose="02000500000000000000" pitchFamily="2" charset="0"/>
                        </a:rPr>
                        <a:t>IV. Nutrition governance</a:t>
                      </a:r>
                      <a:r>
                        <a:rPr lang="lo-LA" sz="1500" cap="none" spc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0"/>
                          <a:ea typeface="Phetsarath OT" panose="02000500000000000000" pitchFamily="2" charset="0"/>
                          <a:cs typeface="Phetsarath OT" panose="02000500000000000000" pitchFamily="2" charset="0"/>
                        </a:rPr>
                        <a:t> </a:t>
                      </a:r>
                      <a:endParaRPr lang="en-US" sz="1500" cap="none" spc="0" dirty="0">
                        <a:solidFill>
                          <a:schemeClr val="tx1"/>
                        </a:solidFill>
                        <a:latin typeface="Phetsarath OT" panose="02000500000000000000" pitchFamily="2" charset="0"/>
                        <a:cs typeface="Phetsarath OT" panose="02000500000000000000" pitchFamily="2" charset="0"/>
                      </a:endParaRPr>
                    </a:p>
                  </a:txBody>
                  <a:tcPr marL="82091" marR="117273" marT="23455" marB="175910" anchor="ctr">
                    <a:lnL w="9525" cap="flat" cmpd="sng" algn="ctr">
                      <a:solidFill>
                        <a:schemeClr val="tx1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500" b="1" cap="none" spc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0"/>
                          <a:ea typeface="Phetsarath OT" panose="02000500000000000000" pitchFamily="2" charset="0"/>
                          <a:cs typeface="Phetsarath OT" panose="02000500000000000000" pitchFamily="2" charset="0"/>
                        </a:rPr>
                        <a:t>4. Food systems </a:t>
                      </a:r>
                      <a:r>
                        <a:rPr lang="en-US" sz="1500" b="1" cap="none" spc="0" dirty="0">
                          <a:solidFill>
                            <a:schemeClr val="tx1"/>
                          </a:solidFill>
                          <a:latin typeface="Phetsarath OT" panose="02000500000000000000" pitchFamily="2" charset="0"/>
                          <a:ea typeface="Phetsarath OT" panose="02000500000000000000" pitchFamily="2" charset="0"/>
                          <a:cs typeface="Phetsarath OT" panose="02000500000000000000" pitchFamily="2" charset="0"/>
                        </a:rPr>
                        <a:t>(</a:t>
                      </a:r>
                      <a:r>
                        <a:rPr lang="en-US" sz="1500" b="1" cap="none" spc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0"/>
                          <a:ea typeface="Phetsarath OT" panose="02000500000000000000" pitchFamily="2" charset="0"/>
                          <a:cs typeface="Phetsarath OT" panose="02000500000000000000" pitchFamily="2" charset="0"/>
                        </a:rPr>
                        <a:t>production, </a:t>
                      </a:r>
                      <a:r>
                        <a:rPr lang="en-US" sz="1500" b="1" cap="none" spc="0" dirty="0" err="1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0"/>
                          <a:ea typeface="Phetsarath OT" panose="02000500000000000000" pitchFamily="2" charset="0"/>
                          <a:cs typeface="Phetsarath OT" panose="02000500000000000000" pitchFamily="2" charset="0"/>
                        </a:rPr>
                        <a:t>safety,climate</a:t>
                      </a:r>
                      <a:r>
                        <a:rPr lang="en-US" sz="1500" b="1" cap="none" spc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0"/>
                          <a:ea typeface="Phetsarath OT" panose="02000500000000000000" pitchFamily="2" charset="0"/>
                          <a:cs typeface="Phetsarath OT" panose="02000500000000000000" pitchFamily="2" charset="0"/>
                        </a:rPr>
                        <a:t> </a:t>
                      </a:r>
                      <a:r>
                        <a:rPr lang="en-US" sz="1500" b="1" cap="none" spc="0" dirty="0" err="1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0"/>
                          <a:ea typeface="Phetsarath OT" panose="02000500000000000000" pitchFamily="2" charset="0"/>
                          <a:cs typeface="Phetsarath OT" panose="02000500000000000000" pitchFamily="2" charset="0"/>
                        </a:rPr>
                        <a:t>change,value</a:t>
                      </a:r>
                      <a:r>
                        <a:rPr lang="en-US" sz="1500" b="1" cap="none" spc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0"/>
                          <a:ea typeface="Phetsarath OT" panose="02000500000000000000" pitchFamily="2" charset="0"/>
                          <a:cs typeface="Phetsarath OT" panose="02000500000000000000" pitchFamily="2" charset="0"/>
                        </a:rPr>
                        <a:t> chains)</a:t>
                      </a:r>
                      <a:r>
                        <a:rPr lang="lo-LA" sz="1500" b="1" cap="none" spc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0"/>
                          <a:ea typeface="Phetsarath OT" panose="02000500000000000000" pitchFamily="2" charset="0"/>
                          <a:cs typeface="Phetsarath OT" panose="02000500000000000000" pitchFamily="2" charset="0"/>
                        </a:rPr>
                        <a:t> </a:t>
                      </a:r>
                      <a:r>
                        <a:rPr lang="en-US" sz="1500" b="1" cap="none" spc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0"/>
                          <a:ea typeface="Phetsarath OT" panose="02000500000000000000" pitchFamily="2" charset="0"/>
                          <a:cs typeface="Phetsarath OT" panose="02000500000000000000" pitchFamily="2" charset="0"/>
                        </a:rPr>
                        <a:t>(III)</a:t>
                      </a:r>
                      <a:endParaRPr lang="en-US" sz="1500" b="1" cap="none" spc="0" dirty="0">
                        <a:solidFill>
                          <a:schemeClr val="tx1"/>
                        </a:solidFill>
                        <a:latin typeface="Phetsarath OT" panose="02000500000000000000" pitchFamily="2" charset="0"/>
                        <a:cs typeface="Phetsarath OT" panose="02000500000000000000" pitchFamily="2" charset="0"/>
                      </a:endParaRPr>
                    </a:p>
                  </a:txBody>
                  <a:tcPr marL="82091" marR="117273" marT="23455" marB="17591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43354853"/>
                  </a:ext>
                </a:extLst>
              </a:tr>
              <a:tr h="470347">
                <a:tc>
                  <a:txBody>
                    <a:bodyPr/>
                    <a:lstStyle/>
                    <a:p>
                      <a:pPr algn="l"/>
                      <a:r>
                        <a:rPr lang="en-US" sz="1500" cap="none" spc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0"/>
                          <a:ea typeface="Phetsarath OT" panose="02000500000000000000" pitchFamily="2" charset="0"/>
                          <a:cs typeface="Phetsarath OT" panose="02000500000000000000" pitchFamily="2" charset="0"/>
                        </a:rPr>
                        <a:t>V. Maternal, child and adolescent nutrition </a:t>
                      </a:r>
                      <a:endParaRPr lang="en-US" sz="1500" cap="none" spc="0">
                        <a:solidFill>
                          <a:schemeClr val="tx1"/>
                        </a:solidFill>
                        <a:latin typeface="Phetsarath OT" panose="02000500000000000000" pitchFamily="2" charset="0"/>
                        <a:cs typeface="Phetsarath OT" panose="02000500000000000000" pitchFamily="2" charset="0"/>
                      </a:endParaRPr>
                    </a:p>
                  </a:txBody>
                  <a:tcPr marL="82091" marR="117273" marT="23455" marB="175910" anchor="ctr">
                    <a:lnL w="9525" cap="flat" cmpd="sng" algn="ctr">
                      <a:solidFill>
                        <a:schemeClr val="tx1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500" b="1" cap="none" spc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0"/>
                          <a:ea typeface="Phetsarath OT" panose="02000500000000000000" pitchFamily="2" charset="0"/>
                          <a:cs typeface="Phetsarath OT" panose="02000500000000000000" pitchFamily="2" charset="0"/>
                        </a:rPr>
                        <a:t>5. Nutrition governance</a:t>
                      </a:r>
                      <a:r>
                        <a:rPr lang="lo-LA" sz="1500" b="1" cap="none" spc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0"/>
                          <a:ea typeface="Phetsarath OT" panose="02000500000000000000" pitchFamily="2" charset="0"/>
                          <a:cs typeface="Phetsarath OT" panose="02000500000000000000" pitchFamily="2" charset="0"/>
                        </a:rPr>
                        <a:t> </a:t>
                      </a:r>
                      <a:r>
                        <a:rPr lang="en-US" sz="1500" b="1" cap="none" spc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0"/>
                          <a:ea typeface="Phetsarath OT" panose="02000500000000000000" pitchFamily="2" charset="0"/>
                          <a:cs typeface="Phetsarath OT" panose="02000500000000000000" pitchFamily="2" charset="0"/>
                        </a:rPr>
                        <a:t> (IV)</a:t>
                      </a:r>
                      <a:endParaRPr lang="en-US" sz="1500" b="1" cap="none" spc="0" dirty="0">
                        <a:solidFill>
                          <a:schemeClr val="tx1"/>
                        </a:solidFill>
                        <a:latin typeface="Phetsarath OT" panose="02000500000000000000" pitchFamily="2" charset="0"/>
                        <a:cs typeface="Phetsarath OT" panose="02000500000000000000" pitchFamily="2" charset="0"/>
                      </a:endParaRPr>
                    </a:p>
                  </a:txBody>
                  <a:tcPr marL="82091" marR="117273" marT="23455" marB="17591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29469160"/>
                  </a:ext>
                </a:extLst>
              </a:tr>
              <a:tr h="699784">
                <a:tc>
                  <a:txBody>
                    <a:bodyPr/>
                    <a:lstStyle/>
                    <a:p>
                      <a:pPr algn="l"/>
                      <a:r>
                        <a:rPr lang="en-US" sz="1500" cap="none" spc="0" dirty="0">
                          <a:solidFill>
                            <a:schemeClr val="tx1"/>
                          </a:solidFill>
                          <a:latin typeface="Phetsarath OT" panose="02000500000000000000" pitchFamily="2" charset="0"/>
                          <a:cs typeface="Phetsarath OT" panose="02000500000000000000" pitchFamily="2" charset="0"/>
                        </a:rPr>
                        <a:t>VI. Nutrition and health behaviors and behavior change</a:t>
                      </a:r>
                    </a:p>
                  </a:txBody>
                  <a:tcPr marL="82091" marR="117273" marT="23455" marB="175910" anchor="ctr">
                    <a:lnL w="9525" cap="flat" cmpd="sng" algn="ctr">
                      <a:solidFill>
                        <a:schemeClr val="tx1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500" cap="none" spc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0"/>
                          <a:ea typeface="Phetsarath OT" panose="02000500000000000000" pitchFamily="2" charset="0"/>
                          <a:cs typeface="Phetsarath OT" panose="02000500000000000000" pitchFamily="2" charset="0"/>
                        </a:rPr>
                        <a:t>6. Impact of nutrition on public health</a:t>
                      </a:r>
                      <a:r>
                        <a:rPr lang="lo-LA" sz="1500" cap="none" spc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0"/>
                          <a:ea typeface="Phetsarath OT" panose="02000500000000000000" pitchFamily="2" charset="0"/>
                          <a:cs typeface="Phetsarath OT" panose="02000500000000000000" pitchFamily="2" charset="0"/>
                        </a:rPr>
                        <a:t> </a:t>
                      </a:r>
                      <a:r>
                        <a:rPr lang="en-US" sz="1500" cap="none" spc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0"/>
                          <a:ea typeface="Phetsarath OT" panose="02000500000000000000" pitchFamily="2" charset="0"/>
                          <a:cs typeface="Phetsarath OT" panose="02000500000000000000" pitchFamily="2" charset="0"/>
                        </a:rPr>
                        <a:t>and diseases (communicable and non-communicable diseases) (VI)</a:t>
                      </a:r>
                      <a:endParaRPr lang="en-US" sz="1500" cap="none" spc="0" dirty="0">
                        <a:solidFill>
                          <a:schemeClr val="tx1"/>
                        </a:solidFill>
                        <a:latin typeface="Phetsarath OT" panose="02000500000000000000" pitchFamily="2" charset="0"/>
                        <a:cs typeface="Phetsarath OT" panose="02000500000000000000" pitchFamily="2" charset="0"/>
                      </a:endParaRPr>
                    </a:p>
                  </a:txBody>
                  <a:tcPr marL="82091" marR="117273" marT="23455" marB="17591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45078373"/>
                  </a:ext>
                </a:extLst>
              </a:tr>
              <a:tr h="699784">
                <a:tc>
                  <a:txBody>
                    <a:bodyPr/>
                    <a:lstStyle/>
                    <a:p>
                      <a:pPr algn="l"/>
                      <a:r>
                        <a:rPr lang="en-US" sz="1500" cap="none" spc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0"/>
                          <a:ea typeface="Phetsarath OT" panose="02000500000000000000" pitchFamily="2" charset="0"/>
                          <a:cs typeface="Phetsarath OT" panose="02000500000000000000" pitchFamily="2" charset="0"/>
                        </a:rPr>
                        <a:t>VII. Impact of nutrition on public health</a:t>
                      </a:r>
                      <a:r>
                        <a:rPr lang="lo-LA" sz="1500" cap="none" spc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0"/>
                          <a:ea typeface="Phetsarath OT" panose="02000500000000000000" pitchFamily="2" charset="0"/>
                          <a:cs typeface="Phetsarath OT" panose="02000500000000000000" pitchFamily="2" charset="0"/>
                        </a:rPr>
                        <a:t> </a:t>
                      </a:r>
                      <a:r>
                        <a:rPr lang="en-US" sz="1500" cap="none" spc="0" dirty="0">
                          <a:solidFill>
                            <a:schemeClr val="tx1"/>
                          </a:solidFill>
                          <a:effectLst/>
                          <a:latin typeface="Phetsarath OT" panose="02000500000000000000" pitchFamily="2" charset="0"/>
                          <a:ea typeface="Phetsarath OT" panose="02000500000000000000" pitchFamily="2" charset="0"/>
                          <a:cs typeface="Phetsarath OT" panose="02000500000000000000" pitchFamily="2" charset="0"/>
                        </a:rPr>
                        <a:t>and diseases (communicable and non-communicable diseases)</a:t>
                      </a:r>
                      <a:endParaRPr lang="en-US" sz="1500" cap="none" spc="0" dirty="0">
                        <a:solidFill>
                          <a:schemeClr val="tx1"/>
                        </a:solidFill>
                        <a:latin typeface="Phetsarath OT" panose="02000500000000000000" pitchFamily="2" charset="0"/>
                        <a:cs typeface="Phetsarath OT" panose="02000500000000000000" pitchFamily="2" charset="0"/>
                      </a:endParaRPr>
                    </a:p>
                  </a:txBody>
                  <a:tcPr marL="82091" marR="117273" marT="23455" marB="175910" anchor="ctr">
                    <a:lnL w="9525" cap="flat" cmpd="sng" algn="ctr">
                      <a:solidFill>
                        <a:schemeClr val="tx1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500" cap="none" spc="0" dirty="0">
                          <a:solidFill>
                            <a:schemeClr val="tx1"/>
                          </a:solidFill>
                          <a:latin typeface="Phetsarath OT" panose="02000500000000000000" pitchFamily="2" charset="0"/>
                          <a:cs typeface="Phetsarath OT" panose="02000500000000000000" pitchFamily="2" charset="0"/>
                        </a:rPr>
                        <a:t>7. Nutrition behavior change (VII)</a:t>
                      </a:r>
                    </a:p>
                  </a:txBody>
                  <a:tcPr marL="82091" marR="117273" marT="23455" marB="17591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73829752"/>
                  </a:ext>
                </a:extLst>
              </a:tr>
              <a:tr h="470347">
                <a:tc>
                  <a:txBody>
                    <a:bodyPr/>
                    <a:lstStyle/>
                    <a:p>
                      <a:pPr algn="l"/>
                      <a:r>
                        <a:rPr kumimoji="0" lang="en-US" sz="150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Phetsarath OT" panose="02000500000000000000" pitchFamily="2" charset="0"/>
                          <a:ea typeface="Phetsarath OT" panose="02000500000000000000" pitchFamily="2" charset="0"/>
                          <a:cs typeface="Phetsarath OT" panose="02000500000000000000" pitchFamily="2" charset="0"/>
                        </a:rPr>
                        <a:t>VIII. Nutrition therapy </a:t>
                      </a:r>
                      <a:endParaRPr lang="en-US" sz="1500" cap="none" spc="0" dirty="0">
                        <a:solidFill>
                          <a:schemeClr val="tx1"/>
                        </a:solidFill>
                        <a:latin typeface="Phetsarath OT" panose="02000500000000000000" pitchFamily="2" charset="0"/>
                        <a:cs typeface="Phetsarath OT" panose="02000500000000000000" pitchFamily="2" charset="0"/>
                      </a:endParaRPr>
                    </a:p>
                  </a:txBody>
                  <a:tcPr marL="82091" marR="117273" marT="23455" marB="175910" anchor="ctr">
                    <a:lnL w="9525" cap="flat" cmpd="sng" algn="ctr">
                      <a:solidFill>
                        <a:schemeClr val="tx1"/>
                      </a:solidFill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kumimoji="0" lang="en-US" sz="150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uLnTx/>
                          <a:uFillTx/>
                          <a:latin typeface="Phetsarath OT" panose="02000500000000000000" pitchFamily="2" charset="0"/>
                          <a:ea typeface="Phetsarath OT" panose="02000500000000000000" pitchFamily="2" charset="0"/>
                          <a:cs typeface="Phetsarath OT" panose="02000500000000000000" pitchFamily="2" charset="0"/>
                        </a:rPr>
                        <a:t>8. Nutrition therapy (VIII)</a:t>
                      </a:r>
                      <a:endParaRPr lang="en-US" sz="1500" cap="none" spc="0" dirty="0">
                        <a:solidFill>
                          <a:schemeClr val="tx1"/>
                        </a:solidFill>
                        <a:latin typeface="Phetsarath OT" panose="02000500000000000000" pitchFamily="2" charset="0"/>
                        <a:cs typeface="Phetsarath OT" panose="02000500000000000000" pitchFamily="2" charset="0"/>
                      </a:endParaRPr>
                    </a:p>
                  </a:txBody>
                  <a:tcPr marL="82091" marR="117273" marT="23455" marB="17591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52020968"/>
                  </a:ext>
                </a:extLst>
              </a:tr>
            </a:tbl>
          </a:graphicData>
        </a:graphic>
      </p:graphicFrame>
      <p:sp>
        <p:nvSpPr>
          <p:cNvPr id="3" name="TextBox 2">
            <a:extLst>
              <a:ext uri="{FF2B5EF4-FFF2-40B4-BE49-F238E27FC236}">
                <a16:creationId xmlns:a16="http://schemas.microsoft.com/office/drawing/2014/main" id="{B95E07D9-71A9-994E-2AC2-068B8A1DBD79}"/>
              </a:ext>
            </a:extLst>
          </p:cNvPr>
          <p:cNvSpPr txBox="1"/>
          <p:nvPr/>
        </p:nvSpPr>
        <p:spPr>
          <a:xfrm>
            <a:off x="3115341" y="5550195"/>
            <a:ext cx="5082362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cs typeface="Phetsarath OT" panose="02000500000000000000" pitchFamily="2" charset="0"/>
              </a:rPr>
              <a:t>The main themes of NNRA  Phase 2</a:t>
            </a:r>
          </a:p>
        </p:txBody>
      </p:sp>
    </p:spTree>
    <p:extLst>
      <p:ext uri="{BB962C8B-B14F-4D97-AF65-F5344CB8AC3E}">
        <p14:creationId xmlns:p14="http://schemas.microsoft.com/office/powerpoint/2010/main" val="6125323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B47B6E-4E9C-F495-43C0-F157308CDA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06405"/>
            <a:ext cx="10515600" cy="55914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3600" b="1" dirty="0">
                <a:solidFill>
                  <a:schemeClr val="accent1">
                    <a:lumMod val="75000"/>
                  </a:schemeClr>
                </a:solidFill>
                <a:effectLst/>
                <a:ea typeface="Calibri" panose="020F0502020204030204" pitchFamily="34" charset="0"/>
                <a:cs typeface="DokChampa" panose="020B0604020202020204" pitchFamily="34" charset="-34"/>
              </a:rPr>
              <a:t>Table 1 </a:t>
            </a:r>
            <a:r>
              <a:rPr lang="en-US" sz="3600" b="1" dirty="0">
                <a:solidFill>
                  <a:schemeClr val="accent1">
                    <a:lumMod val="75000"/>
                  </a:schemeClr>
                </a:solidFill>
                <a:effectLst/>
                <a:ea typeface="Calibri" panose="020F0502020204030204" pitchFamily="34" charset="0"/>
              </a:rPr>
              <a:t>Dietary intake (food consumption) in Lao PDR</a:t>
            </a:r>
            <a:endParaRPr lang="en-US" sz="7200" b="1" dirty="0">
              <a:solidFill>
                <a:schemeClr val="accent1">
                  <a:lumMod val="75000"/>
                </a:schemeClr>
              </a:solidFill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AF5BCA8A-CF89-541F-70D2-E770EF728E8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46964335"/>
              </p:ext>
            </p:extLst>
          </p:nvPr>
        </p:nvGraphicFramePr>
        <p:xfrm>
          <a:off x="838200" y="822485"/>
          <a:ext cx="10889512" cy="518490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338831">
                  <a:extLst>
                    <a:ext uri="{9D8B030D-6E8A-4147-A177-3AD203B41FA5}">
                      <a16:colId xmlns:a16="http://schemas.microsoft.com/office/drawing/2014/main" val="942707420"/>
                    </a:ext>
                  </a:extLst>
                </a:gridCol>
                <a:gridCol w="4742034">
                  <a:extLst>
                    <a:ext uri="{9D8B030D-6E8A-4147-A177-3AD203B41FA5}">
                      <a16:colId xmlns:a16="http://schemas.microsoft.com/office/drawing/2014/main" val="140990528"/>
                    </a:ext>
                  </a:extLst>
                </a:gridCol>
                <a:gridCol w="3808647">
                  <a:extLst>
                    <a:ext uri="{9D8B030D-6E8A-4147-A177-3AD203B41FA5}">
                      <a16:colId xmlns:a16="http://schemas.microsoft.com/office/drawing/2014/main" val="26101228"/>
                    </a:ext>
                  </a:extLst>
                </a:gridCol>
              </a:tblGrid>
              <a:tr h="336500"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</a:rPr>
                        <a:t>Theme 1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</a:rPr>
                        <a:t>Research topics/sub-themes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</a:rPr>
                        <a:t>Theme 1 Research Questions  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957181037"/>
                  </a:ext>
                </a:extLst>
              </a:tr>
              <a:tr h="630397">
                <a:tc rowSpan="8"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0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</a:rPr>
                        <a:t>Dietary intake 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</a:rPr>
                        <a:t>(food consumption) in Lao PDR  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</a:endParaRPr>
                    </a:p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effectLst/>
                        </a:rPr>
                        <a:t>Nutrition in pregnancy and lactation  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tc rowSpan="8">
                  <a:txBody>
                    <a:bodyPr/>
                    <a:lstStyle/>
                    <a:p>
                      <a:pPr marL="342900" marR="0" lvl="0" indent="-34290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arenR"/>
                        <a:tabLst>
                          <a:tab pos="228600" algn="l"/>
                        </a:tabLs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What are the overall patterns of food consumption among the Lao population?</a:t>
                      </a:r>
                    </a:p>
                    <a:p>
                      <a:pPr marL="342900" marR="0" lvl="0" indent="-34290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arenR"/>
                        <a:tabLst>
                          <a:tab pos="228600" algn="l"/>
                        </a:tabLs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How do current food consumption patterns relate to nutrition adequacy? </a:t>
                      </a:r>
                    </a:p>
                    <a:p>
                      <a:pPr marL="342900" marR="0" lvl="0" indent="-34290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arenR"/>
                        <a:tabLst>
                          <a:tab pos="228600" algn="l"/>
                        </a:tabLs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What factors influence current food preferences?</a:t>
                      </a:r>
                    </a:p>
                    <a:p>
                      <a:pPr marL="342900" marR="0" lvl="0" indent="-34290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arenR"/>
                        <a:tabLst>
                          <a:tab pos="228600" algn="l"/>
                        </a:tabLs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What Knowledge, Attitudes and Practices (KAP) relate to diets and nutrition in various communities?</a:t>
                      </a:r>
                    </a:p>
                    <a:p>
                      <a:pPr marL="342900" marR="0" lvl="0" indent="-34290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arenR"/>
                        <a:tabLst>
                          <a:tab pos="228600" algn="l"/>
                        </a:tabLs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</a:rPr>
                        <a:t>What are current nutrient and micronutrient intakes/deficiencies and what can be done to address these?</a:t>
                      </a:r>
                    </a:p>
                    <a:p>
                      <a:pPr marL="342900" marR="0" lvl="0" indent="-342900" algn="l">
                        <a:lnSpc>
                          <a:spcPct val="15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arenR"/>
                        <a:tabLst>
                          <a:tab pos="228600" algn="l"/>
                        </a:tabLs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</a:rPr>
                        <a:t>What current practices address nutrition supplementation among women?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631814071"/>
                  </a:ext>
                </a:extLst>
              </a:tr>
              <a:tr h="49370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effectLst/>
                        </a:rPr>
                        <a:t>Food preferences and nutrition culture  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9037962"/>
                  </a:ext>
                </a:extLst>
              </a:tr>
              <a:tr h="66578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effectLst/>
                        </a:rPr>
                        <a:t>Effect of balanced diets and micronutrient intake on nutritional status  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3600197"/>
                  </a:ext>
                </a:extLst>
              </a:tr>
              <a:tr h="49370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effectLst/>
                        </a:rPr>
                        <a:t>Dietary habits of females affect their overall nutrition  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4953746"/>
                  </a:ext>
                </a:extLst>
              </a:tr>
              <a:tr h="64692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effectLst/>
                        </a:rPr>
                        <a:t>Exploration of the role for affordable nutritional supplements for poor people  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1916195"/>
                  </a:ext>
                </a:extLst>
              </a:tr>
              <a:tr h="66656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l" fontAlgn="ctr">
                        <a:lnSpc>
                          <a:spcPct val="106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effectLst/>
                        </a:rPr>
                        <a:t>Investigation and analysis of food and nutrition intake  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7679112"/>
                  </a:ext>
                </a:extLst>
              </a:tr>
              <a:tr h="56546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effectLst/>
                        </a:rPr>
                        <a:t>Psychological issues related to food consumption  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8564735"/>
                  </a:ext>
                </a:extLst>
              </a:tr>
              <a:tr h="68586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l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effectLst/>
                        </a:rPr>
                        <a:t>Updating the Lao food composition table and dietary guidelines 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8580" marR="68580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3376922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538E5D84-6B92-C744-8234-F44440A8B298}"/>
              </a:ext>
            </a:extLst>
          </p:cNvPr>
          <p:cNvSpPr txBox="1"/>
          <p:nvPr/>
        </p:nvSpPr>
        <p:spPr>
          <a:xfrm>
            <a:off x="838200" y="6188155"/>
            <a:ext cx="1087888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i="1" dirty="0">
                <a:effectLst/>
                <a:ea typeface="Calibri" panose="020F0502020204030204" pitchFamily="34" charset="0"/>
              </a:rPr>
              <a:t>Note:</a:t>
            </a:r>
            <a:r>
              <a:rPr lang="en-US" sz="2000" i="1" dirty="0">
                <a:effectLst/>
                <a:ea typeface="Calibri" panose="020F0502020204030204" pitchFamily="34" charset="0"/>
              </a:rPr>
              <a:t>  </a:t>
            </a:r>
            <a:r>
              <a:rPr lang="en-US" sz="2000" dirty="0">
                <a:effectLst/>
                <a:ea typeface="Calibri" panose="020F0502020204030204" pitchFamily="34" charset="0"/>
              </a:rPr>
              <a:t>More research questions for each of the topics/sub-themes could be made by researchers</a:t>
            </a:r>
            <a:r>
              <a:rPr lang="en-US" sz="2400" b="1" dirty="0"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2116092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EAFC36-DB27-8CCB-73A5-186C1AA40B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84679"/>
            <a:ext cx="10515600" cy="623401"/>
          </a:xfrm>
        </p:spPr>
        <p:txBody>
          <a:bodyPr>
            <a:normAutofit/>
          </a:bodyPr>
          <a:lstStyle/>
          <a:p>
            <a:pPr algn="ctr"/>
            <a:r>
              <a:rPr lang="en-US" sz="3600" b="1" dirty="0">
                <a:solidFill>
                  <a:schemeClr val="accent1"/>
                </a:solidFill>
                <a:effectLst/>
                <a:ea typeface="Calibri" panose="020F0502020204030204" pitchFamily="34" charset="0"/>
              </a:rPr>
              <a:t>Table 2 Food security (access to and affordability of food)</a:t>
            </a:r>
            <a:endParaRPr lang="en-US" sz="7200" dirty="0">
              <a:solidFill>
                <a:schemeClr val="accent1"/>
              </a:solidFill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228C421F-1258-C826-7FE9-31E0D0BDC9E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68356413"/>
              </p:ext>
            </p:extLst>
          </p:nvPr>
        </p:nvGraphicFramePr>
        <p:xfrm>
          <a:off x="839971" y="935665"/>
          <a:ext cx="10504969" cy="517805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739600">
                  <a:extLst>
                    <a:ext uri="{9D8B030D-6E8A-4147-A177-3AD203B41FA5}">
                      <a16:colId xmlns:a16="http://schemas.microsoft.com/office/drawing/2014/main" val="2648626778"/>
                    </a:ext>
                  </a:extLst>
                </a:gridCol>
                <a:gridCol w="5049507">
                  <a:extLst>
                    <a:ext uri="{9D8B030D-6E8A-4147-A177-3AD203B41FA5}">
                      <a16:colId xmlns:a16="http://schemas.microsoft.com/office/drawing/2014/main" val="3607516352"/>
                    </a:ext>
                  </a:extLst>
                </a:gridCol>
                <a:gridCol w="3715862">
                  <a:extLst>
                    <a:ext uri="{9D8B030D-6E8A-4147-A177-3AD203B41FA5}">
                      <a16:colId xmlns:a16="http://schemas.microsoft.com/office/drawing/2014/main" val="3776930871"/>
                    </a:ext>
                  </a:extLst>
                </a:gridCol>
              </a:tblGrid>
              <a:tr h="47031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Theme 2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7500" marR="6750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Research topics/sub-themes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7500" marR="6750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Theme 2 Research Questions  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7500" marR="67500" marT="0" marB="0"/>
                </a:tc>
                <a:extLst>
                  <a:ext uri="{0D108BD9-81ED-4DB2-BD59-A6C34878D82A}">
                    <a16:rowId xmlns:a16="http://schemas.microsoft.com/office/drawing/2014/main" val="1305812913"/>
                  </a:ext>
                </a:extLst>
              </a:tr>
              <a:tr h="482079">
                <a:tc rowSpan="10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Food security (access to and affordability of food)  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7500" marR="6750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Household food and nutrition security survey in Lao PDR   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7500" marR="67500" marT="0" marB="0"/>
                </a:tc>
                <a:tc rowSpan="10">
                  <a:txBody>
                    <a:bodyPr/>
                    <a:lstStyle/>
                    <a:p>
                      <a:pPr marL="342900" marR="0" lvl="0" indent="-3429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arenR"/>
                        <a:tabLst>
                          <a:tab pos="228600" algn="l"/>
                        </a:tabLst>
                      </a:pPr>
                      <a:r>
                        <a:rPr lang="en-US" sz="1500" b="1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What are dietary intakes (energy and nutrient intakes) and acceptance of nutritionally-balanced school lunches/meals compared to regular school meals among primary school pupils?</a:t>
                      </a:r>
                    </a:p>
                    <a:p>
                      <a:pPr marL="342900" marR="0" lvl="0" indent="-3429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arenR"/>
                        <a:tabLst>
                          <a:tab pos="228600" algn="l"/>
                        </a:tabLst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What are the individual and community factors associated with food security in Lao PDR?</a:t>
                      </a:r>
                    </a:p>
                    <a:p>
                      <a:pPr marL="342900" marR="0" lvl="0" indent="-3429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arenR"/>
                        <a:tabLst>
                          <a:tab pos="228600" algn="l"/>
                        </a:tabLst>
                      </a:pPr>
                      <a:r>
                        <a:rPr lang="en-US" sz="1500" b="1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What is the cost and how affordable is a nutritionally adequate diet in Lao PDR?</a:t>
                      </a:r>
                    </a:p>
                    <a:p>
                      <a:pPr marL="342900" marR="0" lvl="0" indent="-3429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arenR"/>
                        <a:tabLst>
                          <a:tab pos="228600" algn="l"/>
                        </a:tabLst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How do communities contribute to family food security?</a:t>
                      </a:r>
                    </a:p>
                    <a:p>
                      <a:pPr marL="342900" marR="0" lvl="0" indent="-3429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arenR"/>
                        <a:tabLst>
                          <a:tab pos="228600" algn="l"/>
                        </a:tabLst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How do current food trade patterns and policies impact food and nutrition security?</a:t>
                      </a:r>
                    </a:p>
                    <a:p>
                      <a:pPr marL="342900" marR="0" lvl="0" indent="-3429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arenR"/>
                        <a:tabLst>
                          <a:tab pos="228600" algn="l"/>
                        </a:tabLst>
                      </a:pPr>
                      <a:r>
                        <a:rPr lang="en-US" sz="1500" b="1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What can be done to do to make agriculture more nutrition-sensitive?</a:t>
                      </a:r>
                    </a:p>
                    <a:p>
                      <a:pPr marL="342900" marR="0" lvl="0" indent="-3429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arenR"/>
                        <a:tabLst>
                          <a:tab pos="228600" algn="l"/>
                        </a:tabLst>
                      </a:pPr>
                      <a:r>
                        <a:rPr lang="en-US" sz="15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How cost-effective are interventions?</a:t>
                      </a:r>
                    </a:p>
                  </a:txBody>
                  <a:tcPr marL="67500" marR="67500" marT="0" marB="0"/>
                </a:tc>
                <a:extLst>
                  <a:ext uri="{0D108BD9-81ED-4DB2-BD59-A6C34878D82A}">
                    <a16:rowId xmlns:a16="http://schemas.microsoft.com/office/drawing/2014/main" val="3428194791"/>
                  </a:ext>
                </a:extLst>
              </a:tr>
              <a:tr h="44680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Community contribution to food security  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7500" marR="6750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6104274"/>
                  </a:ext>
                </a:extLst>
              </a:tr>
              <a:tr h="52868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Food security and reducing poverty in rural area  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7500" marR="6750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7603805"/>
                  </a:ext>
                </a:extLst>
              </a:tr>
              <a:tr h="37268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The role of government in food security  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7500" marR="6750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81668716"/>
                  </a:ext>
                </a:extLst>
              </a:tr>
              <a:tr h="45068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Food insecurity, hunger, and malnutrition  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7500" marR="6750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3982195"/>
                  </a:ext>
                </a:extLst>
              </a:tr>
              <a:tr h="56423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Exploration of affordability to access a basic food basket (food poverty) 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7500" marR="6750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1431550"/>
                  </a:ext>
                </a:extLst>
              </a:tr>
              <a:tr h="45068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Food rich in nutrients available in the remote community  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7500" marR="6750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234333"/>
                  </a:ext>
                </a:extLst>
              </a:tr>
              <a:tr h="45068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Food trade impacts food and nutrition security  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7500" marR="6750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18955661"/>
                  </a:ext>
                </a:extLst>
              </a:tr>
              <a:tr h="45068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Patterns of food insecurity  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7500" marR="6750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7105322"/>
                  </a:ext>
                </a:extLst>
              </a:tr>
              <a:tr h="51052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Dimension thematic link to food security   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67500" marR="67500" marT="0" marB="0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083870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AAB220DC-E516-9D0B-28AC-D70C93558450}"/>
              </a:ext>
            </a:extLst>
          </p:cNvPr>
          <p:cNvSpPr txBox="1"/>
          <p:nvPr/>
        </p:nvSpPr>
        <p:spPr>
          <a:xfrm>
            <a:off x="838200" y="6188149"/>
            <a:ext cx="10515599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1" i="1" dirty="0">
                <a:effectLst/>
                <a:ea typeface="Calibri" panose="020F0502020204030204" pitchFamily="34" charset="0"/>
              </a:rPr>
              <a:t>Note:</a:t>
            </a:r>
            <a:r>
              <a:rPr lang="en-US" sz="2000" i="1" dirty="0">
                <a:effectLst/>
                <a:ea typeface="Calibri" panose="020F0502020204030204" pitchFamily="34" charset="0"/>
              </a:rPr>
              <a:t>  </a:t>
            </a:r>
            <a:r>
              <a:rPr lang="en-US" sz="2000" dirty="0">
                <a:effectLst/>
                <a:ea typeface="Calibri" panose="020F0502020204030204" pitchFamily="34" charset="0"/>
              </a:rPr>
              <a:t>More research questions for each of the topics/sub-themes could be made by researchers</a:t>
            </a:r>
            <a:r>
              <a:rPr lang="en-US" sz="2400" b="1" dirty="0"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 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8572972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9904A4-70EA-E967-89D5-C119DE3BD7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4913" y="348865"/>
            <a:ext cx="10660708" cy="639963"/>
          </a:xfrm>
        </p:spPr>
        <p:txBody>
          <a:bodyPr anchor="ctr">
            <a:normAutofit/>
          </a:bodyPr>
          <a:lstStyle/>
          <a:p>
            <a:r>
              <a:rPr lang="en-US" sz="3400" b="1" dirty="0">
                <a:solidFill>
                  <a:srgbClr val="00B0F0"/>
                </a:solidFill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Table 3 </a:t>
            </a:r>
            <a:r>
              <a:rPr lang="en-US" sz="3400" b="1" dirty="0">
                <a:solidFill>
                  <a:srgbClr val="00B0F0"/>
                </a:solidFill>
                <a:effectLst/>
                <a:ea typeface="Calibri" panose="020F0502020204030204" pitchFamily="34" charset="0"/>
              </a:rPr>
              <a:t>Maternal, Child and Adolescent Nutrition</a:t>
            </a:r>
            <a:endParaRPr lang="en-US" sz="3400" dirty="0">
              <a:solidFill>
                <a:srgbClr val="00B0F0"/>
              </a:solidFill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13C07E43-2938-6322-B4C8-90748285A65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69243629"/>
              </p:ext>
            </p:extLst>
          </p:nvPr>
        </p:nvGraphicFramePr>
        <p:xfrm>
          <a:off x="561755" y="1145159"/>
          <a:ext cx="11325448" cy="4820021"/>
        </p:xfrm>
        <a:graphic>
          <a:graphicData uri="http://schemas.openxmlformats.org/drawingml/2006/table">
            <a:tbl>
              <a:tblPr firstRow="1" firstCol="1" bandRow="1"/>
              <a:tblGrid>
                <a:gridCol w="2196652">
                  <a:extLst>
                    <a:ext uri="{9D8B030D-6E8A-4147-A177-3AD203B41FA5}">
                      <a16:colId xmlns:a16="http://schemas.microsoft.com/office/drawing/2014/main" val="2201101472"/>
                    </a:ext>
                  </a:extLst>
                </a:gridCol>
                <a:gridCol w="5364403">
                  <a:extLst>
                    <a:ext uri="{9D8B030D-6E8A-4147-A177-3AD203B41FA5}">
                      <a16:colId xmlns:a16="http://schemas.microsoft.com/office/drawing/2014/main" val="513166664"/>
                    </a:ext>
                  </a:extLst>
                </a:gridCol>
                <a:gridCol w="3764393">
                  <a:extLst>
                    <a:ext uri="{9D8B030D-6E8A-4147-A177-3AD203B41FA5}">
                      <a16:colId xmlns:a16="http://schemas.microsoft.com/office/drawing/2014/main" val="616988750"/>
                    </a:ext>
                  </a:extLst>
                </a:gridCol>
              </a:tblGrid>
              <a:tr h="327160">
                <a:tc>
                  <a:txBody>
                    <a:bodyPr/>
                    <a:lstStyle/>
                    <a:p>
                      <a:pPr marL="0" marR="0"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i="0" u="none" strike="noStrike"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Theme 3</a:t>
                      </a:r>
                      <a:endParaRPr lang="en-US" sz="2400" b="0" i="0" u="none" strike="noStrike">
                        <a:effectLst/>
                        <a:latin typeface="+mn-lt"/>
                      </a:endParaRPr>
                    </a:p>
                  </a:txBody>
                  <a:tcPr marL="54196" marR="54196" marT="752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i="0" u="none" strike="noStrike"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Research topics/sub-themes</a:t>
                      </a:r>
                      <a:endParaRPr lang="en-US" sz="2400" b="0" i="0" u="none" strike="noStrike">
                        <a:effectLst/>
                        <a:latin typeface="+mn-lt"/>
                      </a:endParaRPr>
                    </a:p>
                  </a:txBody>
                  <a:tcPr marL="54196" marR="54196" marT="752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i="0" u="none" strike="noStrike" dirty="0"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Theme 3 Research Questions  </a:t>
                      </a:r>
                      <a:endParaRPr lang="en-US" sz="2400" b="0" i="0" u="none" strike="noStrike" dirty="0">
                        <a:effectLst/>
                        <a:latin typeface="+mn-lt"/>
                      </a:endParaRPr>
                    </a:p>
                  </a:txBody>
                  <a:tcPr marL="54196" marR="54196" marT="7527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20105338"/>
                  </a:ext>
                </a:extLst>
              </a:tr>
              <a:tr h="547419">
                <a:tc rowSpan="7">
                  <a:txBody>
                    <a:bodyPr/>
                    <a:lstStyle/>
                    <a:p>
                      <a:pPr marL="0" marR="0"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0" i="0" u="none" strike="noStrike" dirty="0"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 </a:t>
                      </a:r>
                      <a:endParaRPr lang="en-US" sz="1400" b="0" i="0" u="none" strike="noStrike" dirty="0">
                        <a:effectLst/>
                        <a:latin typeface="+mn-lt"/>
                      </a:endParaRPr>
                    </a:p>
                    <a:p>
                      <a:pPr marL="0" marR="0"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i="0" u="none" strike="noStrike" dirty="0"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Maternal, Child and Adolescent Nutrition  </a:t>
                      </a:r>
                      <a:endParaRPr lang="en-US" sz="2400" b="0" i="0" u="none" strike="noStrike" dirty="0">
                        <a:effectLst/>
                        <a:latin typeface="+mn-lt"/>
                      </a:endParaRPr>
                    </a:p>
                    <a:p>
                      <a:pPr marL="0" marR="0"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b="0" i="0" u="none" strike="noStrike" dirty="0">
                        <a:effectLst/>
                        <a:latin typeface="+mn-lt"/>
                      </a:endParaRPr>
                    </a:p>
                  </a:txBody>
                  <a:tcPr marL="72262" marR="72262" marT="36131" marB="3613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Nutrition in schools and school lunches</a:t>
                      </a:r>
                      <a:r>
                        <a:rPr lang="en-US" sz="16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 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54196" marR="54196" marT="752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7">
                  <a:txBody>
                    <a:bodyPr/>
                    <a:lstStyle/>
                    <a:p>
                      <a:pPr marL="347472" marR="0" indent="-347472"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ts val="1200"/>
                        <a:buFont typeface="+mj-lt"/>
                        <a:buAutoNum type="arabicParenR"/>
                        <a:tabLst>
                          <a:tab pos="228600" algn="l"/>
                        </a:tabLst>
                      </a:pPr>
                      <a:r>
                        <a:rPr lang="en-US" sz="1400" b="0" i="0" u="none" strike="noStrike" dirty="0"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What actions can increase the quality of Infant Young Child Feeding (IYCF) practices? </a:t>
                      </a:r>
                    </a:p>
                    <a:p>
                      <a:pPr marL="347472" marR="0" indent="-347472"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ts val="1200"/>
                        <a:buFont typeface="+mj-lt"/>
                        <a:buAutoNum type="arabicParenR"/>
                        <a:tabLst>
                          <a:tab pos="228600" algn="l"/>
                        </a:tabLst>
                      </a:pPr>
                      <a:r>
                        <a:rPr lang="en-US" sz="1400" b="1" i="0" u="none" strike="noStrike" dirty="0"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What behaviors affect maternal, child, and adolescent nutrition?</a:t>
                      </a:r>
                    </a:p>
                    <a:p>
                      <a:pPr marL="347472" marR="0" indent="-347472"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ts val="1200"/>
                        <a:buFont typeface="+mj-lt"/>
                        <a:buAutoNum type="arabicParenR"/>
                        <a:tabLst>
                          <a:tab pos="228600" algn="l"/>
                        </a:tabLst>
                      </a:pPr>
                      <a:r>
                        <a:rPr lang="en-US" sz="1400" b="0" i="0" u="none" strike="noStrike" dirty="0"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What forms of nutrition monitoring are currently needed and for which groups? </a:t>
                      </a:r>
                    </a:p>
                    <a:p>
                      <a:pPr marL="347472" marR="0" indent="-347472"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ts val="1200"/>
                        <a:buFont typeface="+mj-lt"/>
                        <a:buAutoNum type="arabicParenR"/>
                        <a:tabLst>
                          <a:tab pos="228600" algn="l"/>
                        </a:tabLst>
                      </a:pPr>
                      <a:r>
                        <a:rPr lang="en-US" sz="1400" b="1" i="0" u="none" strike="noStrike" dirty="0"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What actions can address the challenges of providing nutrition services to young children and adolescents?</a:t>
                      </a:r>
                    </a:p>
                    <a:p>
                      <a:pPr marL="347472" marR="0" indent="-347472"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ts val="1200"/>
                        <a:buFont typeface="+mj-lt"/>
                        <a:buAutoNum type="arabicParenR"/>
                        <a:tabLst>
                          <a:tab pos="228600" algn="l"/>
                        </a:tabLst>
                      </a:pPr>
                      <a:r>
                        <a:rPr lang="en-US" sz="1400" b="1" i="0" u="none" strike="noStrike" dirty="0"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How do gender inequities and traditional/social norms affect the nutrition of women and their children?</a:t>
                      </a:r>
                    </a:p>
                    <a:p>
                      <a:pPr marL="347472" marR="0" indent="-347472"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ts val="1200"/>
                        <a:buFont typeface="+mj-lt"/>
                        <a:buAutoNum type="arabicParenR"/>
                        <a:tabLst>
                          <a:tab pos="228600" algn="l"/>
                        </a:tabLst>
                      </a:pPr>
                      <a:r>
                        <a:rPr lang="en-US" sz="1400" b="0" i="0" u="none" strike="noStrike" dirty="0"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How can development tools for community engagement be used to improve mothers’ and children’s nutrition?</a:t>
                      </a:r>
                    </a:p>
                    <a:p>
                      <a:pPr marL="347472" marR="0" indent="-347472"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ts val="1200"/>
                        <a:buFont typeface="+mj-lt"/>
                        <a:buAutoNum type="arabicParenR"/>
                        <a:tabLst>
                          <a:tab pos="228600" algn="l"/>
                        </a:tabLst>
                      </a:pPr>
                      <a:r>
                        <a:rPr lang="en-US" sz="1400" b="1" i="0" u="none" strike="noStrike" dirty="0"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What are the current rates and patterns of anemia and micronutrient deficiencies in pregnant and women of childbearing age?  </a:t>
                      </a:r>
                      <a:endParaRPr lang="en-US" sz="1400" b="1" i="0" u="none" strike="noStrike" dirty="0">
                        <a:effectLst/>
                        <a:latin typeface="+mn-lt"/>
                      </a:endParaRPr>
                    </a:p>
                  </a:txBody>
                  <a:tcPr marL="72262" marR="72262" marT="36131" marB="36131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88772424"/>
                  </a:ext>
                </a:extLst>
              </a:tr>
              <a:tr h="75519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l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Establishing nutrition/growth monitoring and health education at the services delivery level for the first 1000 days</a:t>
                      </a:r>
                      <a:r>
                        <a:rPr lang="en-US" sz="16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 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54196" marR="54196" marT="752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7336379"/>
                  </a:ext>
                </a:extLst>
              </a:tr>
              <a:tr h="75519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l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Assessment of quality of routine monitoring systems, skills and abilities of nutrition staff</a:t>
                      </a:r>
                      <a:r>
                        <a:rPr lang="en-US" sz="16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  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54196" marR="54196" marT="752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94057311"/>
                  </a:ext>
                </a:extLst>
              </a:tr>
              <a:tr h="52184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l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Assessment of accessibility of services and information on nutrition</a:t>
                      </a:r>
                      <a:r>
                        <a:rPr lang="en-US" sz="16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 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54196" marR="54196" marT="752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51036926"/>
                  </a:ext>
                </a:extLst>
              </a:tr>
              <a:tr h="75519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l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Assessing gender inequities and traditional/social norms that affect the health and nutrition of women of reproductive age and their children</a:t>
                      </a:r>
                      <a:r>
                        <a:rPr lang="en-US" sz="16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 </a:t>
                      </a:r>
                      <a:endParaRPr lang="en-US" sz="16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54196" marR="54196" marT="752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6441046"/>
                  </a:ext>
                </a:extLst>
              </a:tr>
              <a:tr h="52184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l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Cost-effectiveness of breastfeeding and IYCF</a:t>
                      </a:r>
                      <a:r>
                        <a:rPr lang="en-US" sz="16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en-US" sz="16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  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54196" marR="54196" marT="752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6265207"/>
                  </a:ext>
                </a:extLst>
              </a:tr>
              <a:tr h="52184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l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Identifying prevalence and factors associated with anemia</a:t>
                      </a:r>
                      <a:r>
                        <a:rPr lang="en-US" sz="16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alibri" panose="020F0502020204030204" pitchFamily="34" charset="0"/>
                        </a:rPr>
                        <a:t> </a:t>
                      </a:r>
                      <a:r>
                        <a:rPr lang="en-US" sz="1600" b="1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n-lt"/>
                          <a:ea typeface="Calibri" panose="020F0502020204030204" pitchFamily="34" charset="0"/>
                          <a:cs typeface="Cordia New" panose="020B0304020202020204" pitchFamily="34" charset="-34"/>
                        </a:rPr>
                        <a:t> </a:t>
                      </a:r>
                      <a:endParaRPr lang="en-US" sz="16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54196" marR="54196" marT="752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4382986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9042E236-0409-1E97-0C85-C18B9C805B39}"/>
              </a:ext>
            </a:extLst>
          </p:cNvPr>
          <p:cNvSpPr txBox="1"/>
          <p:nvPr/>
        </p:nvSpPr>
        <p:spPr>
          <a:xfrm>
            <a:off x="622789" y="6154503"/>
            <a:ext cx="10934799" cy="4070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000" b="1" i="1" dirty="0"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Note:</a:t>
            </a:r>
            <a:r>
              <a:rPr lang="en-US" sz="2000" i="1" dirty="0"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  </a:t>
            </a:r>
            <a:r>
              <a:rPr lang="en-US" sz="2000" dirty="0"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More research questions for each of the topics/sub-themes could be made by researchers</a:t>
            </a:r>
            <a:endParaRPr lang="en-US" dirty="0">
              <a:effectLst/>
              <a:ea typeface="Calibri" panose="020F0502020204030204" pitchFamily="34" charset="0"/>
              <a:cs typeface="Cordia New" panose="020B03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8523732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AAC339-9A70-0F50-B86A-9EAD390D45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056" y="348865"/>
            <a:ext cx="11104921" cy="714249"/>
          </a:xfrm>
        </p:spPr>
        <p:txBody>
          <a:bodyPr anchor="ctr">
            <a:normAutofit fontScale="90000"/>
          </a:bodyPr>
          <a:lstStyle/>
          <a:p>
            <a:pPr algn="ctr"/>
            <a:r>
              <a:rPr lang="en-US" sz="3200" b="1" dirty="0">
                <a:solidFill>
                  <a:srgbClr val="00B0F0"/>
                </a:solidFill>
                <a:effectLst/>
                <a:ea typeface="Calibri" panose="020F0502020204030204" pitchFamily="34" charset="0"/>
              </a:rPr>
              <a:t>Table 4 Food system (production, safety, climate change, value chains)</a:t>
            </a:r>
            <a:endParaRPr lang="en-US" sz="3200" dirty="0">
              <a:solidFill>
                <a:srgbClr val="00B0F0"/>
              </a:solidFill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32177DDD-5F44-FA8B-2202-F41D226528A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54192189"/>
              </p:ext>
            </p:extLst>
          </p:nvPr>
        </p:nvGraphicFramePr>
        <p:xfrm>
          <a:off x="644056" y="1152163"/>
          <a:ext cx="10903888" cy="5185235"/>
        </p:xfrm>
        <a:graphic>
          <a:graphicData uri="http://schemas.openxmlformats.org/drawingml/2006/table">
            <a:tbl>
              <a:tblPr firstRow="1" firstCol="1" bandRow="1">
                <a:noFill/>
                <a:tableStyleId>{5C22544A-7EE6-4342-B048-85BDC9FD1C3A}</a:tableStyleId>
              </a:tblPr>
              <a:tblGrid>
                <a:gridCol w="2109777">
                  <a:extLst>
                    <a:ext uri="{9D8B030D-6E8A-4147-A177-3AD203B41FA5}">
                      <a16:colId xmlns:a16="http://schemas.microsoft.com/office/drawing/2014/main" val="4127215762"/>
                    </a:ext>
                  </a:extLst>
                </a:gridCol>
                <a:gridCol w="4954772">
                  <a:extLst>
                    <a:ext uri="{9D8B030D-6E8A-4147-A177-3AD203B41FA5}">
                      <a16:colId xmlns:a16="http://schemas.microsoft.com/office/drawing/2014/main" val="1030293099"/>
                    </a:ext>
                  </a:extLst>
                </a:gridCol>
                <a:gridCol w="3839339">
                  <a:extLst>
                    <a:ext uri="{9D8B030D-6E8A-4147-A177-3AD203B41FA5}">
                      <a16:colId xmlns:a16="http://schemas.microsoft.com/office/drawing/2014/main" val="2596518436"/>
                    </a:ext>
                  </a:extLst>
                </a:gridCol>
              </a:tblGrid>
              <a:tr h="36289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cap="none" spc="30" dirty="0">
                          <a:solidFill>
                            <a:schemeClr val="tx1"/>
                          </a:solidFill>
                          <a:effectLst/>
                        </a:rPr>
                        <a:t>Theme 4</a:t>
                      </a:r>
                      <a:endParaRPr lang="en-US" sz="2400" b="1" cap="none" spc="3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0" marR="707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cap="none" spc="30" dirty="0">
                          <a:solidFill>
                            <a:schemeClr val="tx1"/>
                          </a:solidFill>
                          <a:effectLst/>
                        </a:rPr>
                        <a:t>Research topics/sub-themes</a:t>
                      </a:r>
                      <a:endParaRPr lang="en-US" sz="2400" b="1" cap="none" spc="3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0" marR="707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cap="none" spc="30" dirty="0">
                          <a:solidFill>
                            <a:schemeClr val="tx1"/>
                          </a:solidFill>
                          <a:effectLst/>
                        </a:rPr>
                        <a:t>Theme 4 Research Questions  </a:t>
                      </a:r>
                      <a:endParaRPr lang="en-US" sz="2400" b="1" cap="none" spc="3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0" marR="7075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9050" cap="flat" cmpd="sng" algn="ctr">
                      <a:solidFill>
                        <a:schemeClr val="accent1"/>
                      </a:solidFill>
                      <a:prstDash val="soli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15833214"/>
                  </a:ext>
                </a:extLst>
              </a:tr>
              <a:tr h="546960">
                <a:tc rowSpan="10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cap="none" spc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b="1" cap="none" spc="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cap="none" spc="0" dirty="0">
                          <a:solidFill>
                            <a:schemeClr val="tx1"/>
                          </a:solidFill>
                          <a:effectLst/>
                        </a:rPr>
                        <a:t>Food system (production, safety, climate change, value chains)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2400" b="1" cap="none" spc="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0" marR="43598" marT="0" marB="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Impact of Climate Change on Food Security, Food Safety, food consumption and nutrition</a:t>
                      </a:r>
                      <a:r>
                        <a:rPr lang="lo-LA" sz="1600" b="1" kern="1200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US" sz="1600" b="1" kern="1200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endParaRPr lang="en-US" sz="1600" b="1" cap="none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0" marR="43598" marT="0" marB="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tc rowSpan="10">
                  <a:txBody>
                    <a:bodyPr/>
                    <a:lstStyle/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arenR"/>
                        <a:tabLst>
                          <a:tab pos="228600" algn="l"/>
                        </a:tabLst>
                      </a:pPr>
                      <a:r>
                        <a:rPr lang="en-US" sz="1400" b="1" cap="none" spc="0" dirty="0">
                          <a:solidFill>
                            <a:schemeClr val="tx1"/>
                          </a:solidFill>
                          <a:effectLst/>
                        </a:rPr>
                        <a:t>What are the likely impacts of climate change on food security in Lao PDR?  </a:t>
                      </a: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arenR"/>
                        <a:tabLst>
                          <a:tab pos="228600" algn="l"/>
                        </a:tabLst>
                      </a:pPr>
                      <a:r>
                        <a:rPr lang="en-US" sz="1400" b="1" cap="none" spc="0" dirty="0">
                          <a:solidFill>
                            <a:schemeClr val="tx1"/>
                          </a:solidFill>
                          <a:effectLst/>
                        </a:rPr>
                        <a:t>What are traditional/indigenous foods that help to increase dietary diversity and nutrition security?</a:t>
                      </a: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arenR"/>
                        <a:tabLst>
                          <a:tab pos="228600" algn="l"/>
                        </a:tabLst>
                      </a:pPr>
                      <a:r>
                        <a:rPr lang="en-US" sz="1400" cap="none" spc="0" dirty="0">
                          <a:solidFill>
                            <a:schemeClr val="tx1"/>
                          </a:solidFill>
                          <a:effectLst/>
                        </a:rPr>
                        <a:t>What are farmers' and food system workers' health and nutrition status and needs?</a:t>
                      </a: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arenR"/>
                        <a:tabLst>
                          <a:tab pos="228600" algn="l"/>
                        </a:tabLst>
                      </a:pPr>
                      <a:r>
                        <a:rPr lang="en-US" sz="1400" cap="none" spc="0" dirty="0">
                          <a:solidFill>
                            <a:schemeClr val="tx1"/>
                          </a:solidFill>
                          <a:effectLst/>
                        </a:rPr>
                        <a:t>What is the role and importance of forests in contributing to diets and food security?</a:t>
                      </a: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arenR"/>
                        <a:tabLst>
                          <a:tab pos="228600" algn="l"/>
                        </a:tabLst>
                      </a:pPr>
                      <a:r>
                        <a:rPr lang="en-US" sz="1400" cap="none" spc="0" dirty="0">
                          <a:solidFill>
                            <a:schemeClr val="tx1"/>
                          </a:solidFill>
                          <a:effectLst/>
                        </a:rPr>
                        <a:t>What forms of local food processing would be useful to support livelihoods and enhance food safety and access?   </a:t>
                      </a: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arenR"/>
                        <a:tabLst>
                          <a:tab pos="228600" algn="l"/>
                        </a:tabLst>
                      </a:pPr>
                      <a:r>
                        <a:rPr lang="en-US" sz="1400" cap="none" spc="0" dirty="0">
                          <a:solidFill>
                            <a:schemeClr val="tx1"/>
                          </a:solidFill>
                          <a:effectLst/>
                        </a:rPr>
                        <a:t>What data are needed to assess equity in food access?</a:t>
                      </a: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arenR"/>
                        <a:tabLst>
                          <a:tab pos="228600" algn="l"/>
                        </a:tabLst>
                      </a:pPr>
                      <a:r>
                        <a:rPr lang="en-US" sz="1400" cap="none" spc="0" dirty="0">
                          <a:solidFill>
                            <a:schemeClr val="tx1"/>
                          </a:solidFill>
                          <a:effectLst/>
                        </a:rPr>
                        <a:t>What is the appropriate role of public and private storage in addressing seasonal and regional food shortages? </a:t>
                      </a: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arenR"/>
                        <a:tabLst>
                          <a:tab pos="228600" algn="l"/>
                        </a:tabLst>
                      </a:pPr>
                      <a:r>
                        <a:rPr lang="en-US" sz="1400" b="1" cap="none" spc="0" dirty="0">
                          <a:solidFill>
                            <a:schemeClr val="tx1"/>
                          </a:solidFill>
                          <a:effectLst/>
                        </a:rPr>
                        <a:t>How we better address food security during natural disasters? </a:t>
                      </a:r>
                    </a:p>
                  </a:txBody>
                  <a:tcPr marL="0" marR="43598" marT="0" marB="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62102994"/>
                  </a:ext>
                </a:extLst>
              </a:tr>
              <a:tr h="54696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The transition towards more diversified, sustainable, and inclusive agriculture and nutrition  </a:t>
                      </a:r>
                      <a:endParaRPr lang="en-US" sz="1600" b="1" cap="none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35374" marR="43598" marT="0" marB="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2524710"/>
                  </a:ext>
                </a:extLst>
              </a:tr>
              <a:tr h="34540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Food processing for nutrition</a:t>
                      </a:r>
                      <a:r>
                        <a:rPr lang="lo-LA" sz="1600" kern="1200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US" sz="1600" kern="1200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endParaRPr lang="en-US" sz="1600" cap="none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0" marR="43598" marT="0" marB="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3784545"/>
                  </a:ext>
                </a:extLst>
              </a:tr>
              <a:tr h="74728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Techniques and innovative technology to rural smallholder farmers to help them build resilience to socioeconomic and climate changes</a:t>
                      </a:r>
                      <a:r>
                        <a:rPr lang="lo-LA" sz="1600" kern="1200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US" sz="1600" kern="1200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endParaRPr lang="en-US" sz="1600" cap="none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35374" marR="43598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1457498"/>
                  </a:ext>
                </a:extLst>
              </a:tr>
              <a:tr h="49412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Explorations on traditional foods</a:t>
                      </a:r>
                      <a:r>
                        <a:rPr lang="lo-LA" sz="1600" kern="1200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US" sz="1600" kern="1200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and re-evaluation of national food needs</a:t>
                      </a:r>
                      <a:r>
                        <a:rPr lang="lo-LA" sz="1600" kern="1200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US" sz="1600" kern="1200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endParaRPr lang="en-US" sz="1600" cap="none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0" marR="43598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40984978"/>
                  </a:ext>
                </a:extLst>
              </a:tr>
              <a:tr h="34540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cap="none" spc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Making agriculture more nutrition-sensitive</a:t>
                      </a:r>
                      <a:r>
                        <a:rPr lang="lo-LA" sz="1600" kern="1200" cap="none" spc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US" sz="1600" kern="1200" cap="none" spc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endParaRPr lang="en-US" sz="1600" cap="none" spc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35374" marR="43598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3733571"/>
                  </a:ext>
                </a:extLst>
              </a:tr>
              <a:tr h="54696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Production levels and lack of purchasing power, a large section of the rural population’s daily diets</a:t>
                      </a:r>
                      <a:r>
                        <a:rPr lang="lo-LA" sz="1600" kern="1200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US" sz="1600" kern="1200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endParaRPr lang="en-US" sz="1600" cap="none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0" marR="43598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0853592"/>
                  </a:ext>
                </a:extLst>
              </a:tr>
              <a:tr h="34540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cap="none" spc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Food safety risk assessment</a:t>
                      </a:r>
                      <a:r>
                        <a:rPr lang="lo-LA" sz="1600" kern="1200" cap="none" spc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US" sz="1600" kern="1200" cap="none" spc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endParaRPr lang="en-US" sz="1600" cap="none" spc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35374" marR="43598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402290"/>
                  </a:ext>
                </a:extLst>
              </a:tr>
              <a:tr h="34540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Managing value chains</a:t>
                      </a:r>
                      <a:r>
                        <a:rPr lang="lo-LA" sz="1600" b="1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US" sz="1600" b="1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for improved nutrition</a:t>
                      </a:r>
                      <a:endParaRPr lang="en-US" sz="1600" b="1" cap="none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0" marR="43598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9525" cap="flat" cmpd="sng" algn="ctr">
                      <a:solidFill>
                        <a:schemeClr val="accent1"/>
                      </a:solidFill>
                      <a:prstDash val="solid"/>
                    </a:lnB>
                    <a:noFill/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9911648"/>
                  </a:ext>
                </a:extLst>
              </a:tr>
              <a:tr h="34540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Cost-effectiveness and sensitivity analysis for interventions</a:t>
                      </a:r>
                      <a:r>
                        <a:rPr lang="lo-LA" sz="1600" kern="1200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US" sz="1600" kern="1200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endParaRPr lang="en-US" sz="1600" cap="none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35374" marR="43598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9525" cap="flat" cmpd="sng" algn="ctr">
                      <a:solidFill>
                        <a:schemeClr val="accent1"/>
                      </a:solidFill>
                      <a:prstDash val="solid"/>
                    </a:lnT>
                    <a:lnB w="12700" cmpd="sng">
                      <a:noFill/>
                      <a:prstDash val="solid"/>
                    </a:lnB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5956635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CC271669-B7CF-004F-8FEC-2C603B45C705}"/>
              </a:ext>
            </a:extLst>
          </p:cNvPr>
          <p:cNvSpPr txBox="1"/>
          <p:nvPr/>
        </p:nvSpPr>
        <p:spPr>
          <a:xfrm>
            <a:off x="669850" y="6283842"/>
            <a:ext cx="10878093" cy="47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000" b="1" i="1" dirty="0"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Note:</a:t>
            </a:r>
            <a:r>
              <a:rPr lang="en-US" sz="2000" i="1" dirty="0"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  </a:t>
            </a:r>
            <a:r>
              <a:rPr lang="en-US" sz="2000" dirty="0"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More research questions for each of the topics/sub-themes could be made by researchers</a:t>
            </a:r>
            <a:r>
              <a:rPr lang="en-US" sz="2400" b="1" dirty="0"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 </a:t>
            </a:r>
            <a:endParaRPr lang="en-US" dirty="0">
              <a:effectLst/>
              <a:ea typeface="Calibri" panose="020F0502020204030204" pitchFamily="34" charset="0"/>
              <a:cs typeface="Cordia New" panose="020B03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57161058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312F5A-88CA-80A5-C98C-61985F0EF4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6695" y="138217"/>
            <a:ext cx="10388925" cy="542267"/>
          </a:xfrm>
        </p:spPr>
        <p:txBody>
          <a:bodyPr anchor="ctr">
            <a:noAutofit/>
          </a:bodyPr>
          <a:lstStyle/>
          <a:p>
            <a:pPr algn="ctr"/>
            <a:r>
              <a:rPr lang="en-US" sz="3200" b="1" dirty="0">
                <a:solidFill>
                  <a:srgbClr val="00B0F0"/>
                </a:solidFill>
                <a:effectLst/>
                <a:ea typeface="Calibri" panose="020F0502020204030204" pitchFamily="34" charset="0"/>
              </a:rPr>
              <a:t>Table 5 Nutrition governance</a:t>
            </a:r>
            <a:endParaRPr lang="en-US" sz="3200" dirty="0">
              <a:solidFill>
                <a:srgbClr val="00B0F0"/>
              </a:solidFill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F16EC21A-D18C-CA0F-53B0-3E62966D31F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39546689"/>
              </p:ext>
            </p:extLst>
          </p:nvPr>
        </p:nvGraphicFramePr>
        <p:xfrm>
          <a:off x="372140" y="680485"/>
          <a:ext cx="11355571" cy="554567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338490">
                  <a:extLst>
                    <a:ext uri="{9D8B030D-6E8A-4147-A177-3AD203B41FA5}">
                      <a16:colId xmlns:a16="http://schemas.microsoft.com/office/drawing/2014/main" val="1431055610"/>
                    </a:ext>
                  </a:extLst>
                </a:gridCol>
                <a:gridCol w="6316951">
                  <a:extLst>
                    <a:ext uri="{9D8B030D-6E8A-4147-A177-3AD203B41FA5}">
                      <a16:colId xmlns:a16="http://schemas.microsoft.com/office/drawing/2014/main" val="3890008758"/>
                    </a:ext>
                  </a:extLst>
                </a:gridCol>
                <a:gridCol w="3700130">
                  <a:extLst>
                    <a:ext uri="{9D8B030D-6E8A-4147-A177-3AD203B41FA5}">
                      <a16:colId xmlns:a16="http://schemas.microsoft.com/office/drawing/2014/main" val="637469442"/>
                    </a:ext>
                  </a:extLst>
                </a:gridCol>
              </a:tblGrid>
              <a:tr h="32932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Theme 5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52656" marR="5265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Research topics/sub-themes</a:t>
                      </a:r>
                      <a:endParaRPr lang="en-US" sz="120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52656" marR="5265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Theme 5 Research Questions  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52656" marR="52656" marT="0" marB="0"/>
                </a:tc>
                <a:extLst>
                  <a:ext uri="{0D108BD9-81ED-4DB2-BD59-A6C34878D82A}">
                    <a16:rowId xmlns:a16="http://schemas.microsoft.com/office/drawing/2014/main" val="232913378"/>
                  </a:ext>
                </a:extLst>
              </a:tr>
              <a:tr h="466456">
                <a:tc rowSpan="13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endParaRPr lang="en-US" sz="9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endParaRPr lang="en-US" sz="9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Nutrition governance 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52656" marR="5265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Assessment of the human resource capabilities in relation to nutrition (multisectoral)</a:t>
                      </a:r>
                      <a:r>
                        <a:rPr lang="lo-LA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US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52656" marR="52656" marT="0" marB="0" anchor="ctr"/>
                </a:tc>
                <a:tc rowSpan="13">
                  <a:txBody>
                    <a:bodyPr/>
                    <a:lstStyle/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arenR"/>
                        <a:tabLst>
                          <a:tab pos="228600" algn="l"/>
                        </a:tabLs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What are the training needs to support through multisectoral in relation to nutrition research?</a:t>
                      </a: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arenR"/>
                        <a:tabLst>
                          <a:tab pos="228600" algn="l"/>
                        </a:tabLs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How to integrate the nutrition data into the National Health Information System (DHIS2)?</a:t>
                      </a: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arenR"/>
                        <a:tabLst>
                          <a:tab pos="228600" algn="l"/>
                        </a:tabLs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Why is Local Community Limited involved in project/policy and strategy?</a:t>
                      </a: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arenR"/>
                        <a:tabLst>
                          <a:tab pos="228600" algn="l"/>
                        </a:tabLs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What gaps exist in human and institutional capacity related to nutrition research? </a:t>
                      </a: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arenR"/>
                        <a:tabLst>
                          <a:tab pos="228600" algn="l"/>
                        </a:tabLst>
                      </a:pPr>
                      <a:r>
                        <a:rPr lang="en-US" sz="1400" b="1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What do we need to integrate the convergence approach in nutrition projects?</a:t>
                      </a: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arenR"/>
                        <a:tabLst>
                          <a:tab pos="228600" algn="l"/>
                        </a:tabLs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How can community engagement with projects, policy and strategy be improved?</a:t>
                      </a: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arenR"/>
                        <a:tabLst>
                          <a:tab pos="228600" algn="l"/>
                        </a:tabLs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How can multisectoral approaches and coordination of roles and responsibilities be improved?</a:t>
                      </a: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arenR"/>
                        <a:tabLst>
                          <a:tab pos="228600" algn="l"/>
                        </a:tabLst>
                      </a:pPr>
                      <a:r>
                        <a:rPr lang="en-US" sz="14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What are the </a:t>
                      </a:r>
                      <a:r>
                        <a:rPr lang="en-US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institutional and individual responsibilities for in enforcing food safety standards and improving food quality controls and inspections?</a:t>
                      </a:r>
                      <a:r>
                        <a:rPr lang="lo-LA" sz="14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endParaRPr lang="en-US" sz="140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52656" marR="52656" marT="0" marB="0"/>
                </a:tc>
                <a:extLst>
                  <a:ext uri="{0D108BD9-81ED-4DB2-BD59-A6C34878D82A}">
                    <a16:rowId xmlns:a16="http://schemas.microsoft.com/office/drawing/2014/main" val="2846293726"/>
                  </a:ext>
                </a:extLst>
              </a:tr>
              <a:tr h="47675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Nutrition regulations/policy/strategies process to control high salt and sugar consumption   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52656" marR="52656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8683814"/>
                  </a:ext>
                </a:extLst>
              </a:tr>
              <a:tr h="52009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Impact assessment on multisectoral approaches (coordination mechanisms, roles, and responsibilities)</a:t>
                      </a:r>
                      <a:r>
                        <a:rPr lang="lo-LA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52656" marR="52656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1865906"/>
                  </a:ext>
                </a:extLst>
              </a:tr>
              <a:tr h="25742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Assessment of adequate nutrition financing and costing  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52656" marR="52656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61000272"/>
                  </a:ext>
                </a:extLst>
              </a:tr>
              <a:tr h="25742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Assessment of adequate nutrition data information system</a:t>
                      </a:r>
                      <a:r>
                        <a:rPr lang="lo-LA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52656" marR="52656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5192559"/>
                  </a:ext>
                </a:extLst>
              </a:tr>
              <a:tr h="49790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Impact assessment on institutional and individual involvement in enforcing food safety standards and improving food quality controls and inspections</a:t>
                      </a:r>
                      <a:r>
                        <a:rPr lang="lo-LA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52656" marR="52656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1270919"/>
                  </a:ext>
                </a:extLst>
              </a:tr>
              <a:tr h="25742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Mapping on the Nutrition Investments Stakeholders </a:t>
                      </a:r>
                      <a:r>
                        <a:rPr lang="lo-LA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52656" marR="52656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6843586"/>
                  </a:ext>
                </a:extLst>
              </a:tr>
              <a:tr h="70540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Understanding the regulations related to contract farming and land concessions to protect the communities and workers as well as the environment, health and nutrition</a:t>
                      </a:r>
                      <a:r>
                        <a:rPr lang="lo-LA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lo-LA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52656" marR="52656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9887657"/>
                  </a:ext>
                </a:extLst>
              </a:tr>
              <a:tr h="466456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Promoting corporate sustainable responsibilities of large-scale, commercial agriculture companies</a:t>
                      </a:r>
                      <a:r>
                        <a:rPr lang="lo-LA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52656" marR="52656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5349838"/>
                  </a:ext>
                </a:extLst>
              </a:tr>
              <a:tr h="29116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5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Use of Nutrition Data in decision making for nutrition leaders and stakeholders  </a:t>
                      </a:r>
                      <a:r>
                        <a:rPr lang="lo-LA" sz="15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US" sz="15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endParaRPr lang="en-US" sz="15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52656" marR="52656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90228396"/>
                  </a:ext>
                </a:extLst>
              </a:tr>
              <a:tr h="25742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Cost-effectiveness for investment in nutrition  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52656" marR="52656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4684175"/>
                  </a:ext>
                </a:extLst>
              </a:tr>
              <a:tr h="30975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Identify requiring accountability, responsiveness, and transparency</a:t>
                      </a:r>
                      <a:r>
                        <a:rPr lang="lo-LA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52656" marR="52656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1448568"/>
                  </a:ext>
                </a:extLst>
              </a:tr>
              <a:tr h="25742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Nutrition and health claims on consumer use and evolving regulation</a:t>
                      </a:r>
                      <a:r>
                        <a:rPr lang="lo-LA" sz="1600" kern="120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52656" marR="52656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0489672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BCA55F9A-9A34-B2EB-7CF1-260AEBDE9421}"/>
              </a:ext>
            </a:extLst>
          </p:cNvPr>
          <p:cNvSpPr txBox="1"/>
          <p:nvPr/>
        </p:nvSpPr>
        <p:spPr>
          <a:xfrm>
            <a:off x="404031" y="6294478"/>
            <a:ext cx="10623044" cy="4070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000" b="1" i="1" dirty="0"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Note:</a:t>
            </a:r>
            <a:r>
              <a:rPr lang="en-US" sz="2000" i="1" dirty="0"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  </a:t>
            </a:r>
            <a:r>
              <a:rPr lang="en-US" sz="2000" dirty="0"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More research questions for each of the topics/sub-themes could be made by researchers</a:t>
            </a:r>
            <a:r>
              <a:rPr lang="en-US" sz="2000" b="1" dirty="0"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 </a:t>
            </a:r>
            <a:endParaRPr lang="en-US" sz="2000" dirty="0">
              <a:effectLst/>
              <a:ea typeface="Calibri" panose="020F0502020204030204" pitchFamily="34" charset="0"/>
              <a:cs typeface="Cordia New" panose="020B03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307734763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4F8E5A-BBCD-CFBE-AE88-A7D9C8AEAB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4057" y="74431"/>
            <a:ext cx="10817841" cy="929707"/>
          </a:xfrm>
        </p:spPr>
        <p:txBody>
          <a:bodyPr anchor="ctr">
            <a:noAutofit/>
          </a:bodyPr>
          <a:lstStyle/>
          <a:p>
            <a:pPr algn="ctr"/>
            <a:r>
              <a:rPr lang="en-US" sz="3200" b="1" dirty="0">
                <a:solidFill>
                  <a:srgbClr val="00B0F0"/>
                </a:solidFill>
                <a:effectLst/>
                <a:ea typeface="Calibri" panose="020F0502020204030204" pitchFamily="34" charset="0"/>
              </a:rPr>
              <a:t>Table 6 Nutrition-related public health and diseases (communicable diseases and non-communicable diseases)</a:t>
            </a:r>
            <a:endParaRPr lang="en-US" sz="3200" dirty="0">
              <a:solidFill>
                <a:srgbClr val="00B0F0"/>
              </a:solidFill>
            </a:endParaRP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EDA0A7A3-2672-DC9C-06BE-CB5408BA0E0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50689156"/>
              </p:ext>
            </p:extLst>
          </p:nvPr>
        </p:nvGraphicFramePr>
        <p:xfrm>
          <a:off x="691116" y="999452"/>
          <a:ext cx="10880769" cy="5301810"/>
        </p:xfrm>
        <a:graphic>
          <a:graphicData uri="http://schemas.openxmlformats.org/drawingml/2006/table">
            <a:tbl>
              <a:tblPr firstRow="1" firstCol="1" bandRow="1">
                <a:tableStyleId>{9DCAF9ED-07DC-4A11-8D7F-57B35C25682E}</a:tableStyleId>
              </a:tblPr>
              <a:tblGrid>
                <a:gridCol w="2009554">
                  <a:extLst>
                    <a:ext uri="{9D8B030D-6E8A-4147-A177-3AD203B41FA5}">
                      <a16:colId xmlns:a16="http://schemas.microsoft.com/office/drawing/2014/main" val="1859566950"/>
                    </a:ext>
                  </a:extLst>
                </a:gridCol>
                <a:gridCol w="4597263">
                  <a:extLst>
                    <a:ext uri="{9D8B030D-6E8A-4147-A177-3AD203B41FA5}">
                      <a16:colId xmlns:a16="http://schemas.microsoft.com/office/drawing/2014/main" val="4172352705"/>
                    </a:ext>
                  </a:extLst>
                </a:gridCol>
                <a:gridCol w="4273952">
                  <a:extLst>
                    <a:ext uri="{9D8B030D-6E8A-4147-A177-3AD203B41FA5}">
                      <a16:colId xmlns:a16="http://schemas.microsoft.com/office/drawing/2014/main" val="653778701"/>
                    </a:ext>
                  </a:extLst>
                </a:gridCol>
              </a:tblGrid>
              <a:tr h="47700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Theme 6</a:t>
                      </a:r>
                      <a:endParaRPr lang="en-US" sz="2400" b="0" cap="none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54310" marR="54310" marT="848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Research topics/sub-themes</a:t>
                      </a:r>
                      <a:endParaRPr lang="en-US" sz="2400" b="0" cap="none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54310" marR="54310" marT="848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0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Theme 6 Research Questions  </a:t>
                      </a:r>
                      <a:endParaRPr lang="en-US" sz="2400" b="0" cap="none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54310" marR="54310" marT="848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96165225"/>
                  </a:ext>
                </a:extLst>
              </a:tr>
              <a:tr h="539179">
                <a:tc rowSpan="7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100" b="1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b="1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Nutrition-related public health and diseases (communicable diseases and non-communicable diseases)</a:t>
                      </a:r>
                      <a:endParaRPr lang="en-US" sz="2000" b="1" cap="none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54310" marR="54310" marT="8487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1200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Nutrition surveillance system</a:t>
                      </a:r>
                      <a:r>
                        <a:rPr lang="lo-LA" sz="1800" b="1" kern="1200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US" sz="1800" b="1" kern="1200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endParaRPr lang="en-US" sz="1800" b="1" cap="none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54310" marR="54310" marT="848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7">
                  <a:txBody>
                    <a:bodyPr/>
                    <a:lstStyle/>
                    <a:p>
                      <a:pPr marL="342900" marR="0" lvl="0" indent="-3429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arenR"/>
                      </a:pPr>
                      <a:r>
                        <a:rPr lang="en-US" sz="1300" kern="1200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What nutrition surveillance systems are available and appropriate in a limited-resource setting, such as Lao PDR?</a:t>
                      </a:r>
                      <a:endParaRPr lang="en-US" sz="1300" cap="none" spc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marL="342900" marR="0" lvl="0" indent="-3429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arenR"/>
                      </a:pPr>
                      <a:r>
                        <a:rPr lang="en-US" sz="1300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What are the health implications of current nutritional patterns?</a:t>
                      </a:r>
                    </a:p>
                    <a:p>
                      <a:pPr marL="342900" marR="0" lvl="0" indent="-3429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arenR"/>
                      </a:pPr>
                      <a:r>
                        <a:rPr lang="en-US" sz="1300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What is the prevalence of obesity in adulthood?</a:t>
                      </a:r>
                    </a:p>
                    <a:p>
                      <a:pPr marL="342900" marR="0" lvl="0" indent="-3429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arenR"/>
                      </a:pPr>
                      <a:r>
                        <a:rPr lang="en-US" sz="1300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What is the evidence regarding double and triple burdens in Laos?</a:t>
                      </a:r>
                    </a:p>
                    <a:p>
                      <a:pPr marL="342900" marR="0" lvl="0" indent="-3429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arenR"/>
                      </a:pPr>
                      <a:r>
                        <a:rPr lang="en-US" sz="1300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What are the most significant impacts of food consumption patterns and nutritional status on NCDs in the Lao population?</a:t>
                      </a:r>
                    </a:p>
                    <a:p>
                      <a:pPr marL="342900" marR="0" lvl="0" indent="-3429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arenR"/>
                      </a:pPr>
                      <a:r>
                        <a:rPr lang="en-US" sz="1300" b="1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What surveillance and monitoring systems for malnutrition in children under 5 years of age in hospitals and monitoring NCDs, and how it affect health and the economy?</a:t>
                      </a:r>
                    </a:p>
                    <a:p>
                      <a:pPr marL="342900" marR="0" lvl="0" indent="-3429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arenR"/>
                      </a:pPr>
                      <a:r>
                        <a:rPr lang="en-US" sz="1300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What nutrition and food approaches can help to address diet-related public health issues?</a:t>
                      </a:r>
                    </a:p>
                    <a:p>
                      <a:pPr marL="342900" marR="0" lvl="0" indent="-3429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arenR"/>
                      </a:pPr>
                      <a:r>
                        <a:rPr lang="en-US" sz="1300" b="1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What is the food consumption of people related to non-communicable diseases?</a:t>
                      </a:r>
                    </a:p>
                    <a:p>
                      <a:pPr marL="342900" marR="0" lvl="0" indent="-3429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arenR"/>
                      </a:pPr>
                      <a:r>
                        <a:rPr lang="en-US" sz="1300" kern="1200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To what extent do nutrition interventions impact public health?</a:t>
                      </a:r>
                      <a:endParaRPr lang="en-US" sz="1300" cap="none" spc="0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  <a:p>
                      <a:pPr marL="342900" marR="0" lvl="0" indent="-34290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arenR"/>
                      </a:pPr>
                      <a:r>
                        <a:rPr lang="en-US" sz="1300" kern="1200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What are the existing nutrition and food approaches to address diet-related public health issues?</a:t>
                      </a:r>
                      <a:endParaRPr lang="en-US" sz="1300" cap="none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54310" marR="54310" marT="8487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95394257"/>
                  </a:ext>
                </a:extLst>
              </a:tr>
              <a:tr h="53917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Nutrition-related health effects</a:t>
                      </a:r>
                      <a:r>
                        <a:rPr lang="lo-LA" sz="1800" kern="1200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US" sz="1800" kern="1200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endParaRPr lang="en-US" sz="1800" cap="none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54310" marR="54310" marT="848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9618699"/>
                  </a:ext>
                </a:extLst>
              </a:tr>
              <a:tr h="76649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Situation analysis of double and triple burden on nutrition</a:t>
                      </a:r>
                      <a:r>
                        <a:rPr lang="lo-LA" sz="1800" kern="1200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US" sz="1800" kern="1200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endParaRPr lang="en-US" sz="1800" cap="none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54310" marR="54310" marT="848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9061836"/>
                  </a:ext>
                </a:extLst>
              </a:tr>
              <a:tr h="76649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Prevalence of communicable diseases related to nutrition and health</a:t>
                      </a:r>
                      <a:r>
                        <a:rPr lang="lo-LA" sz="1800" kern="1200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US" sz="1800" kern="1200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endParaRPr lang="en-US" sz="1800" cap="none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54310" marR="54310" marT="848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2201686"/>
                  </a:ext>
                </a:extLst>
              </a:tr>
              <a:tr h="76649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Nutritional status and effectiveness on non-communicable diseases (NCDs)</a:t>
                      </a:r>
                      <a:r>
                        <a:rPr lang="lo-LA" sz="1800" kern="1200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US" sz="1800" kern="1200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endParaRPr lang="en-US" sz="1800" cap="none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54310" marR="54310" marT="848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4765357"/>
                  </a:ext>
                </a:extLst>
              </a:tr>
              <a:tr h="53917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kern="1200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Nutrition interventions on public health</a:t>
                      </a:r>
                      <a:r>
                        <a:rPr lang="lo-LA" sz="1800" kern="1200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 </a:t>
                      </a:r>
                      <a:r>
                        <a:rPr lang="en-US" sz="1800" kern="1200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endParaRPr lang="en-US" sz="1800" cap="none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54310" marR="54310" marT="848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46903450"/>
                  </a:ext>
                </a:extLst>
              </a:tr>
              <a:tr h="90779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kern="1200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Nutrition and food approaches to address diet-related public health issues</a:t>
                      </a:r>
                      <a:r>
                        <a:rPr lang="lo-LA" sz="1800" b="1" kern="1200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US" sz="1800" b="1" kern="1200" cap="none" spc="0" dirty="0"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</a:t>
                      </a:r>
                      <a:endParaRPr lang="en-US" sz="1800" b="1" cap="none" spc="0" dirty="0">
                        <a:solidFill>
                          <a:schemeClr val="tx1"/>
                        </a:solidFill>
                        <a:effectLst/>
                        <a:latin typeface="+mn-lt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54310" marR="54310" marT="8487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9482689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507C4FF5-943D-EA9D-D128-B07C5B57FF71}"/>
              </a:ext>
            </a:extLst>
          </p:cNvPr>
          <p:cNvSpPr txBox="1"/>
          <p:nvPr/>
        </p:nvSpPr>
        <p:spPr>
          <a:xfrm>
            <a:off x="644055" y="6301263"/>
            <a:ext cx="10927831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b="1" i="1" dirty="0">
                <a:effectLst/>
                <a:ea typeface="Calibri" panose="020F0502020204030204" pitchFamily="34" charset="0"/>
              </a:rPr>
              <a:t>Note:</a:t>
            </a:r>
            <a:r>
              <a:rPr lang="en-US" sz="1800" i="1" dirty="0">
                <a:effectLst/>
                <a:ea typeface="Calibri" panose="020F0502020204030204" pitchFamily="34" charset="0"/>
              </a:rPr>
              <a:t>  </a:t>
            </a:r>
            <a:r>
              <a:rPr lang="en-US" sz="1800" dirty="0">
                <a:effectLst/>
                <a:ea typeface="Calibri" panose="020F0502020204030204" pitchFamily="34" charset="0"/>
              </a:rPr>
              <a:t>More research questions for each of the topics/sub-themes could be made by researchers</a:t>
            </a:r>
            <a:r>
              <a:rPr lang="en-US" sz="2000" b="1" dirty="0"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816691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5C8908E2-EE49-44D2-9428-A28D2312A8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05314994-6337-4875-8CF5-652CAFE834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1" y="-1"/>
            <a:ext cx="12191999" cy="4267200"/>
            <a:chOff x="7467600" y="0"/>
            <a:chExt cx="4724400" cy="6858000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B3A2D4D6-D501-439A-9FC6-397879C465E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467600" y="0"/>
              <a:ext cx="4724400" cy="6858000"/>
            </a:xfrm>
            <a:prstGeom prst="rect">
              <a:avLst/>
            </a:prstGeom>
            <a:solidFill>
              <a:schemeClr val="accent5">
                <a:alpha val="6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5CD20BAA-1998-4EBB-AD61-13A92072EC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7467600" y="0"/>
              <a:ext cx="4724400" cy="6858000"/>
            </a:xfrm>
            <a:prstGeom prst="rect">
              <a:avLst/>
            </a:prstGeom>
            <a:solidFill>
              <a:schemeClr val="accent6">
                <a:lumMod val="20000"/>
                <a:lumOff val="80000"/>
                <a:alpha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15" name="Freeform: Shape 14">
            <a:extLst>
              <a:ext uri="{FF2B5EF4-FFF2-40B4-BE49-F238E27FC236}">
                <a16:creationId xmlns:a16="http://schemas.microsoft.com/office/drawing/2014/main" id="{7449A6C7-D15F-4AA5-BFA5-71A404B4701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4267200"/>
          </a:xfrm>
          <a:custGeom>
            <a:avLst/>
            <a:gdLst>
              <a:gd name="connsiteX0" fmla="*/ 2537169 w 12192000"/>
              <a:gd name="connsiteY0" fmla="*/ 4125568 h 4267200"/>
              <a:gd name="connsiteX1" fmla="*/ 3246267 w 12192000"/>
              <a:gd name="connsiteY1" fmla="*/ 4262961 h 4267200"/>
              <a:gd name="connsiteX2" fmla="*/ 3253970 w 12192000"/>
              <a:gd name="connsiteY2" fmla="*/ 4267200 h 4267200"/>
              <a:gd name="connsiteX3" fmla="*/ 3071791 w 12192000"/>
              <a:gd name="connsiteY3" fmla="*/ 4267200 h 4267200"/>
              <a:gd name="connsiteX4" fmla="*/ 2975095 w 12192000"/>
              <a:gd name="connsiteY4" fmla="*/ 4243356 h 4267200"/>
              <a:gd name="connsiteX5" fmla="*/ 2626982 w 12192000"/>
              <a:gd name="connsiteY5" fmla="*/ 4206450 h 4267200"/>
              <a:gd name="connsiteX6" fmla="*/ 2490617 w 12192000"/>
              <a:gd name="connsiteY6" fmla="*/ 4206951 h 4267200"/>
              <a:gd name="connsiteX7" fmla="*/ 2819869 w 12192000"/>
              <a:gd name="connsiteY7" fmla="*/ 4252936 h 4267200"/>
              <a:gd name="connsiteX8" fmla="*/ 2900997 w 12192000"/>
              <a:gd name="connsiteY8" fmla="*/ 4267200 h 4267200"/>
              <a:gd name="connsiteX9" fmla="*/ 2705858 w 12192000"/>
              <a:gd name="connsiteY9" fmla="*/ 4267200 h 4267200"/>
              <a:gd name="connsiteX10" fmla="*/ 2561467 w 12192000"/>
              <a:gd name="connsiteY10" fmla="*/ 4246270 h 4267200"/>
              <a:gd name="connsiteX11" fmla="*/ 2305292 w 12192000"/>
              <a:gd name="connsiteY11" fmla="*/ 4219492 h 4267200"/>
              <a:gd name="connsiteX12" fmla="*/ 2409349 w 12192000"/>
              <a:gd name="connsiteY12" fmla="*/ 4267200 h 4267200"/>
              <a:gd name="connsiteX13" fmla="*/ 2266705 w 12192000"/>
              <a:gd name="connsiteY13" fmla="*/ 4267200 h 4267200"/>
              <a:gd name="connsiteX14" fmla="*/ 2183576 w 12192000"/>
              <a:gd name="connsiteY14" fmla="*/ 4227150 h 4267200"/>
              <a:gd name="connsiteX15" fmla="*/ 2151029 w 12192000"/>
              <a:gd name="connsiteY15" fmla="*/ 4146947 h 4267200"/>
              <a:gd name="connsiteX16" fmla="*/ 2537169 w 12192000"/>
              <a:gd name="connsiteY16" fmla="*/ 4125568 h 4267200"/>
              <a:gd name="connsiteX17" fmla="*/ 9258094 w 12192000"/>
              <a:gd name="connsiteY17" fmla="*/ 3958602 h 4267200"/>
              <a:gd name="connsiteX18" fmla="*/ 8526712 w 12192000"/>
              <a:gd name="connsiteY18" fmla="*/ 4119804 h 4267200"/>
              <a:gd name="connsiteX19" fmla="*/ 9258094 w 12192000"/>
              <a:gd name="connsiteY19" fmla="*/ 3958602 h 4267200"/>
              <a:gd name="connsiteX20" fmla="*/ 9168987 w 12192000"/>
              <a:gd name="connsiteY20" fmla="*/ 3919232 h 4267200"/>
              <a:gd name="connsiteX21" fmla="*/ 8603910 w 12192000"/>
              <a:gd name="connsiteY21" fmla="*/ 4068895 h 4267200"/>
              <a:gd name="connsiteX22" fmla="*/ 9252382 w 12192000"/>
              <a:gd name="connsiteY22" fmla="*/ 3927759 h 4267200"/>
              <a:gd name="connsiteX23" fmla="*/ 9168987 w 12192000"/>
              <a:gd name="connsiteY23" fmla="*/ 3919232 h 4267200"/>
              <a:gd name="connsiteX24" fmla="*/ 1635889 w 12192000"/>
              <a:gd name="connsiteY24" fmla="*/ 3709494 h 4267200"/>
              <a:gd name="connsiteX25" fmla="*/ 1634800 w 12192000"/>
              <a:gd name="connsiteY25" fmla="*/ 3731111 h 4267200"/>
              <a:gd name="connsiteX26" fmla="*/ 1635889 w 12192000"/>
              <a:gd name="connsiteY26" fmla="*/ 3709494 h 4267200"/>
              <a:gd name="connsiteX27" fmla="*/ 3174829 w 12192000"/>
              <a:gd name="connsiteY27" fmla="*/ 3620110 h 4267200"/>
              <a:gd name="connsiteX28" fmla="*/ 3189263 w 12192000"/>
              <a:gd name="connsiteY28" fmla="*/ 3625726 h 4267200"/>
              <a:gd name="connsiteX29" fmla="*/ 3560912 w 12192000"/>
              <a:gd name="connsiteY29" fmla="*/ 4079863 h 4267200"/>
              <a:gd name="connsiteX30" fmla="*/ 3611854 w 12192000"/>
              <a:gd name="connsiteY30" fmla="*/ 4188366 h 4267200"/>
              <a:gd name="connsiteX31" fmla="*/ 3631583 w 12192000"/>
              <a:gd name="connsiteY31" fmla="*/ 4267200 h 4267200"/>
              <a:gd name="connsiteX32" fmla="*/ 3575699 w 12192000"/>
              <a:gd name="connsiteY32" fmla="*/ 4267200 h 4267200"/>
              <a:gd name="connsiteX33" fmla="*/ 3575567 w 12192000"/>
              <a:gd name="connsiteY33" fmla="*/ 4263588 h 4267200"/>
              <a:gd name="connsiteX34" fmla="*/ 3467355 w 12192000"/>
              <a:gd name="connsiteY34" fmla="*/ 3988130 h 4267200"/>
              <a:gd name="connsiteX35" fmla="*/ 3310753 w 12192000"/>
              <a:gd name="connsiteY35" fmla="*/ 3787140 h 4267200"/>
              <a:gd name="connsiteX36" fmla="*/ 3291335 w 12192000"/>
              <a:gd name="connsiteY36" fmla="*/ 3767420 h 4267200"/>
              <a:gd name="connsiteX37" fmla="*/ 3390805 w 12192000"/>
              <a:gd name="connsiteY37" fmla="*/ 3937163 h 4267200"/>
              <a:gd name="connsiteX38" fmla="*/ 3545740 w 12192000"/>
              <a:gd name="connsiteY38" fmla="*/ 4251102 h 4267200"/>
              <a:gd name="connsiteX39" fmla="*/ 3550709 w 12192000"/>
              <a:gd name="connsiteY39" fmla="*/ 4267200 h 4267200"/>
              <a:gd name="connsiteX40" fmla="*/ 3513586 w 12192000"/>
              <a:gd name="connsiteY40" fmla="*/ 4267200 h 4267200"/>
              <a:gd name="connsiteX41" fmla="*/ 3470728 w 12192000"/>
              <a:gd name="connsiteY41" fmla="*/ 4152456 h 4267200"/>
              <a:gd name="connsiteX42" fmla="*/ 3364433 w 12192000"/>
              <a:gd name="connsiteY42" fmla="*/ 3953121 h 4267200"/>
              <a:gd name="connsiteX43" fmla="*/ 3316479 w 12192000"/>
              <a:gd name="connsiteY43" fmla="*/ 3872136 h 4267200"/>
              <a:gd name="connsiteX44" fmla="*/ 3504482 w 12192000"/>
              <a:gd name="connsiteY44" fmla="*/ 4267200 h 4267200"/>
              <a:gd name="connsiteX45" fmla="*/ 3467547 w 12192000"/>
              <a:gd name="connsiteY45" fmla="*/ 4267200 h 4267200"/>
              <a:gd name="connsiteX46" fmla="*/ 3177952 w 12192000"/>
              <a:gd name="connsiteY46" fmla="*/ 3657386 h 4267200"/>
              <a:gd name="connsiteX47" fmla="*/ 3174829 w 12192000"/>
              <a:gd name="connsiteY47" fmla="*/ 3620110 h 4267200"/>
              <a:gd name="connsiteX48" fmla="*/ 11279315 w 12192000"/>
              <a:gd name="connsiteY48" fmla="*/ 3618448 h 4267200"/>
              <a:gd name="connsiteX49" fmla="*/ 11317765 w 12192000"/>
              <a:gd name="connsiteY49" fmla="*/ 3638405 h 4267200"/>
              <a:gd name="connsiteX50" fmla="*/ 11304886 w 12192000"/>
              <a:gd name="connsiteY50" fmla="*/ 4200582 h 4267200"/>
              <a:gd name="connsiteX51" fmla="*/ 11298904 w 12192000"/>
              <a:gd name="connsiteY51" fmla="*/ 4267200 h 4267200"/>
              <a:gd name="connsiteX52" fmla="*/ 11213088 w 12192000"/>
              <a:gd name="connsiteY52" fmla="*/ 4267200 h 4267200"/>
              <a:gd name="connsiteX53" fmla="*/ 11219157 w 12192000"/>
              <a:gd name="connsiteY53" fmla="*/ 4210725 h 4267200"/>
              <a:gd name="connsiteX54" fmla="*/ 11225213 w 12192000"/>
              <a:gd name="connsiteY54" fmla="*/ 3936722 h 4267200"/>
              <a:gd name="connsiteX55" fmla="*/ 11182914 w 12192000"/>
              <a:gd name="connsiteY55" fmla="*/ 4196771 h 4267200"/>
              <a:gd name="connsiteX56" fmla="*/ 11172266 w 12192000"/>
              <a:gd name="connsiteY56" fmla="*/ 4267200 h 4267200"/>
              <a:gd name="connsiteX57" fmla="*/ 11140975 w 12192000"/>
              <a:gd name="connsiteY57" fmla="*/ 4267200 h 4267200"/>
              <a:gd name="connsiteX58" fmla="*/ 11152239 w 12192000"/>
              <a:gd name="connsiteY58" fmla="*/ 4192628 h 4267200"/>
              <a:gd name="connsiteX59" fmla="*/ 11201005 w 12192000"/>
              <a:gd name="connsiteY59" fmla="*/ 3900089 h 4267200"/>
              <a:gd name="connsiteX60" fmla="*/ 11105754 w 12192000"/>
              <a:gd name="connsiteY60" fmla="*/ 4139192 h 4267200"/>
              <a:gd name="connsiteX61" fmla="*/ 11065821 w 12192000"/>
              <a:gd name="connsiteY61" fmla="*/ 4267200 h 4267200"/>
              <a:gd name="connsiteX62" fmla="*/ 10978133 w 12192000"/>
              <a:gd name="connsiteY62" fmla="*/ 4267200 h 4267200"/>
              <a:gd name="connsiteX63" fmla="*/ 11088889 w 12192000"/>
              <a:gd name="connsiteY63" fmla="*/ 3963916 h 4267200"/>
              <a:gd name="connsiteX64" fmla="*/ 11231212 w 12192000"/>
              <a:gd name="connsiteY64" fmla="*/ 3645474 h 4267200"/>
              <a:gd name="connsiteX65" fmla="*/ 11279315 w 12192000"/>
              <a:gd name="connsiteY65" fmla="*/ 3618448 h 4267200"/>
              <a:gd name="connsiteX66" fmla="*/ 10296877 w 12192000"/>
              <a:gd name="connsiteY66" fmla="*/ 3526602 h 4267200"/>
              <a:gd name="connsiteX67" fmla="*/ 10314210 w 12192000"/>
              <a:gd name="connsiteY67" fmla="*/ 3538353 h 4267200"/>
              <a:gd name="connsiteX68" fmla="*/ 10450858 w 12192000"/>
              <a:gd name="connsiteY68" fmla="*/ 3902477 h 4267200"/>
              <a:gd name="connsiteX69" fmla="*/ 10572255 w 12192000"/>
              <a:gd name="connsiteY69" fmla="*/ 4267200 h 4267200"/>
              <a:gd name="connsiteX70" fmla="*/ 10477642 w 12192000"/>
              <a:gd name="connsiteY70" fmla="*/ 4267200 h 4267200"/>
              <a:gd name="connsiteX71" fmla="*/ 10436479 w 12192000"/>
              <a:gd name="connsiteY71" fmla="*/ 4144570 h 4267200"/>
              <a:gd name="connsiteX72" fmla="*/ 10277529 w 12192000"/>
              <a:gd name="connsiteY72" fmla="*/ 3701307 h 4267200"/>
              <a:gd name="connsiteX73" fmla="*/ 10276797 w 12192000"/>
              <a:gd name="connsiteY73" fmla="*/ 3708672 h 4267200"/>
              <a:gd name="connsiteX74" fmla="*/ 10385906 w 12192000"/>
              <a:gd name="connsiteY74" fmla="*/ 4147031 h 4267200"/>
              <a:gd name="connsiteX75" fmla="*/ 10431445 w 12192000"/>
              <a:gd name="connsiteY75" fmla="*/ 4267200 h 4267200"/>
              <a:gd name="connsiteX76" fmla="*/ 10398237 w 12192000"/>
              <a:gd name="connsiteY76" fmla="*/ 4267200 h 4267200"/>
              <a:gd name="connsiteX77" fmla="*/ 10356661 w 12192000"/>
              <a:gd name="connsiteY77" fmla="*/ 4157302 h 4267200"/>
              <a:gd name="connsiteX78" fmla="*/ 10268559 w 12192000"/>
              <a:gd name="connsiteY78" fmla="*/ 3871054 h 4267200"/>
              <a:gd name="connsiteX79" fmla="*/ 10340065 w 12192000"/>
              <a:gd name="connsiteY79" fmla="*/ 4201637 h 4267200"/>
              <a:gd name="connsiteX80" fmla="*/ 10368861 w 12192000"/>
              <a:gd name="connsiteY80" fmla="*/ 4267200 h 4267200"/>
              <a:gd name="connsiteX81" fmla="*/ 10267862 w 12192000"/>
              <a:gd name="connsiteY81" fmla="*/ 4267200 h 4267200"/>
              <a:gd name="connsiteX82" fmla="*/ 10236210 w 12192000"/>
              <a:gd name="connsiteY82" fmla="*/ 4185635 h 4267200"/>
              <a:gd name="connsiteX83" fmla="*/ 10225980 w 12192000"/>
              <a:gd name="connsiteY83" fmla="*/ 3561061 h 4267200"/>
              <a:gd name="connsiteX84" fmla="*/ 10296877 w 12192000"/>
              <a:gd name="connsiteY84" fmla="*/ 3526602 h 4267200"/>
              <a:gd name="connsiteX85" fmla="*/ 3429186 w 12192000"/>
              <a:gd name="connsiteY85" fmla="*/ 3458784 h 4267200"/>
              <a:gd name="connsiteX86" fmla="*/ 3446761 w 12192000"/>
              <a:gd name="connsiteY86" fmla="*/ 3461278 h 4267200"/>
              <a:gd name="connsiteX87" fmla="*/ 4419733 w 12192000"/>
              <a:gd name="connsiteY87" fmla="*/ 3963555 h 4267200"/>
              <a:gd name="connsiteX88" fmla="*/ 4659448 w 12192000"/>
              <a:gd name="connsiteY88" fmla="*/ 4172746 h 4267200"/>
              <a:gd name="connsiteX89" fmla="*/ 4719140 w 12192000"/>
              <a:gd name="connsiteY89" fmla="*/ 4267200 h 4267200"/>
              <a:gd name="connsiteX90" fmla="*/ 4641222 w 12192000"/>
              <a:gd name="connsiteY90" fmla="*/ 4267200 h 4267200"/>
              <a:gd name="connsiteX91" fmla="*/ 4599968 w 12192000"/>
              <a:gd name="connsiteY91" fmla="*/ 4207074 h 4267200"/>
              <a:gd name="connsiteX92" fmla="*/ 4136093 w 12192000"/>
              <a:gd name="connsiteY92" fmla="*/ 3858466 h 4267200"/>
              <a:gd name="connsiteX93" fmla="*/ 3670252 w 12192000"/>
              <a:gd name="connsiteY93" fmla="*/ 3622798 h 4267200"/>
              <a:gd name="connsiteX94" fmla="*/ 3817258 w 12192000"/>
              <a:gd name="connsiteY94" fmla="*/ 3723577 h 4267200"/>
              <a:gd name="connsiteX95" fmla="*/ 4000461 w 12192000"/>
              <a:gd name="connsiteY95" fmla="*/ 3855966 h 4267200"/>
              <a:gd name="connsiteX96" fmla="*/ 4088180 w 12192000"/>
              <a:gd name="connsiteY96" fmla="*/ 3929774 h 4267200"/>
              <a:gd name="connsiteX97" fmla="*/ 4184555 w 12192000"/>
              <a:gd name="connsiteY97" fmla="*/ 4010683 h 4267200"/>
              <a:gd name="connsiteX98" fmla="*/ 4399563 w 12192000"/>
              <a:gd name="connsiteY98" fmla="*/ 4158106 h 4267200"/>
              <a:gd name="connsiteX99" fmla="*/ 4546299 w 12192000"/>
              <a:gd name="connsiteY99" fmla="*/ 4254934 h 4267200"/>
              <a:gd name="connsiteX100" fmla="*/ 4561743 w 12192000"/>
              <a:gd name="connsiteY100" fmla="*/ 4267200 h 4267200"/>
              <a:gd name="connsiteX101" fmla="*/ 4509274 w 12192000"/>
              <a:gd name="connsiteY101" fmla="*/ 4267200 h 4267200"/>
              <a:gd name="connsiteX102" fmla="*/ 4383389 w 12192000"/>
              <a:gd name="connsiteY102" fmla="*/ 4184369 h 4267200"/>
              <a:gd name="connsiteX103" fmla="*/ 4165508 w 12192000"/>
              <a:gd name="connsiteY103" fmla="*/ 4035196 h 4267200"/>
              <a:gd name="connsiteX104" fmla="*/ 4068162 w 12192000"/>
              <a:gd name="connsiteY104" fmla="*/ 3953394 h 4267200"/>
              <a:gd name="connsiteX105" fmla="*/ 3981416 w 12192000"/>
              <a:gd name="connsiteY105" fmla="*/ 3880482 h 4267200"/>
              <a:gd name="connsiteX106" fmla="*/ 3800147 w 12192000"/>
              <a:gd name="connsiteY106" fmla="*/ 3749872 h 4267200"/>
              <a:gd name="connsiteX107" fmla="*/ 3655073 w 12192000"/>
              <a:gd name="connsiteY107" fmla="*/ 3650884 h 4267200"/>
              <a:gd name="connsiteX108" fmla="*/ 3989938 w 12192000"/>
              <a:gd name="connsiteY108" fmla="*/ 3991685 h 4267200"/>
              <a:gd name="connsiteX109" fmla="*/ 4393907 w 12192000"/>
              <a:gd name="connsiteY109" fmla="*/ 4261258 h 4267200"/>
              <a:gd name="connsiteX110" fmla="*/ 4408201 w 12192000"/>
              <a:gd name="connsiteY110" fmla="*/ 4267200 h 4267200"/>
              <a:gd name="connsiteX111" fmla="*/ 4250346 w 12192000"/>
              <a:gd name="connsiteY111" fmla="*/ 4267200 h 4267200"/>
              <a:gd name="connsiteX112" fmla="*/ 4245269 w 12192000"/>
              <a:gd name="connsiteY112" fmla="*/ 4265040 h 4267200"/>
              <a:gd name="connsiteX113" fmla="*/ 4036318 w 12192000"/>
              <a:gd name="connsiteY113" fmla="*/ 4147013 h 4267200"/>
              <a:gd name="connsiteX114" fmla="*/ 3432098 w 12192000"/>
              <a:gd name="connsiteY114" fmla="*/ 3537312 h 4267200"/>
              <a:gd name="connsiteX115" fmla="*/ 3429186 w 12192000"/>
              <a:gd name="connsiteY115" fmla="*/ 3458784 h 4267200"/>
              <a:gd name="connsiteX116" fmla="*/ 9334796 w 12192000"/>
              <a:gd name="connsiteY116" fmla="*/ 3456584 h 4267200"/>
              <a:gd name="connsiteX117" fmla="*/ 9651570 w 12192000"/>
              <a:gd name="connsiteY117" fmla="*/ 3826505 h 4267200"/>
              <a:gd name="connsiteX118" fmla="*/ 9334796 w 12192000"/>
              <a:gd name="connsiteY118" fmla="*/ 3456584 h 4267200"/>
              <a:gd name="connsiteX119" fmla="*/ 4440129 w 12192000"/>
              <a:gd name="connsiteY119" fmla="*/ 3448571 h 4267200"/>
              <a:gd name="connsiteX120" fmla="*/ 4856525 w 12192000"/>
              <a:gd name="connsiteY120" fmla="*/ 3915351 h 4267200"/>
              <a:gd name="connsiteX121" fmla="*/ 5059055 w 12192000"/>
              <a:gd name="connsiteY121" fmla="*/ 4108918 h 4267200"/>
              <a:gd name="connsiteX122" fmla="*/ 5290070 w 12192000"/>
              <a:gd name="connsiteY122" fmla="*/ 4263619 h 4267200"/>
              <a:gd name="connsiteX123" fmla="*/ 4834991 w 12192000"/>
              <a:gd name="connsiteY123" fmla="*/ 3830985 h 4267200"/>
              <a:gd name="connsiteX124" fmla="*/ 4440129 w 12192000"/>
              <a:gd name="connsiteY124" fmla="*/ 3448571 h 4267200"/>
              <a:gd name="connsiteX125" fmla="*/ 5425834 w 12192000"/>
              <a:gd name="connsiteY125" fmla="*/ 3162785 h 4267200"/>
              <a:gd name="connsiteX126" fmla="*/ 5401644 w 12192000"/>
              <a:gd name="connsiteY126" fmla="*/ 3617847 h 4267200"/>
              <a:gd name="connsiteX127" fmla="*/ 5467256 w 12192000"/>
              <a:gd name="connsiteY127" fmla="*/ 4175494 h 4267200"/>
              <a:gd name="connsiteX128" fmla="*/ 5448069 w 12192000"/>
              <a:gd name="connsiteY128" fmla="*/ 3567554 h 4267200"/>
              <a:gd name="connsiteX129" fmla="*/ 1318687 w 12192000"/>
              <a:gd name="connsiteY129" fmla="*/ 3113840 h 4267200"/>
              <a:gd name="connsiteX130" fmla="*/ 1066793 w 12192000"/>
              <a:gd name="connsiteY130" fmla="*/ 3212171 h 4267200"/>
              <a:gd name="connsiteX131" fmla="*/ 993319 w 12192000"/>
              <a:gd name="connsiteY131" fmla="*/ 3247648 h 4267200"/>
              <a:gd name="connsiteX132" fmla="*/ 853081 w 12192000"/>
              <a:gd name="connsiteY132" fmla="*/ 3312410 h 4267200"/>
              <a:gd name="connsiteX133" fmla="*/ 805957 w 12192000"/>
              <a:gd name="connsiteY133" fmla="*/ 3330443 h 4267200"/>
              <a:gd name="connsiteX134" fmla="*/ 1318687 w 12192000"/>
              <a:gd name="connsiteY134" fmla="*/ 3113840 h 4267200"/>
              <a:gd name="connsiteX135" fmla="*/ 5453702 w 12192000"/>
              <a:gd name="connsiteY135" fmla="*/ 3090882 h 4267200"/>
              <a:gd name="connsiteX136" fmla="*/ 5480135 w 12192000"/>
              <a:gd name="connsiteY136" fmla="*/ 3565802 h 4267200"/>
              <a:gd name="connsiteX137" fmla="*/ 5499023 w 12192000"/>
              <a:gd name="connsiteY137" fmla="*/ 4166310 h 4267200"/>
              <a:gd name="connsiteX138" fmla="*/ 5547022 w 12192000"/>
              <a:gd name="connsiteY138" fmla="*/ 3607838 h 4267200"/>
              <a:gd name="connsiteX139" fmla="*/ 5515964 w 12192000"/>
              <a:gd name="connsiteY139" fmla="*/ 3378541 h 4267200"/>
              <a:gd name="connsiteX140" fmla="*/ 5453702 w 12192000"/>
              <a:gd name="connsiteY140" fmla="*/ 3090882 h 4267200"/>
              <a:gd name="connsiteX141" fmla="*/ 9790480 w 12192000"/>
              <a:gd name="connsiteY141" fmla="*/ 3078533 h 4267200"/>
              <a:gd name="connsiteX142" fmla="*/ 9763295 w 12192000"/>
              <a:gd name="connsiteY142" fmla="*/ 3245370 h 4267200"/>
              <a:gd name="connsiteX143" fmla="*/ 9736458 w 12192000"/>
              <a:gd name="connsiteY143" fmla="*/ 3758413 h 4267200"/>
              <a:gd name="connsiteX144" fmla="*/ 9763499 w 12192000"/>
              <a:gd name="connsiteY144" fmla="*/ 3528057 h 4267200"/>
              <a:gd name="connsiteX145" fmla="*/ 9793906 w 12192000"/>
              <a:gd name="connsiteY145" fmla="*/ 3231157 h 4267200"/>
              <a:gd name="connsiteX146" fmla="*/ 9791874 w 12192000"/>
              <a:gd name="connsiteY146" fmla="*/ 3142788 h 4267200"/>
              <a:gd name="connsiteX147" fmla="*/ 9790480 w 12192000"/>
              <a:gd name="connsiteY147" fmla="*/ 3078533 h 4267200"/>
              <a:gd name="connsiteX148" fmla="*/ 1238695 w 12192000"/>
              <a:gd name="connsiteY148" fmla="*/ 3076820 h 4267200"/>
              <a:gd name="connsiteX149" fmla="*/ 716371 w 12192000"/>
              <a:gd name="connsiteY149" fmla="*/ 3293249 h 4267200"/>
              <a:gd name="connsiteX150" fmla="*/ 579522 w 12192000"/>
              <a:gd name="connsiteY150" fmla="*/ 3371759 h 4267200"/>
              <a:gd name="connsiteX151" fmla="*/ 600288 w 12192000"/>
              <a:gd name="connsiteY151" fmla="*/ 3365555 h 4267200"/>
              <a:gd name="connsiteX152" fmla="*/ 840692 w 12192000"/>
              <a:gd name="connsiteY152" fmla="*/ 3284921 h 4267200"/>
              <a:gd name="connsiteX153" fmla="*/ 979248 w 12192000"/>
              <a:gd name="connsiteY153" fmla="*/ 3221003 h 4267200"/>
              <a:gd name="connsiteX154" fmla="*/ 1053282 w 12192000"/>
              <a:gd name="connsiteY154" fmla="*/ 3185247 h 4267200"/>
              <a:gd name="connsiteX155" fmla="*/ 1320603 w 12192000"/>
              <a:gd name="connsiteY155" fmla="*/ 3081281 h 4267200"/>
              <a:gd name="connsiteX156" fmla="*/ 1238695 w 12192000"/>
              <a:gd name="connsiteY156" fmla="*/ 3076820 h 4267200"/>
              <a:gd name="connsiteX157" fmla="*/ 5425627 w 12192000"/>
              <a:gd name="connsiteY157" fmla="*/ 2954192 h 4267200"/>
              <a:gd name="connsiteX158" fmla="*/ 5470770 w 12192000"/>
              <a:gd name="connsiteY158" fmla="*/ 3005435 h 4267200"/>
              <a:gd name="connsiteX159" fmla="*/ 5567647 w 12192000"/>
              <a:gd name="connsiteY159" fmla="*/ 4190286 h 4267200"/>
              <a:gd name="connsiteX160" fmla="*/ 5545854 w 12192000"/>
              <a:gd name="connsiteY160" fmla="*/ 4267200 h 4267200"/>
              <a:gd name="connsiteX161" fmla="*/ 5391871 w 12192000"/>
              <a:gd name="connsiteY161" fmla="*/ 4267200 h 4267200"/>
              <a:gd name="connsiteX162" fmla="*/ 5318171 w 12192000"/>
              <a:gd name="connsiteY162" fmla="*/ 4175818 h 4267200"/>
              <a:gd name="connsiteX163" fmla="*/ 4943646 w 12192000"/>
              <a:gd name="connsiteY163" fmla="*/ 3822916 h 4267200"/>
              <a:gd name="connsiteX164" fmla="*/ 4594837 w 12192000"/>
              <a:gd name="connsiteY164" fmla="*/ 3532274 h 4267200"/>
              <a:gd name="connsiteX165" fmla="*/ 4441737 w 12192000"/>
              <a:gd name="connsiteY165" fmla="*/ 3399734 h 4267200"/>
              <a:gd name="connsiteX166" fmla="*/ 4431236 w 12192000"/>
              <a:gd name="connsiteY166" fmla="*/ 3400954 h 4267200"/>
              <a:gd name="connsiteX167" fmla="*/ 4557150 w 12192000"/>
              <a:gd name="connsiteY167" fmla="*/ 3510023 h 4267200"/>
              <a:gd name="connsiteX168" fmla="*/ 4856936 w 12192000"/>
              <a:gd name="connsiteY168" fmla="*/ 3809146 h 4267200"/>
              <a:gd name="connsiteX169" fmla="*/ 5111996 w 12192000"/>
              <a:gd name="connsiteY169" fmla="*/ 4065759 h 4267200"/>
              <a:gd name="connsiteX170" fmla="*/ 5246890 w 12192000"/>
              <a:gd name="connsiteY170" fmla="*/ 4187633 h 4267200"/>
              <a:gd name="connsiteX171" fmla="*/ 5347266 w 12192000"/>
              <a:gd name="connsiteY171" fmla="*/ 4267200 h 4267200"/>
              <a:gd name="connsiteX172" fmla="*/ 5164092 w 12192000"/>
              <a:gd name="connsiteY172" fmla="*/ 4267200 h 4267200"/>
              <a:gd name="connsiteX173" fmla="*/ 5108945 w 12192000"/>
              <a:gd name="connsiteY173" fmla="*/ 4232176 h 4267200"/>
              <a:gd name="connsiteX174" fmla="*/ 4294126 w 12192000"/>
              <a:gd name="connsiteY174" fmla="*/ 3303048 h 4267200"/>
              <a:gd name="connsiteX175" fmla="*/ 4305321 w 12192000"/>
              <a:gd name="connsiteY175" fmla="*/ 3256953 h 4267200"/>
              <a:gd name="connsiteX176" fmla="*/ 4949299 w 12192000"/>
              <a:gd name="connsiteY176" fmla="*/ 3766336 h 4267200"/>
              <a:gd name="connsiteX177" fmla="*/ 5291452 w 12192000"/>
              <a:gd name="connsiteY177" fmla="*/ 4076801 h 4267200"/>
              <a:gd name="connsiteX178" fmla="*/ 5434998 w 12192000"/>
              <a:gd name="connsiteY178" fmla="*/ 4254100 h 4267200"/>
              <a:gd name="connsiteX179" fmla="*/ 5351015 w 12192000"/>
              <a:gd name="connsiteY179" fmla="*/ 3760989 h 4267200"/>
              <a:gd name="connsiteX180" fmla="*/ 5413780 w 12192000"/>
              <a:gd name="connsiteY180" fmla="*/ 2966265 h 4267200"/>
              <a:gd name="connsiteX181" fmla="*/ 5425627 w 12192000"/>
              <a:gd name="connsiteY181" fmla="*/ 2954192 h 4267200"/>
              <a:gd name="connsiteX182" fmla="*/ 8380397 w 12192000"/>
              <a:gd name="connsiteY182" fmla="*/ 2896659 h 4267200"/>
              <a:gd name="connsiteX183" fmla="*/ 8634801 w 12192000"/>
              <a:gd name="connsiteY183" fmla="*/ 3304169 h 4267200"/>
              <a:gd name="connsiteX184" fmla="*/ 8971448 w 12192000"/>
              <a:gd name="connsiteY184" fmla="*/ 3675946 h 4267200"/>
              <a:gd name="connsiteX185" fmla="*/ 8820691 w 12192000"/>
              <a:gd name="connsiteY185" fmla="*/ 3486482 h 4267200"/>
              <a:gd name="connsiteX186" fmla="*/ 8807612 w 12192000"/>
              <a:gd name="connsiteY186" fmla="*/ 3467256 h 4267200"/>
              <a:gd name="connsiteX187" fmla="*/ 8556796 w 12192000"/>
              <a:gd name="connsiteY187" fmla="*/ 3116474 h 4267200"/>
              <a:gd name="connsiteX188" fmla="*/ 8427018 w 12192000"/>
              <a:gd name="connsiteY188" fmla="*/ 2948853 h 4267200"/>
              <a:gd name="connsiteX189" fmla="*/ 8380397 w 12192000"/>
              <a:gd name="connsiteY189" fmla="*/ 2896659 h 4267200"/>
              <a:gd name="connsiteX190" fmla="*/ 9831020 w 12192000"/>
              <a:gd name="connsiteY190" fmla="*/ 2871730 h 4267200"/>
              <a:gd name="connsiteX191" fmla="*/ 9827707 w 12192000"/>
              <a:gd name="connsiteY191" fmla="*/ 2915231 h 4267200"/>
              <a:gd name="connsiteX192" fmla="*/ 9820699 w 12192000"/>
              <a:gd name="connsiteY192" fmla="*/ 3051540 h 4267200"/>
              <a:gd name="connsiteX193" fmla="*/ 9822525 w 12192000"/>
              <a:gd name="connsiteY193" fmla="*/ 3140814 h 4267200"/>
              <a:gd name="connsiteX194" fmla="*/ 9824704 w 12192000"/>
              <a:gd name="connsiteY194" fmla="*/ 3230628 h 4267200"/>
              <a:gd name="connsiteX195" fmla="*/ 9793821 w 12192000"/>
              <a:gd name="connsiteY195" fmla="*/ 3531652 h 4267200"/>
              <a:gd name="connsiteX196" fmla="*/ 9767436 w 12192000"/>
              <a:gd name="connsiteY196" fmla="*/ 3750864 h 4267200"/>
              <a:gd name="connsiteX197" fmla="*/ 9814477 w 12192000"/>
              <a:gd name="connsiteY197" fmla="*/ 3662531 h 4267200"/>
              <a:gd name="connsiteX198" fmla="*/ 9831020 w 12192000"/>
              <a:gd name="connsiteY198" fmla="*/ 2871730 h 4267200"/>
              <a:gd name="connsiteX199" fmla="*/ 8380521 w 12192000"/>
              <a:gd name="connsiteY199" fmla="*/ 2850596 h 4267200"/>
              <a:gd name="connsiteX200" fmla="*/ 8451446 w 12192000"/>
              <a:gd name="connsiteY200" fmla="*/ 2928627 h 4267200"/>
              <a:gd name="connsiteX201" fmla="*/ 8582269 w 12192000"/>
              <a:gd name="connsiteY201" fmla="*/ 3097880 h 4267200"/>
              <a:gd name="connsiteX202" fmla="*/ 8833783 w 12192000"/>
              <a:gd name="connsiteY202" fmla="*/ 3449753 h 4267200"/>
              <a:gd name="connsiteX203" fmla="*/ 8846863 w 12192000"/>
              <a:gd name="connsiteY203" fmla="*/ 3468981 h 4267200"/>
              <a:gd name="connsiteX204" fmla="*/ 8960046 w 12192000"/>
              <a:gd name="connsiteY204" fmla="*/ 3620389 h 4267200"/>
              <a:gd name="connsiteX205" fmla="*/ 8380521 w 12192000"/>
              <a:gd name="connsiteY205" fmla="*/ 2850596 h 4267200"/>
              <a:gd name="connsiteX206" fmla="*/ 9854151 w 12192000"/>
              <a:gd name="connsiteY206" fmla="*/ 2642862 h 4267200"/>
              <a:gd name="connsiteX207" fmla="*/ 9871341 w 12192000"/>
              <a:gd name="connsiteY207" fmla="*/ 2659697 h 4267200"/>
              <a:gd name="connsiteX208" fmla="*/ 9966678 w 12192000"/>
              <a:gd name="connsiteY208" fmla="*/ 3423399 h 4267200"/>
              <a:gd name="connsiteX209" fmla="*/ 9880832 w 12192000"/>
              <a:gd name="connsiteY209" fmla="*/ 3700562 h 4267200"/>
              <a:gd name="connsiteX210" fmla="*/ 9896024 w 12192000"/>
              <a:gd name="connsiteY210" fmla="*/ 4178295 h 4267200"/>
              <a:gd name="connsiteX211" fmla="*/ 10028060 w 12192000"/>
              <a:gd name="connsiteY211" fmla="*/ 4267200 h 4267200"/>
              <a:gd name="connsiteX212" fmla="*/ 9651813 w 12192000"/>
              <a:gd name="connsiteY212" fmla="*/ 4267200 h 4267200"/>
              <a:gd name="connsiteX213" fmla="*/ 9814527 w 12192000"/>
              <a:gd name="connsiteY213" fmla="*/ 4248048 h 4267200"/>
              <a:gd name="connsiteX214" fmla="*/ 9615182 w 12192000"/>
              <a:gd name="connsiteY214" fmla="*/ 4220499 h 4267200"/>
              <a:gd name="connsiteX215" fmla="*/ 9465210 w 12192000"/>
              <a:gd name="connsiteY215" fmla="*/ 4242240 h 4267200"/>
              <a:gd name="connsiteX216" fmla="*/ 9387108 w 12192000"/>
              <a:gd name="connsiteY216" fmla="*/ 4267200 h 4267200"/>
              <a:gd name="connsiteX217" fmla="*/ 9268441 w 12192000"/>
              <a:gd name="connsiteY217" fmla="*/ 4267200 h 4267200"/>
              <a:gd name="connsiteX218" fmla="*/ 9307676 w 12192000"/>
              <a:gd name="connsiteY218" fmla="*/ 4251276 h 4267200"/>
              <a:gd name="connsiteX219" fmla="*/ 9761570 w 12192000"/>
              <a:gd name="connsiteY219" fmla="*/ 4182283 h 4267200"/>
              <a:gd name="connsiteX220" fmla="*/ 9368237 w 12192000"/>
              <a:gd name="connsiteY220" fmla="*/ 3949470 h 4267200"/>
              <a:gd name="connsiteX221" fmla="*/ 9354614 w 12192000"/>
              <a:gd name="connsiteY221" fmla="*/ 3951288 h 4267200"/>
              <a:gd name="connsiteX222" fmla="*/ 8364351 w 12192000"/>
              <a:gd name="connsiteY222" fmla="*/ 4159267 h 4267200"/>
              <a:gd name="connsiteX223" fmla="*/ 8386567 w 12192000"/>
              <a:gd name="connsiteY223" fmla="*/ 4119760 h 4267200"/>
              <a:gd name="connsiteX224" fmla="*/ 9231713 w 12192000"/>
              <a:gd name="connsiteY224" fmla="*/ 3873539 h 4267200"/>
              <a:gd name="connsiteX225" fmla="*/ 9023301 w 12192000"/>
              <a:gd name="connsiteY225" fmla="*/ 3763109 h 4267200"/>
              <a:gd name="connsiteX226" fmla="*/ 9010556 w 12192000"/>
              <a:gd name="connsiteY226" fmla="*/ 3758998 h 4267200"/>
              <a:gd name="connsiteX227" fmla="*/ 8604324 w 12192000"/>
              <a:gd name="connsiteY227" fmla="*/ 3417171 h 4267200"/>
              <a:gd name="connsiteX228" fmla="*/ 8218577 w 12192000"/>
              <a:gd name="connsiteY228" fmla="*/ 2770227 h 4267200"/>
              <a:gd name="connsiteX229" fmla="*/ 8222774 w 12192000"/>
              <a:gd name="connsiteY229" fmla="*/ 2749954 h 4267200"/>
              <a:gd name="connsiteX230" fmla="*/ 8297623 w 12192000"/>
              <a:gd name="connsiteY230" fmla="*/ 2731935 h 4267200"/>
              <a:gd name="connsiteX231" fmla="*/ 9090618 w 12192000"/>
              <a:gd name="connsiteY231" fmla="*/ 3716225 h 4267200"/>
              <a:gd name="connsiteX232" fmla="*/ 9762441 w 12192000"/>
              <a:gd name="connsiteY232" fmla="*/ 4093587 h 4267200"/>
              <a:gd name="connsiteX233" fmla="*/ 9717826 w 12192000"/>
              <a:gd name="connsiteY233" fmla="*/ 3916719 h 4267200"/>
              <a:gd name="connsiteX234" fmla="*/ 9713123 w 12192000"/>
              <a:gd name="connsiteY234" fmla="*/ 3916663 h 4267200"/>
              <a:gd name="connsiteX235" fmla="*/ 9175594 w 12192000"/>
              <a:gd name="connsiteY235" fmla="*/ 3326950 h 4267200"/>
              <a:gd name="connsiteX236" fmla="*/ 9253941 w 12192000"/>
              <a:gd name="connsiteY236" fmla="*/ 3287566 h 4267200"/>
              <a:gd name="connsiteX237" fmla="*/ 9625671 w 12192000"/>
              <a:gd name="connsiteY237" fmla="*/ 3639960 h 4267200"/>
              <a:gd name="connsiteX238" fmla="*/ 9656881 w 12192000"/>
              <a:gd name="connsiteY238" fmla="*/ 3333361 h 4267200"/>
              <a:gd name="connsiteX239" fmla="*/ 9782066 w 12192000"/>
              <a:gd name="connsiteY239" fmla="*/ 2680771 h 4267200"/>
              <a:gd name="connsiteX240" fmla="*/ 9854151 w 12192000"/>
              <a:gd name="connsiteY240" fmla="*/ 2642862 h 4267200"/>
              <a:gd name="connsiteX241" fmla="*/ 11114299 w 12192000"/>
              <a:gd name="connsiteY241" fmla="*/ 2390555 h 4267200"/>
              <a:gd name="connsiteX242" fmla="*/ 11113373 w 12192000"/>
              <a:gd name="connsiteY242" fmla="*/ 2392739 h 4267200"/>
              <a:gd name="connsiteX243" fmla="*/ 11117197 w 12192000"/>
              <a:gd name="connsiteY243" fmla="*/ 2394358 h 4267200"/>
              <a:gd name="connsiteX244" fmla="*/ 11114299 w 12192000"/>
              <a:gd name="connsiteY244" fmla="*/ 2390555 h 4267200"/>
              <a:gd name="connsiteX245" fmla="*/ 10506276 w 12192000"/>
              <a:gd name="connsiteY245" fmla="*/ 2118977 h 4267200"/>
              <a:gd name="connsiteX246" fmla="*/ 10431542 w 12192000"/>
              <a:gd name="connsiteY246" fmla="*/ 2525128 h 4267200"/>
              <a:gd name="connsiteX247" fmla="*/ 10391375 w 12192000"/>
              <a:gd name="connsiteY247" fmla="*/ 2667145 h 4267200"/>
              <a:gd name="connsiteX248" fmla="*/ 10355047 w 12192000"/>
              <a:gd name="connsiteY248" fmla="*/ 2832031 h 4267200"/>
              <a:gd name="connsiteX249" fmla="*/ 10336080 w 12192000"/>
              <a:gd name="connsiteY249" fmla="*/ 2927011 h 4267200"/>
              <a:gd name="connsiteX250" fmla="*/ 10389394 w 12192000"/>
              <a:gd name="connsiteY250" fmla="*/ 2782834 h 4267200"/>
              <a:gd name="connsiteX251" fmla="*/ 10506276 w 12192000"/>
              <a:gd name="connsiteY251" fmla="*/ 2118977 h 4267200"/>
              <a:gd name="connsiteX252" fmla="*/ 11538179 w 12192000"/>
              <a:gd name="connsiteY252" fmla="*/ 2090376 h 4267200"/>
              <a:gd name="connsiteX253" fmla="*/ 11577479 w 12192000"/>
              <a:gd name="connsiteY253" fmla="*/ 2228695 h 4267200"/>
              <a:gd name="connsiteX254" fmla="*/ 11586754 w 12192000"/>
              <a:gd name="connsiteY254" fmla="*/ 2266098 h 4267200"/>
              <a:gd name="connsiteX255" fmla="*/ 11609011 w 12192000"/>
              <a:gd name="connsiteY255" fmla="*/ 2353427 h 4267200"/>
              <a:gd name="connsiteX256" fmla="*/ 11761579 w 12192000"/>
              <a:gd name="connsiteY256" fmla="*/ 2703223 h 4267200"/>
              <a:gd name="connsiteX257" fmla="*/ 11877711 w 12192000"/>
              <a:gd name="connsiteY257" fmla="*/ 2947465 h 4267200"/>
              <a:gd name="connsiteX258" fmla="*/ 11538179 w 12192000"/>
              <a:gd name="connsiteY258" fmla="*/ 2090376 h 4267200"/>
              <a:gd name="connsiteX259" fmla="*/ 6604735 w 12192000"/>
              <a:gd name="connsiteY259" fmla="*/ 2041381 h 4267200"/>
              <a:gd name="connsiteX260" fmla="*/ 7204487 w 12192000"/>
              <a:gd name="connsiteY260" fmla="*/ 2742112 h 4267200"/>
              <a:gd name="connsiteX261" fmla="*/ 7131592 w 12192000"/>
              <a:gd name="connsiteY261" fmla="*/ 2672096 h 4267200"/>
              <a:gd name="connsiteX262" fmla="*/ 6996344 w 12192000"/>
              <a:gd name="connsiteY262" fmla="*/ 2518310 h 4267200"/>
              <a:gd name="connsiteX263" fmla="*/ 6735495 w 12192000"/>
              <a:gd name="connsiteY263" fmla="*/ 2196890 h 4267200"/>
              <a:gd name="connsiteX264" fmla="*/ 6721901 w 12192000"/>
              <a:gd name="connsiteY264" fmla="*/ 2179274 h 4267200"/>
              <a:gd name="connsiteX265" fmla="*/ 6604735 w 12192000"/>
              <a:gd name="connsiteY265" fmla="*/ 2041381 h 4267200"/>
              <a:gd name="connsiteX266" fmla="*/ 11488421 w 12192000"/>
              <a:gd name="connsiteY266" fmla="*/ 2034549 h 4267200"/>
              <a:gd name="connsiteX267" fmla="*/ 11840356 w 12192000"/>
              <a:gd name="connsiteY267" fmla="*/ 2932293 h 4267200"/>
              <a:gd name="connsiteX268" fmla="*/ 11736331 w 12192000"/>
              <a:gd name="connsiteY268" fmla="*/ 2715710 h 4267200"/>
              <a:gd name="connsiteX269" fmla="*/ 11581560 w 12192000"/>
              <a:gd name="connsiteY269" fmla="*/ 2360474 h 4267200"/>
              <a:gd name="connsiteX270" fmla="*/ 11558442 w 12192000"/>
              <a:gd name="connsiteY270" fmla="*/ 2272139 h 4267200"/>
              <a:gd name="connsiteX271" fmla="*/ 11549169 w 12192000"/>
              <a:gd name="connsiteY271" fmla="*/ 2234734 h 4267200"/>
              <a:gd name="connsiteX272" fmla="*/ 11488421 w 12192000"/>
              <a:gd name="connsiteY272" fmla="*/ 2034549 h 4267200"/>
              <a:gd name="connsiteX273" fmla="*/ 10468916 w 12192000"/>
              <a:gd name="connsiteY273" fmla="*/ 2032338 h 4267200"/>
              <a:gd name="connsiteX274" fmla="*/ 10421480 w 12192000"/>
              <a:gd name="connsiteY274" fmla="*/ 2185446 h 4267200"/>
              <a:gd name="connsiteX275" fmla="*/ 10351264 w 12192000"/>
              <a:gd name="connsiteY275" fmla="*/ 2591574 h 4267200"/>
              <a:gd name="connsiteX276" fmla="*/ 10294485 w 12192000"/>
              <a:gd name="connsiteY276" fmla="*/ 2991809 h 4267200"/>
              <a:gd name="connsiteX277" fmla="*/ 10327850 w 12192000"/>
              <a:gd name="connsiteY277" fmla="*/ 2826310 h 4267200"/>
              <a:gd name="connsiteX278" fmla="*/ 10364099 w 12192000"/>
              <a:gd name="connsiteY278" fmla="*/ 2660098 h 4267200"/>
              <a:gd name="connsiteX279" fmla="*/ 10404725 w 12192000"/>
              <a:gd name="connsiteY279" fmla="*/ 2516991 h 4267200"/>
              <a:gd name="connsiteX280" fmla="*/ 10478071 w 12192000"/>
              <a:gd name="connsiteY280" fmla="*/ 2114122 h 4267200"/>
              <a:gd name="connsiteX281" fmla="*/ 10468916 w 12192000"/>
              <a:gd name="connsiteY281" fmla="*/ 2032338 h 4267200"/>
              <a:gd name="connsiteX282" fmla="*/ 10573132 w 12192000"/>
              <a:gd name="connsiteY282" fmla="*/ 1991479 h 4267200"/>
              <a:gd name="connsiteX283" fmla="*/ 11066880 w 12192000"/>
              <a:gd name="connsiteY283" fmla="*/ 2371770 h 4267200"/>
              <a:gd name="connsiteX284" fmla="*/ 10573132 w 12192000"/>
              <a:gd name="connsiteY284" fmla="*/ 1991479 h 4267200"/>
              <a:gd name="connsiteX285" fmla="*/ 6591670 w 12192000"/>
              <a:gd name="connsiteY285" fmla="*/ 1988277 h 4267200"/>
              <a:gd name="connsiteX286" fmla="*/ 6747349 w 12192000"/>
              <a:gd name="connsiteY286" fmla="*/ 2160069 h 4267200"/>
              <a:gd name="connsiteX287" fmla="*/ 6760943 w 12192000"/>
              <a:gd name="connsiteY287" fmla="*/ 2177686 h 4267200"/>
              <a:gd name="connsiteX288" fmla="*/ 7021065 w 12192000"/>
              <a:gd name="connsiteY288" fmla="*/ 2498102 h 4267200"/>
              <a:gd name="connsiteX289" fmla="*/ 7155223 w 12192000"/>
              <a:gd name="connsiteY289" fmla="*/ 2650386 h 4267200"/>
              <a:gd name="connsiteX290" fmla="*/ 7203167 w 12192000"/>
              <a:gd name="connsiteY290" fmla="*/ 2697288 h 4267200"/>
              <a:gd name="connsiteX291" fmla="*/ 6937703 w 12192000"/>
              <a:gd name="connsiteY291" fmla="*/ 2321981 h 4267200"/>
              <a:gd name="connsiteX292" fmla="*/ 6591670 w 12192000"/>
              <a:gd name="connsiteY292" fmla="*/ 1988277 h 4267200"/>
              <a:gd name="connsiteX293" fmla="*/ 5798671 w 12192000"/>
              <a:gd name="connsiteY293" fmla="*/ 1981601 h 4267200"/>
              <a:gd name="connsiteX294" fmla="*/ 5754709 w 12192000"/>
              <a:gd name="connsiteY294" fmla="*/ 2071454 h 4267200"/>
              <a:gd name="connsiteX295" fmla="*/ 5763044 w 12192000"/>
              <a:gd name="connsiteY295" fmla="*/ 2842206 h 4267200"/>
              <a:gd name="connsiteX296" fmla="*/ 5764974 w 12192000"/>
              <a:gd name="connsiteY296" fmla="*/ 2799609 h 4267200"/>
              <a:gd name="connsiteX297" fmla="*/ 5767665 w 12192000"/>
              <a:gd name="connsiteY297" fmla="*/ 2666409 h 4267200"/>
              <a:gd name="connsiteX298" fmla="*/ 5763055 w 12192000"/>
              <a:gd name="connsiteY298" fmla="*/ 2579705 h 4267200"/>
              <a:gd name="connsiteX299" fmla="*/ 5758079 w 12192000"/>
              <a:gd name="connsiteY299" fmla="*/ 2492508 h 4267200"/>
              <a:gd name="connsiteX300" fmla="*/ 5779325 w 12192000"/>
              <a:gd name="connsiteY300" fmla="*/ 2197069 h 4267200"/>
              <a:gd name="connsiteX301" fmla="*/ 5798671 w 12192000"/>
              <a:gd name="connsiteY301" fmla="*/ 1981601 h 4267200"/>
              <a:gd name="connsiteX302" fmla="*/ 5829202 w 12192000"/>
              <a:gd name="connsiteY302" fmla="*/ 1971679 h 4267200"/>
              <a:gd name="connsiteX303" fmla="*/ 5809558 w 12192000"/>
              <a:gd name="connsiteY303" fmla="*/ 2198043 h 4267200"/>
              <a:gd name="connsiteX304" fmla="*/ 5788653 w 12192000"/>
              <a:gd name="connsiteY304" fmla="*/ 2489430 h 4267200"/>
              <a:gd name="connsiteX305" fmla="*/ 5793439 w 12192000"/>
              <a:gd name="connsiteY305" fmla="*/ 2575235 h 4267200"/>
              <a:gd name="connsiteX306" fmla="*/ 5796837 w 12192000"/>
              <a:gd name="connsiteY306" fmla="*/ 2637633 h 4267200"/>
              <a:gd name="connsiteX307" fmla="*/ 5818614 w 12192000"/>
              <a:gd name="connsiteY307" fmla="*/ 2473055 h 4267200"/>
              <a:gd name="connsiteX308" fmla="*/ 5829202 w 12192000"/>
              <a:gd name="connsiteY308" fmla="*/ 1971679 h 4267200"/>
              <a:gd name="connsiteX309" fmla="*/ 10578769 w 12192000"/>
              <a:gd name="connsiteY309" fmla="*/ 1962963 h 4267200"/>
              <a:gd name="connsiteX310" fmla="*/ 11073823 w 12192000"/>
              <a:gd name="connsiteY310" fmla="*/ 2338658 h 4267200"/>
              <a:gd name="connsiteX311" fmla="*/ 10578769 w 12192000"/>
              <a:gd name="connsiteY311" fmla="*/ 1962963 h 4267200"/>
              <a:gd name="connsiteX312" fmla="*/ 5911389 w 12192000"/>
              <a:gd name="connsiteY312" fmla="*/ 1898371 h 4267200"/>
              <a:gd name="connsiteX313" fmla="*/ 6237627 w 12192000"/>
              <a:gd name="connsiteY313" fmla="*/ 2231921 h 4267200"/>
              <a:gd name="connsiteX314" fmla="*/ 5911389 w 12192000"/>
              <a:gd name="connsiteY314" fmla="*/ 1898371 h 4267200"/>
              <a:gd name="connsiteX315" fmla="*/ 6944437 w 12192000"/>
              <a:gd name="connsiteY315" fmla="*/ 1575402 h 4267200"/>
              <a:gd name="connsiteX316" fmla="*/ 6304730 w 12192000"/>
              <a:gd name="connsiteY316" fmla="*/ 1766654 h 4267200"/>
              <a:gd name="connsiteX317" fmla="*/ 6944437 w 12192000"/>
              <a:gd name="connsiteY317" fmla="*/ 1575402 h 4267200"/>
              <a:gd name="connsiteX318" fmla="*/ 7019523 w 12192000"/>
              <a:gd name="connsiteY318" fmla="*/ 1519450 h 4267200"/>
              <a:gd name="connsiteX319" fmla="*/ 6298091 w 12192000"/>
              <a:gd name="connsiteY319" fmla="*/ 1737122 h 4267200"/>
              <a:gd name="connsiteX320" fmla="*/ 7019523 w 12192000"/>
              <a:gd name="connsiteY320" fmla="*/ 1519450 h 4267200"/>
              <a:gd name="connsiteX321" fmla="*/ 2399523 w 12192000"/>
              <a:gd name="connsiteY321" fmla="*/ 1428234 h 4267200"/>
              <a:gd name="connsiteX322" fmla="*/ 2224982 w 12192000"/>
              <a:gd name="connsiteY322" fmla="*/ 1826201 h 4267200"/>
              <a:gd name="connsiteX323" fmla="*/ 2096099 w 12192000"/>
              <a:gd name="connsiteY323" fmla="*/ 2345900 h 4267200"/>
              <a:gd name="connsiteX324" fmla="*/ 2283317 w 12192000"/>
              <a:gd name="connsiteY324" fmla="*/ 1796925 h 4267200"/>
              <a:gd name="connsiteX325" fmla="*/ 2448558 w 12192000"/>
              <a:gd name="connsiteY325" fmla="*/ 1373435 h 4267200"/>
              <a:gd name="connsiteX326" fmla="*/ 2312521 w 12192000"/>
              <a:gd name="connsiteY326" fmla="*/ 1806140 h 4267200"/>
              <a:gd name="connsiteX327" fmla="*/ 2127533 w 12192000"/>
              <a:gd name="connsiteY327" fmla="*/ 2348380 h 4267200"/>
              <a:gd name="connsiteX328" fmla="*/ 2358080 w 12192000"/>
              <a:gd name="connsiteY328" fmla="*/ 1866134 h 4267200"/>
              <a:gd name="connsiteX329" fmla="*/ 2407436 w 12192000"/>
              <a:gd name="connsiteY329" fmla="*/ 1651070 h 4267200"/>
              <a:gd name="connsiteX330" fmla="*/ 2448558 w 12192000"/>
              <a:gd name="connsiteY330" fmla="*/ 1373435 h 4267200"/>
              <a:gd name="connsiteX331" fmla="*/ 278707 w 12192000"/>
              <a:gd name="connsiteY331" fmla="*/ 1352270 h 4267200"/>
              <a:gd name="connsiteX332" fmla="*/ 321570 w 12192000"/>
              <a:gd name="connsiteY332" fmla="*/ 1861610 h 4267200"/>
              <a:gd name="connsiteX333" fmla="*/ 294281 w 12192000"/>
              <a:gd name="connsiteY333" fmla="*/ 1440658 h 4267200"/>
              <a:gd name="connsiteX334" fmla="*/ 1423821 w 12192000"/>
              <a:gd name="connsiteY334" fmla="*/ 1351958 h 4267200"/>
              <a:gd name="connsiteX335" fmla="*/ 1638521 w 12192000"/>
              <a:gd name="connsiteY335" fmla="*/ 1908470 h 4267200"/>
              <a:gd name="connsiteX336" fmla="*/ 1754199 w 12192000"/>
              <a:gd name="connsiteY336" fmla="*/ 2149284 h 4267200"/>
              <a:gd name="connsiteX337" fmla="*/ 1908359 w 12192000"/>
              <a:gd name="connsiteY337" fmla="*/ 2364988 h 4267200"/>
              <a:gd name="connsiteX338" fmla="*/ 1647661 w 12192000"/>
              <a:gd name="connsiteY338" fmla="*/ 1825945 h 4267200"/>
              <a:gd name="connsiteX339" fmla="*/ 1423821 w 12192000"/>
              <a:gd name="connsiteY339" fmla="*/ 1351958 h 4267200"/>
              <a:gd name="connsiteX340" fmla="*/ 9518298 w 12192000"/>
              <a:gd name="connsiteY340" fmla="*/ 1338235 h 4267200"/>
              <a:gd name="connsiteX341" fmla="*/ 9838009 w 12192000"/>
              <a:gd name="connsiteY341" fmla="*/ 2272553 h 4267200"/>
              <a:gd name="connsiteX342" fmla="*/ 9805906 w 12192000"/>
              <a:gd name="connsiteY342" fmla="*/ 2159819 h 4267200"/>
              <a:gd name="connsiteX343" fmla="*/ 9801623 w 12192000"/>
              <a:gd name="connsiteY343" fmla="*/ 2142555 h 4267200"/>
              <a:gd name="connsiteX344" fmla="*/ 9628671 w 12192000"/>
              <a:gd name="connsiteY344" fmla="*/ 1617375 h 4267200"/>
              <a:gd name="connsiteX345" fmla="*/ 9598299 w 12192000"/>
              <a:gd name="connsiteY345" fmla="*/ 1544643 h 4267200"/>
              <a:gd name="connsiteX346" fmla="*/ 9518298 w 12192000"/>
              <a:gd name="connsiteY346" fmla="*/ 1338235 h 4267200"/>
              <a:gd name="connsiteX347" fmla="*/ 1431890 w 12192000"/>
              <a:gd name="connsiteY347" fmla="*/ 1306475 h 4267200"/>
              <a:gd name="connsiteX348" fmla="*/ 1507597 w 12192000"/>
              <a:gd name="connsiteY348" fmla="*/ 1446132 h 4267200"/>
              <a:gd name="connsiteX349" fmla="*/ 1674586 w 12192000"/>
              <a:gd name="connsiteY349" fmla="*/ 1813832 h 4267200"/>
              <a:gd name="connsiteX350" fmla="*/ 1815950 w 12192000"/>
              <a:gd name="connsiteY350" fmla="*/ 2128564 h 4267200"/>
              <a:gd name="connsiteX351" fmla="*/ 1984242 w 12192000"/>
              <a:gd name="connsiteY351" fmla="*/ 2430829 h 4267200"/>
              <a:gd name="connsiteX352" fmla="*/ 2014023 w 12192000"/>
              <a:gd name="connsiteY352" fmla="*/ 2450995 h 4267200"/>
              <a:gd name="connsiteX353" fmla="*/ 1747337 w 12192000"/>
              <a:gd name="connsiteY353" fmla="*/ 1855264 h 4267200"/>
              <a:gd name="connsiteX354" fmla="*/ 1533749 w 12192000"/>
              <a:gd name="connsiteY354" fmla="*/ 1478656 h 4267200"/>
              <a:gd name="connsiteX355" fmla="*/ 1431890 w 12192000"/>
              <a:gd name="connsiteY355" fmla="*/ 1306475 h 4267200"/>
              <a:gd name="connsiteX356" fmla="*/ 5052692 w 12192000"/>
              <a:gd name="connsiteY356" fmla="*/ 1292994 h 4267200"/>
              <a:gd name="connsiteX357" fmla="*/ 5200661 w 12192000"/>
              <a:gd name="connsiteY357" fmla="*/ 1635186 h 4267200"/>
              <a:gd name="connsiteX358" fmla="*/ 5297138 w 12192000"/>
              <a:gd name="connsiteY358" fmla="*/ 1906351 h 4267200"/>
              <a:gd name="connsiteX359" fmla="*/ 5052692 w 12192000"/>
              <a:gd name="connsiteY359" fmla="*/ 1292994 h 4267200"/>
              <a:gd name="connsiteX360" fmla="*/ 9528078 w 12192000"/>
              <a:gd name="connsiteY360" fmla="*/ 1278636 h 4267200"/>
              <a:gd name="connsiteX361" fmla="*/ 9623946 w 12192000"/>
              <a:gd name="connsiteY361" fmla="*/ 1534260 h 4267200"/>
              <a:gd name="connsiteX362" fmla="*/ 9654858 w 12192000"/>
              <a:gd name="connsiteY362" fmla="*/ 1607218 h 4267200"/>
              <a:gd name="connsiteX363" fmla="*/ 9826304 w 12192000"/>
              <a:gd name="connsiteY363" fmla="*/ 2125320 h 4267200"/>
              <a:gd name="connsiteX364" fmla="*/ 9701198 w 12192000"/>
              <a:gd name="connsiteY364" fmla="*/ 1646797 h 4267200"/>
              <a:gd name="connsiteX365" fmla="*/ 9528078 w 12192000"/>
              <a:gd name="connsiteY365" fmla="*/ 1278636 h 4267200"/>
              <a:gd name="connsiteX366" fmla="*/ 5009948 w 12192000"/>
              <a:gd name="connsiteY366" fmla="*/ 1273619 h 4267200"/>
              <a:gd name="connsiteX367" fmla="*/ 5121777 w 12192000"/>
              <a:gd name="connsiteY367" fmla="*/ 1654213 h 4267200"/>
              <a:gd name="connsiteX368" fmla="*/ 5293545 w 12192000"/>
              <a:gd name="connsiteY368" fmla="*/ 2072247 h 4267200"/>
              <a:gd name="connsiteX369" fmla="*/ 5294042 w 12192000"/>
              <a:gd name="connsiteY369" fmla="*/ 2065019 h 4267200"/>
              <a:gd name="connsiteX370" fmla="*/ 5171936 w 12192000"/>
              <a:gd name="connsiteY370" fmla="*/ 1647613 h 4267200"/>
              <a:gd name="connsiteX371" fmla="*/ 5009948 w 12192000"/>
              <a:gd name="connsiteY371" fmla="*/ 1273619 h 4267200"/>
              <a:gd name="connsiteX372" fmla="*/ 655236 w 12192000"/>
              <a:gd name="connsiteY372" fmla="*/ 1268632 h 4267200"/>
              <a:gd name="connsiteX373" fmla="*/ 839521 w 12192000"/>
              <a:gd name="connsiteY373" fmla="*/ 1685315 h 4267200"/>
              <a:gd name="connsiteX374" fmla="*/ 1109416 w 12192000"/>
              <a:gd name="connsiteY374" fmla="*/ 2061663 h 4267200"/>
              <a:gd name="connsiteX375" fmla="*/ 1298300 w 12192000"/>
              <a:gd name="connsiteY375" fmla="*/ 2247742 h 4267200"/>
              <a:gd name="connsiteX376" fmla="*/ 1125871 w 12192000"/>
              <a:gd name="connsiteY376" fmla="*/ 1989513 h 4267200"/>
              <a:gd name="connsiteX377" fmla="*/ 981574 w 12192000"/>
              <a:gd name="connsiteY377" fmla="*/ 1783157 h 4267200"/>
              <a:gd name="connsiteX378" fmla="*/ 922198 w 12192000"/>
              <a:gd name="connsiteY378" fmla="*/ 1677437 h 4267200"/>
              <a:gd name="connsiteX379" fmla="*/ 869293 w 12192000"/>
              <a:gd name="connsiteY379" fmla="*/ 1583214 h 4267200"/>
              <a:gd name="connsiteX380" fmla="*/ 751431 w 12192000"/>
              <a:gd name="connsiteY380" fmla="*/ 1405731 h 4267200"/>
              <a:gd name="connsiteX381" fmla="*/ 6516292 w 12192000"/>
              <a:gd name="connsiteY381" fmla="*/ 1263064 h 4267200"/>
              <a:gd name="connsiteX382" fmla="*/ 5736320 w 12192000"/>
              <a:gd name="connsiteY382" fmla="*/ 1501803 h 4267200"/>
              <a:gd name="connsiteX383" fmla="*/ 6516292 w 12192000"/>
              <a:gd name="connsiteY383" fmla="*/ 1263064 h 4267200"/>
              <a:gd name="connsiteX384" fmla="*/ 291466 w 12192000"/>
              <a:gd name="connsiteY384" fmla="*/ 1250369 h 4267200"/>
              <a:gd name="connsiteX385" fmla="*/ 323180 w 12192000"/>
              <a:gd name="connsiteY385" fmla="*/ 1435283 h 4267200"/>
              <a:gd name="connsiteX386" fmla="*/ 349381 w 12192000"/>
              <a:gd name="connsiteY386" fmla="*/ 1875041 h 4267200"/>
              <a:gd name="connsiteX387" fmla="*/ 374363 w 12192000"/>
              <a:gd name="connsiteY387" fmla="*/ 1506494 h 4267200"/>
              <a:gd name="connsiteX388" fmla="*/ 302168 w 12192000"/>
              <a:gd name="connsiteY388" fmla="*/ 1274495 h 4267200"/>
              <a:gd name="connsiteX389" fmla="*/ 291466 w 12192000"/>
              <a:gd name="connsiteY389" fmla="*/ 1250369 h 4267200"/>
              <a:gd name="connsiteX390" fmla="*/ 678222 w 12192000"/>
              <a:gd name="connsiteY390" fmla="*/ 1248670 h 4267200"/>
              <a:gd name="connsiteX391" fmla="*/ 775536 w 12192000"/>
              <a:gd name="connsiteY391" fmla="*/ 1388015 h 4267200"/>
              <a:gd name="connsiteX392" fmla="*/ 894529 w 12192000"/>
              <a:gd name="connsiteY392" fmla="*/ 1567739 h 4267200"/>
              <a:gd name="connsiteX393" fmla="*/ 948000 w 12192000"/>
              <a:gd name="connsiteY393" fmla="*/ 1663088 h 4267200"/>
              <a:gd name="connsiteX394" fmla="*/ 1006812 w 12192000"/>
              <a:gd name="connsiteY394" fmla="*/ 1767683 h 4267200"/>
              <a:gd name="connsiteX395" fmla="*/ 1149133 w 12192000"/>
              <a:gd name="connsiteY395" fmla="*/ 1971513 h 4267200"/>
              <a:gd name="connsiteX396" fmla="*/ 1333952 w 12192000"/>
              <a:gd name="connsiteY396" fmla="*/ 2251620 h 4267200"/>
              <a:gd name="connsiteX397" fmla="*/ 1337329 w 12192000"/>
              <a:gd name="connsiteY397" fmla="*/ 2258350 h 4267200"/>
              <a:gd name="connsiteX398" fmla="*/ 1014726 w 12192000"/>
              <a:gd name="connsiteY398" fmla="*/ 1615556 h 4267200"/>
              <a:gd name="connsiteX399" fmla="*/ 678222 w 12192000"/>
              <a:gd name="connsiteY399" fmla="*/ 1248670 h 4267200"/>
              <a:gd name="connsiteX400" fmla="*/ 9441752 w 12192000"/>
              <a:gd name="connsiteY400" fmla="*/ 1245311 h 4267200"/>
              <a:gd name="connsiteX401" fmla="*/ 9278979 w 12192000"/>
              <a:gd name="connsiteY401" fmla="*/ 1406236 h 4267200"/>
              <a:gd name="connsiteX402" fmla="*/ 9235540 w 12192000"/>
              <a:gd name="connsiteY402" fmla="*/ 1546869 h 4267200"/>
              <a:gd name="connsiteX403" fmla="*/ 9264074 w 12192000"/>
              <a:gd name="connsiteY403" fmla="*/ 1557016 h 4267200"/>
              <a:gd name="connsiteX404" fmla="*/ 9441752 w 12192000"/>
              <a:gd name="connsiteY404" fmla="*/ 1245311 h 4267200"/>
              <a:gd name="connsiteX405" fmla="*/ 6691602 w 12192000"/>
              <a:gd name="connsiteY405" fmla="*/ 1140573 h 4267200"/>
              <a:gd name="connsiteX406" fmla="*/ 6571100 w 12192000"/>
              <a:gd name="connsiteY406" fmla="*/ 1183662 h 4267200"/>
              <a:gd name="connsiteX407" fmla="*/ 6241687 w 12192000"/>
              <a:gd name="connsiteY407" fmla="*/ 1257600 h 4267200"/>
              <a:gd name="connsiteX408" fmla="*/ 5693009 w 12192000"/>
              <a:gd name="connsiteY408" fmla="*/ 1478256 h 4267200"/>
              <a:gd name="connsiteX409" fmla="*/ 6548420 w 12192000"/>
              <a:gd name="connsiteY409" fmla="*/ 1214599 h 4267200"/>
              <a:gd name="connsiteX410" fmla="*/ 6605473 w 12192000"/>
              <a:gd name="connsiteY410" fmla="*/ 1184686 h 4267200"/>
              <a:gd name="connsiteX411" fmla="*/ 6691602 w 12192000"/>
              <a:gd name="connsiteY411" fmla="*/ 1140573 h 4267200"/>
              <a:gd name="connsiteX412" fmla="*/ 4002475 w 12192000"/>
              <a:gd name="connsiteY412" fmla="*/ 1037802 h 4267200"/>
              <a:gd name="connsiteX413" fmla="*/ 4000324 w 12192000"/>
              <a:gd name="connsiteY413" fmla="*/ 1039362 h 4267200"/>
              <a:gd name="connsiteX414" fmla="*/ 4002862 w 12192000"/>
              <a:gd name="connsiteY414" fmla="*/ 1042866 h 4267200"/>
              <a:gd name="connsiteX415" fmla="*/ 4002475 w 12192000"/>
              <a:gd name="connsiteY415" fmla="*/ 1037802 h 4267200"/>
              <a:gd name="connsiteX416" fmla="*/ 506322 w 12192000"/>
              <a:gd name="connsiteY416" fmla="*/ 1020997 h 4267200"/>
              <a:gd name="connsiteX417" fmla="*/ 533068 w 12192000"/>
              <a:gd name="connsiteY417" fmla="*/ 1029409 h 4267200"/>
              <a:gd name="connsiteX418" fmla="*/ 1232525 w 12192000"/>
              <a:gd name="connsiteY418" fmla="*/ 1804675 h 4267200"/>
              <a:gd name="connsiteX419" fmla="*/ 1388858 w 12192000"/>
              <a:gd name="connsiteY419" fmla="*/ 2368011 h 4267200"/>
              <a:gd name="connsiteX420" fmla="*/ 1384098 w 12192000"/>
              <a:gd name="connsiteY420" fmla="*/ 2378125 h 4267200"/>
              <a:gd name="connsiteX421" fmla="*/ 1425393 w 12192000"/>
              <a:gd name="connsiteY421" fmla="*/ 2589124 h 4267200"/>
              <a:gd name="connsiteX422" fmla="*/ 1424001 w 12192000"/>
              <a:gd name="connsiteY422" fmla="*/ 2597541 h 4267200"/>
              <a:gd name="connsiteX423" fmla="*/ 2152729 w 12192000"/>
              <a:gd name="connsiteY423" fmla="*/ 2864487 h 4267200"/>
              <a:gd name="connsiteX424" fmla="*/ 2020609 w 12192000"/>
              <a:gd name="connsiteY424" fmla="*/ 2539671 h 4267200"/>
              <a:gd name="connsiteX425" fmla="*/ 2018920 w 12192000"/>
              <a:gd name="connsiteY425" fmla="*/ 2536309 h 4267200"/>
              <a:gd name="connsiteX426" fmla="*/ 1342441 w 12192000"/>
              <a:gd name="connsiteY426" fmla="*/ 1173017 h 4267200"/>
              <a:gd name="connsiteX427" fmla="*/ 1367925 w 12192000"/>
              <a:gd name="connsiteY427" fmla="*/ 1135648 h 4267200"/>
              <a:gd name="connsiteX428" fmla="*/ 1771401 w 12192000"/>
              <a:gd name="connsiteY428" fmla="*/ 1806673 h 4267200"/>
              <a:gd name="connsiteX429" fmla="*/ 1972385 w 12192000"/>
              <a:gd name="connsiteY429" fmla="*/ 2198735 h 4267200"/>
              <a:gd name="connsiteX430" fmla="*/ 2040892 w 12192000"/>
              <a:gd name="connsiteY430" fmla="*/ 2405205 h 4267200"/>
              <a:gd name="connsiteX431" fmla="*/ 2131689 w 12192000"/>
              <a:gd name="connsiteY431" fmla="*/ 1936926 h 4267200"/>
              <a:gd name="connsiteX432" fmla="*/ 2454820 w 12192000"/>
              <a:gd name="connsiteY432" fmla="*/ 1248808 h 4267200"/>
              <a:gd name="connsiteX433" fmla="*/ 2492512 w 12192000"/>
              <a:gd name="connsiteY433" fmla="*/ 1302920 h 4267200"/>
              <a:gd name="connsiteX434" fmla="*/ 2081216 w 12192000"/>
              <a:gd name="connsiteY434" fmla="*/ 2527513 h 4267200"/>
              <a:gd name="connsiteX435" fmla="*/ 2081211 w 12192000"/>
              <a:gd name="connsiteY435" fmla="*/ 2528916 h 4267200"/>
              <a:gd name="connsiteX436" fmla="*/ 2199067 w 12192000"/>
              <a:gd name="connsiteY436" fmla="*/ 2884061 h 4267200"/>
              <a:gd name="connsiteX437" fmla="*/ 3192586 w 12192000"/>
              <a:gd name="connsiteY437" fmla="*/ 3411496 h 4267200"/>
              <a:gd name="connsiteX438" fmla="*/ 3182620 w 12192000"/>
              <a:gd name="connsiteY438" fmla="*/ 3483279 h 4267200"/>
              <a:gd name="connsiteX439" fmla="*/ 2435119 w 12192000"/>
              <a:gd name="connsiteY439" fmla="*/ 3080173 h 4267200"/>
              <a:gd name="connsiteX440" fmla="*/ 2410152 w 12192000"/>
              <a:gd name="connsiteY440" fmla="*/ 3063751 h 4267200"/>
              <a:gd name="connsiteX441" fmla="*/ 2408099 w 12192000"/>
              <a:gd name="connsiteY441" fmla="*/ 3064403 h 4267200"/>
              <a:gd name="connsiteX442" fmla="*/ 2407218 w 12192000"/>
              <a:gd name="connsiteY442" fmla="*/ 3070324 h 4267200"/>
              <a:gd name="connsiteX443" fmla="*/ 2380138 w 12192000"/>
              <a:gd name="connsiteY443" fmla="*/ 3099341 h 4267200"/>
              <a:gd name="connsiteX444" fmla="*/ 1765923 w 12192000"/>
              <a:gd name="connsiteY444" fmla="*/ 3581043 h 4267200"/>
              <a:gd name="connsiteX445" fmla="*/ 1702258 w 12192000"/>
              <a:gd name="connsiteY445" fmla="*/ 3612286 h 4267200"/>
              <a:gd name="connsiteX446" fmla="*/ 1538370 w 12192000"/>
              <a:gd name="connsiteY446" fmla="*/ 3811804 h 4267200"/>
              <a:gd name="connsiteX447" fmla="*/ 1325720 w 12192000"/>
              <a:gd name="connsiteY447" fmla="*/ 4125411 h 4267200"/>
              <a:gd name="connsiteX448" fmla="*/ 1206279 w 12192000"/>
              <a:gd name="connsiteY448" fmla="*/ 4267200 h 4267200"/>
              <a:gd name="connsiteX449" fmla="*/ 1115040 w 12192000"/>
              <a:gd name="connsiteY449" fmla="*/ 4267200 h 4267200"/>
              <a:gd name="connsiteX450" fmla="*/ 1258195 w 12192000"/>
              <a:gd name="connsiteY450" fmla="*/ 4099624 h 4267200"/>
              <a:gd name="connsiteX451" fmla="*/ 1423113 w 12192000"/>
              <a:gd name="connsiteY451" fmla="*/ 3874565 h 4267200"/>
              <a:gd name="connsiteX452" fmla="*/ 1260565 w 12192000"/>
              <a:gd name="connsiteY452" fmla="*/ 4031982 h 4267200"/>
              <a:gd name="connsiteX453" fmla="*/ 1073327 w 12192000"/>
              <a:gd name="connsiteY453" fmla="*/ 4218727 h 4267200"/>
              <a:gd name="connsiteX454" fmla="*/ 1032294 w 12192000"/>
              <a:gd name="connsiteY454" fmla="*/ 4267200 h 4267200"/>
              <a:gd name="connsiteX455" fmla="*/ 993830 w 12192000"/>
              <a:gd name="connsiteY455" fmla="*/ 4267200 h 4267200"/>
              <a:gd name="connsiteX456" fmla="*/ 1051860 w 12192000"/>
              <a:gd name="connsiteY456" fmla="*/ 4198693 h 4267200"/>
              <a:gd name="connsiteX457" fmla="*/ 1240607 w 12192000"/>
              <a:gd name="connsiteY457" fmla="*/ 4010401 h 4267200"/>
              <a:gd name="connsiteX458" fmla="*/ 1310106 w 12192000"/>
              <a:gd name="connsiteY458" fmla="*/ 3943217 h 4267200"/>
              <a:gd name="connsiteX459" fmla="*/ 952103 w 12192000"/>
              <a:gd name="connsiteY459" fmla="*/ 4265972 h 4267200"/>
              <a:gd name="connsiteX460" fmla="*/ 951207 w 12192000"/>
              <a:gd name="connsiteY460" fmla="*/ 4267200 h 4267200"/>
              <a:gd name="connsiteX461" fmla="*/ 862760 w 12192000"/>
              <a:gd name="connsiteY461" fmla="*/ 4267200 h 4267200"/>
              <a:gd name="connsiteX462" fmla="*/ 909145 w 12192000"/>
              <a:gd name="connsiteY462" fmla="*/ 4199225 h 4267200"/>
              <a:gd name="connsiteX463" fmla="*/ 1214067 w 12192000"/>
              <a:gd name="connsiteY463" fmla="*/ 3908561 h 4267200"/>
              <a:gd name="connsiteX464" fmla="*/ 640967 w 12192000"/>
              <a:gd name="connsiteY464" fmla="*/ 4105601 h 4267200"/>
              <a:gd name="connsiteX465" fmla="*/ 372807 w 12192000"/>
              <a:gd name="connsiteY465" fmla="*/ 4243651 h 4267200"/>
              <a:gd name="connsiteX466" fmla="*/ 332830 w 12192000"/>
              <a:gd name="connsiteY466" fmla="*/ 4267200 h 4267200"/>
              <a:gd name="connsiteX467" fmla="*/ 168301 w 12192000"/>
              <a:gd name="connsiteY467" fmla="*/ 4267200 h 4267200"/>
              <a:gd name="connsiteX468" fmla="*/ 278002 w 12192000"/>
              <a:gd name="connsiteY468" fmla="*/ 4201399 h 4267200"/>
              <a:gd name="connsiteX469" fmla="*/ 527241 w 12192000"/>
              <a:gd name="connsiteY469" fmla="*/ 4065078 h 4267200"/>
              <a:gd name="connsiteX470" fmla="*/ 1510397 w 12192000"/>
              <a:gd name="connsiteY470" fmla="*/ 3684705 h 4267200"/>
              <a:gd name="connsiteX471" fmla="*/ 1146550 w 12192000"/>
              <a:gd name="connsiteY471" fmla="*/ 3802012 h 4267200"/>
              <a:gd name="connsiteX472" fmla="*/ 698834 w 12192000"/>
              <a:gd name="connsiteY472" fmla="*/ 3952272 h 4267200"/>
              <a:gd name="connsiteX473" fmla="*/ 192528 w 12192000"/>
              <a:gd name="connsiteY473" fmla="*/ 4236299 h 4267200"/>
              <a:gd name="connsiteX474" fmla="*/ 148586 w 12192000"/>
              <a:gd name="connsiteY474" fmla="*/ 4267200 h 4267200"/>
              <a:gd name="connsiteX475" fmla="*/ 98116 w 12192000"/>
              <a:gd name="connsiteY475" fmla="*/ 4267200 h 4267200"/>
              <a:gd name="connsiteX476" fmla="*/ 169669 w 12192000"/>
              <a:gd name="connsiteY476" fmla="*/ 4216852 h 4267200"/>
              <a:gd name="connsiteX477" fmla="*/ 687572 w 12192000"/>
              <a:gd name="connsiteY477" fmla="*/ 3925629 h 4267200"/>
              <a:gd name="connsiteX478" fmla="*/ 1138365 w 12192000"/>
              <a:gd name="connsiteY478" fmla="*/ 3774515 h 4267200"/>
              <a:gd name="connsiteX479" fmla="*/ 1505579 w 12192000"/>
              <a:gd name="connsiteY479" fmla="*/ 3655526 h 4267200"/>
              <a:gd name="connsiteX480" fmla="*/ 1313114 w 12192000"/>
              <a:gd name="connsiteY480" fmla="*/ 3655216 h 4267200"/>
              <a:gd name="connsiteX481" fmla="*/ 1109304 w 12192000"/>
              <a:gd name="connsiteY481" fmla="*/ 3669030 h 4267200"/>
              <a:gd name="connsiteX482" fmla="*/ 258951 w 12192000"/>
              <a:gd name="connsiteY482" fmla="*/ 4111994 h 4267200"/>
              <a:gd name="connsiteX483" fmla="*/ 80807 w 12192000"/>
              <a:gd name="connsiteY483" fmla="*/ 4267200 h 4267200"/>
              <a:gd name="connsiteX484" fmla="*/ 0 w 12192000"/>
              <a:gd name="connsiteY484" fmla="*/ 4267200 h 4267200"/>
              <a:gd name="connsiteX485" fmla="*/ 0 w 12192000"/>
              <a:gd name="connsiteY485" fmla="*/ 4233763 h 4267200"/>
              <a:gd name="connsiteX486" fmla="*/ 36881 w 12192000"/>
              <a:gd name="connsiteY486" fmla="*/ 4200118 h 4267200"/>
              <a:gd name="connsiteX487" fmla="*/ 910534 w 12192000"/>
              <a:gd name="connsiteY487" fmla="*/ 3629753 h 4267200"/>
              <a:gd name="connsiteX488" fmla="*/ 1578717 w 12192000"/>
              <a:gd name="connsiteY488" fmla="*/ 3575982 h 4267200"/>
              <a:gd name="connsiteX489" fmla="*/ 2338780 w 12192000"/>
              <a:gd name="connsiteY489" fmla="*/ 3033725 h 4267200"/>
              <a:gd name="connsiteX490" fmla="*/ 1807991 w 12192000"/>
              <a:gd name="connsiteY490" fmla="*/ 2807184 h 4267200"/>
              <a:gd name="connsiteX491" fmla="*/ 1416358 w 12192000"/>
              <a:gd name="connsiteY491" fmla="*/ 3112571 h 4267200"/>
              <a:gd name="connsiteX492" fmla="*/ 939066 w 12192000"/>
              <a:gd name="connsiteY492" fmla="*/ 3378798 h 4267200"/>
              <a:gd name="connsiteX493" fmla="*/ 115099 w 12192000"/>
              <a:gd name="connsiteY493" fmla="*/ 3607650 h 4267200"/>
              <a:gd name="connsiteX494" fmla="*/ 97284 w 12192000"/>
              <a:gd name="connsiteY494" fmla="*/ 3520393 h 4267200"/>
              <a:gd name="connsiteX495" fmla="*/ 922050 w 12192000"/>
              <a:gd name="connsiteY495" fmla="*/ 3074867 h 4267200"/>
              <a:gd name="connsiteX496" fmla="*/ 1405265 w 12192000"/>
              <a:gd name="connsiteY496" fmla="*/ 3016319 h 4267200"/>
              <a:gd name="connsiteX497" fmla="*/ 1407512 w 12192000"/>
              <a:gd name="connsiteY497" fmla="*/ 3018001 h 4267200"/>
              <a:gd name="connsiteX498" fmla="*/ 1726266 w 12192000"/>
              <a:gd name="connsiteY498" fmla="*/ 2777274 h 4267200"/>
              <a:gd name="connsiteX499" fmla="*/ 625390 w 12192000"/>
              <a:gd name="connsiteY499" fmla="*/ 2514541 h 4267200"/>
              <a:gd name="connsiteX500" fmla="*/ 619799 w 12192000"/>
              <a:gd name="connsiteY500" fmla="*/ 2527180 h 4267200"/>
              <a:gd name="connsiteX501" fmla="*/ 310030 w 12192000"/>
              <a:gd name="connsiteY501" fmla="*/ 2771818 h 4267200"/>
              <a:gd name="connsiteX502" fmla="*/ 173877 w 12192000"/>
              <a:gd name="connsiteY502" fmla="*/ 2937056 h 4267200"/>
              <a:gd name="connsiteX503" fmla="*/ 77889 w 12192000"/>
              <a:gd name="connsiteY503" fmla="*/ 3138440 h 4267200"/>
              <a:gd name="connsiteX504" fmla="*/ 0 w 12192000"/>
              <a:gd name="connsiteY504" fmla="*/ 3271395 h 4267200"/>
              <a:gd name="connsiteX505" fmla="*/ 0 w 12192000"/>
              <a:gd name="connsiteY505" fmla="*/ 3153002 h 4267200"/>
              <a:gd name="connsiteX506" fmla="*/ 2386 w 12192000"/>
              <a:gd name="connsiteY506" fmla="*/ 3149203 h 4267200"/>
              <a:gd name="connsiteX507" fmla="*/ 89753 w 12192000"/>
              <a:gd name="connsiteY507" fmla="*/ 2987702 h 4267200"/>
              <a:gd name="connsiteX508" fmla="*/ 76869 w 12192000"/>
              <a:gd name="connsiteY508" fmla="*/ 3005404 h 4267200"/>
              <a:gd name="connsiteX509" fmla="*/ 32049 w 12192000"/>
              <a:gd name="connsiteY509" fmla="*/ 3065814 h 4267200"/>
              <a:gd name="connsiteX510" fmla="*/ 0 w 12192000"/>
              <a:gd name="connsiteY510" fmla="*/ 3108744 h 4267200"/>
              <a:gd name="connsiteX511" fmla="*/ 0 w 12192000"/>
              <a:gd name="connsiteY511" fmla="*/ 3058059 h 4267200"/>
              <a:gd name="connsiteX512" fmla="*/ 7610 w 12192000"/>
              <a:gd name="connsiteY512" fmla="*/ 3047889 h 4267200"/>
              <a:gd name="connsiteX513" fmla="*/ 52419 w 12192000"/>
              <a:gd name="connsiteY513" fmla="*/ 2987479 h 4267200"/>
              <a:gd name="connsiteX514" fmla="*/ 59142 w 12192000"/>
              <a:gd name="connsiteY514" fmla="*/ 2978488 h 4267200"/>
              <a:gd name="connsiteX515" fmla="*/ 0 w 12192000"/>
              <a:gd name="connsiteY515" fmla="*/ 3015334 h 4267200"/>
              <a:gd name="connsiteX516" fmla="*/ 0 w 12192000"/>
              <a:gd name="connsiteY516" fmla="*/ 2914286 h 4267200"/>
              <a:gd name="connsiteX517" fmla="*/ 36383 w 12192000"/>
              <a:gd name="connsiteY517" fmla="*/ 2901128 h 4267200"/>
              <a:gd name="connsiteX518" fmla="*/ 156329 w 12192000"/>
              <a:gd name="connsiteY518" fmla="*/ 2840533 h 4267200"/>
              <a:gd name="connsiteX519" fmla="*/ 358355 w 12192000"/>
              <a:gd name="connsiteY519" fmla="*/ 2620471 h 4267200"/>
              <a:gd name="connsiteX520" fmla="*/ 510577 w 12192000"/>
              <a:gd name="connsiteY520" fmla="*/ 2501244 h 4267200"/>
              <a:gd name="connsiteX521" fmla="*/ 211967 w 12192000"/>
              <a:gd name="connsiteY521" fmla="*/ 2479171 h 4267200"/>
              <a:gd name="connsiteX522" fmla="*/ 0 w 12192000"/>
              <a:gd name="connsiteY522" fmla="*/ 2476398 h 4267200"/>
              <a:gd name="connsiteX523" fmla="*/ 0 w 12192000"/>
              <a:gd name="connsiteY523" fmla="*/ 2389189 h 4267200"/>
              <a:gd name="connsiteX524" fmla="*/ 103062 w 12192000"/>
              <a:gd name="connsiteY524" fmla="*/ 2389518 h 4267200"/>
              <a:gd name="connsiteX525" fmla="*/ 510734 w 12192000"/>
              <a:gd name="connsiteY525" fmla="*/ 2416201 h 4267200"/>
              <a:gd name="connsiteX526" fmla="*/ 279257 w 12192000"/>
              <a:gd name="connsiteY526" fmla="*/ 2092102 h 4267200"/>
              <a:gd name="connsiteX527" fmla="*/ 65265 w 12192000"/>
              <a:gd name="connsiteY527" fmla="*/ 2006049 h 4267200"/>
              <a:gd name="connsiteX528" fmla="*/ 0 w 12192000"/>
              <a:gd name="connsiteY528" fmla="*/ 1982532 h 4267200"/>
              <a:gd name="connsiteX529" fmla="*/ 0 w 12192000"/>
              <a:gd name="connsiteY529" fmla="*/ 1912789 h 4267200"/>
              <a:gd name="connsiteX530" fmla="*/ 97460 w 12192000"/>
              <a:gd name="connsiteY530" fmla="*/ 1953725 h 4267200"/>
              <a:gd name="connsiteX531" fmla="*/ 221272 w 12192000"/>
              <a:gd name="connsiteY531" fmla="*/ 1980766 h 4267200"/>
              <a:gd name="connsiteX532" fmla="*/ 116765 w 12192000"/>
              <a:gd name="connsiteY532" fmla="*/ 1911033 h 4267200"/>
              <a:gd name="connsiteX533" fmla="*/ 16405 w 12192000"/>
              <a:gd name="connsiteY533" fmla="*/ 1803412 h 4267200"/>
              <a:gd name="connsiteX534" fmla="*/ 0 w 12192000"/>
              <a:gd name="connsiteY534" fmla="*/ 1784777 h 4267200"/>
              <a:gd name="connsiteX535" fmla="*/ 0 w 12192000"/>
              <a:gd name="connsiteY535" fmla="*/ 1740082 h 4267200"/>
              <a:gd name="connsiteX536" fmla="*/ 39394 w 12192000"/>
              <a:gd name="connsiteY536" fmla="*/ 1784856 h 4267200"/>
              <a:gd name="connsiteX537" fmla="*/ 135813 w 12192000"/>
              <a:gd name="connsiteY537" fmla="*/ 1888838 h 4267200"/>
              <a:gd name="connsiteX538" fmla="*/ 242575 w 12192000"/>
              <a:gd name="connsiteY538" fmla="*/ 1958841 h 4267200"/>
              <a:gd name="connsiteX539" fmla="*/ 82197 w 12192000"/>
              <a:gd name="connsiteY539" fmla="*/ 1754826 h 4267200"/>
              <a:gd name="connsiteX540" fmla="*/ 0 w 12192000"/>
              <a:gd name="connsiteY540" fmla="*/ 1679650 h 4267200"/>
              <a:gd name="connsiteX541" fmla="*/ 0 w 12192000"/>
              <a:gd name="connsiteY541" fmla="*/ 1602463 h 4267200"/>
              <a:gd name="connsiteX542" fmla="*/ 84689 w 12192000"/>
              <a:gd name="connsiteY542" fmla="*/ 1677442 h 4267200"/>
              <a:gd name="connsiteX543" fmla="*/ 298437 w 12192000"/>
              <a:gd name="connsiteY543" fmla="*/ 1968019 h 4267200"/>
              <a:gd name="connsiteX544" fmla="*/ 227269 w 12192000"/>
              <a:gd name="connsiteY544" fmla="*/ 1114064 h 4267200"/>
              <a:gd name="connsiteX545" fmla="*/ 248003 w 12192000"/>
              <a:gd name="connsiteY545" fmla="*/ 1089613 h 4267200"/>
              <a:gd name="connsiteX546" fmla="*/ 427020 w 12192000"/>
              <a:gd name="connsiteY546" fmla="*/ 1619803 h 4267200"/>
              <a:gd name="connsiteX547" fmla="*/ 340345 w 12192000"/>
              <a:gd name="connsiteY547" fmla="*/ 2027739 h 4267200"/>
              <a:gd name="connsiteX548" fmla="*/ 360865 w 12192000"/>
              <a:gd name="connsiteY548" fmla="*/ 2044827 h 4267200"/>
              <a:gd name="connsiteX549" fmla="*/ 560414 w 12192000"/>
              <a:gd name="connsiteY549" fmla="*/ 2421457 h 4267200"/>
              <a:gd name="connsiteX550" fmla="*/ 1359703 w 12192000"/>
              <a:gd name="connsiteY550" fmla="*/ 2578554 h 4267200"/>
              <a:gd name="connsiteX551" fmla="*/ 1359422 w 12192000"/>
              <a:gd name="connsiteY551" fmla="*/ 2577994 h 4267200"/>
              <a:gd name="connsiteX552" fmla="*/ 828701 w 12192000"/>
              <a:gd name="connsiteY552" fmla="*/ 1839520 h 4267200"/>
              <a:gd name="connsiteX553" fmla="*/ 494427 w 12192000"/>
              <a:gd name="connsiteY553" fmla="*/ 1092333 h 4267200"/>
              <a:gd name="connsiteX554" fmla="*/ 506322 w 12192000"/>
              <a:gd name="connsiteY554" fmla="*/ 1020997 h 4267200"/>
              <a:gd name="connsiteX555" fmla="*/ 4570198 w 12192000"/>
              <a:gd name="connsiteY555" fmla="*/ 978081 h 4267200"/>
              <a:gd name="connsiteX556" fmla="*/ 4523691 w 12192000"/>
              <a:gd name="connsiteY556" fmla="*/ 1127776 h 4267200"/>
              <a:gd name="connsiteX557" fmla="*/ 4509875 w 12192000"/>
              <a:gd name="connsiteY557" fmla="*/ 1167552 h 4267200"/>
              <a:gd name="connsiteX558" fmla="*/ 4478168 w 12192000"/>
              <a:gd name="connsiteY558" fmla="*/ 1260735 h 4267200"/>
              <a:gd name="connsiteX559" fmla="*/ 4409309 w 12192000"/>
              <a:gd name="connsiteY559" fmla="*/ 1666996 h 4267200"/>
              <a:gd name="connsiteX560" fmla="*/ 4370031 w 12192000"/>
              <a:gd name="connsiteY560" fmla="*/ 1955666 h 4267200"/>
              <a:gd name="connsiteX561" fmla="*/ 4570198 w 12192000"/>
              <a:gd name="connsiteY561" fmla="*/ 978081 h 4267200"/>
              <a:gd name="connsiteX562" fmla="*/ 12149131 w 12192000"/>
              <a:gd name="connsiteY562" fmla="*/ 959050 h 4267200"/>
              <a:gd name="connsiteX563" fmla="*/ 12105664 w 12192000"/>
              <a:gd name="connsiteY563" fmla="*/ 1006960 h 4267200"/>
              <a:gd name="connsiteX564" fmla="*/ 11883102 w 12192000"/>
              <a:gd name="connsiteY564" fmla="*/ 1184424 h 4267200"/>
              <a:gd name="connsiteX565" fmla="*/ 11665174 w 12192000"/>
              <a:gd name="connsiteY565" fmla="*/ 1317493 h 4267200"/>
              <a:gd name="connsiteX566" fmla="*/ 11590337 w 12192000"/>
              <a:gd name="connsiteY566" fmla="*/ 1348256 h 4267200"/>
              <a:gd name="connsiteX567" fmla="*/ 11492588 w 12192000"/>
              <a:gd name="connsiteY567" fmla="*/ 1390573 h 4267200"/>
              <a:gd name="connsiteX568" fmla="*/ 11888865 w 12192000"/>
              <a:gd name="connsiteY568" fmla="*/ 1220988 h 4267200"/>
              <a:gd name="connsiteX569" fmla="*/ 12149131 w 12192000"/>
              <a:gd name="connsiteY569" fmla="*/ 959050 h 4267200"/>
              <a:gd name="connsiteX570" fmla="*/ 4557898 w 12192000"/>
              <a:gd name="connsiteY570" fmla="*/ 900011 h 4267200"/>
              <a:gd name="connsiteX571" fmla="*/ 4344840 w 12192000"/>
              <a:gd name="connsiteY571" fmla="*/ 1922038 h 4267200"/>
              <a:gd name="connsiteX572" fmla="*/ 4378710 w 12192000"/>
              <a:gd name="connsiteY572" fmla="*/ 1665516 h 4267200"/>
              <a:gd name="connsiteX573" fmla="*/ 4448798 w 12192000"/>
              <a:gd name="connsiteY573" fmla="*/ 1253024 h 4267200"/>
              <a:gd name="connsiteX574" fmla="*/ 4480315 w 12192000"/>
              <a:gd name="connsiteY574" fmla="*/ 1158454 h 4267200"/>
              <a:gd name="connsiteX575" fmla="*/ 4494133 w 12192000"/>
              <a:gd name="connsiteY575" fmla="*/ 1118676 h 4267200"/>
              <a:gd name="connsiteX576" fmla="*/ 4557898 w 12192000"/>
              <a:gd name="connsiteY576" fmla="*/ 900011 h 4267200"/>
              <a:gd name="connsiteX577" fmla="*/ 5870151 w 12192000"/>
              <a:gd name="connsiteY577" fmla="*/ 898890 h 4267200"/>
              <a:gd name="connsiteX578" fmla="*/ 5861335 w 12192000"/>
              <a:gd name="connsiteY578" fmla="*/ 899177 h 4267200"/>
              <a:gd name="connsiteX579" fmla="*/ 5843702 w 12192000"/>
              <a:gd name="connsiteY579" fmla="*/ 899748 h 4267200"/>
              <a:gd name="connsiteX580" fmla="*/ 5651107 w 12192000"/>
              <a:gd name="connsiteY580" fmla="*/ 920306 h 4267200"/>
              <a:gd name="connsiteX581" fmla="*/ 5459407 w 12192000"/>
              <a:gd name="connsiteY581" fmla="*/ 940975 h 4267200"/>
              <a:gd name="connsiteX582" fmla="*/ 5374846 w 12192000"/>
              <a:gd name="connsiteY582" fmla="*/ 941988 h 4267200"/>
              <a:gd name="connsiteX583" fmla="*/ 5256105 w 12192000"/>
              <a:gd name="connsiteY583" fmla="*/ 945632 h 4267200"/>
              <a:gd name="connsiteX584" fmla="*/ 5107071 w 12192000"/>
              <a:gd name="connsiteY584" fmla="*/ 969720 h 4267200"/>
              <a:gd name="connsiteX585" fmla="*/ 4998681 w 12192000"/>
              <a:gd name="connsiteY585" fmla="*/ 988771 h 4267200"/>
              <a:gd name="connsiteX586" fmla="*/ 5870151 w 12192000"/>
              <a:gd name="connsiteY586" fmla="*/ 898890 h 4267200"/>
              <a:gd name="connsiteX587" fmla="*/ 12190084 w 12192000"/>
              <a:gd name="connsiteY587" fmla="*/ 854709 h 4267200"/>
              <a:gd name="connsiteX588" fmla="*/ 12162947 w 12192000"/>
              <a:gd name="connsiteY588" fmla="*/ 879275 h 4267200"/>
              <a:gd name="connsiteX589" fmla="*/ 11721478 w 12192000"/>
              <a:gd name="connsiteY589" fmla="*/ 1216434 h 4267200"/>
              <a:gd name="connsiteX590" fmla="*/ 11680712 w 12192000"/>
              <a:gd name="connsiteY590" fmla="*/ 1239730 h 4267200"/>
              <a:gd name="connsiteX591" fmla="*/ 11505347 w 12192000"/>
              <a:gd name="connsiteY591" fmla="*/ 1352837 h 4267200"/>
              <a:gd name="connsiteX592" fmla="*/ 11580962 w 12192000"/>
              <a:gd name="connsiteY592" fmla="*/ 1321759 h 4267200"/>
              <a:gd name="connsiteX593" fmla="*/ 11654234 w 12192000"/>
              <a:gd name="connsiteY593" fmla="*/ 1291618 h 4267200"/>
              <a:gd name="connsiteX594" fmla="*/ 11867274 w 12192000"/>
              <a:gd name="connsiteY594" fmla="*/ 1160983 h 4267200"/>
              <a:gd name="connsiteX595" fmla="*/ 12086035 w 12192000"/>
              <a:gd name="connsiteY595" fmla="*/ 986418 h 4267200"/>
              <a:gd name="connsiteX596" fmla="*/ 12190084 w 12192000"/>
              <a:gd name="connsiteY596" fmla="*/ 854709 h 4267200"/>
              <a:gd name="connsiteX597" fmla="*/ 5504425 w 12192000"/>
              <a:gd name="connsiteY597" fmla="*/ 848067 h 4267200"/>
              <a:gd name="connsiteX598" fmla="*/ 4968849 w 12192000"/>
              <a:gd name="connsiteY598" fmla="*/ 962318 h 4267200"/>
              <a:gd name="connsiteX599" fmla="*/ 5104039 w 12192000"/>
              <a:gd name="connsiteY599" fmla="*/ 940634 h 4267200"/>
              <a:gd name="connsiteX600" fmla="*/ 5256311 w 12192000"/>
              <a:gd name="connsiteY600" fmla="*/ 916490 h 4267200"/>
              <a:gd name="connsiteX601" fmla="*/ 5377381 w 12192000"/>
              <a:gd name="connsiteY601" fmla="*/ 912671 h 4267200"/>
              <a:gd name="connsiteX602" fmla="*/ 5460148 w 12192000"/>
              <a:gd name="connsiteY602" fmla="*/ 911442 h 4267200"/>
              <a:gd name="connsiteX603" fmla="*/ 5648971 w 12192000"/>
              <a:gd name="connsiteY603" fmla="*/ 891331 h 4267200"/>
              <a:gd name="connsiteX604" fmla="*/ 5844807 w 12192000"/>
              <a:gd name="connsiteY604" fmla="*/ 870718 h 4267200"/>
              <a:gd name="connsiteX605" fmla="*/ 5862975 w 12192000"/>
              <a:gd name="connsiteY605" fmla="*/ 869756 h 4267200"/>
              <a:gd name="connsiteX606" fmla="*/ 5920887 w 12192000"/>
              <a:gd name="connsiteY606" fmla="*/ 865929 h 4267200"/>
              <a:gd name="connsiteX607" fmla="*/ 5504425 w 12192000"/>
              <a:gd name="connsiteY607" fmla="*/ 848067 h 4267200"/>
              <a:gd name="connsiteX608" fmla="*/ 8924104 w 12192000"/>
              <a:gd name="connsiteY608" fmla="*/ 777000 h 4267200"/>
              <a:gd name="connsiteX609" fmla="*/ 8921999 w 12192000"/>
              <a:gd name="connsiteY609" fmla="*/ 794136 h 4267200"/>
              <a:gd name="connsiteX610" fmla="*/ 8916066 w 12192000"/>
              <a:gd name="connsiteY610" fmla="*/ 843129 h 4267200"/>
              <a:gd name="connsiteX611" fmla="*/ 8909852 w 12192000"/>
              <a:gd name="connsiteY611" fmla="*/ 1005313 h 4267200"/>
              <a:gd name="connsiteX612" fmla="*/ 8936982 w 12192000"/>
              <a:gd name="connsiteY612" fmla="*/ 1614896 h 4267200"/>
              <a:gd name="connsiteX613" fmla="*/ 8939706 w 12192000"/>
              <a:gd name="connsiteY613" fmla="*/ 1632791 h 4267200"/>
              <a:gd name="connsiteX614" fmla="*/ 8946691 w 12192000"/>
              <a:gd name="connsiteY614" fmla="*/ 1680170 h 4267200"/>
              <a:gd name="connsiteX615" fmla="*/ 8947643 w 12192000"/>
              <a:gd name="connsiteY615" fmla="*/ 1649028 h 4267200"/>
              <a:gd name="connsiteX616" fmla="*/ 8931687 w 12192000"/>
              <a:gd name="connsiteY616" fmla="*/ 871628 h 4267200"/>
              <a:gd name="connsiteX617" fmla="*/ 8929804 w 12192000"/>
              <a:gd name="connsiteY617" fmla="*/ 850229 h 4267200"/>
              <a:gd name="connsiteX618" fmla="*/ 8924104 w 12192000"/>
              <a:gd name="connsiteY618" fmla="*/ 777000 h 4267200"/>
              <a:gd name="connsiteX619" fmla="*/ 8951219 w 12192000"/>
              <a:gd name="connsiteY619" fmla="*/ 764662 h 4267200"/>
              <a:gd name="connsiteX620" fmla="*/ 8957270 w 12192000"/>
              <a:gd name="connsiteY620" fmla="*/ 847698 h 4267200"/>
              <a:gd name="connsiteX621" fmla="*/ 8959153 w 12192000"/>
              <a:gd name="connsiteY621" fmla="*/ 869097 h 4267200"/>
              <a:gd name="connsiteX622" fmla="*/ 8976081 w 12192000"/>
              <a:gd name="connsiteY622" fmla="*/ 1619865 h 4267200"/>
              <a:gd name="connsiteX623" fmla="*/ 8951219 w 12192000"/>
              <a:gd name="connsiteY623" fmla="*/ 764662 h 4267200"/>
              <a:gd name="connsiteX624" fmla="*/ 8898081 w 12192000"/>
              <a:gd name="connsiteY624" fmla="*/ 630137 h 4267200"/>
              <a:gd name="connsiteX625" fmla="*/ 8910095 w 12192000"/>
              <a:gd name="connsiteY625" fmla="*/ 1626691 h 4267200"/>
              <a:gd name="connsiteX626" fmla="*/ 8908822 w 12192000"/>
              <a:gd name="connsiteY626" fmla="*/ 1619067 h 4267200"/>
              <a:gd name="connsiteX627" fmla="*/ 8881669 w 12192000"/>
              <a:gd name="connsiteY627" fmla="*/ 1004967 h 4267200"/>
              <a:gd name="connsiteX628" fmla="*/ 8888265 w 12192000"/>
              <a:gd name="connsiteY628" fmla="*/ 840369 h 4267200"/>
              <a:gd name="connsiteX629" fmla="*/ 8894429 w 12192000"/>
              <a:gd name="connsiteY629" fmla="*/ 790831 h 4267200"/>
              <a:gd name="connsiteX630" fmla="*/ 8898081 w 12192000"/>
              <a:gd name="connsiteY630" fmla="*/ 630137 h 4267200"/>
              <a:gd name="connsiteX631" fmla="*/ 11491396 w 12192000"/>
              <a:gd name="connsiteY631" fmla="*/ 623931 h 4267200"/>
              <a:gd name="connsiteX632" fmla="*/ 11413329 w 12192000"/>
              <a:gd name="connsiteY632" fmla="*/ 662344 h 4267200"/>
              <a:gd name="connsiteX633" fmla="*/ 10966547 w 12192000"/>
              <a:gd name="connsiteY633" fmla="*/ 818916 h 4267200"/>
              <a:gd name="connsiteX634" fmla="*/ 10498883 w 12192000"/>
              <a:gd name="connsiteY634" fmla="*/ 1111507 h 4267200"/>
              <a:gd name="connsiteX635" fmla="*/ 10671292 w 12192000"/>
              <a:gd name="connsiteY635" fmla="*/ 1035777 h 4267200"/>
              <a:gd name="connsiteX636" fmla="*/ 10685894 w 12192000"/>
              <a:gd name="connsiteY636" fmla="*/ 1027151 h 4267200"/>
              <a:gd name="connsiteX637" fmla="*/ 11104337 w 12192000"/>
              <a:gd name="connsiteY637" fmla="*/ 817377 h 4267200"/>
              <a:gd name="connsiteX638" fmla="*/ 11491396 w 12192000"/>
              <a:gd name="connsiteY638" fmla="*/ 623931 h 4267200"/>
              <a:gd name="connsiteX639" fmla="*/ 10779304 w 12192000"/>
              <a:gd name="connsiteY639" fmla="*/ 584486 h 4267200"/>
              <a:gd name="connsiteX640" fmla="*/ 10658378 w 12192000"/>
              <a:gd name="connsiteY640" fmla="*/ 772788 h 4267200"/>
              <a:gd name="connsiteX641" fmla="*/ 10475581 w 12192000"/>
              <a:gd name="connsiteY641" fmla="*/ 1070739 h 4267200"/>
              <a:gd name="connsiteX642" fmla="*/ 10735178 w 12192000"/>
              <a:gd name="connsiteY642" fmla="*/ 693281 h 4267200"/>
              <a:gd name="connsiteX643" fmla="*/ 10132488 w 12192000"/>
              <a:gd name="connsiteY643" fmla="*/ 518596 h 4267200"/>
              <a:gd name="connsiteX644" fmla="*/ 9879465 w 12192000"/>
              <a:gd name="connsiteY644" fmla="*/ 567273 h 4267200"/>
              <a:gd name="connsiteX645" fmla="*/ 9364243 w 12192000"/>
              <a:gd name="connsiteY645" fmla="*/ 809468 h 4267200"/>
              <a:gd name="connsiteX646" fmla="*/ 9366655 w 12192000"/>
              <a:gd name="connsiteY646" fmla="*/ 809848 h 4267200"/>
              <a:gd name="connsiteX647" fmla="*/ 9914233 w 12192000"/>
              <a:gd name="connsiteY647" fmla="*/ 596159 h 4267200"/>
              <a:gd name="connsiteX648" fmla="*/ 10264524 w 12192000"/>
              <a:gd name="connsiteY648" fmla="*/ 501747 h 4267200"/>
              <a:gd name="connsiteX649" fmla="*/ 9922837 w 12192000"/>
              <a:gd name="connsiteY649" fmla="*/ 622979 h 4267200"/>
              <a:gd name="connsiteX650" fmla="*/ 9416908 w 12192000"/>
              <a:gd name="connsiteY650" fmla="*/ 818889 h 4267200"/>
              <a:gd name="connsiteX651" fmla="*/ 9418234 w 12192000"/>
              <a:gd name="connsiteY651" fmla="*/ 818810 h 4267200"/>
              <a:gd name="connsiteX652" fmla="*/ 10264524 w 12192000"/>
              <a:gd name="connsiteY652" fmla="*/ 501747 h 4267200"/>
              <a:gd name="connsiteX653" fmla="*/ 10802699 w 12192000"/>
              <a:gd name="connsiteY653" fmla="*/ 488163 h 4267200"/>
              <a:gd name="connsiteX654" fmla="*/ 10618739 w 12192000"/>
              <a:gd name="connsiteY654" fmla="*/ 734118 h 4267200"/>
              <a:gd name="connsiteX655" fmla="*/ 10604580 w 12192000"/>
              <a:gd name="connsiteY655" fmla="*/ 753877 h 4267200"/>
              <a:gd name="connsiteX656" fmla="*/ 10529643 w 12192000"/>
              <a:gd name="connsiteY656" fmla="*/ 867004 h 4267200"/>
              <a:gd name="connsiteX657" fmla="*/ 10462194 w 12192000"/>
              <a:gd name="connsiteY657" fmla="*/ 1035452 h 4267200"/>
              <a:gd name="connsiteX658" fmla="*/ 10635117 w 12192000"/>
              <a:gd name="connsiteY658" fmla="*/ 757788 h 4267200"/>
              <a:gd name="connsiteX659" fmla="*/ 10802699 w 12192000"/>
              <a:gd name="connsiteY659" fmla="*/ 488163 h 4267200"/>
              <a:gd name="connsiteX660" fmla="*/ 10359107 w 12192000"/>
              <a:gd name="connsiteY660" fmla="*/ 485136 h 4267200"/>
              <a:gd name="connsiteX661" fmla="*/ 9515108 w 12192000"/>
              <a:gd name="connsiteY661" fmla="*/ 825701 h 4267200"/>
              <a:gd name="connsiteX662" fmla="*/ 10359107 w 12192000"/>
              <a:gd name="connsiteY662" fmla="*/ 485136 h 4267200"/>
              <a:gd name="connsiteX663" fmla="*/ 11886089 w 12192000"/>
              <a:gd name="connsiteY663" fmla="*/ 483936 h 4267200"/>
              <a:gd name="connsiteX664" fmla="*/ 11622890 w 12192000"/>
              <a:gd name="connsiteY664" fmla="*/ 661575 h 4267200"/>
              <a:gd name="connsiteX665" fmla="*/ 11038640 w 12192000"/>
              <a:gd name="connsiteY665" fmla="*/ 996875 h 4267200"/>
              <a:gd name="connsiteX666" fmla="*/ 10561310 w 12192000"/>
              <a:gd name="connsiteY666" fmla="*/ 1145020 h 4267200"/>
              <a:gd name="connsiteX667" fmla="*/ 10675127 w 12192000"/>
              <a:gd name="connsiteY667" fmla="*/ 1163586 h 4267200"/>
              <a:gd name="connsiteX668" fmla="*/ 11120351 w 12192000"/>
              <a:gd name="connsiteY668" fmla="*/ 990907 h 4267200"/>
              <a:gd name="connsiteX669" fmla="*/ 11648506 w 12192000"/>
              <a:gd name="connsiteY669" fmla="*/ 680145 h 4267200"/>
              <a:gd name="connsiteX670" fmla="*/ 11886089 w 12192000"/>
              <a:gd name="connsiteY670" fmla="*/ 483936 h 4267200"/>
              <a:gd name="connsiteX671" fmla="*/ 3607114 w 12192000"/>
              <a:gd name="connsiteY671" fmla="*/ 467441 h 4267200"/>
              <a:gd name="connsiteX672" fmla="*/ 3296242 w 12192000"/>
              <a:gd name="connsiteY672" fmla="*/ 807991 h 4267200"/>
              <a:gd name="connsiteX673" fmla="*/ 3174674 w 12192000"/>
              <a:gd name="connsiteY673" fmla="*/ 919759 h 4267200"/>
              <a:gd name="connsiteX674" fmla="*/ 3042978 w 12192000"/>
              <a:gd name="connsiteY674" fmla="*/ 1054894 h 4267200"/>
              <a:gd name="connsiteX675" fmla="*/ 2968914 w 12192000"/>
              <a:gd name="connsiteY675" fmla="*/ 1133756 h 4267200"/>
              <a:gd name="connsiteX676" fmla="*/ 3103823 w 12192000"/>
              <a:gd name="connsiteY676" fmla="*/ 1026814 h 4267200"/>
              <a:gd name="connsiteX677" fmla="*/ 3607114 w 12192000"/>
              <a:gd name="connsiteY677" fmla="*/ 467441 h 4267200"/>
              <a:gd name="connsiteX678" fmla="*/ 10784544 w 12192000"/>
              <a:gd name="connsiteY678" fmla="*/ 465669 h 4267200"/>
              <a:gd name="connsiteX679" fmla="*/ 10426419 w 12192000"/>
              <a:gd name="connsiteY679" fmla="*/ 1062158 h 4267200"/>
              <a:gd name="connsiteX680" fmla="*/ 10471732 w 12192000"/>
              <a:gd name="connsiteY680" fmla="*/ 921679 h 4267200"/>
              <a:gd name="connsiteX681" fmla="*/ 10504824 w 12192000"/>
              <a:gd name="connsiteY681" fmla="*/ 852631 h 4267200"/>
              <a:gd name="connsiteX682" fmla="*/ 10582237 w 12192000"/>
              <a:gd name="connsiteY682" fmla="*/ 736692 h 4267200"/>
              <a:gd name="connsiteX683" fmla="*/ 10596401 w 12192000"/>
              <a:gd name="connsiteY683" fmla="*/ 716935 h 4267200"/>
              <a:gd name="connsiteX684" fmla="*/ 10784544 w 12192000"/>
              <a:gd name="connsiteY684" fmla="*/ 465669 h 4267200"/>
              <a:gd name="connsiteX685" fmla="*/ 11916494 w 12192000"/>
              <a:gd name="connsiteY685" fmla="*/ 422768 h 4267200"/>
              <a:gd name="connsiteX686" fmla="*/ 11703185 w 12192000"/>
              <a:gd name="connsiteY686" fmla="*/ 528178 h 4267200"/>
              <a:gd name="connsiteX687" fmla="*/ 11680755 w 12192000"/>
              <a:gd name="connsiteY687" fmla="*/ 543149 h 4267200"/>
              <a:gd name="connsiteX688" fmla="*/ 11116818 w 12192000"/>
              <a:gd name="connsiteY688" fmla="*/ 842623 h 4267200"/>
              <a:gd name="connsiteX689" fmla="*/ 10700164 w 12192000"/>
              <a:gd name="connsiteY689" fmla="*/ 1051220 h 4267200"/>
              <a:gd name="connsiteX690" fmla="*/ 10685570 w 12192000"/>
              <a:gd name="connsiteY690" fmla="*/ 1059849 h 4267200"/>
              <a:gd name="connsiteX691" fmla="*/ 10584288 w 12192000"/>
              <a:gd name="connsiteY691" fmla="*/ 1113543 h 4267200"/>
              <a:gd name="connsiteX692" fmla="*/ 11026698 w 12192000"/>
              <a:gd name="connsiteY692" fmla="*/ 971858 h 4267200"/>
              <a:gd name="connsiteX693" fmla="*/ 11607604 w 12192000"/>
              <a:gd name="connsiteY693" fmla="*/ 638368 h 4267200"/>
              <a:gd name="connsiteX694" fmla="*/ 11919452 w 12192000"/>
              <a:gd name="connsiteY694" fmla="*/ 423380 h 4267200"/>
              <a:gd name="connsiteX695" fmla="*/ 11916494 w 12192000"/>
              <a:gd name="connsiteY695" fmla="*/ 422768 h 4267200"/>
              <a:gd name="connsiteX696" fmla="*/ 8148168 w 12192000"/>
              <a:gd name="connsiteY696" fmla="*/ 416949 h 4267200"/>
              <a:gd name="connsiteX697" fmla="*/ 7862052 w 12192000"/>
              <a:gd name="connsiteY697" fmla="*/ 694330 h 4267200"/>
              <a:gd name="connsiteX698" fmla="*/ 7808002 w 12192000"/>
              <a:gd name="connsiteY698" fmla="*/ 759654 h 4267200"/>
              <a:gd name="connsiteX699" fmla="*/ 8295299 w 12192000"/>
              <a:gd name="connsiteY699" fmla="*/ 416143 h 4267200"/>
              <a:gd name="connsiteX700" fmla="*/ 8309124 w 12192000"/>
              <a:gd name="connsiteY700" fmla="*/ 534021 h 4267200"/>
              <a:gd name="connsiteX701" fmla="*/ 8293154 w 12192000"/>
              <a:gd name="connsiteY701" fmla="*/ 672115 h 4267200"/>
              <a:gd name="connsiteX702" fmla="*/ 8279099 w 12192000"/>
              <a:gd name="connsiteY702" fmla="*/ 769176 h 4267200"/>
              <a:gd name="connsiteX703" fmla="*/ 8309186 w 12192000"/>
              <a:gd name="connsiteY703" fmla="*/ 1060039 h 4267200"/>
              <a:gd name="connsiteX704" fmla="*/ 8410512 w 12192000"/>
              <a:gd name="connsiteY704" fmla="*/ 1511108 h 4267200"/>
              <a:gd name="connsiteX705" fmla="*/ 8351657 w 12192000"/>
              <a:gd name="connsiteY705" fmla="*/ 521768 h 4267200"/>
              <a:gd name="connsiteX706" fmla="*/ 8295299 w 12192000"/>
              <a:gd name="connsiteY706" fmla="*/ 416143 h 4267200"/>
              <a:gd name="connsiteX707" fmla="*/ 8266483 w 12192000"/>
              <a:gd name="connsiteY707" fmla="*/ 414244 h 4267200"/>
              <a:gd name="connsiteX708" fmla="*/ 8343425 w 12192000"/>
              <a:gd name="connsiteY708" fmla="*/ 1357811 h 4267200"/>
              <a:gd name="connsiteX709" fmla="*/ 8282114 w 12192000"/>
              <a:gd name="connsiteY709" fmla="*/ 1064671 h 4267200"/>
              <a:gd name="connsiteX710" fmla="*/ 8251298 w 12192000"/>
              <a:gd name="connsiteY710" fmla="*/ 766414 h 4267200"/>
              <a:gd name="connsiteX711" fmla="*/ 8265729 w 12192000"/>
              <a:gd name="connsiteY711" fmla="*/ 666939 h 4267200"/>
              <a:gd name="connsiteX712" fmla="*/ 8281494 w 12192000"/>
              <a:gd name="connsiteY712" fmla="*/ 533909 h 4267200"/>
              <a:gd name="connsiteX713" fmla="*/ 8266483 w 12192000"/>
              <a:gd name="connsiteY713" fmla="*/ 414244 h 4267200"/>
              <a:gd name="connsiteX714" fmla="*/ 8140802 w 12192000"/>
              <a:gd name="connsiteY714" fmla="*/ 388720 h 4267200"/>
              <a:gd name="connsiteX715" fmla="*/ 7860379 w 12192000"/>
              <a:gd name="connsiteY715" fmla="*/ 596411 h 4267200"/>
              <a:gd name="connsiteX716" fmla="*/ 7737688 w 12192000"/>
              <a:gd name="connsiteY716" fmla="*/ 790400 h 4267200"/>
              <a:gd name="connsiteX717" fmla="*/ 7726885 w 12192000"/>
              <a:gd name="connsiteY717" fmla="*/ 812869 h 4267200"/>
              <a:gd name="connsiteX718" fmla="*/ 7840490 w 12192000"/>
              <a:gd name="connsiteY718" fmla="*/ 676832 h 4267200"/>
              <a:gd name="connsiteX719" fmla="*/ 8140802 w 12192000"/>
              <a:gd name="connsiteY719" fmla="*/ 388720 h 4267200"/>
              <a:gd name="connsiteX720" fmla="*/ 3744487 w 12192000"/>
              <a:gd name="connsiteY720" fmla="*/ 383136 h 4267200"/>
              <a:gd name="connsiteX721" fmla="*/ 3970213 w 12192000"/>
              <a:gd name="connsiteY721" fmla="*/ 995559 h 4267200"/>
              <a:gd name="connsiteX722" fmla="*/ 3744487 w 12192000"/>
              <a:gd name="connsiteY722" fmla="*/ 383136 h 4267200"/>
              <a:gd name="connsiteX723" fmla="*/ 3624562 w 12192000"/>
              <a:gd name="connsiteY723" fmla="*/ 367041 h 4267200"/>
              <a:gd name="connsiteX724" fmla="*/ 3489712 w 12192000"/>
              <a:gd name="connsiteY724" fmla="*/ 485386 h 4267200"/>
              <a:gd name="connsiteX725" fmla="*/ 3182994 w 12192000"/>
              <a:gd name="connsiteY725" fmla="*/ 828265 h 4267200"/>
              <a:gd name="connsiteX726" fmla="*/ 2892114 w 12192000"/>
              <a:gd name="connsiteY726" fmla="*/ 1172635 h 4267200"/>
              <a:gd name="connsiteX727" fmla="*/ 3021459 w 12192000"/>
              <a:gd name="connsiteY727" fmla="*/ 1035385 h 4267200"/>
              <a:gd name="connsiteX728" fmla="*/ 3153873 w 12192000"/>
              <a:gd name="connsiteY728" fmla="*/ 898971 h 4267200"/>
              <a:gd name="connsiteX729" fmla="*/ 3276511 w 12192000"/>
              <a:gd name="connsiteY729" fmla="*/ 786423 h 4267200"/>
              <a:gd name="connsiteX730" fmla="*/ 3584154 w 12192000"/>
              <a:gd name="connsiteY730" fmla="*/ 448218 h 4267200"/>
              <a:gd name="connsiteX731" fmla="*/ 3624562 w 12192000"/>
              <a:gd name="connsiteY731" fmla="*/ 367041 h 4267200"/>
              <a:gd name="connsiteX732" fmla="*/ 3766672 w 12192000"/>
              <a:gd name="connsiteY732" fmla="*/ 359429 h 4267200"/>
              <a:gd name="connsiteX733" fmla="*/ 3996338 w 12192000"/>
              <a:gd name="connsiteY733" fmla="*/ 968237 h 4267200"/>
              <a:gd name="connsiteX734" fmla="*/ 3766672 w 12192000"/>
              <a:gd name="connsiteY734" fmla="*/ 359429 h 4267200"/>
              <a:gd name="connsiteX735" fmla="*/ 5805386 w 12192000"/>
              <a:gd name="connsiteY735" fmla="*/ 239240 h 4267200"/>
              <a:gd name="connsiteX736" fmla="*/ 5736947 w 12192000"/>
              <a:gd name="connsiteY736" fmla="*/ 261367 h 4267200"/>
              <a:gd name="connsiteX737" fmla="*/ 5427012 w 12192000"/>
              <a:gd name="connsiteY737" fmla="*/ 311272 h 4267200"/>
              <a:gd name="connsiteX738" fmla="*/ 5147818 w 12192000"/>
              <a:gd name="connsiteY738" fmla="*/ 322112 h 4267200"/>
              <a:gd name="connsiteX739" fmla="*/ 5060854 w 12192000"/>
              <a:gd name="connsiteY739" fmla="*/ 311882 h 4267200"/>
              <a:gd name="connsiteX740" fmla="*/ 4945989 w 12192000"/>
              <a:gd name="connsiteY740" fmla="*/ 300516 h 4267200"/>
              <a:gd name="connsiteX741" fmla="*/ 5410479 w 12192000"/>
              <a:gd name="connsiteY741" fmla="*/ 348434 h 4267200"/>
              <a:gd name="connsiteX742" fmla="*/ 5805386 w 12192000"/>
              <a:gd name="connsiteY742" fmla="*/ 239240 h 4267200"/>
              <a:gd name="connsiteX743" fmla="*/ 5905192 w 12192000"/>
              <a:gd name="connsiteY743" fmla="*/ 163079 h 4267200"/>
              <a:gd name="connsiteX744" fmla="*/ 5865655 w 12192000"/>
              <a:gd name="connsiteY744" fmla="*/ 171901 h 4267200"/>
              <a:gd name="connsiteX745" fmla="*/ 5259740 w 12192000"/>
              <a:gd name="connsiteY745" fmla="*/ 257013 h 4267200"/>
              <a:gd name="connsiteX746" fmla="*/ 5208466 w 12192000"/>
              <a:gd name="connsiteY746" fmla="*/ 257550 h 4267200"/>
              <a:gd name="connsiteX747" fmla="*/ 4980204 w 12192000"/>
              <a:gd name="connsiteY747" fmla="*/ 271903 h 4267200"/>
              <a:gd name="connsiteX748" fmla="*/ 5068068 w 12192000"/>
              <a:gd name="connsiteY748" fmla="*/ 282244 h 4267200"/>
              <a:gd name="connsiteX749" fmla="*/ 5153231 w 12192000"/>
              <a:gd name="connsiteY749" fmla="*/ 292240 h 4267200"/>
              <a:gd name="connsiteX750" fmla="*/ 5426491 w 12192000"/>
              <a:gd name="connsiteY750" fmla="*/ 281128 h 4267200"/>
              <a:gd name="connsiteX751" fmla="*/ 5731212 w 12192000"/>
              <a:gd name="connsiteY751" fmla="*/ 231951 h 4267200"/>
              <a:gd name="connsiteX752" fmla="*/ 5905192 w 12192000"/>
              <a:gd name="connsiteY752" fmla="*/ 163079 h 4267200"/>
              <a:gd name="connsiteX753" fmla="*/ 5944437 w 12192000"/>
              <a:gd name="connsiteY753" fmla="*/ 113829 h 4267200"/>
              <a:gd name="connsiteX754" fmla="*/ 5825032 w 12192000"/>
              <a:gd name="connsiteY754" fmla="*/ 146405 h 4267200"/>
              <a:gd name="connsiteX755" fmla="*/ 4955599 w 12192000"/>
              <a:gd name="connsiteY755" fmla="*/ 247008 h 4267200"/>
              <a:gd name="connsiteX756" fmla="*/ 5210104 w 12192000"/>
              <a:gd name="connsiteY756" fmla="*/ 228123 h 4267200"/>
              <a:gd name="connsiteX757" fmla="*/ 5261015 w 12192000"/>
              <a:gd name="connsiteY757" fmla="*/ 227087 h 4267200"/>
              <a:gd name="connsiteX758" fmla="*/ 5861181 w 12192000"/>
              <a:gd name="connsiteY758" fmla="*/ 143093 h 4267200"/>
              <a:gd name="connsiteX759" fmla="*/ 5961252 w 12192000"/>
              <a:gd name="connsiteY759" fmla="*/ 114820 h 4267200"/>
              <a:gd name="connsiteX760" fmla="*/ 5944437 w 12192000"/>
              <a:gd name="connsiteY760" fmla="*/ 113829 h 4267200"/>
              <a:gd name="connsiteX761" fmla="*/ 9095810 w 12192000"/>
              <a:gd name="connsiteY761" fmla="*/ 0 h 4267200"/>
              <a:gd name="connsiteX762" fmla="*/ 9215999 w 12192000"/>
              <a:gd name="connsiteY762" fmla="*/ 0 h 4267200"/>
              <a:gd name="connsiteX763" fmla="*/ 9250991 w 12192000"/>
              <a:gd name="connsiteY763" fmla="*/ 17650 h 4267200"/>
              <a:gd name="connsiteX764" fmla="*/ 9551793 w 12192000"/>
              <a:gd name="connsiteY764" fmla="*/ 69947 h 4267200"/>
              <a:gd name="connsiteX765" fmla="*/ 10211701 w 12192000"/>
              <a:gd name="connsiteY765" fmla="*/ 15192 h 4267200"/>
              <a:gd name="connsiteX766" fmla="*/ 9665014 w 12192000"/>
              <a:gd name="connsiteY766" fmla="*/ 41266 h 4267200"/>
              <a:gd name="connsiteX767" fmla="*/ 9382567 w 12192000"/>
              <a:gd name="connsiteY767" fmla="*/ 18583 h 4267200"/>
              <a:gd name="connsiteX768" fmla="*/ 9283159 w 12192000"/>
              <a:gd name="connsiteY768" fmla="*/ 0 h 4267200"/>
              <a:gd name="connsiteX769" fmla="*/ 9469266 w 12192000"/>
              <a:gd name="connsiteY769" fmla="*/ 0 h 4267200"/>
              <a:gd name="connsiteX770" fmla="*/ 9504117 w 12192000"/>
              <a:gd name="connsiteY770" fmla="*/ 4274 h 4267200"/>
              <a:gd name="connsiteX771" fmla="*/ 9667223 w 12192000"/>
              <a:gd name="connsiteY771" fmla="*/ 13232 h 4267200"/>
              <a:gd name="connsiteX772" fmla="*/ 9887703 w 12192000"/>
              <a:gd name="connsiteY772" fmla="*/ 12601 h 4267200"/>
              <a:gd name="connsiteX773" fmla="*/ 10088930 w 12192000"/>
              <a:gd name="connsiteY773" fmla="*/ 0 h 4267200"/>
              <a:gd name="connsiteX774" fmla="*/ 10544171 w 12192000"/>
              <a:gd name="connsiteY774" fmla="*/ 0 h 4267200"/>
              <a:gd name="connsiteX775" fmla="*/ 10392396 w 12192000"/>
              <a:gd name="connsiteY775" fmla="*/ 36772 h 4267200"/>
              <a:gd name="connsiteX776" fmla="*/ 9413803 w 12192000"/>
              <a:gd name="connsiteY776" fmla="*/ 131277 h 4267200"/>
              <a:gd name="connsiteX777" fmla="*/ 9174626 w 12192000"/>
              <a:gd name="connsiteY777" fmla="*/ 44983 h 4267200"/>
              <a:gd name="connsiteX778" fmla="*/ 8474998 w 12192000"/>
              <a:gd name="connsiteY778" fmla="*/ 0 h 4267200"/>
              <a:gd name="connsiteX779" fmla="*/ 8573502 w 12192000"/>
              <a:gd name="connsiteY779" fmla="*/ 0 h 4267200"/>
              <a:gd name="connsiteX780" fmla="*/ 8659539 w 12192000"/>
              <a:gd name="connsiteY780" fmla="*/ 117664 h 4267200"/>
              <a:gd name="connsiteX781" fmla="*/ 9248507 w 12192000"/>
              <a:gd name="connsiteY781" fmla="*/ 743734 h 4267200"/>
              <a:gd name="connsiteX782" fmla="*/ 9309457 w 12192000"/>
              <a:gd name="connsiteY782" fmla="*/ 795932 h 4267200"/>
              <a:gd name="connsiteX783" fmla="*/ 9785496 w 12192000"/>
              <a:gd name="connsiteY783" fmla="*/ 530713 h 4267200"/>
              <a:gd name="connsiteX784" fmla="*/ 10482828 w 12192000"/>
              <a:gd name="connsiteY784" fmla="*/ 399738 h 4267200"/>
              <a:gd name="connsiteX785" fmla="*/ 10468382 w 12192000"/>
              <a:gd name="connsiteY785" fmla="*/ 461219 h 4267200"/>
              <a:gd name="connsiteX786" fmla="*/ 9430790 w 12192000"/>
              <a:gd name="connsiteY786" fmla="*/ 895589 h 4267200"/>
              <a:gd name="connsiteX787" fmla="*/ 10019780 w 12192000"/>
              <a:gd name="connsiteY787" fmla="*/ 1298815 h 4267200"/>
              <a:gd name="connsiteX788" fmla="*/ 10372218 w 12192000"/>
              <a:gd name="connsiteY788" fmla="*/ 1146081 h 4267200"/>
              <a:gd name="connsiteX789" fmla="*/ 10896429 w 12192000"/>
              <a:gd name="connsiteY789" fmla="*/ 310883 h 4267200"/>
              <a:gd name="connsiteX790" fmla="*/ 10919735 w 12192000"/>
              <a:gd name="connsiteY790" fmla="*/ 318176 h 4267200"/>
              <a:gd name="connsiteX791" fmla="*/ 10637064 w 12192000"/>
              <a:gd name="connsiteY791" fmla="*/ 935661 h 4267200"/>
              <a:gd name="connsiteX792" fmla="*/ 10516995 w 12192000"/>
              <a:gd name="connsiteY792" fmla="*/ 1070245 h 4267200"/>
              <a:gd name="connsiteX793" fmla="*/ 10868835 w 12192000"/>
              <a:gd name="connsiteY793" fmla="*/ 815534 h 4267200"/>
              <a:gd name="connsiteX794" fmla="*/ 11704547 w 12192000"/>
              <a:gd name="connsiteY794" fmla="*/ 465665 h 4267200"/>
              <a:gd name="connsiteX795" fmla="*/ 12033562 w 12192000"/>
              <a:gd name="connsiteY795" fmla="*/ 350012 h 4267200"/>
              <a:gd name="connsiteX796" fmla="*/ 12025537 w 12192000"/>
              <a:gd name="connsiteY796" fmla="*/ 382666 h 4267200"/>
              <a:gd name="connsiteX797" fmla="*/ 11088649 w 12192000"/>
              <a:gd name="connsiteY797" fmla="*/ 1056676 h 4267200"/>
              <a:gd name="connsiteX798" fmla="*/ 10561600 w 12192000"/>
              <a:gd name="connsiteY798" fmla="*/ 1229477 h 4267200"/>
              <a:gd name="connsiteX799" fmla="*/ 10280797 w 12192000"/>
              <a:gd name="connsiteY799" fmla="*/ 1263181 h 4267200"/>
              <a:gd name="connsiteX800" fmla="*/ 10083376 w 12192000"/>
              <a:gd name="connsiteY800" fmla="*/ 1334114 h 4267200"/>
              <a:gd name="connsiteX801" fmla="*/ 10832582 w 12192000"/>
              <a:gd name="connsiteY801" fmla="*/ 1687356 h 4267200"/>
              <a:gd name="connsiteX802" fmla="*/ 10839263 w 12192000"/>
              <a:gd name="connsiteY802" fmla="*/ 1683743 h 4267200"/>
              <a:gd name="connsiteX803" fmla="*/ 11350910 w 12192000"/>
              <a:gd name="connsiteY803" fmla="*/ 1443899 h 4267200"/>
              <a:gd name="connsiteX804" fmla="*/ 11360346 w 12192000"/>
              <a:gd name="connsiteY804" fmla="*/ 1429225 h 4267200"/>
              <a:gd name="connsiteX805" fmla="*/ 12167580 w 12192000"/>
              <a:gd name="connsiteY805" fmla="*/ 789523 h 4267200"/>
              <a:gd name="connsiteX806" fmla="*/ 12192000 w 12192000"/>
              <a:gd name="connsiteY806" fmla="*/ 769876 h 4267200"/>
              <a:gd name="connsiteX807" fmla="*/ 12192000 w 12192000"/>
              <a:gd name="connsiteY807" fmla="*/ 802845 h 4267200"/>
              <a:gd name="connsiteX808" fmla="*/ 12173558 w 12192000"/>
              <a:gd name="connsiteY808" fmla="*/ 821317 h 4267200"/>
              <a:gd name="connsiteX809" fmla="*/ 12117398 w 12192000"/>
              <a:gd name="connsiteY809" fmla="*/ 877374 h 4267200"/>
              <a:gd name="connsiteX810" fmla="*/ 11472926 w 12192000"/>
              <a:gd name="connsiteY810" fmla="*/ 1344259 h 4267200"/>
              <a:gd name="connsiteX811" fmla="*/ 11666978 w 12192000"/>
              <a:gd name="connsiteY811" fmla="*/ 1215889 h 4267200"/>
              <a:gd name="connsiteX812" fmla="*/ 11707200 w 12192000"/>
              <a:gd name="connsiteY812" fmla="*/ 1192361 h 4267200"/>
              <a:gd name="connsiteX813" fmla="*/ 12144637 w 12192000"/>
              <a:gd name="connsiteY813" fmla="*/ 858646 h 4267200"/>
              <a:gd name="connsiteX814" fmla="*/ 12192000 w 12192000"/>
              <a:gd name="connsiteY814" fmla="*/ 810414 h 4267200"/>
              <a:gd name="connsiteX815" fmla="*/ 12192000 w 12192000"/>
              <a:gd name="connsiteY815" fmla="*/ 916439 h 4267200"/>
              <a:gd name="connsiteX816" fmla="*/ 12150630 w 12192000"/>
              <a:gd name="connsiteY816" fmla="*/ 982925 h 4267200"/>
              <a:gd name="connsiteX817" fmla="*/ 11389484 w 12192000"/>
              <a:gd name="connsiteY817" fmla="*/ 1469889 h 4267200"/>
              <a:gd name="connsiteX818" fmla="*/ 10923736 w 12192000"/>
              <a:gd name="connsiteY818" fmla="*/ 1721439 h 4267200"/>
              <a:gd name="connsiteX819" fmla="*/ 11091913 w 12192000"/>
              <a:gd name="connsiteY819" fmla="*/ 1780406 h 4267200"/>
              <a:gd name="connsiteX820" fmla="*/ 11771238 w 12192000"/>
              <a:gd name="connsiteY820" fmla="*/ 1944400 h 4267200"/>
              <a:gd name="connsiteX821" fmla="*/ 11783166 w 12192000"/>
              <a:gd name="connsiteY821" fmla="*/ 1931422 h 4267200"/>
              <a:gd name="connsiteX822" fmla="*/ 12131988 w 12192000"/>
              <a:gd name="connsiteY822" fmla="*/ 1574357 h 4267200"/>
              <a:gd name="connsiteX823" fmla="*/ 12192000 w 12192000"/>
              <a:gd name="connsiteY823" fmla="*/ 1537429 h 4267200"/>
              <a:gd name="connsiteX824" fmla="*/ 12192000 w 12192000"/>
              <a:gd name="connsiteY824" fmla="*/ 1589108 h 4267200"/>
              <a:gd name="connsiteX825" fmla="*/ 12112105 w 12192000"/>
              <a:gd name="connsiteY825" fmla="*/ 1640352 h 4267200"/>
              <a:gd name="connsiteX826" fmla="*/ 11849203 w 12192000"/>
              <a:gd name="connsiteY826" fmla="*/ 1900149 h 4267200"/>
              <a:gd name="connsiteX827" fmla="*/ 11946326 w 12192000"/>
              <a:gd name="connsiteY827" fmla="*/ 1822808 h 4267200"/>
              <a:gd name="connsiteX828" fmla="*/ 12055863 w 12192000"/>
              <a:gd name="connsiteY828" fmla="*/ 1735914 h 4267200"/>
              <a:gd name="connsiteX829" fmla="*/ 12150816 w 12192000"/>
              <a:gd name="connsiteY829" fmla="*/ 1678902 h 4267200"/>
              <a:gd name="connsiteX830" fmla="*/ 12192000 w 12192000"/>
              <a:gd name="connsiteY830" fmla="*/ 1655121 h 4267200"/>
              <a:gd name="connsiteX831" fmla="*/ 12192000 w 12192000"/>
              <a:gd name="connsiteY831" fmla="*/ 1686869 h 4267200"/>
              <a:gd name="connsiteX832" fmla="*/ 12163772 w 12192000"/>
              <a:gd name="connsiteY832" fmla="*/ 1703058 h 4267200"/>
              <a:gd name="connsiteX833" fmla="*/ 12070597 w 12192000"/>
              <a:gd name="connsiteY833" fmla="*/ 1758893 h 4267200"/>
              <a:gd name="connsiteX834" fmla="*/ 11963621 w 12192000"/>
              <a:gd name="connsiteY834" fmla="*/ 1844299 h 4267200"/>
              <a:gd name="connsiteX835" fmla="*/ 11886604 w 12192000"/>
              <a:gd name="connsiteY835" fmla="*/ 1907617 h 4267200"/>
              <a:gd name="connsiteX836" fmla="*/ 12153575 w 12192000"/>
              <a:gd name="connsiteY836" fmla="*/ 1786372 h 4267200"/>
              <a:gd name="connsiteX837" fmla="*/ 12192000 w 12192000"/>
              <a:gd name="connsiteY837" fmla="*/ 1759693 h 4267200"/>
              <a:gd name="connsiteX838" fmla="*/ 12192000 w 12192000"/>
              <a:gd name="connsiteY838" fmla="*/ 1809459 h 4267200"/>
              <a:gd name="connsiteX839" fmla="*/ 12121362 w 12192000"/>
              <a:gd name="connsiteY839" fmla="*/ 1857561 h 4267200"/>
              <a:gd name="connsiteX840" fmla="*/ 11895949 w 12192000"/>
              <a:gd name="connsiteY840" fmla="*/ 1963079 h 4267200"/>
              <a:gd name="connsiteX841" fmla="*/ 12192000 w 12192000"/>
              <a:gd name="connsiteY841" fmla="*/ 1990579 h 4267200"/>
              <a:gd name="connsiteX842" fmla="*/ 12192000 w 12192000"/>
              <a:gd name="connsiteY842" fmla="*/ 2065582 h 4267200"/>
              <a:gd name="connsiteX843" fmla="*/ 12153918 w 12192000"/>
              <a:gd name="connsiteY843" fmla="*/ 2063926 h 4267200"/>
              <a:gd name="connsiteX844" fmla="*/ 12192000 w 12192000"/>
              <a:gd name="connsiteY844" fmla="*/ 2085104 h 4267200"/>
              <a:gd name="connsiteX845" fmla="*/ 12192000 w 12192000"/>
              <a:gd name="connsiteY845" fmla="*/ 2178471 h 4267200"/>
              <a:gd name="connsiteX846" fmla="*/ 12085355 w 12192000"/>
              <a:gd name="connsiteY846" fmla="*/ 2122457 h 4267200"/>
              <a:gd name="connsiteX847" fmla="*/ 12192000 w 12192000"/>
              <a:gd name="connsiteY847" fmla="*/ 2196158 h 4267200"/>
              <a:gd name="connsiteX848" fmla="*/ 12192000 w 12192000"/>
              <a:gd name="connsiteY848" fmla="*/ 2230374 h 4267200"/>
              <a:gd name="connsiteX849" fmla="*/ 12041237 w 12192000"/>
              <a:gd name="connsiteY849" fmla="*/ 2126309 h 4267200"/>
              <a:gd name="connsiteX850" fmla="*/ 12174450 w 12192000"/>
              <a:gd name="connsiteY850" fmla="*/ 2262541 h 4267200"/>
              <a:gd name="connsiteX851" fmla="*/ 12192000 w 12192000"/>
              <a:gd name="connsiteY851" fmla="*/ 2275857 h 4267200"/>
              <a:gd name="connsiteX852" fmla="*/ 12192000 w 12192000"/>
              <a:gd name="connsiteY852" fmla="*/ 2377131 h 4267200"/>
              <a:gd name="connsiteX853" fmla="*/ 12155801 w 12192000"/>
              <a:gd name="connsiteY853" fmla="*/ 2349925 h 4267200"/>
              <a:gd name="connsiteX854" fmla="*/ 11930164 w 12192000"/>
              <a:gd name="connsiteY854" fmla="*/ 2041945 h 4267200"/>
              <a:gd name="connsiteX855" fmla="*/ 11561767 w 12192000"/>
              <a:gd name="connsiteY855" fmla="*/ 1984479 h 4267200"/>
              <a:gd name="connsiteX856" fmla="*/ 11987997 w 12192000"/>
              <a:gd name="connsiteY856" fmla="*/ 3153822 h 4267200"/>
              <a:gd name="connsiteX857" fmla="*/ 11926558 w 12192000"/>
              <a:gd name="connsiteY857" fmla="*/ 3203134 h 4267200"/>
              <a:gd name="connsiteX858" fmla="*/ 11440430 w 12192000"/>
              <a:gd name="connsiteY858" fmla="*/ 1973028 h 4267200"/>
              <a:gd name="connsiteX859" fmla="*/ 11446754 w 12192000"/>
              <a:gd name="connsiteY859" fmla="*/ 1959605 h 4267200"/>
              <a:gd name="connsiteX860" fmla="*/ 11050651 w 12192000"/>
              <a:gd name="connsiteY860" fmla="*/ 1850495 h 4267200"/>
              <a:gd name="connsiteX861" fmla="*/ 10389960 w 12192000"/>
              <a:gd name="connsiteY861" fmla="*/ 1586232 h 4267200"/>
              <a:gd name="connsiteX862" fmla="*/ 10500699 w 12192000"/>
              <a:gd name="connsiteY862" fmla="*/ 1913175 h 4267200"/>
              <a:gd name="connsiteX863" fmla="*/ 10507814 w 12192000"/>
              <a:gd name="connsiteY863" fmla="*/ 1920694 h 4267200"/>
              <a:gd name="connsiteX864" fmla="*/ 10518908 w 12192000"/>
              <a:gd name="connsiteY864" fmla="*/ 1911226 h 4267200"/>
              <a:gd name="connsiteX865" fmla="*/ 11258935 w 12192000"/>
              <a:gd name="connsiteY865" fmla="*/ 2442781 h 4267200"/>
              <a:gd name="connsiteX866" fmla="*/ 11211663 w 12192000"/>
              <a:gd name="connsiteY866" fmla="*/ 2510325 h 4267200"/>
              <a:gd name="connsiteX867" fmla="*/ 10571295 w 12192000"/>
              <a:gd name="connsiteY867" fmla="*/ 2105302 h 4267200"/>
              <a:gd name="connsiteX868" fmla="*/ 10435737 w 12192000"/>
              <a:gd name="connsiteY868" fmla="*/ 2805672 h 4267200"/>
              <a:gd name="connsiteX869" fmla="*/ 10206831 w 12192000"/>
              <a:gd name="connsiteY869" fmla="*/ 3151701 h 4267200"/>
              <a:gd name="connsiteX870" fmla="*/ 10196482 w 12192000"/>
              <a:gd name="connsiteY870" fmla="*/ 3135084 h 4267200"/>
              <a:gd name="connsiteX871" fmla="*/ 10381882 w 12192000"/>
              <a:gd name="connsiteY871" fmla="*/ 2155807 h 4267200"/>
              <a:gd name="connsiteX872" fmla="*/ 10439260 w 12192000"/>
              <a:gd name="connsiteY872" fmla="*/ 1962486 h 4267200"/>
              <a:gd name="connsiteX873" fmla="*/ 10439409 w 12192000"/>
              <a:gd name="connsiteY873" fmla="*/ 1960615 h 4267200"/>
              <a:gd name="connsiteX874" fmla="*/ 10439915 w 12192000"/>
              <a:gd name="connsiteY874" fmla="*/ 1951821 h 4267200"/>
              <a:gd name="connsiteX875" fmla="*/ 10314241 w 12192000"/>
              <a:gd name="connsiteY875" fmla="*/ 1556749 h 4267200"/>
              <a:gd name="connsiteX876" fmla="*/ 10315061 w 12192000"/>
              <a:gd name="connsiteY876" fmla="*/ 1548729 h 4267200"/>
              <a:gd name="connsiteX877" fmla="*/ 9526158 w 12192000"/>
              <a:gd name="connsiteY877" fmla="*/ 1071804 h 4267200"/>
              <a:gd name="connsiteX878" fmla="*/ 9758689 w 12192000"/>
              <a:gd name="connsiteY878" fmla="*/ 1585512 h 4267200"/>
              <a:gd name="connsiteX879" fmla="*/ 9941392 w 12192000"/>
              <a:gd name="connsiteY879" fmla="*/ 2432858 h 4267200"/>
              <a:gd name="connsiteX880" fmla="*/ 9887724 w 12192000"/>
              <a:gd name="connsiteY880" fmla="*/ 2495762 h 4267200"/>
              <a:gd name="connsiteX881" fmla="*/ 9587446 w 12192000"/>
              <a:gd name="connsiteY881" fmla="*/ 1872898 h 4267200"/>
              <a:gd name="connsiteX882" fmla="*/ 9462810 w 12192000"/>
              <a:gd name="connsiteY882" fmla="*/ 1288346 h 4267200"/>
              <a:gd name="connsiteX883" fmla="*/ 9318575 w 12192000"/>
              <a:gd name="connsiteY883" fmla="*/ 1540820 h 4267200"/>
              <a:gd name="connsiteX884" fmla="*/ 9191090 w 12192000"/>
              <a:gd name="connsiteY884" fmla="*/ 1688355 h 4267200"/>
              <a:gd name="connsiteX885" fmla="*/ 9177757 w 12192000"/>
              <a:gd name="connsiteY885" fmla="*/ 1683354 h 4267200"/>
              <a:gd name="connsiteX886" fmla="*/ 9274865 w 12192000"/>
              <a:gd name="connsiteY886" fmla="*/ 1336896 h 4267200"/>
              <a:gd name="connsiteX887" fmla="*/ 9478649 w 12192000"/>
              <a:gd name="connsiteY887" fmla="*/ 1173376 h 4267200"/>
              <a:gd name="connsiteX888" fmla="*/ 9482281 w 12192000"/>
              <a:gd name="connsiteY888" fmla="*/ 1167830 h 4267200"/>
              <a:gd name="connsiteX889" fmla="*/ 9438637 w 12192000"/>
              <a:gd name="connsiteY889" fmla="*/ 1015438 h 4267200"/>
              <a:gd name="connsiteX890" fmla="*/ 9439458 w 12192000"/>
              <a:gd name="connsiteY890" fmla="*/ 1007420 h 4267200"/>
              <a:gd name="connsiteX891" fmla="*/ 9197105 w 12192000"/>
              <a:gd name="connsiteY891" fmla="*/ 808882 h 4267200"/>
              <a:gd name="connsiteX892" fmla="*/ 8973607 w 12192000"/>
              <a:gd name="connsiteY892" fmla="*/ 597733 h 4267200"/>
              <a:gd name="connsiteX893" fmla="*/ 8967512 w 12192000"/>
              <a:gd name="connsiteY893" fmla="*/ 1795211 h 4267200"/>
              <a:gd name="connsiteX894" fmla="*/ 8912526 w 12192000"/>
              <a:gd name="connsiteY894" fmla="*/ 1841464 h 4267200"/>
              <a:gd name="connsiteX895" fmla="*/ 8893391 w 12192000"/>
              <a:gd name="connsiteY895" fmla="*/ 572788 h 4267200"/>
              <a:gd name="connsiteX896" fmla="*/ 8902990 w 12192000"/>
              <a:gd name="connsiteY896" fmla="*/ 560750 h 4267200"/>
              <a:gd name="connsiteX897" fmla="*/ 8919102 w 12192000"/>
              <a:gd name="connsiteY897" fmla="*/ 542471 h 4267200"/>
              <a:gd name="connsiteX898" fmla="*/ 8661728 w 12192000"/>
              <a:gd name="connsiteY898" fmla="*/ 250903 h 4267200"/>
              <a:gd name="connsiteX899" fmla="*/ 8357758 w 12192000"/>
              <a:gd name="connsiteY899" fmla="*/ 0 h 4267200"/>
              <a:gd name="connsiteX900" fmla="*/ 8405492 w 12192000"/>
              <a:gd name="connsiteY900" fmla="*/ 0 h 4267200"/>
              <a:gd name="connsiteX901" fmla="*/ 8392083 w 12192000"/>
              <a:gd name="connsiteY901" fmla="*/ 30495 h 4267200"/>
              <a:gd name="connsiteX902" fmla="*/ 8339888 w 12192000"/>
              <a:gd name="connsiteY902" fmla="*/ 306259 h 4267200"/>
              <a:gd name="connsiteX903" fmla="*/ 8473847 w 12192000"/>
              <a:gd name="connsiteY903" fmla="*/ 727373 h 4267200"/>
              <a:gd name="connsiteX904" fmla="*/ 8454081 w 12192000"/>
              <a:gd name="connsiteY904" fmla="*/ 1611960 h 4267200"/>
              <a:gd name="connsiteX905" fmla="*/ 8396000 w 12192000"/>
              <a:gd name="connsiteY905" fmla="*/ 1663986 h 4267200"/>
              <a:gd name="connsiteX906" fmla="*/ 8238881 w 12192000"/>
              <a:gd name="connsiteY906" fmla="*/ 368438 h 4267200"/>
              <a:gd name="connsiteX907" fmla="*/ 7668140 w 12192000"/>
              <a:gd name="connsiteY907" fmla="*/ 942511 h 4267200"/>
              <a:gd name="connsiteX908" fmla="*/ 7637853 w 12192000"/>
              <a:gd name="connsiteY908" fmla="*/ 942567 h 4267200"/>
              <a:gd name="connsiteX909" fmla="*/ 7909649 w 12192000"/>
              <a:gd name="connsiteY909" fmla="*/ 489150 h 4267200"/>
              <a:gd name="connsiteX910" fmla="*/ 8256182 w 12192000"/>
              <a:gd name="connsiteY910" fmla="*/ 301724 h 4267200"/>
              <a:gd name="connsiteX911" fmla="*/ 8255912 w 12192000"/>
              <a:gd name="connsiteY911" fmla="*/ 276498 h 4267200"/>
              <a:gd name="connsiteX912" fmla="*/ 8315225 w 12192000"/>
              <a:gd name="connsiteY912" fmla="*/ 89075 h 4267200"/>
              <a:gd name="connsiteX913" fmla="*/ 7497388 w 12192000"/>
              <a:gd name="connsiteY913" fmla="*/ 0 h 4267200"/>
              <a:gd name="connsiteX914" fmla="*/ 7560921 w 12192000"/>
              <a:gd name="connsiteY914" fmla="*/ 0 h 4267200"/>
              <a:gd name="connsiteX915" fmla="*/ 7546742 w 12192000"/>
              <a:gd name="connsiteY915" fmla="*/ 68966 h 4267200"/>
              <a:gd name="connsiteX916" fmla="*/ 7488853 w 12192000"/>
              <a:gd name="connsiteY916" fmla="*/ 535687 h 4267200"/>
              <a:gd name="connsiteX917" fmla="*/ 7529509 w 12192000"/>
              <a:gd name="connsiteY917" fmla="*/ 380358 h 4267200"/>
              <a:gd name="connsiteX918" fmla="*/ 7585939 w 12192000"/>
              <a:gd name="connsiteY918" fmla="*/ 184712 h 4267200"/>
              <a:gd name="connsiteX919" fmla="*/ 7621792 w 12192000"/>
              <a:gd name="connsiteY919" fmla="*/ 87864 h 4267200"/>
              <a:gd name="connsiteX920" fmla="*/ 7654204 w 12192000"/>
              <a:gd name="connsiteY920" fmla="*/ 0 h 4267200"/>
              <a:gd name="connsiteX921" fmla="*/ 7683986 w 12192000"/>
              <a:gd name="connsiteY921" fmla="*/ 0 h 4267200"/>
              <a:gd name="connsiteX922" fmla="*/ 7647914 w 12192000"/>
              <a:gd name="connsiteY922" fmla="*/ 97640 h 4267200"/>
              <a:gd name="connsiteX923" fmla="*/ 7612524 w 12192000"/>
              <a:gd name="connsiteY923" fmla="*/ 193392 h 4267200"/>
              <a:gd name="connsiteX924" fmla="*/ 7557013 w 12192000"/>
              <a:gd name="connsiteY924" fmla="*/ 386853 h 4267200"/>
              <a:gd name="connsiteX925" fmla="*/ 7517286 w 12192000"/>
              <a:gd name="connsiteY925" fmla="*/ 539999 h 4267200"/>
              <a:gd name="connsiteX926" fmla="*/ 7704204 w 12192000"/>
              <a:gd name="connsiteY926" fmla="*/ 152292 h 4267200"/>
              <a:gd name="connsiteX927" fmla="*/ 7756975 w 12192000"/>
              <a:gd name="connsiteY927" fmla="*/ 0 h 4267200"/>
              <a:gd name="connsiteX928" fmla="*/ 7837329 w 12192000"/>
              <a:gd name="connsiteY928" fmla="*/ 0 h 4267200"/>
              <a:gd name="connsiteX929" fmla="*/ 7821760 w 12192000"/>
              <a:gd name="connsiteY929" fmla="*/ 65656 h 4267200"/>
              <a:gd name="connsiteX930" fmla="*/ 7488925 w 12192000"/>
              <a:gd name="connsiteY930" fmla="*/ 763628 h 4267200"/>
              <a:gd name="connsiteX931" fmla="*/ 7419999 w 12192000"/>
              <a:gd name="connsiteY931" fmla="*/ 774360 h 4267200"/>
              <a:gd name="connsiteX932" fmla="*/ 7487820 w 12192000"/>
              <a:gd name="connsiteY932" fmla="*/ 37416 h 4267200"/>
              <a:gd name="connsiteX933" fmla="*/ 3882765 w 12192000"/>
              <a:gd name="connsiteY933" fmla="*/ 0 h 4267200"/>
              <a:gd name="connsiteX934" fmla="*/ 3995099 w 12192000"/>
              <a:gd name="connsiteY934" fmla="*/ 0 h 4267200"/>
              <a:gd name="connsiteX935" fmla="*/ 4163818 w 12192000"/>
              <a:gd name="connsiteY935" fmla="*/ 234104 h 4267200"/>
              <a:gd name="connsiteX936" fmla="*/ 4172099 w 12192000"/>
              <a:gd name="connsiteY936" fmla="*/ 234207 h 4267200"/>
              <a:gd name="connsiteX937" fmla="*/ 4784282 w 12192000"/>
              <a:gd name="connsiteY937" fmla="*/ 276561 h 4267200"/>
              <a:gd name="connsiteX938" fmla="*/ 4801687 w 12192000"/>
              <a:gd name="connsiteY938" fmla="*/ 267764 h 4267200"/>
              <a:gd name="connsiteX939" fmla="*/ 6082788 w 12192000"/>
              <a:gd name="connsiteY939" fmla="*/ 64119 h 4267200"/>
              <a:gd name="connsiteX940" fmla="*/ 6099442 w 12192000"/>
              <a:gd name="connsiteY940" fmla="*/ 82568 h 4267200"/>
              <a:gd name="connsiteX941" fmla="*/ 4804137 w 12192000"/>
              <a:gd name="connsiteY941" fmla="*/ 320931 h 4267200"/>
              <a:gd name="connsiteX942" fmla="*/ 4227047 w 12192000"/>
              <a:gd name="connsiteY942" fmla="*/ 313415 h 4267200"/>
              <a:gd name="connsiteX943" fmla="*/ 4346041 w 12192000"/>
              <a:gd name="connsiteY943" fmla="*/ 456086 h 4267200"/>
              <a:gd name="connsiteX944" fmla="*/ 4870967 w 12192000"/>
              <a:gd name="connsiteY944" fmla="*/ 963061 h 4267200"/>
              <a:gd name="connsiteX945" fmla="*/ 4889647 w 12192000"/>
              <a:gd name="connsiteY945" fmla="*/ 957147 h 4267200"/>
              <a:gd name="connsiteX946" fmla="*/ 5422504 w 12192000"/>
              <a:gd name="connsiteY946" fmla="*/ 805191 h 4267200"/>
              <a:gd name="connsiteX947" fmla="*/ 6087656 w 12192000"/>
              <a:gd name="connsiteY947" fmla="*/ 826703 h 4267200"/>
              <a:gd name="connsiteX948" fmla="*/ 6058717 w 12192000"/>
              <a:gd name="connsiteY948" fmla="*/ 865992 h 4267200"/>
              <a:gd name="connsiteX949" fmla="*/ 4974153 w 12192000"/>
              <a:gd name="connsiteY949" fmla="*/ 1045456 h 4267200"/>
              <a:gd name="connsiteX950" fmla="*/ 5627835 w 12192000"/>
              <a:gd name="connsiteY950" fmla="*/ 1472077 h 4267200"/>
              <a:gd name="connsiteX951" fmla="*/ 5629817 w 12192000"/>
              <a:gd name="connsiteY951" fmla="*/ 1471412 h 4267200"/>
              <a:gd name="connsiteX952" fmla="*/ 5634124 w 12192000"/>
              <a:gd name="connsiteY952" fmla="*/ 1470572 h 4267200"/>
              <a:gd name="connsiteX953" fmla="*/ 5755832 w 12192000"/>
              <a:gd name="connsiteY953" fmla="*/ 1383886 h 4267200"/>
              <a:gd name="connsiteX954" fmla="*/ 6014186 w 12192000"/>
              <a:gd name="connsiteY954" fmla="*/ 1279799 h 4267200"/>
              <a:gd name="connsiteX955" fmla="*/ 6901619 w 12192000"/>
              <a:gd name="connsiteY955" fmla="*/ 1047874 h 4267200"/>
              <a:gd name="connsiteX956" fmla="*/ 6931566 w 12192000"/>
              <a:gd name="connsiteY956" fmla="*/ 1062034 h 4267200"/>
              <a:gd name="connsiteX957" fmla="*/ 5790982 w 12192000"/>
              <a:gd name="connsiteY957" fmla="*/ 1561380 h 4267200"/>
              <a:gd name="connsiteX958" fmla="*/ 6188971 w 12192000"/>
              <a:gd name="connsiteY958" fmla="*/ 1755168 h 4267200"/>
              <a:gd name="connsiteX959" fmla="*/ 6202446 w 12192000"/>
              <a:gd name="connsiteY959" fmla="*/ 1752268 h 4267200"/>
              <a:gd name="connsiteX960" fmla="*/ 7179560 w 12192000"/>
              <a:gd name="connsiteY960" fmla="*/ 1467551 h 4267200"/>
              <a:gd name="connsiteX961" fmla="*/ 7158730 w 12192000"/>
              <a:gd name="connsiteY961" fmla="*/ 1507835 h 4267200"/>
              <a:gd name="connsiteX962" fmla="*/ 6326959 w 12192000"/>
              <a:gd name="connsiteY962" fmla="*/ 1817686 h 4267200"/>
              <a:gd name="connsiteX963" fmla="*/ 6537433 w 12192000"/>
              <a:gd name="connsiteY963" fmla="*/ 1907790 h 4267200"/>
              <a:gd name="connsiteX964" fmla="*/ 6550221 w 12192000"/>
              <a:gd name="connsiteY964" fmla="*/ 1910729 h 4267200"/>
              <a:gd name="connsiteX965" fmla="*/ 6964438 w 12192000"/>
              <a:gd name="connsiteY965" fmla="*/ 2209505 h 4267200"/>
              <a:gd name="connsiteX966" fmla="*/ 7367862 w 12192000"/>
              <a:gd name="connsiteY966" fmla="*/ 2806833 h 4267200"/>
              <a:gd name="connsiteX967" fmla="*/ 7364329 w 12192000"/>
              <a:gd name="connsiteY967" fmla="*/ 2826907 h 4267200"/>
              <a:gd name="connsiteX968" fmla="*/ 7290545 w 12192000"/>
              <a:gd name="connsiteY968" fmla="*/ 2850663 h 4267200"/>
              <a:gd name="connsiteX969" fmla="*/ 6472036 w 12192000"/>
              <a:gd name="connsiteY969" fmla="*/ 1959003 h 4267200"/>
              <a:gd name="connsiteX970" fmla="*/ 5792897 w 12192000"/>
              <a:gd name="connsiteY970" fmla="*/ 1647747 h 4267200"/>
              <a:gd name="connsiteX971" fmla="*/ 5842751 w 12192000"/>
              <a:gd name="connsiteY971" fmla="*/ 1816112 h 4267200"/>
              <a:gd name="connsiteX972" fmla="*/ 5847424 w 12192000"/>
              <a:gd name="connsiteY972" fmla="*/ 1815776 h 4267200"/>
              <a:gd name="connsiteX973" fmla="*/ 6399821 w 12192000"/>
              <a:gd name="connsiteY973" fmla="*/ 2344799 h 4267200"/>
              <a:gd name="connsiteX974" fmla="*/ 6323232 w 12192000"/>
              <a:gd name="connsiteY974" fmla="*/ 2389634 h 4267200"/>
              <a:gd name="connsiteX975" fmla="*/ 5942958 w 12192000"/>
              <a:gd name="connsiteY975" fmla="*/ 2077708 h 4267200"/>
              <a:gd name="connsiteX976" fmla="*/ 5921559 w 12192000"/>
              <a:gd name="connsiteY976" fmla="*/ 2378596 h 4267200"/>
              <a:gd name="connsiteX977" fmla="*/ 5817651 w 12192000"/>
              <a:gd name="connsiteY977" fmla="*/ 3023919 h 4267200"/>
              <a:gd name="connsiteX978" fmla="*/ 5729634 w 12192000"/>
              <a:gd name="connsiteY978" fmla="*/ 3051849 h 4267200"/>
              <a:gd name="connsiteX979" fmla="*/ 5611018 w 12192000"/>
              <a:gd name="connsiteY979" fmla="*/ 2316769 h 4267200"/>
              <a:gd name="connsiteX980" fmla="*/ 5687608 w 12192000"/>
              <a:gd name="connsiteY980" fmla="*/ 2039972 h 4267200"/>
              <a:gd name="connsiteX981" fmla="*/ 5657554 w 12192000"/>
              <a:gd name="connsiteY981" fmla="*/ 1576445 h 4267200"/>
              <a:gd name="connsiteX982" fmla="*/ 5150475 w 12192000"/>
              <a:gd name="connsiteY982" fmla="*/ 1274012 h 4267200"/>
              <a:gd name="connsiteX983" fmla="*/ 5349142 w 12192000"/>
              <a:gd name="connsiteY983" fmla="*/ 2204405 h 4267200"/>
              <a:gd name="connsiteX984" fmla="*/ 5262214 w 12192000"/>
              <a:gd name="connsiteY984" fmla="*/ 2233836 h 4267200"/>
              <a:gd name="connsiteX985" fmla="*/ 4981539 w 12192000"/>
              <a:gd name="connsiteY985" fmla="*/ 1542201 h 4267200"/>
              <a:gd name="connsiteX986" fmla="*/ 4958461 w 12192000"/>
              <a:gd name="connsiteY986" fmla="*/ 1136957 h 4267200"/>
              <a:gd name="connsiteX987" fmla="*/ 4655015 w 12192000"/>
              <a:gd name="connsiteY987" fmla="*/ 891426 h 4267200"/>
              <a:gd name="connsiteX988" fmla="*/ 4348002 w 12192000"/>
              <a:gd name="connsiteY988" fmla="*/ 2205895 h 4267200"/>
              <a:gd name="connsiteX989" fmla="*/ 4262250 w 12192000"/>
              <a:gd name="connsiteY989" fmla="*/ 2219972 h 4267200"/>
              <a:gd name="connsiteX990" fmla="*/ 4550611 w 12192000"/>
              <a:gd name="connsiteY990" fmla="*/ 817540 h 4267200"/>
              <a:gd name="connsiteX991" fmla="*/ 4564418 w 12192000"/>
              <a:gd name="connsiteY991" fmla="*/ 808293 h 4267200"/>
              <a:gd name="connsiteX992" fmla="*/ 4266388 w 12192000"/>
              <a:gd name="connsiteY992" fmla="*/ 500083 h 4267200"/>
              <a:gd name="connsiteX993" fmla="*/ 4032842 w 12192000"/>
              <a:gd name="connsiteY993" fmla="*/ 211809 h 4267200"/>
              <a:gd name="connsiteX994" fmla="*/ 3721337 w 12192000"/>
              <a:gd name="connsiteY994" fmla="*/ 0 h 4267200"/>
              <a:gd name="connsiteX995" fmla="*/ 3797544 w 12192000"/>
              <a:gd name="connsiteY995" fmla="*/ 0 h 4267200"/>
              <a:gd name="connsiteX996" fmla="*/ 3775734 w 12192000"/>
              <a:gd name="connsiteY996" fmla="*/ 95131 h 4267200"/>
              <a:gd name="connsiteX997" fmla="*/ 3724807 w 12192000"/>
              <a:gd name="connsiteY997" fmla="*/ 272257 h 4267200"/>
              <a:gd name="connsiteX998" fmla="*/ 3726844 w 12192000"/>
              <a:gd name="connsiteY998" fmla="*/ 282988 h 4267200"/>
              <a:gd name="connsiteX999" fmla="*/ 3742664 w 12192000"/>
              <a:gd name="connsiteY999" fmla="*/ 279918 h 4267200"/>
              <a:gd name="connsiteX1000" fmla="*/ 4103910 w 12192000"/>
              <a:gd name="connsiteY1000" fmla="*/ 1161917 h 4267200"/>
              <a:gd name="connsiteX1001" fmla="*/ 4020269 w 12192000"/>
              <a:gd name="connsiteY1001" fmla="*/ 1200406 h 4267200"/>
              <a:gd name="connsiteX1002" fmla="*/ 3674882 w 12192000"/>
              <a:gd name="connsiteY1002" fmla="*/ 488524 h 4267200"/>
              <a:gd name="connsiteX1003" fmla="*/ 3132682 w 12192000"/>
              <a:gd name="connsiteY1003" fmla="*/ 1072284 h 4267200"/>
              <a:gd name="connsiteX1004" fmla="*/ 2716346 w 12192000"/>
              <a:gd name="connsiteY1004" fmla="*/ 1276376 h 4267200"/>
              <a:gd name="connsiteX1005" fmla="*/ 2716772 w 12192000"/>
              <a:gd name="connsiteY1005" fmla="*/ 1255462 h 4267200"/>
              <a:gd name="connsiteX1006" fmla="*/ 3471096 w 12192000"/>
              <a:gd name="connsiteY1006" fmla="*/ 437072 h 4267200"/>
              <a:gd name="connsiteX1007" fmla="*/ 3639057 w 12192000"/>
              <a:gd name="connsiteY1007" fmla="*/ 286334 h 4267200"/>
              <a:gd name="connsiteX1008" fmla="*/ 3640309 w 12192000"/>
              <a:gd name="connsiteY1008" fmla="*/ 284664 h 4267200"/>
              <a:gd name="connsiteX1009" fmla="*/ 3646022 w 12192000"/>
              <a:gd name="connsiteY1009" fmla="*/ 276711 h 4267200"/>
              <a:gd name="connsiteX1010" fmla="*/ 3707943 w 12192000"/>
              <a:gd name="connsiteY1010" fmla="*/ 65958 h 4267200"/>
              <a:gd name="connsiteX1011" fmla="*/ 2867960 w 12192000"/>
              <a:gd name="connsiteY1011" fmla="*/ 0 h 4267200"/>
              <a:gd name="connsiteX1012" fmla="*/ 2926351 w 12192000"/>
              <a:gd name="connsiteY1012" fmla="*/ 0 h 4267200"/>
              <a:gd name="connsiteX1013" fmla="*/ 2902823 w 12192000"/>
              <a:gd name="connsiteY1013" fmla="*/ 262929 h 4267200"/>
              <a:gd name="connsiteX1014" fmla="*/ 2940663 w 12192000"/>
              <a:gd name="connsiteY1014" fmla="*/ 140884 h 4267200"/>
              <a:gd name="connsiteX1015" fmla="*/ 2947039 w 12192000"/>
              <a:gd name="connsiteY1015" fmla="*/ 122524 h 4267200"/>
              <a:gd name="connsiteX1016" fmla="*/ 2984316 w 12192000"/>
              <a:gd name="connsiteY1016" fmla="*/ 0 h 4267200"/>
              <a:gd name="connsiteX1017" fmla="*/ 3016114 w 12192000"/>
              <a:gd name="connsiteY1017" fmla="*/ 0 h 4267200"/>
              <a:gd name="connsiteX1018" fmla="*/ 2979949 w 12192000"/>
              <a:gd name="connsiteY1018" fmla="*/ 119274 h 4267200"/>
              <a:gd name="connsiteX1019" fmla="*/ 3023879 w 12192000"/>
              <a:gd name="connsiteY1019" fmla="*/ 0 h 4267200"/>
              <a:gd name="connsiteX1020" fmla="*/ 3105400 w 12192000"/>
              <a:gd name="connsiteY1020" fmla="*/ 0 h 4267200"/>
              <a:gd name="connsiteX1021" fmla="*/ 3094669 w 12192000"/>
              <a:gd name="connsiteY1021" fmla="*/ 30308 h 4267200"/>
              <a:gd name="connsiteX1022" fmla="*/ 2901945 w 12192000"/>
              <a:gd name="connsiteY1022" fmla="*/ 466538 h 4267200"/>
              <a:gd name="connsiteX1023" fmla="*/ 2815209 w 12192000"/>
              <a:gd name="connsiteY1023" fmla="*/ 497361 h 4267200"/>
              <a:gd name="connsiteX1024" fmla="*/ 2844845 w 12192000"/>
              <a:gd name="connsiteY1024" fmla="*/ 127638 h 4267200"/>
              <a:gd name="connsiteX1025" fmla="*/ 1057230 w 12192000"/>
              <a:gd name="connsiteY1025" fmla="*/ 0 h 4267200"/>
              <a:gd name="connsiteX1026" fmla="*/ 1111003 w 12192000"/>
              <a:gd name="connsiteY1026" fmla="*/ 0 h 4267200"/>
              <a:gd name="connsiteX1027" fmla="*/ 1125553 w 12192000"/>
              <a:gd name="connsiteY1027" fmla="*/ 52588 h 4267200"/>
              <a:gd name="connsiteX1028" fmla="*/ 1304276 w 12192000"/>
              <a:gd name="connsiteY1028" fmla="*/ 476275 h 4267200"/>
              <a:gd name="connsiteX1029" fmla="*/ 1492066 w 12192000"/>
              <a:gd name="connsiteY1029" fmla="*/ 886333 h 4267200"/>
              <a:gd name="connsiteX1030" fmla="*/ 1423698 w 12192000"/>
              <a:gd name="connsiteY1030" fmla="*/ 710817 h 4267200"/>
              <a:gd name="connsiteX1031" fmla="*/ 1357609 w 12192000"/>
              <a:gd name="connsiteY1031" fmla="*/ 532892 h 4267200"/>
              <a:gd name="connsiteX1032" fmla="*/ 1309550 w 12192000"/>
              <a:gd name="connsiteY1032" fmla="*/ 374031 h 4267200"/>
              <a:gd name="connsiteX1033" fmla="*/ 1193673 w 12192000"/>
              <a:gd name="connsiteY1033" fmla="*/ 49533 h 4267200"/>
              <a:gd name="connsiteX1034" fmla="*/ 1164391 w 12192000"/>
              <a:gd name="connsiteY1034" fmla="*/ 0 h 4267200"/>
              <a:gd name="connsiteX1035" fmla="*/ 1200666 w 12192000"/>
              <a:gd name="connsiteY1035" fmla="*/ 0 h 4267200"/>
              <a:gd name="connsiteX1036" fmla="*/ 1223408 w 12192000"/>
              <a:gd name="connsiteY1036" fmla="*/ 38996 h 4267200"/>
              <a:gd name="connsiteX1037" fmla="*/ 1339635 w 12192000"/>
              <a:gd name="connsiteY1037" fmla="*/ 365517 h 4267200"/>
              <a:gd name="connsiteX1038" fmla="*/ 1387469 w 12192000"/>
              <a:gd name="connsiteY1038" fmla="*/ 523079 h 4267200"/>
              <a:gd name="connsiteX1039" fmla="*/ 1452685 w 12192000"/>
              <a:gd name="connsiteY1039" fmla="*/ 699806 h 4267200"/>
              <a:gd name="connsiteX1040" fmla="*/ 1492092 w 12192000"/>
              <a:gd name="connsiteY1040" fmla="*/ 800424 h 4267200"/>
              <a:gd name="connsiteX1041" fmla="*/ 1455302 w 12192000"/>
              <a:gd name="connsiteY1041" fmla="*/ 632913 h 4267200"/>
              <a:gd name="connsiteX1042" fmla="*/ 1222336 w 12192000"/>
              <a:gd name="connsiteY1042" fmla="*/ 9480 h 4267200"/>
              <a:gd name="connsiteX1043" fmla="*/ 1214634 w 12192000"/>
              <a:gd name="connsiteY1043" fmla="*/ 0 h 4267200"/>
              <a:gd name="connsiteX1044" fmla="*/ 1289827 w 12192000"/>
              <a:gd name="connsiteY1044" fmla="*/ 0 h 4267200"/>
              <a:gd name="connsiteX1045" fmla="*/ 1321076 w 12192000"/>
              <a:gd name="connsiteY1045" fmla="*/ 59722 h 4267200"/>
              <a:gd name="connsiteX1046" fmla="*/ 1512579 w 12192000"/>
              <a:gd name="connsiteY1046" fmla="*/ 626441 h 4267200"/>
              <a:gd name="connsiteX1047" fmla="*/ 1506076 w 12192000"/>
              <a:gd name="connsiteY1047" fmla="*/ 1089289 h 4267200"/>
              <a:gd name="connsiteX1048" fmla="*/ 1486346 w 12192000"/>
              <a:gd name="connsiteY1048" fmla="*/ 1079919 h 4267200"/>
              <a:gd name="connsiteX1049" fmla="*/ 1070511 w 12192000"/>
              <a:gd name="connsiteY1049" fmla="*/ 48609 h 4267200"/>
              <a:gd name="connsiteX1050" fmla="*/ 43151 w 12192000"/>
              <a:gd name="connsiteY1050" fmla="*/ 0 h 4267200"/>
              <a:gd name="connsiteX1051" fmla="*/ 95283 w 12192000"/>
              <a:gd name="connsiteY1051" fmla="*/ 0 h 4267200"/>
              <a:gd name="connsiteX1052" fmla="*/ 300708 w 12192000"/>
              <a:gd name="connsiteY1052" fmla="*/ 154571 h 4267200"/>
              <a:gd name="connsiteX1053" fmla="*/ 530414 w 12192000"/>
              <a:gd name="connsiteY1053" fmla="*/ 354673 h 4267200"/>
              <a:gd name="connsiteX1054" fmla="*/ 333785 w 12192000"/>
              <a:gd name="connsiteY1054" fmla="*/ 161564 h 4267200"/>
              <a:gd name="connsiteX1055" fmla="*/ 147005 w 12192000"/>
              <a:gd name="connsiteY1055" fmla="*/ 0 h 4267200"/>
              <a:gd name="connsiteX1056" fmla="*/ 272509 w 12192000"/>
              <a:gd name="connsiteY1056" fmla="*/ 0 h 4267200"/>
              <a:gd name="connsiteX1057" fmla="*/ 326276 w 12192000"/>
              <a:gd name="connsiteY1057" fmla="*/ 45847 h 4267200"/>
              <a:gd name="connsiteX1058" fmla="*/ 823759 w 12192000"/>
              <a:gd name="connsiteY1058" fmla="*/ 574145 h 4267200"/>
              <a:gd name="connsiteX1059" fmla="*/ 811254 w 12192000"/>
              <a:gd name="connsiteY1059" fmla="*/ 665546 h 4267200"/>
              <a:gd name="connsiteX1060" fmla="*/ 154042 w 12192000"/>
              <a:gd name="connsiteY1060" fmla="*/ 261522 h 4267200"/>
              <a:gd name="connsiteX1061" fmla="*/ 13550 w 12192000"/>
              <a:gd name="connsiteY1061" fmla="*/ 158423 h 4267200"/>
              <a:gd name="connsiteX1062" fmla="*/ 0 w 12192000"/>
              <a:gd name="connsiteY1062" fmla="*/ 146618 h 4267200"/>
              <a:gd name="connsiteX1063" fmla="*/ 0 w 12192000"/>
              <a:gd name="connsiteY1063" fmla="*/ 59161 h 4267200"/>
              <a:gd name="connsiteX1064" fmla="*/ 45427 w 12192000"/>
              <a:gd name="connsiteY1064" fmla="*/ 101078 h 4267200"/>
              <a:gd name="connsiteX1065" fmla="*/ 630103 w 12192000"/>
              <a:gd name="connsiteY1065" fmla="*/ 485885 h 4267200"/>
              <a:gd name="connsiteX1066" fmla="*/ 532040 w 12192000"/>
              <a:gd name="connsiteY1066" fmla="*/ 399359 h 4267200"/>
              <a:gd name="connsiteX1067" fmla="*/ 517618 w 12192000"/>
              <a:gd name="connsiteY1067" fmla="*/ 385726 h 4267200"/>
              <a:gd name="connsiteX1068" fmla="*/ 285074 w 12192000"/>
              <a:gd name="connsiteY1068" fmla="*/ 182755 h 4267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  <a:cxn ang="0">
                <a:pos x="connsiteX288" y="connsiteY288"/>
              </a:cxn>
              <a:cxn ang="0">
                <a:pos x="connsiteX289" y="connsiteY289"/>
              </a:cxn>
              <a:cxn ang="0">
                <a:pos x="connsiteX290" y="connsiteY290"/>
              </a:cxn>
              <a:cxn ang="0">
                <a:pos x="connsiteX291" y="connsiteY291"/>
              </a:cxn>
              <a:cxn ang="0">
                <a:pos x="connsiteX292" y="connsiteY292"/>
              </a:cxn>
              <a:cxn ang="0">
                <a:pos x="connsiteX293" y="connsiteY293"/>
              </a:cxn>
              <a:cxn ang="0">
                <a:pos x="connsiteX294" y="connsiteY294"/>
              </a:cxn>
              <a:cxn ang="0">
                <a:pos x="connsiteX295" y="connsiteY295"/>
              </a:cxn>
              <a:cxn ang="0">
                <a:pos x="connsiteX296" y="connsiteY296"/>
              </a:cxn>
              <a:cxn ang="0">
                <a:pos x="connsiteX297" y="connsiteY297"/>
              </a:cxn>
              <a:cxn ang="0">
                <a:pos x="connsiteX298" y="connsiteY298"/>
              </a:cxn>
              <a:cxn ang="0">
                <a:pos x="connsiteX299" y="connsiteY299"/>
              </a:cxn>
              <a:cxn ang="0">
                <a:pos x="connsiteX300" y="connsiteY300"/>
              </a:cxn>
              <a:cxn ang="0">
                <a:pos x="connsiteX301" y="connsiteY301"/>
              </a:cxn>
              <a:cxn ang="0">
                <a:pos x="connsiteX302" y="connsiteY302"/>
              </a:cxn>
              <a:cxn ang="0">
                <a:pos x="connsiteX303" y="connsiteY303"/>
              </a:cxn>
              <a:cxn ang="0">
                <a:pos x="connsiteX304" y="connsiteY304"/>
              </a:cxn>
              <a:cxn ang="0">
                <a:pos x="connsiteX305" y="connsiteY305"/>
              </a:cxn>
              <a:cxn ang="0">
                <a:pos x="connsiteX306" y="connsiteY306"/>
              </a:cxn>
              <a:cxn ang="0">
                <a:pos x="connsiteX307" y="connsiteY307"/>
              </a:cxn>
              <a:cxn ang="0">
                <a:pos x="connsiteX308" y="connsiteY308"/>
              </a:cxn>
              <a:cxn ang="0">
                <a:pos x="connsiteX309" y="connsiteY309"/>
              </a:cxn>
              <a:cxn ang="0">
                <a:pos x="connsiteX310" y="connsiteY310"/>
              </a:cxn>
              <a:cxn ang="0">
                <a:pos x="connsiteX311" y="connsiteY311"/>
              </a:cxn>
              <a:cxn ang="0">
                <a:pos x="connsiteX312" y="connsiteY312"/>
              </a:cxn>
              <a:cxn ang="0">
                <a:pos x="connsiteX313" y="connsiteY313"/>
              </a:cxn>
              <a:cxn ang="0">
                <a:pos x="connsiteX314" y="connsiteY314"/>
              </a:cxn>
              <a:cxn ang="0">
                <a:pos x="connsiteX315" y="connsiteY315"/>
              </a:cxn>
              <a:cxn ang="0">
                <a:pos x="connsiteX316" y="connsiteY316"/>
              </a:cxn>
              <a:cxn ang="0">
                <a:pos x="connsiteX317" y="connsiteY317"/>
              </a:cxn>
              <a:cxn ang="0">
                <a:pos x="connsiteX318" y="connsiteY318"/>
              </a:cxn>
              <a:cxn ang="0">
                <a:pos x="connsiteX319" y="connsiteY319"/>
              </a:cxn>
              <a:cxn ang="0">
                <a:pos x="connsiteX320" y="connsiteY320"/>
              </a:cxn>
              <a:cxn ang="0">
                <a:pos x="connsiteX321" y="connsiteY321"/>
              </a:cxn>
              <a:cxn ang="0">
                <a:pos x="connsiteX322" y="connsiteY322"/>
              </a:cxn>
              <a:cxn ang="0">
                <a:pos x="connsiteX323" y="connsiteY323"/>
              </a:cxn>
              <a:cxn ang="0">
                <a:pos x="connsiteX324" y="connsiteY324"/>
              </a:cxn>
              <a:cxn ang="0">
                <a:pos x="connsiteX325" y="connsiteY325"/>
              </a:cxn>
              <a:cxn ang="0">
                <a:pos x="connsiteX326" y="connsiteY326"/>
              </a:cxn>
              <a:cxn ang="0">
                <a:pos x="connsiteX327" y="connsiteY327"/>
              </a:cxn>
              <a:cxn ang="0">
                <a:pos x="connsiteX328" y="connsiteY328"/>
              </a:cxn>
              <a:cxn ang="0">
                <a:pos x="connsiteX329" y="connsiteY329"/>
              </a:cxn>
              <a:cxn ang="0">
                <a:pos x="connsiteX330" y="connsiteY330"/>
              </a:cxn>
              <a:cxn ang="0">
                <a:pos x="connsiteX331" y="connsiteY331"/>
              </a:cxn>
              <a:cxn ang="0">
                <a:pos x="connsiteX332" y="connsiteY332"/>
              </a:cxn>
              <a:cxn ang="0">
                <a:pos x="connsiteX333" y="connsiteY333"/>
              </a:cxn>
              <a:cxn ang="0">
                <a:pos x="connsiteX334" y="connsiteY334"/>
              </a:cxn>
              <a:cxn ang="0">
                <a:pos x="connsiteX335" y="connsiteY335"/>
              </a:cxn>
              <a:cxn ang="0">
                <a:pos x="connsiteX336" y="connsiteY336"/>
              </a:cxn>
              <a:cxn ang="0">
                <a:pos x="connsiteX337" y="connsiteY337"/>
              </a:cxn>
              <a:cxn ang="0">
                <a:pos x="connsiteX338" y="connsiteY338"/>
              </a:cxn>
              <a:cxn ang="0">
                <a:pos x="connsiteX339" y="connsiteY339"/>
              </a:cxn>
              <a:cxn ang="0">
                <a:pos x="connsiteX340" y="connsiteY340"/>
              </a:cxn>
              <a:cxn ang="0">
                <a:pos x="connsiteX341" y="connsiteY341"/>
              </a:cxn>
              <a:cxn ang="0">
                <a:pos x="connsiteX342" y="connsiteY342"/>
              </a:cxn>
              <a:cxn ang="0">
                <a:pos x="connsiteX343" y="connsiteY343"/>
              </a:cxn>
              <a:cxn ang="0">
                <a:pos x="connsiteX344" y="connsiteY344"/>
              </a:cxn>
              <a:cxn ang="0">
                <a:pos x="connsiteX345" y="connsiteY345"/>
              </a:cxn>
              <a:cxn ang="0">
                <a:pos x="connsiteX346" y="connsiteY346"/>
              </a:cxn>
              <a:cxn ang="0">
                <a:pos x="connsiteX347" y="connsiteY347"/>
              </a:cxn>
              <a:cxn ang="0">
                <a:pos x="connsiteX348" y="connsiteY348"/>
              </a:cxn>
              <a:cxn ang="0">
                <a:pos x="connsiteX349" y="connsiteY349"/>
              </a:cxn>
              <a:cxn ang="0">
                <a:pos x="connsiteX350" y="connsiteY350"/>
              </a:cxn>
              <a:cxn ang="0">
                <a:pos x="connsiteX351" y="connsiteY351"/>
              </a:cxn>
              <a:cxn ang="0">
                <a:pos x="connsiteX352" y="connsiteY352"/>
              </a:cxn>
              <a:cxn ang="0">
                <a:pos x="connsiteX353" y="connsiteY353"/>
              </a:cxn>
              <a:cxn ang="0">
                <a:pos x="connsiteX354" y="connsiteY354"/>
              </a:cxn>
              <a:cxn ang="0">
                <a:pos x="connsiteX355" y="connsiteY355"/>
              </a:cxn>
              <a:cxn ang="0">
                <a:pos x="connsiteX356" y="connsiteY356"/>
              </a:cxn>
              <a:cxn ang="0">
                <a:pos x="connsiteX357" y="connsiteY357"/>
              </a:cxn>
              <a:cxn ang="0">
                <a:pos x="connsiteX358" y="connsiteY358"/>
              </a:cxn>
              <a:cxn ang="0">
                <a:pos x="connsiteX359" y="connsiteY359"/>
              </a:cxn>
              <a:cxn ang="0">
                <a:pos x="connsiteX360" y="connsiteY360"/>
              </a:cxn>
              <a:cxn ang="0">
                <a:pos x="connsiteX361" y="connsiteY361"/>
              </a:cxn>
              <a:cxn ang="0">
                <a:pos x="connsiteX362" y="connsiteY362"/>
              </a:cxn>
              <a:cxn ang="0">
                <a:pos x="connsiteX363" y="connsiteY363"/>
              </a:cxn>
              <a:cxn ang="0">
                <a:pos x="connsiteX364" y="connsiteY364"/>
              </a:cxn>
              <a:cxn ang="0">
                <a:pos x="connsiteX365" y="connsiteY365"/>
              </a:cxn>
              <a:cxn ang="0">
                <a:pos x="connsiteX366" y="connsiteY366"/>
              </a:cxn>
              <a:cxn ang="0">
                <a:pos x="connsiteX367" y="connsiteY367"/>
              </a:cxn>
              <a:cxn ang="0">
                <a:pos x="connsiteX368" y="connsiteY368"/>
              </a:cxn>
              <a:cxn ang="0">
                <a:pos x="connsiteX369" y="connsiteY369"/>
              </a:cxn>
              <a:cxn ang="0">
                <a:pos x="connsiteX370" y="connsiteY370"/>
              </a:cxn>
              <a:cxn ang="0">
                <a:pos x="connsiteX371" y="connsiteY371"/>
              </a:cxn>
              <a:cxn ang="0">
                <a:pos x="connsiteX372" y="connsiteY372"/>
              </a:cxn>
              <a:cxn ang="0">
                <a:pos x="connsiteX373" y="connsiteY373"/>
              </a:cxn>
              <a:cxn ang="0">
                <a:pos x="connsiteX374" y="connsiteY374"/>
              </a:cxn>
              <a:cxn ang="0">
                <a:pos x="connsiteX375" y="connsiteY375"/>
              </a:cxn>
              <a:cxn ang="0">
                <a:pos x="connsiteX376" y="connsiteY376"/>
              </a:cxn>
              <a:cxn ang="0">
                <a:pos x="connsiteX377" y="connsiteY377"/>
              </a:cxn>
              <a:cxn ang="0">
                <a:pos x="connsiteX378" y="connsiteY378"/>
              </a:cxn>
              <a:cxn ang="0">
                <a:pos x="connsiteX379" y="connsiteY379"/>
              </a:cxn>
              <a:cxn ang="0">
                <a:pos x="connsiteX380" y="connsiteY380"/>
              </a:cxn>
              <a:cxn ang="0">
                <a:pos x="connsiteX381" y="connsiteY381"/>
              </a:cxn>
              <a:cxn ang="0">
                <a:pos x="connsiteX382" y="connsiteY382"/>
              </a:cxn>
              <a:cxn ang="0">
                <a:pos x="connsiteX383" y="connsiteY383"/>
              </a:cxn>
              <a:cxn ang="0">
                <a:pos x="connsiteX384" y="connsiteY384"/>
              </a:cxn>
              <a:cxn ang="0">
                <a:pos x="connsiteX385" y="connsiteY385"/>
              </a:cxn>
              <a:cxn ang="0">
                <a:pos x="connsiteX386" y="connsiteY386"/>
              </a:cxn>
              <a:cxn ang="0">
                <a:pos x="connsiteX387" y="connsiteY387"/>
              </a:cxn>
              <a:cxn ang="0">
                <a:pos x="connsiteX388" y="connsiteY388"/>
              </a:cxn>
              <a:cxn ang="0">
                <a:pos x="connsiteX389" y="connsiteY389"/>
              </a:cxn>
              <a:cxn ang="0">
                <a:pos x="connsiteX390" y="connsiteY390"/>
              </a:cxn>
              <a:cxn ang="0">
                <a:pos x="connsiteX391" y="connsiteY391"/>
              </a:cxn>
              <a:cxn ang="0">
                <a:pos x="connsiteX392" y="connsiteY392"/>
              </a:cxn>
              <a:cxn ang="0">
                <a:pos x="connsiteX393" y="connsiteY393"/>
              </a:cxn>
              <a:cxn ang="0">
                <a:pos x="connsiteX394" y="connsiteY394"/>
              </a:cxn>
              <a:cxn ang="0">
                <a:pos x="connsiteX395" y="connsiteY395"/>
              </a:cxn>
              <a:cxn ang="0">
                <a:pos x="connsiteX396" y="connsiteY396"/>
              </a:cxn>
              <a:cxn ang="0">
                <a:pos x="connsiteX397" y="connsiteY397"/>
              </a:cxn>
              <a:cxn ang="0">
                <a:pos x="connsiteX398" y="connsiteY398"/>
              </a:cxn>
              <a:cxn ang="0">
                <a:pos x="connsiteX399" y="connsiteY399"/>
              </a:cxn>
              <a:cxn ang="0">
                <a:pos x="connsiteX400" y="connsiteY400"/>
              </a:cxn>
              <a:cxn ang="0">
                <a:pos x="connsiteX401" y="connsiteY401"/>
              </a:cxn>
              <a:cxn ang="0">
                <a:pos x="connsiteX402" y="connsiteY402"/>
              </a:cxn>
              <a:cxn ang="0">
                <a:pos x="connsiteX403" y="connsiteY403"/>
              </a:cxn>
              <a:cxn ang="0">
                <a:pos x="connsiteX404" y="connsiteY404"/>
              </a:cxn>
              <a:cxn ang="0">
                <a:pos x="connsiteX405" y="connsiteY405"/>
              </a:cxn>
              <a:cxn ang="0">
                <a:pos x="connsiteX406" y="connsiteY406"/>
              </a:cxn>
              <a:cxn ang="0">
                <a:pos x="connsiteX407" y="connsiteY407"/>
              </a:cxn>
              <a:cxn ang="0">
                <a:pos x="connsiteX408" y="connsiteY408"/>
              </a:cxn>
              <a:cxn ang="0">
                <a:pos x="connsiteX409" y="connsiteY409"/>
              </a:cxn>
              <a:cxn ang="0">
                <a:pos x="connsiteX410" y="connsiteY410"/>
              </a:cxn>
              <a:cxn ang="0">
                <a:pos x="connsiteX411" y="connsiteY411"/>
              </a:cxn>
              <a:cxn ang="0">
                <a:pos x="connsiteX412" y="connsiteY412"/>
              </a:cxn>
              <a:cxn ang="0">
                <a:pos x="connsiteX413" y="connsiteY413"/>
              </a:cxn>
              <a:cxn ang="0">
                <a:pos x="connsiteX414" y="connsiteY414"/>
              </a:cxn>
              <a:cxn ang="0">
                <a:pos x="connsiteX415" y="connsiteY415"/>
              </a:cxn>
              <a:cxn ang="0">
                <a:pos x="connsiteX416" y="connsiteY416"/>
              </a:cxn>
              <a:cxn ang="0">
                <a:pos x="connsiteX417" y="connsiteY417"/>
              </a:cxn>
              <a:cxn ang="0">
                <a:pos x="connsiteX418" y="connsiteY418"/>
              </a:cxn>
              <a:cxn ang="0">
                <a:pos x="connsiteX419" y="connsiteY419"/>
              </a:cxn>
              <a:cxn ang="0">
                <a:pos x="connsiteX420" y="connsiteY420"/>
              </a:cxn>
              <a:cxn ang="0">
                <a:pos x="connsiteX421" y="connsiteY421"/>
              </a:cxn>
              <a:cxn ang="0">
                <a:pos x="connsiteX422" y="connsiteY422"/>
              </a:cxn>
              <a:cxn ang="0">
                <a:pos x="connsiteX423" y="connsiteY423"/>
              </a:cxn>
              <a:cxn ang="0">
                <a:pos x="connsiteX424" y="connsiteY424"/>
              </a:cxn>
              <a:cxn ang="0">
                <a:pos x="connsiteX425" y="connsiteY425"/>
              </a:cxn>
              <a:cxn ang="0">
                <a:pos x="connsiteX426" y="connsiteY426"/>
              </a:cxn>
              <a:cxn ang="0">
                <a:pos x="connsiteX427" y="connsiteY427"/>
              </a:cxn>
              <a:cxn ang="0">
                <a:pos x="connsiteX428" y="connsiteY428"/>
              </a:cxn>
              <a:cxn ang="0">
                <a:pos x="connsiteX429" y="connsiteY429"/>
              </a:cxn>
              <a:cxn ang="0">
                <a:pos x="connsiteX430" y="connsiteY430"/>
              </a:cxn>
              <a:cxn ang="0">
                <a:pos x="connsiteX431" y="connsiteY431"/>
              </a:cxn>
              <a:cxn ang="0">
                <a:pos x="connsiteX432" y="connsiteY432"/>
              </a:cxn>
              <a:cxn ang="0">
                <a:pos x="connsiteX433" y="connsiteY433"/>
              </a:cxn>
              <a:cxn ang="0">
                <a:pos x="connsiteX434" y="connsiteY434"/>
              </a:cxn>
              <a:cxn ang="0">
                <a:pos x="connsiteX435" y="connsiteY435"/>
              </a:cxn>
              <a:cxn ang="0">
                <a:pos x="connsiteX436" y="connsiteY436"/>
              </a:cxn>
              <a:cxn ang="0">
                <a:pos x="connsiteX437" y="connsiteY437"/>
              </a:cxn>
              <a:cxn ang="0">
                <a:pos x="connsiteX438" y="connsiteY438"/>
              </a:cxn>
              <a:cxn ang="0">
                <a:pos x="connsiteX439" y="connsiteY439"/>
              </a:cxn>
              <a:cxn ang="0">
                <a:pos x="connsiteX440" y="connsiteY440"/>
              </a:cxn>
              <a:cxn ang="0">
                <a:pos x="connsiteX441" y="connsiteY441"/>
              </a:cxn>
              <a:cxn ang="0">
                <a:pos x="connsiteX442" y="connsiteY442"/>
              </a:cxn>
              <a:cxn ang="0">
                <a:pos x="connsiteX443" y="connsiteY443"/>
              </a:cxn>
              <a:cxn ang="0">
                <a:pos x="connsiteX444" y="connsiteY444"/>
              </a:cxn>
              <a:cxn ang="0">
                <a:pos x="connsiteX445" y="connsiteY445"/>
              </a:cxn>
              <a:cxn ang="0">
                <a:pos x="connsiteX446" y="connsiteY446"/>
              </a:cxn>
              <a:cxn ang="0">
                <a:pos x="connsiteX447" y="connsiteY447"/>
              </a:cxn>
              <a:cxn ang="0">
                <a:pos x="connsiteX448" y="connsiteY448"/>
              </a:cxn>
              <a:cxn ang="0">
                <a:pos x="connsiteX449" y="connsiteY449"/>
              </a:cxn>
              <a:cxn ang="0">
                <a:pos x="connsiteX450" y="connsiteY450"/>
              </a:cxn>
              <a:cxn ang="0">
                <a:pos x="connsiteX451" y="connsiteY451"/>
              </a:cxn>
              <a:cxn ang="0">
                <a:pos x="connsiteX452" y="connsiteY452"/>
              </a:cxn>
              <a:cxn ang="0">
                <a:pos x="connsiteX453" y="connsiteY453"/>
              </a:cxn>
              <a:cxn ang="0">
                <a:pos x="connsiteX454" y="connsiteY454"/>
              </a:cxn>
              <a:cxn ang="0">
                <a:pos x="connsiteX455" y="connsiteY455"/>
              </a:cxn>
              <a:cxn ang="0">
                <a:pos x="connsiteX456" y="connsiteY456"/>
              </a:cxn>
              <a:cxn ang="0">
                <a:pos x="connsiteX457" y="connsiteY457"/>
              </a:cxn>
              <a:cxn ang="0">
                <a:pos x="connsiteX458" y="connsiteY458"/>
              </a:cxn>
              <a:cxn ang="0">
                <a:pos x="connsiteX459" y="connsiteY459"/>
              </a:cxn>
              <a:cxn ang="0">
                <a:pos x="connsiteX460" y="connsiteY460"/>
              </a:cxn>
              <a:cxn ang="0">
                <a:pos x="connsiteX461" y="connsiteY461"/>
              </a:cxn>
              <a:cxn ang="0">
                <a:pos x="connsiteX462" y="connsiteY462"/>
              </a:cxn>
              <a:cxn ang="0">
                <a:pos x="connsiteX463" y="connsiteY463"/>
              </a:cxn>
              <a:cxn ang="0">
                <a:pos x="connsiteX464" y="connsiteY464"/>
              </a:cxn>
              <a:cxn ang="0">
                <a:pos x="connsiteX465" y="connsiteY465"/>
              </a:cxn>
              <a:cxn ang="0">
                <a:pos x="connsiteX466" y="connsiteY466"/>
              </a:cxn>
              <a:cxn ang="0">
                <a:pos x="connsiteX467" y="connsiteY467"/>
              </a:cxn>
              <a:cxn ang="0">
                <a:pos x="connsiteX468" y="connsiteY468"/>
              </a:cxn>
              <a:cxn ang="0">
                <a:pos x="connsiteX469" y="connsiteY469"/>
              </a:cxn>
              <a:cxn ang="0">
                <a:pos x="connsiteX470" y="connsiteY470"/>
              </a:cxn>
              <a:cxn ang="0">
                <a:pos x="connsiteX471" y="connsiteY471"/>
              </a:cxn>
              <a:cxn ang="0">
                <a:pos x="connsiteX472" y="connsiteY472"/>
              </a:cxn>
              <a:cxn ang="0">
                <a:pos x="connsiteX473" y="connsiteY473"/>
              </a:cxn>
              <a:cxn ang="0">
                <a:pos x="connsiteX474" y="connsiteY474"/>
              </a:cxn>
              <a:cxn ang="0">
                <a:pos x="connsiteX475" y="connsiteY475"/>
              </a:cxn>
              <a:cxn ang="0">
                <a:pos x="connsiteX476" y="connsiteY476"/>
              </a:cxn>
              <a:cxn ang="0">
                <a:pos x="connsiteX477" y="connsiteY477"/>
              </a:cxn>
              <a:cxn ang="0">
                <a:pos x="connsiteX478" y="connsiteY478"/>
              </a:cxn>
              <a:cxn ang="0">
                <a:pos x="connsiteX479" y="connsiteY479"/>
              </a:cxn>
              <a:cxn ang="0">
                <a:pos x="connsiteX480" y="connsiteY480"/>
              </a:cxn>
              <a:cxn ang="0">
                <a:pos x="connsiteX481" y="connsiteY481"/>
              </a:cxn>
              <a:cxn ang="0">
                <a:pos x="connsiteX482" y="connsiteY482"/>
              </a:cxn>
              <a:cxn ang="0">
                <a:pos x="connsiteX483" y="connsiteY483"/>
              </a:cxn>
              <a:cxn ang="0">
                <a:pos x="connsiteX484" y="connsiteY484"/>
              </a:cxn>
              <a:cxn ang="0">
                <a:pos x="connsiteX485" y="connsiteY485"/>
              </a:cxn>
              <a:cxn ang="0">
                <a:pos x="connsiteX486" y="connsiteY486"/>
              </a:cxn>
              <a:cxn ang="0">
                <a:pos x="connsiteX487" y="connsiteY487"/>
              </a:cxn>
              <a:cxn ang="0">
                <a:pos x="connsiteX488" y="connsiteY488"/>
              </a:cxn>
              <a:cxn ang="0">
                <a:pos x="connsiteX489" y="connsiteY489"/>
              </a:cxn>
              <a:cxn ang="0">
                <a:pos x="connsiteX490" y="connsiteY490"/>
              </a:cxn>
              <a:cxn ang="0">
                <a:pos x="connsiteX491" y="connsiteY491"/>
              </a:cxn>
              <a:cxn ang="0">
                <a:pos x="connsiteX492" y="connsiteY492"/>
              </a:cxn>
              <a:cxn ang="0">
                <a:pos x="connsiteX493" y="connsiteY493"/>
              </a:cxn>
              <a:cxn ang="0">
                <a:pos x="connsiteX494" y="connsiteY494"/>
              </a:cxn>
              <a:cxn ang="0">
                <a:pos x="connsiteX495" y="connsiteY495"/>
              </a:cxn>
              <a:cxn ang="0">
                <a:pos x="connsiteX496" y="connsiteY496"/>
              </a:cxn>
              <a:cxn ang="0">
                <a:pos x="connsiteX497" y="connsiteY497"/>
              </a:cxn>
              <a:cxn ang="0">
                <a:pos x="connsiteX498" y="connsiteY498"/>
              </a:cxn>
              <a:cxn ang="0">
                <a:pos x="connsiteX499" y="connsiteY499"/>
              </a:cxn>
              <a:cxn ang="0">
                <a:pos x="connsiteX500" y="connsiteY500"/>
              </a:cxn>
              <a:cxn ang="0">
                <a:pos x="connsiteX501" y="connsiteY501"/>
              </a:cxn>
              <a:cxn ang="0">
                <a:pos x="connsiteX502" y="connsiteY502"/>
              </a:cxn>
              <a:cxn ang="0">
                <a:pos x="connsiteX503" y="connsiteY503"/>
              </a:cxn>
              <a:cxn ang="0">
                <a:pos x="connsiteX504" y="connsiteY504"/>
              </a:cxn>
              <a:cxn ang="0">
                <a:pos x="connsiteX505" y="connsiteY505"/>
              </a:cxn>
              <a:cxn ang="0">
                <a:pos x="connsiteX506" y="connsiteY506"/>
              </a:cxn>
              <a:cxn ang="0">
                <a:pos x="connsiteX507" y="connsiteY507"/>
              </a:cxn>
              <a:cxn ang="0">
                <a:pos x="connsiteX508" y="connsiteY508"/>
              </a:cxn>
              <a:cxn ang="0">
                <a:pos x="connsiteX509" y="connsiteY509"/>
              </a:cxn>
              <a:cxn ang="0">
                <a:pos x="connsiteX510" y="connsiteY510"/>
              </a:cxn>
              <a:cxn ang="0">
                <a:pos x="connsiteX511" y="connsiteY511"/>
              </a:cxn>
              <a:cxn ang="0">
                <a:pos x="connsiteX512" y="connsiteY512"/>
              </a:cxn>
              <a:cxn ang="0">
                <a:pos x="connsiteX513" y="connsiteY513"/>
              </a:cxn>
              <a:cxn ang="0">
                <a:pos x="connsiteX514" y="connsiteY514"/>
              </a:cxn>
              <a:cxn ang="0">
                <a:pos x="connsiteX515" y="connsiteY515"/>
              </a:cxn>
              <a:cxn ang="0">
                <a:pos x="connsiteX516" y="connsiteY516"/>
              </a:cxn>
              <a:cxn ang="0">
                <a:pos x="connsiteX517" y="connsiteY517"/>
              </a:cxn>
              <a:cxn ang="0">
                <a:pos x="connsiteX518" y="connsiteY518"/>
              </a:cxn>
              <a:cxn ang="0">
                <a:pos x="connsiteX519" y="connsiteY519"/>
              </a:cxn>
              <a:cxn ang="0">
                <a:pos x="connsiteX520" y="connsiteY520"/>
              </a:cxn>
              <a:cxn ang="0">
                <a:pos x="connsiteX521" y="connsiteY521"/>
              </a:cxn>
              <a:cxn ang="0">
                <a:pos x="connsiteX522" y="connsiteY522"/>
              </a:cxn>
              <a:cxn ang="0">
                <a:pos x="connsiteX523" y="connsiteY523"/>
              </a:cxn>
              <a:cxn ang="0">
                <a:pos x="connsiteX524" y="connsiteY524"/>
              </a:cxn>
              <a:cxn ang="0">
                <a:pos x="connsiteX525" y="connsiteY525"/>
              </a:cxn>
              <a:cxn ang="0">
                <a:pos x="connsiteX526" y="connsiteY526"/>
              </a:cxn>
              <a:cxn ang="0">
                <a:pos x="connsiteX527" y="connsiteY527"/>
              </a:cxn>
              <a:cxn ang="0">
                <a:pos x="connsiteX528" y="connsiteY528"/>
              </a:cxn>
              <a:cxn ang="0">
                <a:pos x="connsiteX529" y="connsiteY529"/>
              </a:cxn>
              <a:cxn ang="0">
                <a:pos x="connsiteX530" y="connsiteY530"/>
              </a:cxn>
              <a:cxn ang="0">
                <a:pos x="connsiteX531" y="connsiteY531"/>
              </a:cxn>
              <a:cxn ang="0">
                <a:pos x="connsiteX532" y="connsiteY532"/>
              </a:cxn>
              <a:cxn ang="0">
                <a:pos x="connsiteX533" y="connsiteY533"/>
              </a:cxn>
              <a:cxn ang="0">
                <a:pos x="connsiteX534" y="connsiteY534"/>
              </a:cxn>
              <a:cxn ang="0">
                <a:pos x="connsiteX535" y="connsiteY535"/>
              </a:cxn>
              <a:cxn ang="0">
                <a:pos x="connsiteX536" y="connsiteY536"/>
              </a:cxn>
              <a:cxn ang="0">
                <a:pos x="connsiteX537" y="connsiteY537"/>
              </a:cxn>
              <a:cxn ang="0">
                <a:pos x="connsiteX538" y="connsiteY538"/>
              </a:cxn>
              <a:cxn ang="0">
                <a:pos x="connsiteX539" y="connsiteY539"/>
              </a:cxn>
              <a:cxn ang="0">
                <a:pos x="connsiteX540" y="connsiteY540"/>
              </a:cxn>
              <a:cxn ang="0">
                <a:pos x="connsiteX541" y="connsiteY541"/>
              </a:cxn>
              <a:cxn ang="0">
                <a:pos x="connsiteX542" y="connsiteY542"/>
              </a:cxn>
              <a:cxn ang="0">
                <a:pos x="connsiteX543" y="connsiteY543"/>
              </a:cxn>
              <a:cxn ang="0">
                <a:pos x="connsiteX544" y="connsiteY544"/>
              </a:cxn>
              <a:cxn ang="0">
                <a:pos x="connsiteX545" y="connsiteY545"/>
              </a:cxn>
              <a:cxn ang="0">
                <a:pos x="connsiteX546" y="connsiteY546"/>
              </a:cxn>
              <a:cxn ang="0">
                <a:pos x="connsiteX547" y="connsiteY547"/>
              </a:cxn>
              <a:cxn ang="0">
                <a:pos x="connsiteX548" y="connsiteY548"/>
              </a:cxn>
              <a:cxn ang="0">
                <a:pos x="connsiteX549" y="connsiteY549"/>
              </a:cxn>
              <a:cxn ang="0">
                <a:pos x="connsiteX550" y="connsiteY550"/>
              </a:cxn>
              <a:cxn ang="0">
                <a:pos x="connsiteX551" y="connsiteY551"/>
              </a:cxn>
              <a:cxn ang="0">
                <a:pos x="connsiteX552" y="connsiteY552"/>
              </a:cxn>
              <a:cxn ang="0">
                <a:pos x="connsiteX553" y="connsiteY553"/>
              </a:cxn>
              <a:cxn ang="0">
                <a:pos x="connsiteX554" y="connsiteY554"/>
              </a:cxn>
              <a:cxn ang="0">
                <a:pos x="connsiteX555" y="connsiteY555"/>
              </a:cxn>
              <a:cxn ang="0">
                <a:pos x="connsiteX556" y="connsiteY556"/>
              </a:cxn>
              <a:cxn ang="0">
                <a:pos x="connsiteX557" y="connsiteY557"/>
              </a:cxn>
              <a:cxn ang="0">
                <a:pos x="connsiteX558" y="connsiteY558"/>
              </a:cxn>
              <a:cxn ang="0">
                <a:pos x="connsiteX559" y="connsiteY559"/>
              </a:cxn>
              <a:cxn ang="0">
                <a:pos x="connsiteX560" y="connsiteY560"/>
              </a:cxn>
              <a:cxn ang="0">
                <a:pos x="connsiteX561" y="connsiteY561"/>
              </a:cxn>
              <a:cxn ang="0">
                <a:pos x="connsiteX562" y="connsiteY562"/>
              </a:cxn>
              <a:cxn ang="0">
                <a:pos x="connsiteX563" y="connsiteY563"/>
              </a:cxn>
              <a:cxn ang="0">
                <a:pos x="connsiteX564" y="connsiteY564"/>
              </a:cxn>
              <a:cxn ang="0">
                <a:pos x="connsiteX565" y="connsiteY565"/>
              </a:cxn>
              <a:cxn ang="0">
                <a:pos x="connsiteX566" y="connsiteY566"/>
              </a:cxn>
              <a:cxn ang="0">
                <a:pos x="connsiteX567" y="connsiteY567"/>
              </a:cxn>
              <a:cxn ang="0">
                <a:pos x="connsiteX568" y="connsiteY568"/>
              </a:cxn>
              <a:cxn ang="0">
                <a:pos x="connsiteX569" y="connsiteY569"/>
              </a:cxn>
              <a:cxn ang="0">
                <a:pos x="connsiteX570" y="connsiteY570"/>
              </a:cxn>
              <a:cxn ang="0">
                <a:pos x="connsiteX571" y="connsiteY571"/>
              </a:cxn>
              <a:cxn ang="0">
                <a:pos x="connsiteX572" y="connsiteY572"/>
              </a:cxn>
              <a:cxn ang="0">
                <a:pos x="connsiteX573" y="connsiteY573"/>
              </a:cxn>
              <a:cxn ang="0">
                <a:pos x="connsiteX574" y="connsiteY574"/>
              </a:cxn>
              <a:cxn ang="0">
                <a:pos x="connsiteX575" y="connsiteY575"/>
              </a:cxn>
              <a:cxn ang="0">
                <a:pos x="connsiteX576" y="connsiteY576"/>
              </a:cxn>
              <a:cxn ang="0">
                <a:pos x="connsiteX577" y="connsiteY577"/>
              </a:cxn>
              <a:cxn ang="0">
                <a:pos x="connsiteX578" y="connsiteY578"/>
              </a:cxn>
              <a:cxn ang="0">
                <a:pos x="connsiteX579" y="connsiteY579"/>
              </a:cxn>
              <a:cxn ang="0">
                <a:pos x="connsiteX580" y="connsiteY580"/>
              </a:cxn>
              <a:cxn ang="0">
                <a:pos x="connsiteX581" y="connsiteY581"/>
              </a:cxn>
              <a:cxn ang="0">
                <a:pos x="connsiteX582" y="connsiteY582"/>
              </a:cxn>
              <a:cxn ang="0">
                <a:pos x="connsiteX583" y="connsiteY583"/>
              </a:cxn>
              <a:cxn ang="0">
                <a:pos x="connsiteX584" y="connsiteY584"/>
              </a:cxn>
              <a:cxn ang="0">
                <a:pos x="connsiteX585" y="connsiteY585"/>
              </a:cxn>
              <a:cxn ang="0">
                <a:pos x="connsiteX586" y="connsiteY586"/>
              </a:cxn>
              <a:cxn ang="0">
                <a:pos x="connsiteX587" y="connsiteY587"/>
              </a:cxn>
              <a:cxn ang="0">
                <a:pos x="connsiteX588" y="connsiteY588"/>
              </a:cxn>
              <a:cxn ang="0">
                <a:pos x="connsiteX589" y="connsiteY589"/>
              </a:cxn>
              <a:cxn ang="0">
                <a:pos x="connsiteX590" y="connsiteY590"/>
              </a:cxn>
              <a:cxn ang="0">
                <a:pos x="connsiteX591" y="connsiteY591"/>
              </a:cxn>
              <a:cxn ang="0">
                <a:pos x="connsiteX592" y="connsiteY592"/>
              </a:cxn>
              <a:cxn ang="0">
                <a:pos x="connsiteX593" y="connsiteY593"/>
              </a:cxn>
              <a:cxn ang="0">
                <a:pos x="connsiteX594" y="connsiteY594"/>
              </a:cxn>
              <a:cxn ang="0">
                <a:pos x="connsiteX595" y="connsiteY595"/>
              </a:cxn>
              <a:cxn ang="0">
                <a:pos x="connsiteX596" y="connsiteY596"/>
              </a:cxn>
              <a:cxn ang="0">
                <a:pos x="connsiteX597" y="connsiteY597"/>
              </a:cxn>
              <a:cxn ang="0">
                <a:pos x="connsiteX598" y="connsiteY598"/>
              </a:cxn>
              <a:cxn ang="0">
                <a:pos x="connsiteX599" y="connsiteY599"/>
              </a:cxn>
              <a:cxn ang="0">
                <a:pos x="connsiteX600" y="connsiteY600"/>
              </a:cxn>
              <a:cxn ang="0">
                <a:pos x="connsiteX601" y="connsiteY601"/>
              </a:cxn>
              <a:cxn ang="0">
                <a:pos x="connsiteX602" y="connsiteY602"/>
              </a:cxn>
              <a:cxn ang="0">
                <a:pos x="connsiteX603" y="connsiteY603"/>
              </a:cxn>
              <a:cxn ang="0">
                <a:pos x="connsiteX604" y="connsiteY604"/>
              </a:cxn>
              <a:cxn ang="0">
                <a:pos x="connsiteX605" y="connsiteY605"/>
              </a:cxn>
              <a:cxn ang="0">
                <a:pos x="connsiteX606" y="connsiteY606"/>
              </a:cxn>
              <a:cxn ang="0">
                <a:pos x="connsiteX607" y="connsiteY607"/>
              </a:cxn>
              <a:cxn ang="0">
                <a:pos x="connsiteX608" y="connsiteY608"/>
              </a:cxn>
              <a:cxn ang="0">
                <a:pos x="connsiteX609" y="connsiteY609"/>
              </a:cxn>
              <a:cxn ang="0">
                <a:pos x="connsiteX610" y="connsiteY610"/>
              </a:cxn>
              <a:cxn ang="0">
                <a:pos x="connsiteX611" y="connsiteY611"/>
              </a:cxn>
              <a:cxn ang="0">
                <a:pos x="connsiteX612" y="connsiteY612"/>
              </a:cxn>
              <a:cxn ang="0">
                <a:pos x="connsiteX613" y="connsiteY613"/>
              </a:cxn>
              <a:cxn ang="0">
                <a:pos x="connsiteX614" y="connsiteY614"/>
              </a:cxn>
              <a:cxn ang="0">
                <a:pos x="connsiteX615" y="connsiteY615"/>
              </a:cxn>
              <a:cxn ang="0">
                <a:pos x="connsiteX616" y="connsiteY616"/>
              </a:cxn>
              <a:cxn ang="0">
                <a:pos x="connsiteX617" y="connsiteY617"/>
              </a:cxn>
              <a:cxn ang="0">
                <a:pos x="connsiteX618" y="connsiteY618"/>
              </a:cxn>
              <a:cxn ang="0">
                <a:pos x="connsiteX619" y="connsiteY619"/>
              </a:cxn>
              <a:cxn ang="0">
                <a:pos x="connsiteX620" y="connsiteY620"/>
              </a:cxn>
              <a:cxn ang="0">
                <a:pos x="connsiteX621" y="connsiteY621"/>
              </a:cxn>
              <a:cxn ang="0">
                <a:pos x="connsiteX622" y="connsiteY622"/>
              </a:cxn>
              <a:cxn ang="0">
                <a:pos x="connsiteX623" y="connsiteY623"/>
              </a:cxn>
              <a:cxn ang="0">
                <a:pos x="connsiteX624" y="connsiteY624"/>
              </a:cxn>
              <a:cxn ang="0">
                <a:pos x="connsiteX625" y="connsiteY625"/>
              </a:cxn>
              <a:cxn ang="0">
                <a:pos x="connsiteX626" y="connsiteY626"/>
              </a:cxn>
              <a:cxn ang="0">
                <a:pos x="connsiteX627" y="connsiteY627"/>
              </a:cxn>
              <a:cxn ang="0">
                <a:pos x="connsiteX628" y="connsiteY628"/>
              </a:cxn>
              <a:cxn ang="0">
                <a:pos x="connsiteX629" y="connsiteY629"/>
              </a:cxn>
              <a:cxn ang="0">
                <a:pos x="connsiteX630" y="connsiteY630"/>
              </a:cxn>
              <a:cxn ang="0">
                <a:pos x="connsiteX631" y="connsiteY631"/>
              </a:cxn>
              <a:cxn ang="0">
                <a:pos x="connsiteX632" y="connsiteY632"/>
              </a:cxn>
              <a:cxn ang="0">
                <a:pos x="connsiteX633" y="connsiteY633"/>
              </a:cxn>
              <a:cxn ang="0">
                <a:pos x="connsiteX634" y="connsiteY634"/>
              </a:cxn>
              <a:cxn ang="0">
                <a:pos x="connsiteX635" y="connsiteY635"/>
              </a:cxn>
              <a:cxn ang="0">
                <a:pos x="connsiteX636" y="connsiteY636"/>
              </a:cxn>
              <a:cxn ang="0">
                <a:pos x="connsiteX637" y="connsiteY637"/>
              </a:cxn>
              <a:cxn ang="0">
                <a:pos x="connsiteX638" y="connsiteY638"/>
              </a:cxn>
              <a:cxn ang="0">
                <a:pos x="connsiteX639" y="connsiteY639"/>
              </a:cxn>
              <a:cxn ang="0">
                <a:pos x="connsiteX640" y="connsiteY640"/>
              </a:cxn>
              <a:cxn ang="0">
                <a:pos x="connsiteX641" y="connsiteY641"/>
              </a:cxn>
              <a:cxn ang="0">
                <a:pos x="connsiteX642" y="connsiteY642"/>
              </a:cxn>
              <a:cxn ang="0">
                <a:pos x="connsiteX643" y="connsiteY643"/>
              </a:cxn>
              <a:cxn ang="0">
                <a:pos x="connsiteX644" y="connsiteY644"/>
              </a:cxn>
              <a:cxn ang="0">
                <a:pos x="connsiteX645" y="connsiteY645"/>
              </a:cxn>
              <a:cxn ang="0">
                <a:pos x="connsiteX646" y="connsiteY646"/>
              </a:cxn>
              <a:cxn ang="0">
                <a:pos x="connsiteX647" y="connsiteY647"/>
              </a:cxn>
              <a:cxn ang="0">
                <a:pos x="connsiteX648" y="connsiteY648"/>
              </a:cxn>
              <a:cxn ang="0">
                <a:pos x="connsiteX649" y="connsiteY649"/>
              </a:cxn>
              <a:cxn ang="0">
                <a:pos x="connsiteX650" y="connsiteY650"/>
              </a:cxn>
              <a:cxn ang="0">
                <a:pos x="connsiteX651" y="connsiteY651"/>
              </a:cxn>
              <a:cxn ang="0">
                <a:pos x="connsiteX652" y="connsiteY652"/>
              </a:cxn>
              <a:cxn ang="0">
                <a:pos x="connsiteX653" y="connsiteY653"/>
              </a:cxn>
              <a:cxn ang="0">
                <a:pos x="connsiteX654" y="connsiteY654"/>
              </a:cxn>
              <a:cxn ang="0">
                <a:pos x="connsiteX655" y="connsiteY655"/>
              </a:cxn>
              <a:cxn ang="0">
                <a:pos x="connsiteX656" y="connsiteY656"/>
              </a:cxn>
              <a:cxn ang="0">
                <a:pos x="connsiteX657" y="connsiteY657"/>
              </a:cxn>
              <a:cxn ang="0">
                <a:pos x="connsiteX658" y="connsiteY658"/>
              </a:cxn>
              <a:cxn ang="0">
                <a:pos x="connsiteX659" y="connsiteY659"/>
              </a:cxn>
              <a:cxn ang="0">
                <a:pos x="connsiteX660" y="connsiteY660"/>
              </a:cxn>
              <a:cxn ang="0">
                <a:pos x="connsiteX661" y="connsiteY661"/>
              </a:cxn>
              <a:cxn ang="0">
                <a:pos x="connsiteX662" y="connsiteY662"/>
              </a:cxn>
              <a:cxn ang="0">
                <a:pos x="connsiteX663" y="connsiteY663"/>
              </a:cxn>
              <a:cxn ang="0">
                <a:pos x="connsiteX664" y="connsiteY664"/>
              </a:cxn>
              <a:cxn ang="0">
                <a:pos x="connsiteX665" y="connsiteY665"/>
              </a:cxn>
              <a:cxn ang="0">
                <a:pos x="connsiteX666" y="connsiteY666"/>
              </a:cxn>
              <a:cxn ang="0">
                <a:pos x="connsiteX667" y="connsiteY667"/>
              </a:cxn>
              <a:cxn ang="0">
                <a:pos x="connsiteX668" y="connsiteY668"/>
              </a:cxn>
              <a:cxn ang="0">
                <a:pos x="connsiteX669" y="connsiteY669"/>
              </a:cxn>
              <a:cxn ang="0">
                <a:pos x="connsiteX670" y="connsiteY670"/>
              </a:cxn>
              <a:cxn ang="0">
                <a:pos x="connsiteX671" y="connsiteY671"/>
              </a:cxn>
              <a:cxn ang="0">
                <a:pos x="connsiteX672" y="connsiteY672"/>
              </a:cxn>
              <a:cxn ang="0">
                <a:pos x="connsiteX673" y="connsiteY673"/>
              </a:cxn>
              <a:cxn ang="0">
                <a:pos x="connsiteX674" y="connsiteY674"/>
              </a:cxn>
              <a:cxn ang="0">
                <a:pos x="connsiteX675" y="connsiteY675"/>
              </a:cxn>
              <a:cxn ang="0">
                <a:pos x="connsiteX676" y="connsiteY676"/>
              </a:cxn>
              <a:cxn ang="0">
                <a:pos x="connsiteX677" y="connsiteY677"/>
              </a:cxn>
              <a:cxn ang="0">
                <a:pos x="connsiteX678" y="connsiteY678"/>
              </a:cxn>
              <a:cxn ang="0">
                <a:pos x="connsiteX679" y="connsiteY679"/>
              </a:cxn>
              <a:cxn ang="0">
                <a:pos x="connsiteX680" y="connsiteY680"/>
              </a:cxn>
              <a:cxn ang="0">
                <a:pos x="connsiteX681" y="connsiteY681"/>
              </a:cxn>
              <a:cxn ang="0">
                <a:pos x="connsiteX682" y="connsiteY682"/>
              </a:cxn>
              <a:cxn ang="0">
                <a:pos x="connsiteX683" y="connsiteY683"/>
              </a:cxn>
              <a:cxn ang="0">
                <a:pos x="connsiteX684" y="connsiteY684"/>
              </a:cxn>
              <a:cxn ang="0">
                <a:pos x="connsiteX685" y="connsiteY685"/>
              </a:cxn>
              <a:cxn ang="0">
                <a:pos x="connsiteX686" y="connsiteY686"/>
              </a:cxn>
              <a:cxn ang="0">
                <a:pos x="connsiteX687" y="connsiteY687"/>
              </a:cxn>
              <a:cxn ang="0">
                <a:pos x="connsiteX688" y="connsiteY688"/>
              </a:cxn>
              <a:cxn ang="0">
                <a:pos x="connsiteX689" y="connsiteY689"/>
              </a:cxn>
              <a:cxn ang="0">
                <a:pos x="connsiteX690" y="connsiteY690"/>
              </a:cxn>
              <a:cxn ang="0">
                <a:pos x="connsiteX691" y="connsiteY691"/>
              </a:cxn>
              <a:cxn ang="0">
                <a:pos x="connsiteX692" y="connsiteY692"/>
              </a:cxn>
              <a:cxn ang="0">
                <a:pos x="connsiteX693" y="connsiteY693"/>
              </a:cxn>
              <a:cxn ang="0">
                <a:pos x="connsiteX694" y="connsiteY694"/>
              </a:cxn>
              <a:cxn ang="0">
                <a:pos x="connsiteX695" y="connsiteY695"/>
              </a:cxn>
              <a:cxn ang="0">
                <a:pos x="connsiteX696" y="connsiteY696"/>
              </a:cxn>
              <a:cxn ang="0">
                <a:pos x="connsiteX697" y="connsiteY697"/>
              </a:cxn>
              <a:cxn ang="0">
                <a:pos x="connsiteX698" y="connsiteY698"/>
              </a:cxn>
              <a:cxn ang="0">
                <a:pos x="connsiteX699" y="connsiteY699"/>
              </a:cxn>
              <a:cxn ang="0">
                <a:pos x="connsiteX700" y="connsiteY700"/>
              </a:cxn>
              <a:cxn ang="0">
                <a:pos x="connsiteX701" y="connsiteY701"/>
              </a:cxn>
              <a:cxn ang="0">
                <a:pos x="connsiteX702" y="connsiteY702"/>
              </a:cxn>
              <a:cxn ang="0">
                <a:pos x="connsiteX703" y="connsiteY703"/>
              </a:cxn>
              <a:cxn ang="0">
                <a:pos x="connsiteX704" y="connsiteY704"/>
              </a:cxn>
              <a:cxn ang="0">
                <a:pos x="connsiteX705" y="connsiteY705"/>
              </a:cxn>
              <a:cxn ang="0">
                <a:pos x="connsiteX706" y="connsiteY706"/>
              </a:cxn>
              <a:cxn ang="0">
                <a:pos x="connsiteX707" y="connsiteY707"/>
              </a:cxn>
              <a:cxn ang="0">
                <a:pos x="connsiteX708" y="connsiteY708"/>
              </a:cxn>
              <a:cxn ang="0">
                <a:pos x="connsiteX709" y="connsiteY709"/>
              </a:cxn>
              <a:cxn ang="0">
                <a:pos x="connsiteX710" y="connsiteY710"/>
              </a:cxn>
              <a:cxn ang="0">
                <a:pos x="connsiteX711" y="connsiteY711"/>
              </a:cxn>
              <a:cxn ang="0">
                <a:pos x="connsiteX712" y="connsiteY712"/>
              </a:cxn>
              <a:cxn ang="0">
                <a:pos x="connsiteX713" y="connsiteY713"/>
              </a:cxn>
              <a:cxn ang="0">
                <a:pos x="connsiteX714" y="connsiteY714"/>
              </a:cxn>
              <a:cxn ang="0">
                <a:pos x="connsiteX715" y="connsiteY715"/>
              </a:cxn>
              <a:cxn ang="0">
                <a:pos x="connsiteX716" y="connsiteY716"/>
              </a:cxn>
              <a:cxn ang="0">
                <a:pos x="connsiteX717" y="connsiteY717"/>
              </a:cxn>
              <a:cxn ang="0">
                <a:pos x="connsiteX718" y="connsiteY718"/>
              </a:cxn>
              <a:cxn ang="0">
                <a:pos x="connsiteX719" y="connsiteY719"/>
              </a:cxn>
              <a:cxn ang="0">
                <a:pos x="connsiteX720" y="connsiteY720"/>
              </a:cxn>
              <a:cxn ang="0">
                <a:pos x="connsiteX721" y="connsiteY721"/>
              </a:cxn>
              <a:cxn ang="0">
                <a:pos x="connsiteX722" y="connsiteY722"/>
              </a:cxn>
              <a:cxn ang="0">
                <a:pos x="connsiteX723" y="connsiteY723"/>
              </a:cxn>
              <a:cxn ang="0">
                <a:pos x="connsiteX724" y="connsiteY724"/>
              </a:cxn>
              <a:cxn ang="0">
                <a:pos x="connsiteX725" y="connsiteY725"/>
              </a:cxn>
              <a:cxn ang="0">
                <a:pos x="connsiteX726" y="connsiteY726"/>
              </a:cxn>
              <a:cxn ang="0">
                <a:pos x="connsiteX727" y="connsiteY727"/>
              </a:cxn>
              <a:cxn ang="0">
                <a:pos x="connsiteX728" y="connsiteY728"/>
              </a:cxn>
              <a:cxn ang="0">
                <a:pos x="connsiteX729" y="connsiteY729"/>
              </a:cxn>
              <a:cxn ang="0">
                <a:pos x="connsiteX730" y="connsiteY730"/>
              </a:cxn>
              <a:cxn ang="0">
                <a:pos x="connsiteX731" y="connsiteY731"/>
              </a:cxn>
              <a:cxn ang="0">
                <a:pos x="connsiteX732" y="connsiteY732"/>
              </a:cxn>
              <a:cxn ang="0">
                <a:pos x="connsiteX733" y="connsiteY733"/>
              </a:cxn>
              <a:cxn ang="0">
                <a:pos x="connsiteX734" y="connsiteY734"/>
              </a:cxn>
              <a:cxn ang="0">
                <a:pos x="connsiteX735" y="connsiteY735"/>
              </a:cxn>
              <a:cxn ang="0">
                <a:pos x="connsiteX736" y="connsiteY736"/>
              </a:cxn>
              <a:cxn ang="0">
                <a:pos x="connsiteX737" y="connsiteY737"/>
              </a:cxn>
              <a:cxn ang="0">
                <a:pos x="connsiteX738" y="connsiteY738"/>
              </a:cxn>
              <a:cxn ang="0">
                <a:pos x="connsiteX739" y="connsiteY739"/>
              </a:cxn>
              <a:cxn ang="0">
                <a:pos x="connsiteX740" y="connsiteY740"/>
              </a:cxn>
              <a:cxn ang="0">
                <a:pos x="connsiteX741" y="connsiteY741"/>
              </a:cxn>
              <a:cxn ang="0">
                <a:pos x="connsiteX742" y="connsiteY742"/>
              </a:cxn>
              <a:cxn ang="0">
                <a:pos x="connsiteX743" y="connsiteY743"/>
              </a:cxn>
              <a:cxn ang="0">
                <a:pos x="connsiteX744" y="connsiteY744"/>
              </a:cxn>
              <a:cxn ang="0">
                <a:pos x="connsiteX745" y="connsiteY745"/>
              </a:cxn>
              <a:cxn ang="0">
                <a:pos x="connsiteX746" y="connsiteY746"/>
              </a:cxn>
              <a:cxn ang="0">
                <a:pos x="connsiteX747" y="connsiteY747"/>
              </a:cxn>
              <a:cxn ang="0">
                <a:pos x="connsiteX748" y="connsiteY748"/>
              </a:cxn>
              <a:cxn ang="0">
                <a:pos x="connsiteX749" y="connsiteY749"/>
              </a:cxn>
              <a:cxn ang="0">
                <a:pos x="connsiteX750" y="connsiteY750"/>
              </a:cxn>
              <a:cxn ang="0">
                <a:pos x="connsiteX751" y="connsiteY751"/>
              </a:cxn>
              <a:cxn ang="0">
                <a:pos x="connsiteX752" y="connsiteY752"/>
              </a:cxn>
              <a:cxn ang="0">
                <a:pos x="connsiteX753" y="connsiteY753"/>
              </a:cxn>
              <a:cxn ang="0">
                <a:pos x="connsiteX754" y="connsiteY754"/>
              </a:cxn>
              <a:cxn ang="0">
                <a:pos x="connsiteX755" y="connsiteY755"/>
              </a:cxn>
              <a:cxn ang="0">
                <a:pos x="connsiteX756" y="connsiteY756"/>
              </a:cxn>
              <a:cxn ang="0">
                <a:pos x="connsiteX757" y="connsiteY757"/>
              </a:cxn>
              <a:cxn ang="0">
                <a:pos x="connsiteX758" y="connsiteY758"/>
              </a:cxn>
              <a:cxn ang="0">
                <a:pos x="connsiteX759" y="connsiteY759"/>
              </a:cxn>
              <a:cxn ang="0">
                <a:pos x="connsiteX760" y="connsiteY760"/>
              </a:cxn>
              <a:cxn ang="0">
                <a:pos x="connsiteX761" y="connsiteY761"/>
              </a:cxn>
              <a:cxn ang="0">
                <a:pos x="connsiteX762" y="connsiteY762"/>
              </a:cxn>
              <a:cxn ang="0">
                <a:pos x="connsiteX763" y="connsiteY763"/>
              </a:cxn>
              <a:cxn ang="0">
                <a:pos x="connsiteX764" y="connsiteY764"/>
              </a:cxn>
              <a:cxn ang="0">
                <a:pos x="connsiteX765" y="connsiteY765"/>
              </a:cxn>
              <a:cxn ang="0">
                <a:pos x="connsiteX766" y="connsiteY766"/>
              </a:cxn>
              <a:cxn ang="0">
                <a:pos x="connsiteX767" y="connsiteY767"/>
              </a:cxn>
              <a:cxn ang="0">
                <a:pos x="connsiteX768" y="connsiteY768"/>
              </a:cxn>
              <a:cxn ang="0">
                <a:pos x="connsiteX769" y="connsiteY769"/>
              </a:cxn>
              <a:cxn ang="0">
                <a:pos x="connsiteX770" y="connsiteY770"/>
              </a:cxn>
              <a:cxn ang="0">
                <a:pos x="connsiteX771" y="connsiteY771"/>
              </a:cxn>
              <a:cxn ang="0">
                <a:pos x="connsiteX772" y="connsiteY772"/>
              </a:cxn>
              <a:cxn ang="0">
                <a:pos x="connsiteX773" y="connsiteY773"/>
              </a:cxn>
              <a:cxn ang="0">
                <a:pos x="connsiteX774" y="connsiteY774"/>
              </a:cxn>
              <a:cxn ang="0">
                <a:pos x="connsiteX775" y="connsiteY775"/>
              </a:cxn>
              <a:cxn ang="0">
                <a:pos x="connsiteX776" y="connsiteY776"/>
              </a:cxn>
              <a:cxn ang="0">
                <a:pos x="connsiteX777" y="connsiteY777"/>
              </a:cxn>
              <a:cxn ang="0">
                <a:pos x="connsiteX778" y="connsiteY778"/>
              </a:cxn>
              <a:cxn ang="0">
                <a:pos x="connsiteX779" y="connsiteY779"/>
              </a:cxn>
              <a:cxn ang="0">
                <a:pos x="connsiteX780" y="connsiteY780"/>
              </a:cxn>
              <a:cxn ang="0">
                <a:pos x="connsiteX781" y="connsiteY781"/>
              </a:cxn>
              <a:cxn ang="0">
                <a:pos x="connsiteX782" y="connsiteY782"/>
              </a:cxn>
              <a:cxn ang="0">
                <a:pos x="connsiteX783" y="connsiteY783"/>
              </a:cxn>
              <a:cxn ang="0">
                <a:pos x="connsiteX784" y="connsiteY784"/>
              </a:cxn>
              <a:cxn ang="0">
                <a:pos x="connsiteX785" y="connsiteY785"/>
              </a:cxn>
              <a:cxn ang="0">
                <a:pos x="connsiteX786" y="connsiteY786"/>
              </a:cxn>
              <a:cxn ang="0">
                <a:pos x="connsiteX787" y="connsiteY787"/>
              </a:cxn>
              <a:cxn ang="0">
                <a:pos x="connsiteX788" y="connsiteY788"/>
              </a:cxn>
              <a:cxn ang="0">
                <a:pos x="connsiteX789" y="connsiteY789"/>
              </a:cxn>
              <a:cxn ang="0">
                <a:pos x="connsiteX790" y="connsiteY790"/>
              </a:cxn>
              <a:cxn ang="0">
                <a:pos x="connsiteX791" y="connsiteY791"/>
              </a:cxn>
              <a:cxn ang="0">
                <a:pos x="connsiteX792" y="connsiteY792"/>
              </a:cxn>
              <a:cxn ang="0">
                <a:pos x="connsiteX793" y="connsiteY793"/>
              </a:cxn>
              <a:cxn ang="0">
                <a:pos x="connsiteX794" y="connsiteY794"/>
              </a:cxn>
              <a:cxn ang="0">
                <a:pos x="connsiteX795" y="connsiteY795"/>
              </a:cxn>
              <a:cxn ang="0">
                <a:pos x="connsiteX796" y="connsiteY796"/>
              </a:cxn>
              <a:cxn ang="0">
                <a:pos x="connsiteX797" y="connsiteY797"/>
              </a:cxn>
              <a:cxn ang="0">
                <a:pos x="connsiteX798" y="connsiteY798"/>
              </a:cxn>
              <a:cxn ang="0">
                <a:pos x="connsiteX799" y="connsiteY799"/>
              </a:cxn>
              <a:cxn ang="0">
                <a:pos x="connsiteX800" y="connsiteY800"/>
              </a:cxn>
              <a:cxn ang="0">
                <a:pos x="connsiteX801" y="connsiteY801"/>
              </a:cxn>
              <a:cxn ang="0">
                <a:pos x="connsiteX802" y="connsiteY802"/>
              </a:cxn>
              <a:cxn ang="0">
                <a:pos x="connsiteX803" y="connsiteY803"/>
              </a:cxn>
              <a:cxn ang="0">
                <a:pos x="connsiteX804" y="connsiteY804"/>
              </a:cxn>
              <a:cxn ang="0">
                <a:pos x="connsiteX805" y="connsiteY805"/>
              </a:cxn>
              <a:cxn ang="0">
                <a:pos x="connsiteX806" y="connsiteY806"/>
              </a:cxn>
              <a:cxn ang="0">
                <a:pos x="connsiteX807" y="connsiteY807"/>
              </a:cxn>
              <a:cxn ang="0">
                <a:pos x="connsiteX808" y="connsiteY808"/>
              </a:cxn>
              <a:cxn ang="0">
                <a:pos x="connsiteX809" y="connsiteY809"/>
              </a:cxn>
              <a:cxn ang="0">
                <a:pos x="connsiteX810" y="connsiteY810"/>
              </a:cxn>
              <a:cxn ang="0">
                <a:pos x="connsiteX811" y="connsiteY811"/>
              </a:cxn>
              <a:cxn ang="0">
                <a:pos x="connsiteX812" y="connsiteY812"/>
              </a:cxn>
              <a:cxn ang="0">
                <a:pos x="connsiteX813" y="connsiteY813"/>
              </a:cxn>
              <a:cxn ang="0">
                <a:pos x="connsiteX814" y="connsiteY814"/>
              </a:cxn>
              <a:cxn ang="0">
                <a:pos x="connsiteX815" y="connsiteY815"/>
              </a:cxn>
              <a:cxn ang="0">
                <a:pos x="connsiteX816" y="connsiteY816"/>
              </a:cxn>
              <a:cxn ang="0">
                <a:pos x="connsiteX817" y="connsiteY817"/>
              </a:cxn>
              <a:cxn ang="0">
                <a:pos x="connsiteX818" y="connsiteY818"/>
              </a:cxn>
              <a:cxn ang="0">
                <a:pos x="connsiteX819" y="connsiteY819"/>
              </a:cxn>
              <a:cxn ang="0">
                <a:pos x="connsiteX820" y="connsiteY820"/>
              </a:cxn>
              <a:cxn ang="0">
                <a:pos x="connsiteX821" y="connsiteY821"/>
              </a:cxn>
              <a:cxn ang="0">
                <a:pos x="connsiteX822" y="connsiteY822"/>
              </a:cxn>
              <a:cxn ang="0">
                <a:pos x="connsiteX823" y="connsiteY823"/>
              </a:cxn>
              <a:cxn ang="0">
                <a:pos x="connsiteX824" y="connsiteY824"/>
              </a:cxn>
              <a:cxn ang="0">
                <a:pos x="connsiteX825" y="connsiteY825"/>
              </a:cxn>
              <a:cxn ang="0">
                <a:pos x="connsiteX826" y="connsiteY826"/>
              </a:cxn>
              <a:cxn ang="0">
                <a:pos x="connsiteX827" y="connsiteY827"/>
              </a:cxn>
              <a:cxn ang="0">
                <a:pos x="connsiteX828" y="connsiteY828"/>
              </a:cxn>
              <a:cxn ang="0">
                <a:pos x="connsiteX829" y="connsiteY829"/>
              </a:cxn>
              <a:cxn ang="0">
                <a:pos x="connsiteX830" y="connsiteY830"/>
              </a:cxn>
              <a:cxn ang="0">
                <a:pos x="connsiteX831" y="connsiteY831"/>
              </a:cxn>
              <a:cxn ang="0">
                <a:pos x="connsiteX832" y="connsiteY832"/>
              </a:cxn>
              <a:cxn ang="0">
                <a:pos x="connsiteX833" y="connsiteY833"/>
              </a:cxn>
              <a:cxn ang="0">
                <a:pos x="connsiteX834" y="connsiteY834"/>
              </a:cxn>
              <a:cxn ang="0">
                <a:pos x="connsiteX835" y="connsiteY835"/>
              </a:cxn>
              <a:cxn ang="0">
                <a:pos x="connsiteX836" y="connsiteY836"/>
              </a:cxn>
              <a:cxn ang="0">
                <a:pos x="connsiteX837" y="connsiteY837"/>
              </a:cxn>
              <a:cxn ang="0">
                <a:pos x="connsiteX838" y="connsiteY838"/>
              </a:cxn>
              <a:cxn ang="0">
                <a:pos x="connsiteX839" y="connsiteY839"/>
              </a:cxn>
              <a:cxn ang="0">
                <a:pos x="connsiteX840" y="connsiteY840"/>
              </a:cxn>
              <a:cxn ang="0">
                <a:pos x="connsiteX841" y="connsiteY841"/>
              </a:cxn>
              <a:cxn ang="0">
                <a:pos x="connsiteX842" y="connsiteY842"/>
              </a:cxn>
              <a:cxn ang="0">
                <a:pos x="connsiteX843" y="connsiteY843"/>
              </a:cxn>
              <a:cxn ang="0">
                <a:pos x="connsiteX844" y="connsiteY844"/>
              </a:cxn>
              <a:cxn ang="0">
                <a:pos x="connsiteX845" y="connsiteY845"/>
              </a:cxn>
              <a:cxn ang="0">
                <a:pos x="connsiteX846" y="connsiteY846"/>
              </a:cxn>
              <a:cxn ang="0">
                <a:pos x="connsiteX847" y="connsiteY847"/>
              </a:cxn>
              <a:cxn ang="0">
                <a:pos x="connsiteX848" y="connsiteY848"/>
              </a:cxn>
              <a:cxn ang="0">
                <a:pos x="connsiteX849" y="connsiteY849"/>
              </a:cxn>
              <a:cxn ang="0">
                <a:pos x="connsiteX850" y="connsiteY850"/>
              </a:cxn>
              <a:cxn ang="0">
                <a:pos x="connsiteX851" y="connsiteY851"/>
              </a:cxn>
              <a:cxn ang="0">
                <a:pos x="connsiteX852" y="connsiteY852"/>
              </a:cxn>
              <a:cxn ang="0">
                <a:pos x="connsiteX853" y="connsiteY853"/>
              </a:cxn>
              <a:cxn ang="0">
                <a:pos x="connsiteX854" y="connsiteY854"/>
              </a:cxn>
              <a:cxn ang="0">
                <a:pos x="connsiteX855" y="connsiteY855"/>
              </a:cxn>
              <a:cxn ang="0">
                <a:pos x="connsiteX856" y="connsiteY856"/>
              </a:cxn>
              <a:cxn ang="0">
                <a:pos x="connsiteX857" y="connsiteY857"/>
              </a:cxn>
              <a:cxn ang="0">
                <a:pos x="connsiteX858" y="connsiteY858"/>
              </a:cxn>
              <a:cxn ang="0">
                <a:pos x="connsiteX859" y="connsiteY859"/>
              </a:cxn>
              <a:cxn ang="0">
                <a:pos x="connsiteX860" y="connsiteY860"/>
              </a:cxn>
              <a:cxn ang="0">
                <a:pos x="connsiteX861" y="connsiteY861"/>
              </a:cxn>
              <a:cxn ang="0">
                <a:pos x="connsiteX862" y="connsiteY862"/>
              </a:cxn>
              <a:cxn ang="0">
                <a:pos x="connsiteX863" y="connsiteY863"/>
              </a:cxn>
              <a:cxn ang="0">
                <a:pos x="connsiteX864" y="connsiteY864"/>
              </a:cxn>
              <a:cxn ang="0">
                <a:pos x="connsiteX865" y="connsiteY865"/>
              </a:cxn>
              <a:cxn ang="0">
                <a:pos x="connsiteX866" y="connsiteY866"/>
              </a:cxn>
              <a:cxn ang="0">
                <a:pos x="connsiteX867" y="connsiteY867"/>
              </a:cxn>
              <a:cxn ang="0">
                <a:pos x="connsiteX868" y="connsiteY868"/>
              </a:cxn>
              <a:cxn ang="0">
                <a:pos x="connsiteX869" y="connsiteY869"/>
              </a:cxn>
              <a:cxn ang="0">
                <a:pos x="connsiteX870" y="connsiteY870"/>
              </a:cxn>
              <a:cxn ang="0">
                <a:pos x="connsiteX871" y="connsiteY871"/>
              </a:cxn>
              <a:cxn ang="0">
                <a:pos x="connsiteX872" y="connsiteY872"/>
              </a:cxn>
              <a:cxn ang="0">
                <a:pos x="connsiteX873" y="connsiteY873"/>
              </a:cxn>
              <a:cxn ang="0">
                <a:pos x="connsiteX874" y="connsiteY874"/>
              </a:cxn>
              <a:cxn ang="0">
                <a:pos x="connsiteX875" y="connsiteY875"/>
              </a:cxn>
              <a:cxn ang="0">
                <a:pos x="connsiteX876" y="connsiteY876"/>
              </a:cxn>
              <a:cxn ang="0">
                <a:pos x="connsiteX877" y="connsiteY877"/>
              </a:cxn>
              <a:cxn ang="0">
                <a:pos x="connsiteX878" y="connsiteY878"/>
              </a:cxn>
              <a:cxn ang="0">
                <a:pos x="connsiteX879" y="connsiteY879"/>
              </a:cxn>
              <a:cxn ang="0">
                <a:pos x="connsiteX880" y="connsiteY880"/>
              </a:cxn>
              <a:cxn ang="0">
                <a:pos x="connsiteX881" y="connsiteY881"/>
              </a:cxn>
              <a:cxn ang="0">
                <a:pos x="connsiteX882" y="connsiteY882"/>
              </a:cxn>
              <a:cxn ang="0">
                <a:pos x="connsiteX883" y="connsiteY883"/>
              </a:cxn>
              <a:cxn ang="0">
                <a:pos x="connsiteX884" y="connsiteY884"/>
              </a:cxn>
              <a:cxn ang="0">
                <a:pos x="connsiteX885" y="connsiteY885"/>
              </a:cxn>
              <a:cxn ang="0">
                <a:pos x="connsiteX886" y="connsiteY886"/>
              </a:cxn>
              <a:cxn ang="0">
                <a:pos x="connsiteX887" y="connsiteY887"/>
              </a:cxn>
              <a:cxn ang="0">
                <a:pos x="connsiteX888" y="connsiteY888"/>
              </a:cxn>
              <a:cxn ang="0">
                <a:pos x="connsiteX889" y="connsiteY889"/>
              </a:cxn>
              <a:cxn ang="0">
                <a:pos x="connsiteX890" y="connsiteY890"/>
              </a:cxn>
              <a:cxn ang="0">
                <a:pos x="connsiteX891" y="connsiteY891"/>
              </a:cxn>
              <a:cxn ang="0">
                <a:pos x="connsiteX892" y="connsiteY892"/>
              </a:cxn>
              <a:cxn ang="0">
                <a:pos x="connsiteX893" y="connsiteY893"/>
              </a:cxn>
              <a:cxn ang="0">
                <a:pos x="connsiteX894" y="connsiteY894"/>
              </a:cxn>
              <a:cxn ang="0">
                <a:pos x="connsiteX895" y="connsiteY895"/>
              </a:cxn>
              <a:cxn ang="0">
                <a:pos x="connsiteX896" y="connsiteY896"/>
              </a:cxn>
              <a:cxn ang="0">
                <a:pos x="connsiteX897" y="connsiteY897"/>
              </a:cxn>
              <a:cxn ang="0">
                <a:pos x="connsiteX898" y="connsiteY898"/>
              </a:cxn>
              <a:cxn ang="0">
                <a:pos x="connsiteX899" y="connsiteY899"/>
              </a:cxn>
              <a:cxn ang="0">
                <a:pos x="connsiteX900" y="connsiteY900"/>
              </a:cxn>
              <a:cxn ang="0">
                <a:pos x="connsiteX901" y="connsiteY901"/>
              </a:cxn>
              <a:cxn ang="0">
                <a:pos x="connsiteX902" y="connsiteY902"/>
              </a:cxn>
              <a:cxn ang="0">
                <a:pos x="connsiteX903" y="connsiteY903"/>
              </a:cxn>
              <a:cxn ang="0">
                <a:pos x="connsiteX904" y="connsiteY904"/>
              </a:cxn>
              <a:cxn ang="0">
                <a:pos x="connsiteX905" y="connsiteY905"/>
              </a:cxn>
              <a:cxn ang="0">
                <a:pos x="connsiteX906" y="connsiteY906"/>
              </a:cxn>
              <a:cxn ang="0">
                <a:pos x="connsiteX907" y="connsiteY907"/>
              </a:cxn>
              <a:cxn ang="0">
                <a:pos x="connsiteX908" y="connsiteY908"/>
              </a:cxn>
              <a:cxn ang="0">
                <a:pos x="connsiteX909" y="connsiteY909"/>
              </a:cxn>
              <a:cxn ang="0">
                <a:pos x="connsiteX910" y="connsiteY910"/>
              </a:cxn>
              <a:cxn ang="0">
                <a:pos x="connsiteX911" y="connsiteY911"/>
              </a:cxn>
              <a:cxn ang="0">
                <a:pos x="connsiteX912" y="connsiteY912"/>
              </a:cxn>
              <a:cxn ang="0">
                <a:pos x="connsiteX913" y="connsiteY913"/>
              </a:cxn>
              <a:cxn ang="0">
                <a:pos x="connsiteX914" y="connsiteY914"/>
              </a:cxn>
              <a:cxn ang="0">
                <a:pos x="connsiteX915" y="connsiteY915"/>
              </a:cxn>
              <a:cxn ang="0">
                <a:pos x="connsiteX916" y="connsiteY916"/>
              </a:cxn>
              <a:cxn ang="0">
                <a:pos x="connsiteX917" y="connsiteY917"/>
              </a:cxn>
              <a:cxn ang="0">
                <a:pos x="connsiteX918" y="connsiteY918"/>
              </a:cxn>
              <a:cxn ang="0">
                <a:pos x="connsiteX919" y="connsiteY919"/>
              </a:cxn>
              <a:cxn ang="0">
                <a:pos x="connsiteX920" y="connsiteY920"/>
              </a:cxn>
              <a:cxn ang="0">
                <a:pos x="connsiteX921" y="connsiteY921"/>
              </a:cxn>
              <a:cxn ang="0">
                <a:pos x="connsiteX922" y="connsiteY922"/>
              </a:cxn>
              <a:cxn ang="0">
                <a:pos x="connsiteX923" y="connsiteY923"/>
              </a:cxn>
              <a:cxn ang="0">
                <a:pos x="connsiteX924" y="connsiteY924"/>
              </a:cxn>
              <a:cxn ang="0">
                <a:pos x="connsiteX925" y="connsiteY925"/>
              </a:cxn>
              <a:cxn ang="0">
                <a:pos x="connsiteX926" y="connsiteY926"/>
              </a:cxn>
              <a:cxn ang="0">
                <a:pos x="connsiteX927" y="connsiteY927"/>
              </a:cxn>
              <a:cxn ang="0">
                <a:pos x="connsiteX928" y="connsiteY928"/>
              </a:cxn>
              <a:cxn ang="0">
                <a:pos x="connsiteX929" y="connsiteY929"/>
              </a:cxn>
              <a:cxn ang="0">
                <a:pos x="connsiteX930" y="connsiteY930"/>
              </a:cxn>
              <a:cxn ang="0">
                <a:pos x="connsiteX931" y="connsiteY931"/>
              </a:cxn>
              <a:cxn ang="0">
                <a:pos x="connsiteX932" y="connsiteY932"/>
              </a:cxn>
              <a:cxn ang="0">
                <a:pos x="connsiteX933" y="connsiteY933"/>
              </a:cxn>
              <a:cxn ang="0">
                <a:pos x="connsiteX934" y="connsiteY934"/>
              </a:cxn>
              <a:cxn ang="0">
                <a:pos x="connsiteX935" y="connsiteY935"/>
              </a:cxn>
              <a:cxn ang="0">
                <a:pos x="connsiteX936" y="connsiteY936"/>
              </a:cxn>
              <a:cxn ang="0">
                <a:pos x="connsiteX937" y="connsiteY937"/>
              </a:cxn>
              <a:cxn ang="0">
                <a:pos x="connsiteX938" y="connsiteY938"/>
              </a:cxn>
              <a:cxn ang="0">
                <a:pos x="connsiteX939" y="connsiteY939"/>
              </a:cxn>
              <a:cxn ang="0">
                <a:pos x="connsiteX940" y="connsiteY940"/>
              </a:cxn>
              <a:cxn ang="0">
                <a:pos x="connsiteX941" y="connsiteY941"/>
              </a:cxn>
              <a:cxn ang="0">
                <a:pos x="connsiteX942" y="connsiteY942"/>
              </a:cxn>
              <a:cxn ang="0">
                <a:pos x="connsiteX943" y="connsiteY943"/>
              </a:cxn>
              <a:cxn ang="0">
                <a:pos x="connsiteX944" y="connsiteY944"/>
              </a:cxn>
              <a:cxn ang="0">
                <a:pos x="connsiteX945" y="connsiteY945"/>
              </a:cxn>
              <a:cxn ang="0">
                <a:pos x="connsiteX946" y="connsiteY946"/>
              </a:cxn>
              <a:cxn ang="0">
                <a:pos x="connsiteX947" y="connsiteY947"/>
              </a:cxn>
              <a:cxn ang="0">
                <a:pos x="connsiteX948" y="connsiteY948"/>
              </a:cxn>
              <a:cxn ang="0">
                <a:pos x="connsiteX949" y="connsiteY949"/>
              </a:cxn>
              <a:cxn ang="0">
                <a:pos x="connsiteX950" y="connsiteY950"/>
              </a:cxn>
              <a:cxn ang="0">
                <a:pos x="connsiteX951" y="connsiteY951"/>
              </a:cxn>
              <a:cxn ang="0">
                <a:pos x="connsiteX952" y="connsiteY952"/>
              </a:cxn>
              <a:cxn ang="0">
                <a:pos x="connsiteX953" y="connsiteY953"/>
              </a:cxn>
              <a:cxn ang="0">
                <a:pos x="connsiteX954" y="connsiteY954"/>
              </a:cxn>
              <a:cxn ang="0">
                <a:pos x="connsiteX955" y="connsiteY955"/>
              </a:cxn>
              <a:cxn ang="0">
                <a:pos x="connsiteX956" y="connsiteY956"/>
              </a:cxn>
              <a:cxn ang="0">
                <a:pos x="connsiteX957" y="connsiteY957"/>
              </a:cxn>
              <a:cxn ang="0">
                <a:pos x="connsiteX958" y="connsiteY958"/>
              </a:cxn>
              <a:cxn ang="0">
                <a:pos x="connsiteX959" y="connsiteY959"/>
              </a:cxn>
              <a:cxn ang="0">
                <a:pos x="connsiteX960" y="connsiteY960"/>
              </a:cxn>
              <a:cxn ang="0">
                <a:pos x="connsiteX961" y="connsiteY961"/>
              </a:cxn>
              <a:cxn ang="0">
                <a:pos x="connsiteX962" y="connsiteY962"/>
              </a:cxn>
              <a:cxn ang="0">
                <a:pos x="connsiteX963" y="connsiteY963"/>
              </a:cxn>
              <a:cxn ang="0">
                <a:pos x="connsiteX964" y="connsiteY964"/>
              </a:cxn>
              <a:cxn ang="0">
                <a:pos x="connsiteX965" y="connsiteY965"/>
              </a:cxn>
              <a:cxn ang="0">
                <a:pos x="connsiteX966" y="connsiteY966"/>
              </a:cxn>
              <a:cxn ang="0">
                <a:pos x="connsiteX967" y="connsiteY967"/>
              </a:cxn>
              <a:cxn ang="0">
                <a:pos x="connsiteX968" y="connsiteY968"/>
              </a:cxn>
              <a:cxn ang="0">
                <a:pos x="connsiteX969" y="connsiteY969"/>
              </a:cxn>
              <a:cxn ang="0">
                <a:pos x="connsiteX970" y="connsiteY970"/>
              </a:cxn>
              <a:cxn ang="0">
                <a:pos x="connsiteX971" y="connsiteY971"/>
              </a:cxn>
              <a:cxn ang="0">
                <a:pos x="connsiteX972" y="connsiteY972"/>
              </a:cxn>
              <a:cxn ang="0">
                <a:pos x="connsiteX973" y="connsiteY973"/>
              </a:cxn>
              <a:cxn ang="0">
                <a:pos x="connsiteX974" y="connsiteY974"/>
              </a:cxn>
              <a:cxn ang="0">
                <a:pos x="connsiteX975" y="connsiteY975"/>
              </a:cxn>
              <a:cxn ang="0">
                <a:pos x="connsiteX976" y="connsiteY976"/>
              </a:cxn>
              <a:cxn ang="0">
                <a:pos x="connsiteX977" y="connsiteY977"/>
              </a:cxn>
              <a:cxn ang="0">
                <a:pos x="connsiteX978" y="connsiteY978"/>
              </a:cxn>
              <a:cxn ang="0">
                <a:pos x="connsiteX979" y="connsiteY979"/>
              </a:cxn>
              <a:cxn ang="0">
                <a:pos x="connsiteX980" y="connsiteY980"/>
              </a:cxn>
              <a:cxn ang="0">
                <a:pos x="connsiteX981" y="connsiteY981"/>
              </a:cxn>
              <a:cxn ang="0">
                <a:pos x="connsiteX982" y="connsiteY982"/>
              </a:cxn>
              <a:cxn ang="0">
                <a:pos x="connsiteX983" y="connsiteY983"/>
              </a:cxn>
              <a:cxn ang="0">
                <a:pos x="connsiteX984" y="connsiteY984"/>
              </a:cxn>
              <a:cxn ang="0">
                <a:pos x="connsiteX985" y="connsiteY985"/>
              </a:cxn>
              <a:cxn ang="0">
                <a:pos x="connsiteX986" y="connsiteY986"/>
              </a:cxn>
              <a:cxn ang="0">
                <a:pos x="connsiteX987" y="connsiteY987"/>
              </a:cxn>
              <a:cxn ang="0">
                <a:pos x="connsiteX988" y="connsiteY988"/>
              </a:cxn>
              <a:cxn ang="0">
                <a:pos x="connsiteX989" y="connsiteY989"/>
              </a:cxn>
              <a:cxn ang="0">
                <a:pos x="connsiteX990" y="connsiteY990"/>
              </a:cxn>
              <a:cxn ang="0">
                <a:pos x="connsiteX991" y="connsiteY991"/>
              </a:cxn>
              <a:cxn ang="0">
                <a:pos x="connsiteX992" y="connsiteY992"/>
              </a:cxn>
              <a:cxn ang="0">
                <a:pos x="connsiteX993" y="connsiteY993"/>
              </a:cxn>
              <a:cxn ang="0">
                <a:pos x="connsiteX994" y="connsiteY994"/>
              </a:cxn>
              <a:cxn ang="0">
                <a:pos x="connsiteX995" y="connsiteY995"/>
              </a:cxn>
              <a:cxn ang="0">
                <a:pos x="connsiteX996" y="connsiteY996"/>
              </a:cxn>
              <a:cxn ang="0">
                <a:pos x="connsiteX997" y="connsiteY997"/>
              </a:cxn>
              <a:cxn ang="0">
                <a:pos x="connsiteX998" y="connsiteY998"/>
              </a:cxn>
              <a:cxn ang="0">
                <a:pos x="connsiteX999" y="connsiteY999"/>
              </a:cxn>
              <a:cxn ang="0">
                <a:pos x="connsiteX1000" y="connsiteY1000"/>
              </a:cxn>
              <a:cxn ang="0">
                <a:pos x="connsiteX1001" y="connsiteY1001"/>
              </a:cxn>
              <a:cxn ang="0">
                <a:pos x="connsiteX1002" y="connsiteY1002"/>
              </a:cxn>
              <a:cxn ang="0">
                <a:pos x="connsiteX1003" y="connsiteY1003"/>
              </a:cxn>
              <a:cxn ang="0">
                <a:pos x="connsiteX1004" y="connsiteY1004"/>
              </a:cxn>
              <a:cxn ang="0">
                <a:pos x="connsiteX1005" y="connsiteY1005"/>
              </a:cxn>
              <a:cxn ang="0">
                <a:pos x="connsiteX1006" y="connsiteY1006"/>
              </a:cxn>
              <a:cxn ang="0">
                <a:pos x="connsiteX1007" y="connsiteY1007"/>
              </a:cxn>
              <a:cxn ang="0">
                <a:pos x="connsiteX1008" y="connsiteY1008"/>
              </a:cxn>
              <a:cxn ang="0">
                <a:pos x="connsiteX1009" y="connsiteY1009"/>
              </a:cxn>
              <a:cxn ang="0">
                <a:pos x="connsiteX1010" y="connsiteY1010"/>
              </a:cxn>
              <a:cxn ang="0">
                <a:pos x="connsiteX1011" y="connsiteY1011"/>
              </a:cxn>
              <a:cxn ang="0">
                <a:pos x="connsiteX1012" y="connsiteY1012"/>
              </a:cxn>
              <a:cxn ang="0">
                <a:pos x="connsiteX1013" y="connsiteY1013"/>
              </a:cxn>
              <a:cxn ang="0">
                <a:pos x="connsiteX1014" y="connsiteY1014"/>
              </a:cxn>
              <a:cxn ang="0">
                <a:pos x="connsiteX1015" y="connsiteY1015"/>
              </a:cxn>
              <a:cxn ang="0">
                <a:pos x="connsiteX1016" y="connsiteY1016"/>
              </a:cxn>
              <a:cxn ang="0">
                <a:pos x="connsiteX1017" y="connsiteY1017"/>
              </a:cxn>
              <a:cxn ang="0">
                <a:pos x="connsiteX1018" y="connsiteY1018"/>
              </a:cxn>
              <a:cxn ang="0">
                <a:pos x="connsiteX1019" y="connsiteY1019"/>
              </a:cxn>
              <a:cxn ang="0">
                <a:pos x="connsiteX1020" y="connsiteY1020"/>
              </a:cxn>
              <a:cxn ang="0">
                <a:pos x="connsiteX1021" y="connsiteY1021"/>
              </a:cxn>
              <a:cxn ang="0">
                <a:pos x="connsiteX1022" y="connsiteY1022"/>
              </a:cxn>
              <a:cxn ang="0">
                <a:pos x="connsiteX1023" y="connsiteY1023"/>
              </a:cxn>
              <a:cxn ang="0">
                <a:pos x="connsiteX1024" y="connsiteY1024"/>
              </a:cxn>
              <a:cxn ang="0">
                <a:pos x="connsiteX1025" y="connsiteY1025"/>
              </a:cxn>
              <a:cxn ang="0">
                <a:pos x="connsiteX1026" y="connsiteY1026"/>
              </a:cxn>
              <a:cxn ang="0">
                <a:pos x="connsiteX1027" y="connsiteY1027"/>
              </a:cxn>
              <a:cxn ang="0">
                <a:pos x="connsiteX1028" y="connsiteY1028"/>
              </a:cxn>
              <a:cxn ang="0">
                <a:pos x="connsiteX1029" y="connsiteY1029"/>
              </a:cxn>
              <a:cxn ang="0">
                <a:pos x="connsiteX1030" y="connsiteY1030"/>
              </a:cxn>
              <a:cxn ang="0">
                <a:pos x="connsiteX1031" y="connsiteY1031"/>
              </a:cxn>
              <a:cxn ang="0">
                <a:pos x="connsiteX1032" y="connsiteY1032"/>
              </a:cxn>
              <a:cxn ang="0">
                <a:pos x="connsiteX1033" y="connsiteY1033"/>
              </a:cxn>
              <a:cxn ang="0">
                <a:pos x="connsiteX1034" y="connsiteY1034"/>
              </a:cxn>
              <a:cxn ang="0">
                <a:pos x="connsiteX1035" y="connsiteY1035"/>
              </a:cxn>
              <a:cxn ang="0">
                <a:pos x="connsiteX1036" y="connsiteY1036"/>
              </a:cxn>
              <a:cxn ang="0">
                <a:pos x="connsiteX1037" y="connsiteY1037"/>
              </a:cxn>
              <a:cxn ang="0">
                <a:pos x="connsiteX1038" y="connsiteY1038"/>
              </a:cxn>
              <a:cxn ang="0">
                <a:pos x="connsiteX1039" y="connsiteY1039"/>
              </a:cxn>
              <a:cxn ang="0">
                <a:pos x="connsiteX1040" y="connsiteY1040"/>
              </a:cxn>
              <a:cxn ang="0">
                <a:pos x="connsiteX1041" y="connsiteY1041"/>
              </a:cxn>
              <a:cxn ang="0">
                <a:pos x="connsiteX1042" y="connsiteY1042"/>
              </a:cxn>
              <a:cxn ang="0">
                <a:pos x="connsiteX1043" y="connsiteY1043"/>
              </a:cxn>
              <a:cxn ang="0">
                <a:pos x="connsiteX1044" y="connsiteY1044"/>
              </a:cxn>
              <a:cxn ang="0">
                <a:pos x="connsiteX1045" y="connsiteY1045"/>
              </a:cxn>
              <a:cxn ang="0">
                <a:pos x="connsiteX1046" y="connsiteY1046"/>
              </a:cxn>
              <a:cxn ang="0">
                <a:pos x="connsiteX1047" y="connsiteY1047"/>
              </a:cxn>
              <a:cxn ang="0">
                <a:pos x="connsiteX1048" y="connsiteY1048"/>
              </a:cxn>
              <a:cxn ang="0">
                <a:pos x="connsiteX1049" y="connsiteY1049"/>
              </a:cxn>
              <a:cxn ang="0">
                <a:pos x="connsiteX1050" y="connsiteY1050"/>
              </a:cxn>
              <a:cxn ang="0">
                <a:pos x="connsiteX1051" y="connsiteY1051"/>
              </a:cxn>
              <a:cxn ang="0">
                <a:pos x="connsiteX1052" y="connsiteY1052"/>
              </a:cxn>
              <a:cxn ang="0">
                <a:pos x="connsiteX1053" y="connsiteY1053"/>
              </a:cxn>
              <a:cxn ang="0">
                <a:pos x="connsiteX1054" y="connsiteY1054"/>
              </a:cxn>
              <a:cxn ang="0">
                <a:pos x="connsiteX1055" y="connsiteY1055"/>
              </a:cxn>
              <a:cxn ang="0">
                <a:pos x="connsiteX1056" y="connsiteY1056"/>
              </a:cxn>
              <a:cxn ang="0">
                <a:pos x="connsiteX1057" y="connsiteY1057"/>
              </a:cxn>
              <a:cxn ang="0">
                <a:pos x="connsiteX1058" y="connsiteY1058"/>
              </a:cxn>
              <a:cxn ang="0">
                <a:pos x="connsiteX1059" y="connsiteY1059"/>
              </a:cxn>
              <a:cxn ang="0">
                <a:pos x="connsiteX1060" y="connsiteY1060"/>
              </a:cxn>
              <a:cxn ang="0">
                <a:pos x="connsiteX1061" y="connsiteY1061"/>
              </a:cxn>
              <a:cxn ang="0">
                <a:pos x="connsiteX1062" y="connsiteY1062"/>
              </a:cxn>
              <a:cxn ang="0">
                <a:pos x="connsiteX1063" y="connsiteY1063"/>
              </a:cxn>
              <a:cxn ang="0">
                <a:pos x="connsiteX1064" y="connsiteY1064"/>
              </a:cxn>
              <a:cxn ang="0">
                <a:pos x="connsiteX1065" y="connsiteY1065"/>
              </a:cxn>
              <a:cxn ang="0">
                <a:pos x="connsiteX1066" y="connsiteY1066"/>
              </a:cxn>
              <a:cxn ang="0">
                <a:pos x="connsiteX1067" y="connsiteY1067"/>
              </a:cxn>
              <a:cxn ang="0">
                <a:pos x="connsiteX1068" y="connsiteY1068"/>
              </a:cxn>
            </a:cxnLst>
            <a:rect l="l" t="t" r="r" b="b"/>
            <a:pathLst>
              <a:path w="12192000" h="4267200">
                <a:moveTo>
                  <a:pt x="2537169" y="4125568"/>
                </a:moveTo>
                <a:cubicBezTo>
                  <a:pt x="2788218" y="4126068"/>
                  <a:pt x="3025872" y="4161336"/>
                  <a:pt x="3246267" y="4262961"/>
                </a:cubicBezTo>
                <a:lnTo>
                  <a:pt x="3253970" y="4267200"/>
                </a:lnTo>
                <a:lnTo>
                  <a:pt x="3071791" y="4267200"/>
                </a:lnTo>
                <a:lnTo>
                  <a:pt x="2975095" y="4243356"/>
                </a:lnTo>
                <a:cubicBezTo>
                  <a:pt x="2862058" y="4220032"/>
                  <a:pt x="2745568" y="4209031"/>
                  <a:pt x="2626982" y="4206450"/>
                </a:cubicBezTo>
                <a:cubicBezTo>
                  <a:pt x="2581807" y="4205467"/>
                  <a:pt x="2536327" y="4205706"/>
                  <a:pt x="2490617" y="4206951"/>
                </a:cubicBezTo>
                <a:cubicBezTo>
                  <a:pt x="2601507" y="4219748"/>
                  <a:pt x="2711611" y="4236309"/>
                  <a:pt x="2819869" y="4252936"/>
                </a:cubicBezTo>
                <a:lnTo>
                  <a:pt x="2900997" y="4267200"/>
                </a:lnTo>
                <a:lnTo>
                  <a:pt x="2705858" y="4267200"/>
                </a:lnTo>
                <a:lnTo>
                  <a:pt x="2561467" y="4246270"/>
                </a:lnTo>
                <a:cubicBezTo>
                  <a:pt x="2476258" y="4235123"/>
                  <a:pt x="2390533" y="4225627"/>
                  <a:pt x="2305292" y="4219492"/>
                </a:cubicBezTo>
                <a:lnTo>
                  <a:pt x="2409349" y="4267200"/>
                </a:lnTo>
                <a:lnTo>
                  <a:pt x="2266705" y="4267200"/>
                </a:lnTo>
                <a:lnTo>
                  <a:pt x="2183576" y="4227150"/>
                </a:lnTo>
                <a:cubicBezTo>
                  <a:pt x="2170260" y="4220226"/>
                  <a:pt x="2115765" y="4150220"/>
                  <a:pt x="2151029" y="4146947"/>
                </a:cubicBezTo>
                <a:cubicBezTo>
                  <a:pt x="2282770" y="4133761"/>
                  <a:pt x="2411644" y="4125319"/>
                  <a:pt x="2537169" y="4125568"/>
                </a:cubicBezTo>
                <a:close/>
                <a:moveTo>
                  <a:pt x="9258094" y="3958602"/>
                </a:moveTo>
                <a:cubicBezTo>
                  <a:pt x="9013678" y="4006086"/>
                  <a:pt x="8768731" y="4060051"/>
                  <a:pt x="8526712" y="4119804"/>
                </a:cubicBezTo>
                <a:cubicBezTo>
                  <a:pt x="8781748" y="4123003"/>
                  <a:pt x="9026494" y="4069940"/>
                  <a:pt x="9258094" y="3958602"/>
                </a:cubicBezTo>
                <a:close/>
                <a:moveTo>
                  <a:pt x="9168987" y="3919232"/>
                </a:moveTo>
                <a:cubicBezTo>
                  <a:pt x="8975366" y="3912045"/>
                  <a:pt x="8788341" y="3989836"/>
                  <a:pt x="8603910" y="4068895"/>
                </a:cubicBezTo>
                <a:cubicBezTo>
                  <a:pt x="8818554" y="4017452"/>
                  <a:pt x="9035976" y="3970366"/>
                  <a:pt x="9252382" y="3927759"/>
                </a:cubicBezTo>
                <a:cubicBezTo>
                  <a:pt x="9224441" y="3923020"/>
                  <a:pt x="9196646" y="3920259"/>
                  <a:pt x="9168987" y="3919232"/>
                </a:cubicBezTo>
                <a:close/>
                <a:moveTo>
                  <a:pt x="1635889" y="3709494"/>
                </a:moveTo>
                <a:lnTo>
                  <a:pt x="1634800" y="3731111"/>
                </a:lnTo>
                <a:cubicBezTo>
                  <a:pt x="1634800" y="3731111"/>
                  <a:pt x="1635342" y="3716795"/>
                  <a:pt x="1635889" y="3709494"/>
                </a:cubicBezTo>
                <a:close/>
                <a:moveTo>
                  <a:pt x="3174829" y="3620110"/>
                </a:moveTo>
                <a:cubicBezTo>
                  <a:pt x="3177710" y="3619202"/>
                  <a:pt x="3182308" y="3620648"/>
                  <a:pt x="3189263" y="3625726"/>
                </a:cubicBezTo>
                <a:cubicBezTo>
                  <a:pt x="3348177" y="3744655"/>
                  <a:pt x="3463235" y="3908187"/>
                  <a:pt x="3560912" y="4079863"/>
                </a:cubicBezTo>
                <a:cubicBezTo>
                  <a:pt x="3582321" y="4117314"/>
                  <a:pt x="3599153" y="4153173"/>
                  <a:pt x="3611854" y="4188366"/>
                </a:cubicBezTo>
                <a:lnTo>
                  <a:pt x="3631583" y="4267200"/>
                </a:lnTo>
                <a:lnTo>
                  <a:pt x="3575699" y="4267200"/>
                </a:lnTo>
                <a:lnTo>
                  <a:pt x="3575567" y="4263588"/>
                </a:lnTo>
                <a:cubicBezTo>
                  <a:pt x="3563792" y="4170010"/>
                  <a:pt x="3527316" y="4081090"/>
                  <a:pt x="3467355" y="3988130"/>
                </a:cubicBezTo>
                <a:cubicBezTo>
                  <a:pt x="3420192" y="3915029"/>
                  <a:pt x="3371016" y="3849934"/>
                  <a:pt x="3310753" y="3787140"/>
                </a:cubicBezTo>
                <a:cubicBezTo>
                  <a:pt x="3303466" y="3779509"/>
                  <a:pt x="3297626" y="3773227"/>
                  <a:pt x="3291335" y="3767420"/>
                </a:cubicBezTo>
                <a:cubicBezTo>
                  <a:pt x="3324815" y="3824296"/>
                  <a:pt x="3358740" y="3880691"/>
                  <a:pt x="3390805" y="3937163"/>
                </a:cubicBezTo>
                <a:cubicBezTo>
                  <a:pt x="3450145" y="4040978"/>
                  <a:pt x="3506325" y="4144397"/>
                  <a:pt x="3545740" y="4251102"/>
                </a:cubicBezTo>
                <a:lnTo>
                  <a:pt x="3550709" y="4267200"/>
                </a:lnTo>
                <a:lnTo>
                  <a:pt x="3513586" y="4267200"/>
                </a:lnTo>
                <a:lnTo>
                  <a:pt x="3470728" y="4152456"/>
                </a:lnTo>
                <a:cubicBezTo>
                  <a:pt x="3439124" y="4085665"/>
                  <a:pt x="3402484" y="4019598"/>
                  <a:pt x="3364433" y="3953121"/>
                </a:cubicBezTo>
                <a:lnTo>
                  <a:pt x="3316479" y="3872136"/>
                </a:lnTo>
                <a:lnTo>
                  <a:pt x="3504482" y="4267200"/>
                </a:lnTo>
                <a:lnTo>
                  <a:pt x="3467547" y="4267200"/>
                </a:lnTo>
                <a:lnTo>
                  <a:pt x="3177952" y="3657386"/>
                </a:lnTo>
                <a:cubicBezTo>
                  <a:pt x="3172991" y="3646754"/>
                  <a:pt x="3166185" y="3622836"/>
                  <a:pt x="3174829" y="3620110"/>
                </a:cubicBezTo>
                <a:close/>
                <a:moveTo>
                  <a:pt x="11279315" y="3618448"/>
                </a:moveTo>
                <a:cubicBezTo>
                  <a:pt x="11299830" y="3614620"/>
                  <a:pt x="11318737" y="3618623"/>
                  <a:pt x="11317765" y="3638405"/>
                </a:cubicBezTo>
                <a:cubicBezTo>
                  <a:pt x="11309587" y="3820966"/>
                  <a:pt x="11315203" y="4012597"/>
                  <a:pt x="11304886" y="4200582"/>
                </a:cubicBezTo>
                <a:lnTo>
                  <a:pt x="11298904" y="4267200"/>
                </a:lnTo>
                <a:lnTo>
                  <a:pt x="11213088" y="4267200"/>
                </a:lnTo>
                <a:lnTo>
                  <a:pt x="11219157" y="4210725"/>
                </a:lnTo>
                <a:cubicBezTo>
                  <a:pt x="11223807" y="4119600"/>
                  <a:pt x="11224640" y="4027718"/>
                  <a:pt x="11225213" y="3936722"/>
                </a:cubicBezTo>
                <a:cubicBezTo>
                  <a:pt x="11207028" y="4022695"/>
                  <a:pt x="11194593" y="4110355"/>
                  <a:pt x="11182914" y="4196771"/>
                </a:cubicBezTo>
                <a:lnTo>
                  <a:pt x="11172266" y="4267200"/>
                </a:lnTo>
                <a:lnTo>
                  <a:pt x="11140975" y="4267200"/>
                </a:lnTo>
                <a:lnTo>
                  <a:pt x="11152239" y="4192628"/>
                </a:lnTo>
                <a:cubicBezTo>
                  <a:pt x="11165272" y="4096160"/>
                  <a:pt x="11178361" y="3997344"/>
                  <a:pt x="11201005" y="3900089"/>
                </a:cubicBezTo>
                <a:cubicBezTo>
                  <a:pt x="11166930" y="3979173"/>
                  <a:pt x="11134730" y="4058831"/>
                  <a:pt x="11105754" y="4139192"/>
                </a:cubicBezTo>
                <a:lnTo>
                  <a:pt x="11065821" y="4267200"/>
                </a:lnTo>
                <a:lnTo>
                  <a:pt x="10978133" y="4267200"/>
                </a:lnTo>
                <a:lnTo>
                  <a:pt x="11088889" y="3963916"/>
                </a:lnTo>
                <a:cubicBezTo>
                  <a:pt x="11133459" y="3856779"/>
                  <a:pt x="11181967" y="3750740"/>
                  <a:pt x="11231212" y="3645474"/>
                </a:cubicBezTo>
                <a:cubicBezTo>
                  <a:pt x="11236675" y="3633934"/>
                  <a:pt x="11258799" y="3622276"/>
                  <a:pt x="11279315" y="3618448"/>
                </a:cubicBezTo>
                <a:close/>
                <a:moveTo>
                  <a:pt x="10296877" y="3526602"/>
                </a:moveTo>
                <a:cubicBezTo>
                  <a:pt x="10305089" y="3527517"/>
                  <a:pt x="10311503" y="3531079"/>
                  <a:pt x="10314210" y="3538353"/>
                </a:cubicBezTo>
                <a:cubicBezTo>
                  <a:pt x="10361472" y="3659113"/>
                  <a:pt x="10407318" y="3780392"/>
                  <a:pt x="10450858" y="3902477"/>
                </a:cubicBezTo>
                <a:lnTo>
                  <a:pt x="10572255" y="4267200"/>
                </a:lnTo>
                <a:lnTo>
                  <a:pt x="10477642" y="4267200"/>
                </a:lnTo>
                <a:lnTo>
                  <a:pt x="10436479" y="4144570"/>
                </a:lnTo>
                <a:cubicBezTo>
                  <a:pt x="10386976" y="3995354"/>
                  <a:pt x="10333255" y="3848072"/>
                  <a:pt x="10277529" y="3701307"/>
                </a:cubicBezTo>
                <a:cubicBezTo>
                  <a:pt x="10277467" y="3703640"/>
                  <a:pt x="10276853" y="3706334"/>
                  <a:pt x="10276797" y="3708672"/>
                </a:cubicBezTo>
                <a:cubicBezTo>
                  <a:pt x="10284209" y="3854149"/>
                  <a:pt x="10331835" y="3999199"/>
                  <a:pt x="10385906" y="4147031"/>
                </a:cubicBezTo>
                <a:lnTo>
                  <a:pt x="10431445" y="4267200"/>
                </a:lnTo>
                <a:lnTo>
                  <a:pt x="10398237" y="4267200"/>
                </a:lnTo>
                <a:lnTo>
                  <a:pt x="10356661" y="4157302"/>
                </a:lnTo>
                <a:cubicBezTo>
                  <a:pt x="10321871" y="4061517"/>
                  <a:pt x="10289232" y="3966669"/>
                  <a:pt x="10268559" y="3871054"/>
                </a:cubicBezTo>
                <a:cubicBezTo>
                  <a:pt x="10272790" y="3985997"/>
                  <a:pt x="10299544" y="4094770"/>
                  <a:pt x="10340065" y="4201637"/>
                </a:cubicBezTo>
                <a:lnTo>
                  <a:pt x="10368861" y="4267200"/>
                </a:lnTo>
                <a:lnTo>
                  <a:pt x="10267862" y="4267200"/>
                </a:lnTo>
                <a:lnTo>
                  <a:pt x="10236210" y="4185635"/>
                </a:lnTo>
                <a:cubicBezTo>
                  <a:pt x="10169925" y="3991261"/>
                  <a:pt x="10150284" y="3789583"/>
                  <a:pt x="10225980" y="3561061"/>
                </a:cubicBezTo>
                <a:cubicBezTo>
                  <a:pt x="10231424" y="3544935"/>
                  <a:pt x="10272241" y="3523857"/>
                  <a:pt x="10296877" y="3526602"/>
                </a:cubicBezTo>
                <a:close/>
                <a:moveTo>
                  <a:pt x="3429186" y="3458784"/>
                </a:moveTo>
                <a:cubicBezTo>
                  <a:pt x="3434043" y="3458424"/>
                  <a:pt x="3439865" y="3459167"/>
                  <a:pt x="3446761" y="3461278"/>
                </a:cubicBezTo>
                <a:cubicBezTo>
                  <a:pt x="3801752" y="3568638"/>
                  <a:pt x="4119982" y="3746863"/>
                  <a:pt x="4419733" y="3963555"/>
                </a:cubicBezTo>
                <a:cubicBezTo>
                  <a:pt x="4508451" y="4027538"/>
                  <a:pt x="4593765" y="4093753"/>
                  <a:pt x="4659448" y="4172746"/>
                </a:cubicBezTo>
                <a:lnTo>
                  <a:pt x="4719140" y="4267200"/>
                </a:lnTo>
                <a:lnTo>
                  <a:pt x="4641222" y="4267200"/>
                </a:lnTo>
                <a:lnTo>
                  <a:pt x="4599968" y="4207074"/>
                </a:lnTo>
                <a:cubicBezTo>
                  <a:pt x="4478590" y="4057581"/>
                  <a:pt x="4278987" y="3946713"/>
                  <a:pt x="4136093" y="3858466"/>
                </a:cubicBezTo>
                <a:cubicBezTo>
                  <a:pt x="3985171" y="3764831"/>
                  <a:pt x="3831168" y="3687155"/>
                  <a:pt x="3670252" y="3622798"/>
                </a:cubicBezTo>
                <a:lnTo>
                  <a:pt x="3817258" y="3723577"/>
                </a:lnTo>
                <a:cubicBezTo>
                  <a:pt x="3878082" y="3765387"/>
                  <a:pt x="3941278" y="3808498"/>
                  <a:pt x="4000461" y="3855966"/>
                </a:cubicBezTo>
                <a:cubicBezTo>
                  <a:pt x="4030299" y="3879926"/>
                  <a:pt x="4059233" y="3904849"/>
                  <a:pt x="4088180" y="3929774"/>
                </a:cubicBezTo>
                <a:cubicBezTo>
                  <a:pt x="4119532" y="3956928"/>
                  <a:pt x="4151864" y="3984979"/>
                  <a:pt x="4184555" y="4010683"/>
                </a:cubicBezTo>
                <a:cubicBezTo>
                  <a:pt x="4252374" y="4064322"/>
                  <a:pt x="4327401" y="4112085"/>
                  <a:pt x="4399563" y="4158106"/>
                </a:cubicBezTo>
                <a:cubicBezTo>
                  <a:pt x="4448555" y="4189447"/>
                  <a:pt x="4498141" y="4221114"/>
                  <a:pt x="4546299" y="4254934"/>
                </a:cubicBezTo>
                <a:lnTo>
                  <a:pt x="4561743" y="4267200"/>
                </a:lnTo>
                <a:lnTo>
                  <a:pt x="4509274" y="4267200"/>
                </a:lnTo>
                <a:lnTo>
                  <a:pt x="4383389" y="4184369"/>
                </a:lnTo>
                <a:cubicBezTo>
                  <a:pt x="4310251" y="4137460"/>
                  <a:pt x="4234739" y="4089250"/>
                  <a:pt x="4165508" y="4035196"/>
                </a:cubicBezTo>
                <a:cubicBezTo>
                  <a:pt x="4131846" y="4008598"/>
                  <a:pt x="4099524" y="3980549"/>
                  <a:pt x="4068162" y="3953394"/>
                </a:cubicBezTo>
                <a:cubicBezTo>
                  <a:pt x="4039704" y="3928919"/>
                  <a:pt x="4010763" y="3903992"/>
                  <a:pt x="3981416" y="3880482"/>
                </a:cubicBezTo>
                <a:cubicBezTo>
                  <a:pt x="3923199" y="3833909"/>
                  <a:pt x="3860482" y="3791236"/>
                  <a:pt x="3800147" y="3749872"/>
                </a:cubicBezTo>
                <a:lnTo>
                  <a:pt x="3655073" y="3650884"/>
                </a:lnTo>
                <a:cubicBezTo>
                  <a:pt x="3768399" y="3765347"/>
                  <a:pt x="3873410" y="3884450"/>
                  <a:pt x="3989938" y="3991685"/>
                </a:cubicBezTo>
                <a:cubicBezTo>
                  <a:pt x="4106468" y="4098916"/>
                  <a:pt x="4234512" y="4194281"/>
                  <a:pt x="4393907" y="4261258"/>
                </a:cubicBezTo>
                <a:lnTo>
                  <a:pt x="4408201" y="4267200"/>
                </a:lnTo>
                <a:lnTo>
                  <a:pt x="4250346" y="4267200"/>
                </a:lnTo>
                <a:lnTo>
                  <a:pt x="4245269" y="4265040"/>
                </a:lnTo>
                <a:cubicBezTo>
                  <a:pt x="4167858" y="4230709"/>
                  <a:pt x="4095232" y="4193560"/>
                  <a:pt x="4036318" y="4147013"/>
                </a:cubicBezTo>
                <a:cubicBezTo>
                  <a:pt x="3810777" y="3969273"/>
                  <a:pt x="3654591" y="3720297"/>
                  <a:pt x="3432098" y="3537312"/>
                </a:cubicBezTo>
                <a:cubicBezTo>
                  <a:pt x="3408505" y="3517876"/>
                  <a:pt x="3395188" y="3461306"/>
                  <a:pt x="3429186" y="3458784"/>
                </a:cubicBezTo>
                <a:close/>
                <a:moveTo>
                  <a:pt x="9334796" y="3456584"/>
                </a:moveTo>
                <a:cubicBezTo>
                  <a:pt x="9406875" y="3608228"/>
                  <a:pt x="9503788" y="3758542"/>
                  <a:pt x="9651570" y="3826505"/>
                </a:cubicBezTo>
                <a:cubicBezTo>
                  <a:pt x="9559808" y="3686686"/>
                  <a:pt x="9456900" y="3564734"/>
                  <a:pt x="9334796" y="3456584"/>
                </a:cubicBezTo>
                <a:close/>
                <a:moveTo>
                  <a:pt x="4440129" y="3448571"/>
                </a:moveTo>
                <a:cubicBezTo>
                  <a:pt x="4500684" y="3600308"/>
                  <a:pt x="4765312" y="3823987"/>
                  <a:pt x="4856525" y="3915351"/>
                </a:cubicBezTo>
                <a:cubicBezTo>
                  <a:pt x="4921046" y="3979838"/>
                  <a:pt x="4987678" y="4047617"/>
                  <a:pt x="5059055" y="4108918"/>
                </a:cubicBezTo>
                <a:cubicBezTo>
                  <a:pt x="5130436" y="4170218"/>
                  <a:pt x="5206561" y="4225043"/>
                  <a:pt x="5290070" y="4263619"/>
                </a:cubicBezTo>
                <a:cubicBezTo>
                  <a:pt x="5126032" y="4132785"/>
                  <a:pt x="4978794" y="3979858"/>
                  <a:pt x="4834991" y="3830985"/>
                </a:cubicBezTo>
                <a:cubicBezTo>
                  <a:pt x="4709629" y="3700933"/>
                  <a:pt x="4579958" y="3567796"/>
                  <a:pt x="4440129" y="3448571"/>
                </a:cubicBezTo>
                <a:close/>
                <a:moveTo>
                  <a:pt x="5425834" y="3162785"/>
                </a:moveTo>
                <a:cubicBezTo>
                  <a:pt x="5393133" y="3300089"/>
                  <a:pt x="5401723" y="3491623"/>
                  <a:pt x="5401644" y="3617847"/>
                </a:cubicBezTo>
                <a:cubicBezTo>
                  <a:pt x="5401790" y="3807859"/>
                  <a:pt x="5425483" y="3992734"/>
                  <a:pt x="5467256" y="4175494"/>
                </a:cubicBezTo>
                <a:cubicBezTo>
                  <a:pt x="5469824" y="3971868"/>
                  <a:pt x="5459296" y="3766904"/>
                  <a:pt x="5448069" y="3567554"/>
                </a:cubicBezTo>
                <a:close/>
                <a:moveTo>
                  <a:pt x="1318687" y="3113840"/>
                </a:moveTo>
                <a:cubicBezTo>
                  <a:pt x="1233126" y="3142037"/>
                  <a:pt x="1148133" y="3174161"/>
                  <a:pt x="1066793" y="3212171"/>
                </a:cubicBezTo>
                <a:cubicBezTo>
                  <a:pt x="1042399" y="3223712"/>
                  <a:pt x="1017440" y="3235542"/>
                  <a:pt x="993319" y="3247648"/>
                </a:cubicBezTo>
                <a:cubicBezTo>
                  <a:pt x="947600" y="3269890"/>
                  <a:pt x="900765" y="3292688"/>
                  <a:pt x="853081" y="3312410"/>
                </a:cubicBezTo>
                <a:cubicBezTo>
                  <a:pt x="837376" y="3318884"/>
                  <a:pt x="821948" y="3324526"/>
                  <a:pt x="805957" y="3330443"/>
                </a:cubicBezTo>
                <a:cubicBezTo>
                  <a:pt x="973723" y="3284161"/>
                  <a:pt x="1193682" y="3229943"/>
                  <a:pt x="1318687" y="3113840"/>
                </a:cubicBezTo>
                <a:close/>
                <a:moveTo>
                  <a:pt x="5453702" y="3090882"/>
                </a:moveTo>
                <a:lnTo>
                  <a:pt x="5480135" y="3565802"/>
                </a:lnTo>
                <a:cubicBezTo>
                  <a:pt x="5490809" y="3762845"/>
                  <a:pt x="5501220" y="3965024"/>
                  <a:pt x="5499023" y="4166310"/>
                </a:cubicBezTo>
                <a:cubicBezTo>
                  <a:pt x="5546233" y="3984186"/>
                  <a:pt x="5562118" y="3799116"/>
                  <a:pt x="5547022" y="3607838"/>
                </a:cubicBezTo>
                <a:cubicBezTo>
                  <a:pt x="5541143" y="3530760"/>
                  <a:pt x="5529684" y="3453908"/>
                  <a:pt x="5515964" y="3378541"/>
                </a:cubicBezTo>
                <a:cubicBezTo>
                  <a:pt x="5505773" y="3321668"/>
                  <a:pt x="5475310" y="3095607"/>
                  <a:pt x="5453702" y="3090882"/>
                </a:cubicBezTo>
                <a:close/>
                <a:moveTo>
                  <a:pt x="9790480" y="3078533"/>
                </a:moveTo>
                <a:cubicBezTo>
                  <a:pt x="9782502" y="3134217"/>
                  <a:pt x="9773626" y="3189710"/>
                  <a:pt x="9763295" y="3245370"/>
                </a:cubicBezTo>
                <a:cubicBezTo>
                  <a:pt x="9730259" y="3421320"/>
                  <a:pt x="9693170" y="3586065"/>
                  <a:pt x="9736458" y="3758413"/>
                </a:cubicBezTo>
                <a:cubicBezTo>
                  <a:pt x="9741385" y="3680922"/>
                  <a:pt x="9752472" y="3603320"/>
                  <a:pt x="9763499" y="3528057"/>
                </a:cubicBezTo>
                <a:cubicBezTo>
                  <a:pt x="9778184" y="3430521"/>
                  <a:pt x="9793478" y="3330298"/>
                  <a:pt x="9793906" y="3231157"/>
                </a:cubicBezTo>
                <a:cubicBezTo>
                  <a:pt x="9793949" y="3202011"/>
                  <a:pt x="9792735" y="3172131"/>
                  <a:pt x="9791874" y="3142788"/>
                </a:cubicBezTo>
                <a:cubicBezTo>
                  <a:pt x="9791175" y="3121009"/>
                  <a:pt x="9790832" y="3099770"/>
                  <a:pt x="9790480" y="3078533"/>
                </a:cubicBezTo>
                <a:close/>
                <a:moveTo>
                  <a:pt x="1238695" y="3076820"/>
                </a:moveTo>
                <a:cubicBezTo>
                  <a:pt x="1051055" y="3082190"/>
                  <a:pt x="886407" y="3192548"/>
                  <a:pt x="716371" y="3293249"/>
                </a:cubicBezTo>
                <a:cubicBezTo>
                  <a:pt x="670943" y="3320259"/>
                  <a:pt x="625512" y="3345868"/>
                  <a:pt x="579522" y="3371759"/>
                </a:cubicBezTo>
                <a:cubicBezTo>
                  <a:pt x="586257" y="3369787"/>
                  <a:pt x="592991" y="3367806"/>
                  <a:pt x="600288" y="3365555"/>
                </a:cubicBezTo>
                <a:cubicBezTo>
                  <a:pt x="680240" y="3341573"/>
                  <a:pt x="762713" y="3317034"/>
                  <a:pt x="840692" y="3284921"/>
                </a:cubicBezTo>
                <a:cubicBezTo>
                  <a:pt x="887813" y="3265484"/>
                  <a:pt x="934087" y="3242968"/>
                  <a:pt x="979248" y="3221003"/>
                </a:cubicBezTo>
                <a:cubicBezTo>
                  <a:pt x="1004208" y="3209175"/>
                  <a:pt x="1028322" y="3197074"/>
                  <a:pt x="1053282" y="3185247"/>
                </a:cubicBezTo>
                <a:cubicBezTo>
                  <a:pt x="1139666" y="3144704"/>
                  <a:pt x="1229994" y="3110602"/>
                  <a:pt x="1320603" y="3081281"/>
                </a:cubicBezTo>
                <a:cubicBezTo>
                  <a:pt x="1292776" y="3077429"/>
                  <a:pt x="1265502" y="3076054"/>
                  <a:pt x="1238695" y="3076820"/>
                </a:cubicBezTo>
                <a:close/>
                <a:moveTo>
                  <a:pt x="5425627" y="2954192"/>
                </a:moveTo>
                <a:cubicBezTo>
                  <a:pt x="5441934" y="2956815"/>
                  <a:pt x="5467954" y="2996115"/>
                  <a:pt x="5470770" y="3005435"/>
                </a:cubicBezTo>
                <a:cubicBezTo>
                  <a:pt x="5591522" y="3395900"/>
                  <a:pt x="5656650" y="3795361"/>
                  <a:pt x="5567647" y="4190286"/>
                </a:cubicBezTo>
                <a:lnTo>
                  <a:pt x="5545854" y="4267200"/>
                </a:lnTo>
                <a:lnTo>
                  <a:pt x="5391871" y="4267200"/>
                </a:lnTo>
                <a:lnTo>
                  <a:pt x="5318171" y="4175818"/>
                </a:lnTo>
                <a:cubicBezTo>
                  <a:pt x="5204859" y="4048423"/>
                  <a:pt x="5075331" y="3936412"/>
                  <a:pt x="4943646" y="3822916"/>
                </a:cubicBezTo>
                <a:cubicBezTo>
                  <a:pt x="4828850" y="3724110"/>
                  <a:pt x="4714058" y="3625311"/>
                  <a:pt x="4594837" y="3532274"/>
                </a:cubicBezTo>
                <a:cubicBezTo>
                  <a:pt x="4562450" y="3507077"/>
                  <a:pt x="4474786" y="3410282"/>
                  <a:pt x="4441737" y="3399734"/>
                </a:cubicBezTo>
                <a:cubicBezTo>
                  <a:pt x="4437014" y="3398227"/>
                  <a:pt x="4433408" y="3398482"/>
                  <a:pt x="4431236" y="3400954"/>
                </a:cubicBezTo>
                <a:cubicBezTo>
                  <a:pt x="4474088" y="3436036"/>
                  <a:pt x="4516531" y="3472527"/>
                  <a:pt x="4557150" y="3510023"/>
                </a:cubicBezTo>
                <a:cubicBezTo>
                  <a:pt x="4661606" y="3606446"/>
                  <a:pt x="4760255" y="3709152"/>
                  <a:pt x="4856936" y="3809146"/>
                </a:cubicBezTo>
                <a:cubicBezTo>
                  <a:pt x="4939779" y="3895025"/>
                  <a:pt x="5024071" y="3982240"/>
                  <a:pt x="5111996" y="4065759"/>
                </a:cubicBezTo>
                <a:cubicBezTo>
                  <a:pt x="5155961" y="4107518"/>
                  <a:pt x="5200834" y="4148352"/>
                  <a:pt x="5246890" y="4187633"/>
                </a:cubicBezTo>
                <a:lnTo>
                  <a:pt x="5347266" y="4267200"/>
                </a:lnTo>
                <a:lnTo>
                  <a:pt x="5164092" y="4267200"/>
                </a:lnTo>
                <a:lnTo>
                  <a:pt x="5108945" y="4232176"/>
                </a:lnTo>
                <a:cubicBezTo>
                  <a:pt x="4772838" y="3999708"/>
                  <a:pt x="4490756" y="3581960"/>
                  <a:pt x="4294126" y="3303048"/>
                </a:cubicBezTo>
                <a:cubicBezTo>
                  <a:pt x="4284225" y="3288537"/>
                  <a:pt x="4271318" y="3233630"/>
                  <a:pt x="4305321" y="3256953"/>
                </a:cubicBezTo>
                <a:cubicBezTo>
                  <a:pt x="4530520" y="3414680"/>
                  <a:pt x="4740956" y="3587440"/>
                  <a:pt x="4949299" y="3766336"/>
                </a:cubicBezTo>
                <a:cubicBezTo>
                  <a:pt x="5065543" y="3866477"/>
                  <a:pt x="5184542" y="3965579"/>
                  <a:pt x="5291452" y="4076801"/>
                </a:cubicBezTo>
                <a:cubicBezTo>
                  <a:pt x="5309900" y="4095629"/>
                  <a:pt x="5393714" y="4211504"/>
                  <a:pt x="5434998" y="4254100"/>
                </a:cubicBezTo>
                <a:cubicBezTo>
                  <a:pt x="5369347" y="4172892"/>
                  <a:pt x="5356822" y="3836202"/>
                  <a:pt x="5351015" y="3760989"/>
                </a:cubicBezTo>
                <a:cubicBezTo>
                  <a:pt x="5330486" y="3492147"/>
                  <a:pt x="5355823" y="3228927"/>
                  <a:pt x="5413780" y="2966265"/>
                </a:cubicBezTo>
                <a:cubicBezTo>
                  <a:pt x="5415835" y="2956520"/>
                  <a:pt x="5420191" y="2953318"/>
                  <a:pt x="5425627" y="2954192"/>
                </a:cubicBezTo>
                <a:close/>
                <a:moveTo>
                  <a:pt x="8380397" y="2896659"/>
                </a:moveTo>
                <a:cubicBezTo>
                  <a:pt x="8455275" y="3038078"/>
                  <a:pt x="8545153" y="3173735"/>
                  <a:pt x="8634801" y="3304169"/>
                </a:cubicBezTo>
                <a:cubicBezTo>
                  <a:pt x="8726195" y="3437326"/>
                  <a:pt x="8821496" y="3600936"/>
                  <a:pt x="8971448" y="3675946"/>
                </a:cubicBezTo>
                <a:cubicBezTo>
                  <a:pt x="8910775" y="3621244"/>
                  <a:pt x="8864937" y="3553231"/>
                  <a:pt x="8820691" y="3486482"/>
                </a:cubicBezTo>
                <a:cubicBezTo>
                  <a:pt x="8816331" y="3480073"/>
                  <a:pt x="8811972" y="3473665"/>
                  <a:pt x="8807612" y="3467256"/>
                </a:cubicBezTo>
                <a:cubicBezTo>
                  <a:pt x="8727274" y="3347730"/>
                  <a:pt x="8640362" y="3230102"/>
                  <a:pt x="8556796" y="3116474"/>
                </a:cubicBezTo>
                <a:cubicBezTo>
                  <a:pt x="8515702" y="3060746"/>
                  <a:pt x="8472667" y="3003195"/>
                  <a:pt x="8427018" y="2948853"/>
                </a:cubicBezTo>
                <a:cubicBezTo>
                  <a:pt x="8411728" y="2931040"/>
                  <a:pt x="8396239" y="2914119"/>
                  <a:pt x="8380397" y="2896659"/>
                </a:cubicBezTo>
                <a:close/>
                <a:moveTo>
                  <a:pt x="9831020" y="2871730"/>
                </a:moveTo>
                <a:lnTo>
                  <a:pt x="9827707" y="2915231"/>
                </a:lnTo>
                <a:cubicBezTo>
                  <a:pt x="9824540" y="2960178"/>
                  <a:pt x="9821168" y="3006017"/>
                  <a:pt x="9820699" y="3051540"/>
                </a:cubicBezTo>
                <a:cubicBezTo>
                  <a:pt x="9820458" y="3081589"/>
                  <a:pt x="9821664" y="3111470"/>
                  <a:pt x="9822525" y="3140814"/>
                </a:cubicBezTo>
                <a:cubicBezTo>
                  <a:pt x="9823738" y="3170696"/>
                  <a:pt x="9824947" y="3200579"/>
                  <a:pt x="9824704" y="3230628"/>
                </a:cubicBezTo>
                <a:cubicBezTo>
                  <a:pt x="9823869" y="3331557"/>
                  <a:pt x="9808712" y="3433224"/>
                  <a:pt x="9793821" y="3531652"/>
                </a:cubicBezTo>
                <a:cubicBezTo>
                  <a:pt x="9783066" y="3603683"/>
                  <a:pt x="9772446" y="3677150"/>
                  <a:pt x="9767436" y="3750864"/>
                </a:cubicBezTo>
                <a:cubicBezTo>
                  <a:pt x="9782786" y="3724954"/>
                  <a:pt x="9799440" y="3697443"/>
                  <a:pt x="9814477" y="3662531"/>
                </a:cubicBezTo>
                <a:cubicBezTo>
                  <a:pt x="9926754" y="3406015"/>
                  <a:pt x="9892054" y="3133900"/>
                  <a:pt x="9831020" y="2871730"/>
                </a:cubicBezTo>
                <a:close/>
                <a:moveTo>
                  <a:pt x="8380521" y="2850596"/>
                </a:moveTo>
                <a:cubicBezTo>
                  <a:pt x="8404481" y="2875897"/>
                  <a:pt x="8428794" y="2901731"/>
                  <a:pt x="8451446" y="2928627"/>
                </a:cubicBezTo>
                <a:cubicBezTo>
                  <a:pt x="8497446" y="2983517"/>
                  <a:pt x="8540828" y="3041610"/>
                  <a:pt x="8582269" y="3097880"/>
                </a:cubicBezTo>
                <a:cubicBezTo>
                  <a:pt x="8666744" y="3211700"/>
                  <a:pt x="8753998" y="3329876"/>
                  <a:pt x="8833783" y="3449753"/>
                </a:cubicBezTo>
                <a:cubicBezTo>
                  <a:pt x="8838143" y="3456162"/>
                  <a:pt x="8842503" y="3462572"/>
                  <a:pt x="8846863" y="3468981"/>
                </a:cubicBezTo>
                <a:cubicBezTo>
                  <a:pt x="8881714" y="3521040"/>
                  <a:pt x="8917610" y="3574725"/>
                  <a:pt x="8960046" y="3620389"/>
                </a:cubicBezTo>
                <a:cubicBezTo>
                  <a:pt x="8847240" y="3316219"/>
                  <a:pt x="8665033" y="3014288"/>
                  <a:pt x="8380521" y="2850596"/>
                </a:cubicBezTo>
                <a:close/>
                <a:moveTo>
                  <a:pt x="9854151" y="2642862"/>
                </a:moveTo>
                <a:cubicBezTo>
                  <a:pt x="9862376" y="2644690"/>
                  <a:pt x="9868748" y="2649859"/>
                  <a:pt x="9871341" y="2659697"/>
                </a:cubicBezTo>
                <a:cubicBezTo>
                  <a:pt x="9936549" y="2907705"/>
                  <a:pt x="10004418" y="3164740"/>
                  <a:pt x="9966678" y="3423399"/>
                </a:cubicBezTo>
                <a:cubicBezTo>
                  <a:pt x="9951724" y="3524170"/>
                  <a:pt x="9914841" y="3605244"/>
                  <a:pt x="9880832" y="3700562"/>
                </a:cubicBezTo>
                <a:cubicBezTo>
                  <a:pt x="9817639" y="3880472"/>
                  <a:pt x="9825316" y="4002022"/>
                  <a:pt x="9896024" y="4178295"/>
                </a:cubicBezTo>
                <a:lnTo>
                  <a:pt x="10028060" y="4267200"/>
                </a:lnTo>
                <a:lnTo>
                  <a:pt x="9651813" y="4267200"/>
                </a:lnTo>
                <a:lnTo>
                  <a:pt x="9814527" y="4248048"/>
                </a:lnTo>
                <a:cubicBezTo>
                  <a:pt x="9748431" y="4225943"/>
                  <a:pt x="9681848" y="4217991"/>
                  <a:pt x="9615182" y="4220499"/>
                </a:cubicBezTo>
                <a:cubicBezTo>
                  <a:pt x="9565183" y="4222381"/>
                  <a:pt x="9515136" y="4230147"/>
                  <a:pt x="9465210" y="4242240"/>
                </a:cubicBezTo>
                <a:lnTo>
                  <a:pt x="9387108" y="4267200"/>
                </a:lnTo>
                <a:lnTo>
                  <a:pt x="9268441" y="4267200"/>
                </a:lnTo>
                <a:lnTo>
                  <a:pt x="9307676" y="4251276"/>
                </a:lnTo>
                <a:cubicBezTo>
                  <a:pt x="9459842" y="4196603"/>
                  <a:pt x="9613869" y="4164948"/>
                  <a:pt x="9761570" y="4182283"/>
                </a:cubicBezTo>
                <a:cubicBezTo>
                  <a:pt x="9633677" y="4101602"/>
                  <a:pt x="9502269" y="4023929"/>
                  <a:pt x="9368237" y="3949470"/>
                </a:cubicBezTo>
                <a:cubicBezTo>
                  <a:pt x="9363677" y="3950852"/>
                  <a:pt x="9358768" y="3951697"/>
                  <a:pt x="9354614" y="3951288"/>
                </a:cubicBezTo>
                <a:cubicBezTo>
                  <a:pt x="9045666" y="4112095"/>
                  <a:pt x="8711508" y="4184792"/>
                  <a:pt x="8364351" y="4159267"/>
                </a:cubicBezTo>
                <a:cubicBezTo>
                  <a:pt x="8322605" y="4156073"/>
                  <a:pt x="8373028" y="4125362"/>
                  <a:pt x="8386567" y="4119760"/>
                </a:cubicBezTo>
                <a:cubicBezTo>
                  <a:pt x="8661942" y="4017222"/>
                  <a:pt x="8938634" y="3857115"/>
                  <a:pt x="9231713" y="3873539"/>
                </a:cubicBezTo>
                <a:cubicBezTo>
                  <a:pt x="9162796" y="3836374"/>
                  <a:pt x="9093324" y="3799562"/>
                  <a:pt x="9023301" y="3763109"/>
                </a:cubicBezTo>
                <a:cubicBezTo>
                  <a:pt x="9018245" y="3762512"/>
                  <a:pt x="9014299" y="3761207"/>
                  <a:pt x="9010556" y="3758998"/>
                </a:cubicBezTo>
                <a:cubicBezTo>
                  <a:pt x="8818026" y="3719652"/>
                  <a:pt x="8714888" y="3571783"/>
                  <a:pt x="8604324" y="3417171"/>
                </a:cubicBezTo>
                <a:cubicBezTo>
                  <a:pt x="8460937" y="3216099"/>
                  <a:pt x="8313620" y="2999153"/>
                  <a:pt x="8218577" y="2770227"/>
                </a:cubicBezTo>
                <a:cubicBezTo>
                  <a:pt x="8215211" y="2762227"/>
                  <a:pt x="8217371" y="2755481"/>
                  <a:pt x="8222774" y="2749954"/>
                </a:cubicBezTo>
                <a:cubicBezTo>
                  <a:pt x="8238990" y="2733370"/>
                  <a:pt x="8284424" y="2727735"/>
                  <a:pt x="8297623" y="2731935"/>
                </a:cubicBezTo>
                <a:cubicBezTo>
                  <a:pt x="8726387" y="2883841"/>
                  <a:pt x="8964880" y="3311498"/>
                  <a:pt x="9090618" y="3716225"/>
                </a:cubicBezTo>
                <a:cubicBezTo>
                  <a:pt x="9321070" y="3835548"/>
                  <a:pt x="9546131" y="3959850"/>
                  <a:pt x="9762441" y="4093587"/>
                </a:cubicBezTo>
                <a:cubicBezTo>
                  <a:pt x="9739891" y="4035197"/>
                  <a:pt x="9720655" y="3974696"/>
                  <a:pt x="9717826" y="3916719"/>
                </a:cubicBezTo>
                <a:cubicBezTo>
                  <a:pt x="9716379" y="3916883"/>
                  <a:pt x="9714371" y="3917401"/>
                  <a:pt x="9713123" y="3916663"/>
                </a:cubicBezTo>
                <a:cubicBezTo>
                  <a:pt x="9419408" y="3876118"/>
                  <a:pt x="9276568" y="3571232"/>
                  <a:pt x="9175594" y="3326950"/>
                </a:cubicBezTo>
                <a:cubicBezTo>
                  <a:pt x="9162477" y="3295477"/>
                  <a:pt x="9234580" y="3273123"/>
                  <a:pt x="9253941" y="3287566"/>
                </a:cubicBezTo>
                <a:cubicBezTo>
                  <a:pt x="9396995" y="3390749"/>
                  <a:pt x="9519263" y="3506453"/>
                  <a:pt x="9625671" y="3639960"/>
                </a:cubicBezTo>
                <a:cubicBezTo>
                  <a:pt x="9622492" y="3540061"/>
                  <a:pt x="9637797" y="3439839"/>
                  <a:pt x="9656881" y="3333361"/>
                </a:cubicBezTo>
                <a:cubicBezTo>
                  <a:pt x="9696972" y="3116116"/>
                  <a:pt x="9713720" y="2891570"/>
                  <a:pt x="9782066" y="2680771"/>
                </a:cubicBezTo>
                <a:cubicBezTo>
                  <a:pt x="9788129" y="2661952"/>
                  <a:pt x="9829478" y="2637374"/>
                  <a:pt x="9854151" y="2642862"/>
                </a:cubicBezTo>
                <a:close/>
                <a:moveTo>
                  <a:pt x="11114299" y="2390555"/>
                </a:moveTo>
                <a:lnTo>
                  <a:pt x="11113373" y="2392739"/>
                </a:lnTo>
                <a:lnTo>
                  <a:pt x="11117197" y="2394358"/>
                </a:lnTo>
                <a:cubicBezTo>
                  <a:pt x="11116333" y="2393349"/>
                  <a:pt x="11115474" y="2392343"/>
                  <a:pt x="11114299" y="2390555"/>
                </a:cubicBezTo>
                <a:close/>
                <a:moveTo>
                  <a:pt x="10506276" y="2118977"/>
                </a:moveTo>
                <a:cubicBezTo>
                  <a:pt x="10510550" y="2257918"/>
                  <a:pt x="10470507" y="2393544"/>
                  <a:pt x="10431542" y="2525128"/>
                </a:cubicBezTo>
                <a:cubicBezTo>
                  <a:pt x="10417502" y="2571972"/>
                  <a:pt x="10403548" y="2620144"/>
                  <a:pt x="10391375" y="2667145"/>
                </a:cubicBezTo>
                <a:cubicBezTo>
                  <a:pt x="10377290" y="2721696"/>
                  <a:pt x="10366481" y="2777642"/>
                  <a:pt x="10355047" y="2832031"/>
                </a:cubicBezTo>
                <a:lnTo>
                  <a:pt x="10336080" y="2927011"/>
                </a:lnTo>
                <a:cubicBezTo>
                  <a:pt x="10349636" y="2893472"/>
                  <a:pt x="10367643" y="2846374"/>
                  <a:pt x="10389394" y="2782834"/>
                </a:cubicBezTo>
                <a:cubicBezTo>
                  <a:pt x="10448427" y="2611467"/>
                  <a:pt x="10546967" y="2325483"/>
                  <a:pt x="10506276" y="2118977"/>
                </a:cubicBezTo>
                <a:close/>
                <a:moveTo>
                  <a:pt x="11538179" y="2090376"/>
                </a:moveTo>
                <a:cubicBezTo>
                  <a:pt x="11552237" y="2136248"/>
                  <a:pt x="11565750" y="2181883"/>
                  <a:pt x="11577479" y="2228695"/>
                </a:cubicBezTo>
                <a:lnTo>
                  <a:pt x="11586754" y="2266098"/>
                </a:lnTo>
                <a:cubicBezTo>
                  <a:pt x="11593656" y="2295423"/>
                  <a:pt x="11600787" y="2324193"/>
                  <a:pt x="11609011" y="2353427"/>
                </a:cubicBezTo>
                <a:cubicBezTo>
                  <a:pt x="11644349" y="2475257"/>
                  <a:pt x="11704023" y="2591295"/>
                  <a:pt x="11761579" y="2703223"/>
                </a:cubicBezTo>
                <a:cubicBezTo>
                  <a:pt x="11802170" y="2782214"/>
                  <a:pt x="11843944" y="2862994"/>
                  <a:pt x="11877711" y="2947465"/>
                </a:cubicBezTo>
                <a:cubicBezTo>
                  <a:pt x="11815017" y="2640863"/>
                  <a:pt x="11724956" y="2342636"/>
                  <a:pt x="11538179" y="2090376"/>
                </a:cubicBezTo>
                <a:close/>
                <a:moveTo>
                  <a:pt x="6604735" y="2041381"/>
                </a:moveTo>
                <a:cubicBezTo>
                  <a:pt x="6726311" y="2327927"/>
                  <a:pt x="6916754" y="2606522"/>
                  <a:pt x="7204487" y="2742112"/>
                </a:cubicBezTo>
                <a:cubicBezTo>
                  <a:pt x="7179895" y="2719491"/>
                  <a:pt x="7154936" y="2696378"/>
                  <a:pt x="7131592" y="2672096"/>
                </a:cubicBezTo>
                <a:cubicBezTo>
                  <a:pt x="7084181" y="2622518"/>
                  <a:pt x="7039271" y="2569608"/>
                  <a:pt x="6996344" y="2518310"/>
                </a:cubicBezTo>
                <a:cubicBezTo>
                  <a:pt x="6908871" y="2414600"/>
                  <a:pt x="6818501" y="2306884"/>
                  <a:pt x="6735495" y="2196890"/>
                </a:cubicBezTo>
                <a:lnTo>
                  <a:pt x="6721901" y="2179274"/>
                </a:lnTo>
                <a:cubicBezTo>
                  <a:pt x="6685654" y="2131523"/>
                  <a:pt x="6648317" y="2082278"/>
                  <a:pt x="6604735" y="2041381"/>
                </a:cubicBezTo>
                <a:close/>
                <a:moveTo>
                  <a:pt x="11488421" y="2034549"/>
                </a:moveTo>
                <a:cubicBezTo>
                  <a:pt x="11459234" y="2371132"/>
                  <a:pt x="11651925" y="2658088"/>
                  <a:pt x="11840356" y="2932293"/>
                </a:cubicBezTo>
                <a:cubicBezTo>
                  <a:pt x="11809128" y="2858555"/>
                  <a:pt x="11772688" y="2786473"/>
                  <a:pt x="11736331" y="2715710"/>
                </a:cubicBezTo>
                <a:cubicBezTo>
                  <a:pt x="11678147" y="2602235"/>
                  <a:pt x="11617611" y="2485181"/>
                  <a:pt x="11581560" y="2360474"/>
                </a:cubicBezTo>
                <a:cubicBezTo>
                  <a:pt x="11573334" y="2331239"/>
                  <a:pt x="11565889" y="2301693"/>
                  <a:pt x="11558442" y="2272139"/>
                </a:cubicBezTo>
                <a:lnTo>
                  <a:pt x="11549169" y="2234734"/>
                </a:lnTo>
                <a:cubicBezTo>
                  <a:pt x="11532130" y="2167007"/>
                  <a:pt x="11511443" y="2100302"/>
                  <a:pt x="11488421" y="2034549"/>
                </a:cubicBezTo>
                <a:close/>
                <a:moveTo>
                  <a:pt x="10468916" y="2032338"/>
                </a:moveTo>
                <a:cubicBezTo>
                  <a:pt x="10450533" y="2081859"/>
                  <a:pt x="10434093" y="2132840"/>
                  <a:pt x="10421480" y="2185446"/>
                </a:cubicBezTo>
                <a:cubicBezTo>
                  <a:pt x="10388668" y="2317695"/>
                  <a:pt x="10374105" y="2457032"/>
                  <a:pt x="10351264" y="2591574"/>
                </a:cubicBezTo>
                <a:cubicBezTo>
                  <a:pt x="10332355" y="2700098"/>
                  <a:pt x="10281261" y="2959166"/>
                  <a:pt x="10294485" y="2991809"/>
                </a:cubicBezTo>
                <a:lnTo>
                  <a:pt x="10327850" y="2826310"/>
                </a:lnTo>
                <a:cubicBezTo>
                  <a:pt x="10338741" y="2771690"/>
                  <a:pt x="10350331" y="2715434"/>
                  <a:pt x="10364099" y="2660098"/>
                </a:cubicBezTo>
                <a:cubicBezTo>
                  <a:pt x="10376185" y="2611783"/>
                  <a:pt x="10390682" y="2563843"/>
                  <a:pt x="10404725" y="2516991"/>
                </a:cubicBezTo>
                <a:cubicBezTo>
                  <a:pt x="10443463" y="2385961"/>
                  <a:pt x="10483500" y="2250332"/>
                  <a:pt x="10478071" y="2114122"/>
                </a:cubicBezTo>
                <a:cubicBezTo>
                  <a:pt x="10476867" y="2086568"/>
                  <a:pt x="10473555" y="2059413"/>
                  <a:pt x="10468916" y="2032338"/>
                </a:cubicBezTo>
                <a:close/>
                <a:moveTo>
                  <a:pt x="10573132" y="1991479"/>
                </a:moveTo>
                <a:cubicBezTo>
                  <a:pt x="10722027" y="2144650"/>
                  <a:pt x="10877543" y="2280670"/>
                  <a:pt x="11066880" y="2371770"/>
                </a:cubicBezTo>
                <a:cubicBezTo>
                  <a:pt x="10930664" y="2234271"/>
                  <a:pt x="10767866" y="2088089"/>
                  <a:pt x="10573132" y="1991479"/>
                </a:cubicBezTo>
                <a:close/>
                <a:moveTo>
                  <a:pt x="6591670" y="1988277"/>
                </a:moveTo>
                <a:cubicBezTo>
                  <a:pt x="6653650" y="2036451"/>
                  <a:pt x="6701310" y="2098809"/>
                  <a:pt x="6747349" y="2160069"/>
                </a:cubicBezTo>
                <a:lnTo>
                  <a:pt x="6760943" y="2177686"/>
                </a:lnTo>
                <a:cubicBezTo>
                  <a:pt x="6844486" y="2287290"/>
                  <a:pt x="6934499" y="2394502"/>
                  <a:pt x="7021065" y="2498102"/>
                </a:cubicBezTo>
                <a:cubicBezTo>
                  <a:pt x="7063629" y="2548900"/>
                  <a:pt x="7108178" y="2601313"/>
                  <a:pt x="7155223" y="2650386"/>
                </a:cubicBezTo>
                <a:cubicBezTo>
                  <a:pt x="7170968" y="2666443"/>
                  <a:pt x="7186885" y="2681619"/>
                  <a:pt x="7203167" y="2697288"/>
                </a:cubicBezTo>
                <a:cubicBezTo>
                  <a:pt x="7124362" y="2565928"/>
                  <a:pt x="7030837" y="2441422"/>
                  <a:pt x="6937703" y="2321981"/>
                </a:cubicBezTo>
                <a:cubicBezTo>
                  <a:pt x="6842752" y="2200032"/>
                  <a:pt x="6742965" y="2048781"/>
                  <a:pt x="6591670" y="1988277"/>
                </a:cubicBezTo>
                <a:close/>
                <a:moveTo>
                  <a:pt x="5798671" y="1981601"/>
                </a:moveTo>
                <a:cubicBezTo>
                  <a:pt x="5784234" y="2008086"/>
                  <a:pt x="5768551" y="2036236"/>
                  <a:pt x="5754709" y="2071454"/>
                </a:cubicBezTo>
                <a:cubicBezTo>
                  <a:pt x="5651219" y="2330361"/>
                  <a:pt x="5694208" y="2592217"/>
                  <a:pt x="5763044" y="2842206"/>
                </a:cubicBezTo>
                <a:lnTo>
                  <a:pt x="5764974" y="2799609"/>
                </a:lnTo>
                <a:cubicBezTo>
                  <a:pt x="5766710" y="2755616"/>
                  <a:pt x="5768626" y="2710738"/>
                  <a:pt x="5767665" y="2666409"/>
                </a:cubicBezTo>
                <a:cubicBezTo>
                  <a:pt x="5766964" y="2637156"/>
                  <a:pt x="5764828" y="2608182"/>
                  <a:pt x="5763055" y="2579705"/>
                </a:cubicBezTo>
                <a:cubicBezTo>
                  <a:pt x="5760913" y="2550734"/>
                  <a:pt x="5758780" y="2521760"/>
                  <a:pt x="5758079" y="2492508"/>
                </a:cubicBezTo>
                <a:cubicBezTo>
                  <a:pt x="5755745" y="2394242"/>
                  <a:pt x="5767619" y="2294070"/>
                  <a:pt x="5779325" y="2197069"/>
                </a:cubicBezTo>
                <a:cubicBezTo>
                  <a:pt x="5787753" y="2126095"/>
                  <a:pt x="5796001" y="2053736"/>
                  <a:pt x="5798671" y="1981601"/>
                </a:cubicBezTo>
                <a:close/>
                <a:moveTo>
                  <a:pt x="5829202" y="1971679"/>
                </a:moveTo>
                <a:cubicBezTo>
                  <a:pt x="5826736" y="2047481"/>
                  <a:pt x="5818154" y="2123904"/>
                  <a:pt x="5809558" y="2198043"/>
                </a:cubicBezTo>
                <a:cubicBezTo>
                  <a:pt x="5798026" y="2294159"/>
                  <a:pt x="5785973" y="2392938"/>
                  <a:pt x="5788653" y="2489430"/>
                </a:cubicBezTo>
                <a:cubicBezTo>
                  <a:pt x="5789524" y="2517790"/>
                  <a:pt x="5791665" y="2546759"/>
                  <a:pt x="5793439" y="2575235"/>
                </a:cubicBezTo>
                <a:cubicBezTo>
                  <a:pt x="5794815" y="2596366"/>
                  <a:pt x="5795822" y="2617001"/>
                  <a:pt x="5796837" y="2637633"/>
                </a:cubicBezTo>
                <a:cubicBezTo>
                  <a:pt x="5803017" y="2582794"/>
                  <a:pt x="5810098" y="2528066"/>
                  <a:pt x="5818614" y="2473055"/>
                </a:cubicBezTo>
                <a:cubicBezTo>
                  <a:pt x="5845917" y="2299125"/>
                  <a:pt x="5877599" y="2135758"/>
                  <a:pt x="5829202" y="1971679"/>
                </a:cubicBezTo>
                <a:close/>
                <a:moveTo>
                  <a:pt x="10578769" y="1962963"/>
                </a:moveTo>
                <a:cubicBezTo>
                  <a:pt x="10773649" y="2057701"/>
                  <a:pt x="10936285" y="2201237"/>
                  <a:pt x="11073823" y="2338658"/>
                </a:cubicBezTo>
                <a:cubicBezTo>
                  <a:pt x="10938241" y="2169232"/>
                  <a:pt x="10752627" y="1968969"/>
                  <a:pt x="10578769" y="1962963"/>
                </a:cubicBezTo>
                <a:close/>
                <a:moveTo>
                  <a:pt x="5911389" y="1898371"/>
                </a:moveTo>
                <a:cubicBezTo>
                  <a:pt x="6006914" y="2026768"/>
                  <a:pt x="6112955" y="2136857"/>
                  <a:pt x="6237627" y="2231921"/>
                </a:cubicBezTo>
                <a:cubicBezTo>
                  <a:pt x="6161282" y="2090381"/>
                  <a:pt x="6060308" y="1952200"/>
                  <a:pt x="5911389" y="1898371"/>
                </a:cubicBezTo>
                <a:close/>
                <a:moveTo>
                  <a:pt x="6944437" y="1575402"/>
                </a:moveTo>
                <a:cubicBezTo>
                  <a:pt x="6732842" y="1643305"/>
                  <a:pt x="6518352" y="1707201"/>
                  <a:pt x="6304730" y="1766654"/>
                </a:cubicBezTo>
                <a:cubicBezTo>
                  <a:pt x="6527947" y="1784949"/>
                  <a:pt x="6737901" y="1680839"/>
                  <a:pt x="6944437" y="1575402"/>
                </a:cubicBezTo>
                <a:close/>
                <a:moveTo>
                  <a:pt x="7019523" y="1519450"/>
                </a:moveTo>
                <a:cubicBezTo>
                  <a:pt x="6766096" y="1537552"/>
                  <a:pt x="6524653" y="1609537"/>
                  <a:pt x="6298091" y="1737122"/>
                </a:cubicBezTo>
                <a:cubicBezTo>
                  <a:pt x="6539381" y="1670594"/>
                  <a:pt x="6780997" y="1597715"/>
                  <a:pt x="7019523" y="1519450"/>
                </a:cubicBezTo>
                <a:close/>
                <a:moveTo>
                  <a:pt x="2399523" y="1428234"/>
                </a:moveTo>
                <a:cubicBezTo>
                  <a:pt x="2324192" y="1539775"/>
                  <a:pt x="2267478" y="1713586"/>
                  <a:pt x="2224982" y="1826201"/>
                </a:cubicBezTo>
                <a:cubicBezTo>
                  <a:pt x="2161246" y="1995817"/>
                  <a:pt x="2120250" y="2168765"/>
                  <a:pt x="2096099" y="2345900"/>
                </a:cubicBezTo>
                <a:cubicBezTo>
                  <a:pt x="2166834" y="2165047"/>
                  <a:pt x="2226331" y="1978598"/>
                  <a:pt x="2283317" y="1796925"/>
                </a:cubicBezTo>
                <a:close/>
                <a:moveTo>
                  <a:pt x="2448558" y="1373435"/>
                </a:moveTo>
                <a:lnTo>
                  <a:pt x="2312521" y="1806140"/>
                </a:lnTo>
                <a:cubicBezTo>
                  <a:pt x="2255817" y="1985569"/>
                  <a:pt x="2197150" y="2169492"/>
                  <a:pt x="2127533" y="2348380"/>
                </a:cubicBezTo>
                <a:cubicBezTo>
                  <a:pt x="2230881" y="2201722"/>
                  <a:pt x="2307261" y="2041905"/>
                  <a:pt x="2358080" y="1866134"/>
                </a:cubicBezTo>
                <a:cubicBezTo>
                  <a:pt x="2378743" y="1795373"/>
                  <a:pt x="2394349" y="1722940"/>
                  <a:pt x="2407436" y="1651070"/>
                </a:cubicBezTo>
                <a:cubicBezTo>
                  <a:pt x="2417458" y="1596892"/>
                  <a:pt x="2466254" y="1384915"/>
                  <a:pt x="2448558" y="1373435"/>
                </a:cubicBezTo>
                <a:close/>
                <a:moveTo>
                  <a:pt x="278707" y="1352270"/>
                </a:moveTo>
                <a:lnTo>
                  <a:pt x="321570" y="1861610"/>
                </a:lnTo>
                <a:cubicBezTo>
                  <a:pt x="336248" y="1725752"/>
                  <a:pt x="317508" y="1584885"/>
                  <a:pt x="294281" y="1440658"/>
                </a:cubicBezTo>
                <a:close/>
                <a:moveTo>
                  <a:pt x="1423821" y="1351958"/>
                </a:moveTo>
                <a:cubicBezTo>
                  <a:pt x="1426859" y="1507722"/>
                  <a:pt x="1587831" y="1796280"/>
                  <a:pt x="1638521" y="1908470"/>
                </a:cubicBezTo>
                <a:cubicBezTo>
                  <a:pt x="1674424" y="1987707"/>
                  <a:pt x="1711105" y="2070587"/>
                  <a:pt x="1754199" y="2149284"/>
                </a:cubicBezTo>
                <a:cubicBezTo>
                  <a:pt x="1797295" y="2227981"/>
                  <a:pt x="1846801" y="2302493"/>
                  <a:pt x="1908359" y="2364988"/>
                </a:cubicBezTo>
                <a:cubicBezTo>
                  <a:pt x="1805946" y="2193096"/>
                  <a:pt x="1725953" y="2007134"/>
                  <a:pt x="1647661" y="1825945"/>
                </a:cubicBezTo>
                <a:cubicBezTo>
                  <a:pt x="1579500" y="1667751"/>
                  <a:pt x="1508533" y="1505355"/>
                  <a:pt x="1423821" y="1351958"/>
                </a:cubicBezTo>
                <a:close/>
                <a:moveTo>
                  <a:pt x="9518298" y="1338235"/>
                </a:moveTo>
                <a:cubicBezTo>
                  <a:pt x="9531977" y="1651120"/>
                  <a:pt x="9677527" y="1999242"/>
                  <a:pt x="9838009" y="2272553"/>
                </a:cubicBezTo>
                <a:cubicBezTo>
                  <a:pt x="9825312" y="2235634"/>
                  <a:pt x="9815180" y="2197225"/>
                  <a:pt x="9805906" y="2159819"/>
                </a:cubicBezTo>
                <a:lnTo>
                  <a:pt x="9801623" y="2142555"/>
                </a:lnTo>
                <a:cubicBezTo>
                  <a:pt x="9756626" y="1964482"/>
                  <a:pt x="9698390" y="1787247"/>
                  <a:pt x="9628671" y="1617375"/>
                </a:cubicBezTo>
                <a:cubicBezTo>
                  <a:pt x="9618364" y="1593060"/>
                  <a:pt x="9608603" y="1568967"/>
                  <a:pt x="9598299" y="1544643"/>
                </a:cubicBezTo>
                <a:cubicBezTo>
                  <a:pt x="9570133" y="1477354"/>
                  <a:pt x="9541339" y="1408510"/>
                  <a:pt x="9518298" y="1338235"/>
                </a:cubicBezTo>
                <a:close/>
                <a:moveTo>
                  <a:pt x="1431890" y="1306475"/>
                </a:moveTo>
                <a:cubicBezTo>
                  <a:pt x="1458339" y="1352187"/>
                  <a:pt x="1483952" y="1399016"/>
                  <a:pt x="1507597" y="1446132"/>
                </a:cubicBezTo>
                <a:cubicBezTo>
                  <a:pt x="1568403" y="1567288"/>
                  <a:pt x="1621917" y="1692101"/>
                  <a:pt x="1674586" y="1813832"/>
                </a:cubicBezTo>
                <a:cubicBezTo>
                  <a:pt x="1719648" y="1918315"/>
                  <a:pt x="1765554" y="2024477"/>
                  <a:pt x="1815950" y="2128564"/>
                </a:cubicBezTo>
                <a:cubicBezTo>
                  <a:pt x="1866346" y="2232648"/>
                  <a:pt x="1921228" y="2334658"/>
                  <a:pt x="1984242" y="2430829"/>
                </a:cubicBezTo>
                <a:cubicBezTo>
                  <a:pt x="1994073" y="2437830"/>
                  <a:pt x="2003908" y="2444836"/>
                  <a:pt x="2014023" y="2450995"/>
                </a:cubicBezTo>
                <a:cubicBezTo>
                  <a:pt x="1956448" y="2239741"/>
                  <a:pt x="1853160" y="2049325"/>
                  <a:pt x="1747337" y="1855264"/>
                </a:cubicBezTo>
                <a:cubicBezTo>
                  <a:pt x="1678102" y="1728504"/>
                  <a:pt x="1608870" y="1601753"/>
                  <a:pt x="1533749" y="1478656"/>
                </a:cubicBezTo>
                <a:cubicBezTo>
                  <a:pt x="1510398" y="1440515"/>
                  <a:pt x="1454048" y="1294657"/>
                  <a:pt x="1431890" y="1306475"/>
                </a:cubicBezTo>
                <a:close/>
                <a:moveTo>
                  <a:pt x="5052692" y="1292994"/>
                </a:moveTo>
                <a:cubicBezTo>
                  <a:pt x="5103155" y="1406739"/>
                  <a:pt x="5153078" y="1520878"/>
                  <a:pt x="5200661" y="1635186"/>
                </a:cubicBezTo>
                <a:cubicBezTo>
                  <a:pt x="5238218" y="1725483"/>
                  <a:pt x="5273610" y="1815047"/>
                  <a:pt x="5297138" y="1906351"/>
                </a:cubicBezTo>
                <a:cubicBezTo>
                  <a:pt x="5281533" y="1683399"/>
                  <a:pt x="5177210" y="1491946"/>
                  <a:pt x="5052692" y="1292994"/>
                </a:cubicBezTo>
                <a:close/>
                <a:moveTo>
                  <a:pt x="9528078" y="1278636"/>
                </a:moveTo>
                <a:cubicBezTo>
                  <a:pt x="9552982" y="1365794"/>
                  <a:pt x="9588937" y="1451189"/>
                  <a:pt x="9623946" y="1534260"/>
                </a:cubicBezTo>
                <a:lnTo>
                  <a:pt x="9654858" y="1607218"/>
                </a:lnTo>
                <a:cubicBezTo>
                  <a:pt x="9724183" y="1774989"/>
                  <a:pt x="9781702" y="1949347"/>
                  <a:pt x="9826304" y="2125320"/>
                </a:cubicBezTo>
                <a:cubicBezTo>
                  <a:pt x="9794296" y="1963695"/>
                  <a:pt x="9753660" y="1804203"/>
                  <a:pt x="9701198" y="1646797"/>
                </a:cubicBezTo>
                <a:cubicBezTo>
                  <a:pt x="9655682" y="1511000"/>
                  <a:pt x="9586050" y="1397178"/>
                  <a:pt x="9528078" y="1278636"/>
                </a:cubicBezTo>
                <a:close/>
                <a:moveTo>
                  <a:pt x="5009948" y="1273619"/>
                </a:moveTo>
                <a:cubicBezTo>
                  <a:pt x="5013363" y="1406203"/>
                  <a:pt x="5078144" y="1538571"/>
                  <a:pt x="5121777" y="1654213"/>
                </a:cubicBezTo>
                <a:cubicBezTo>
                  <a:pt x="5175625" y="1795269"/>
                  <a:pt x="5233597" y="1934093"/>
                  <a:pt x="5293545" y="2072247"/>
                </a:cubicBezTo>
                <a:cubicBezTo>
                  <a:pt x="5293533" y="2069971"/>
                  <a:pt x="5294060" y="2067298"/>
                  <a:pt x="5294042" y="2065019"/>
                </a:cubicBezTo>
                <a:cubicBezTo>
                  <a:pt x="5282123" y="1924099"/>
                  <a:pt x="5230273" y="1786942"/>
                  <a:pt x="5171936" y="1647613"/>
                </a:cubicBezTo>
                <a:cubicBezTo>
                  <a:pt x="5119977" y="1522743"/>
                  <a:pt x="5065315" y="1397539"/>
                  <a:pt x="5009948" y="1273619"/>
                </a:cubicBezTo>
                <a:close/>
                <a:moveTo>
                  <a:pt x="655236" y="1268632"/>
                </a:moveTo>
                <a:cubicBezTo>
                  <a:pt x="717895" y="1408869"/>
                  <a:pt x="771574" y="1550454"/>
                  <a:pt x="839521" y="1685315"/>
                </a:cubicBezTo>
                <a:cubicBezTo>
                  <a:pt x="907470" y="1820177"/>
                  <a:pt x="989683" y="1948318"/>
                  <a:pt x="1109416" y="2061663"/>
                </a:cubicBezTo>
                <a:cubicBezTo>
                  <a:pt x="1177718" y="2126399"/>
                  <a:pt x="1244319" y="2184954"/>
                  <a:pt x="1298300" y="2247742"/>
                </a:cubicBezTo>
                <a:cubicBezTo>
                  <a:pt x="1250168" y="2156040"/>
                  <a:pt x="1187457" y="2071655"/>
                  <a:pt x="1125871" y="1989513"/>
                </a:cubicBezTo>
                <a:cubicBezTo>
                  <a:pt x="1076370" y="1923070"/>
                  <a:pt x="1025189" y="1854667"/>
                  <a:pt x="981574" y="1783157"/>
                </a:cubicBezTo>
                <a:cubicBezTo>
                  <a:pt x="960475" y="1748106"/>
                  <a:pt x="941058" y="1712211"/>
                  <a:pt x="922198" y="1677437"/>
                </a:cubicBezTo>
                <a:cubicBezTo>
                  <a:pt x="905028" y="1646031"/>
                  <a:pt x="887579" y="1614059"/>
                  <a:pt x="869293" y="1583214"/>
                </a:cubicBezTo>
                <a:cubicBezTo>
                  <a:pt x="832994" y="1522086"/>
                  <a:pt x="791368" y="1462924"/>
                  <a:pt x="751431" y="1405731"/>
                </a:cubicBezTo>
                <a:close/>
                <a:moveTo>
                  <a:pt x="6516292" y="1263064"/>
                </a:moveTo>
                <a:cubicBezTo>
                  <a:pt x="6288018" y="1373581"/>
                  <a:pt x="6031500" y="1451909"/>
                  <a:pt x="5736320" y="1501803"/>
                </a:cubicBezTo>
                <a:cubicBezTo>
                  <a:pt x="6001708" y="1565837"/>
                  <a:pt x="6267694" y="1408906"/>
                  <a:pt x="6516292" y="1263064"/>
                </a:cubicBezTo>
                <a:close/>
                <a:moveTo>
                  <a:pt x="291466" y="1250369"/>
                </a:moveTo>
                <a:cubicBezTo>
                  <a:pt x="302228" y="1312380"/>
                  <a:pt x="313548" y="1374109"/>
                  <a:pt x="323180" y="1435283"/>
                </a:cubicBezTo>
                <a:cubicBezTo>
                  <a:pt x="347262" y="1585402"/>
                  <a:pt x="366566" y="1733005"/>
                  <a:pt x="349381" y="1875041"/>
                </a:cubicBezTo>
                <a:cubicBezTo>
                  <a:pt x="398887" y="1761016"/>
                  <a:pt x="404047" y="1643975"/>
                  <a:pt x="374363" y="1506494"/>
                </a:cubicBezTo>
                <a:cubicBezTo>
                  <a:pt x="356845" y="1425406"/>
                  <a:pt x="334841" y="1350786"/>
                  <a:pt x="302168" y="1274495"/>
                </a:cubicBezTo>
                <a:cubicBezTo>
                  <a:pt x="298229" y="1265236"/>
                  <a:pt x="295129" y="1257666"/>
                  <a:pt x="291466" y="1250369"/>
                </a:cubicBezTo>
                <a:close/>
                <a:moveTo>
                  <a:pt x="678222" y="1248670"/>
                </a:moveTo>
                <a:lnTo>
                  <a:pt x="775536" y="1388015"/>
                </a:lnTo>
                <a:cubicBezTo>
                  <a:pt x="815764" y="1445771"/>
                  <a:pt x="857669" y="1505484"/>
                  <a:pt x="894529" y="1567739"/>
                </a:cubicBezTo>
                <a:cubicBezTo>
                  <a:pt x="913103" y="1599148"/>
                  <a:pt x="930546" y="1631115"/>
                  <a:pt x="948000" y="1663088"/>
                </a:cubicBezTo>
                <a:cubicBezTo>
                  <a:pt x="966853" y="1697859"/>
                  <a:pt x="986277" y="1733757"/>
                  <a:pt x="1006812" y="1767683"/>
                </a:cubicBezTo>
                <a:cubicBezTo>
                  <a:pt x="1049303" y="1838347"/>
                  <a:pt x="1100205" y="1906189"/>
                  <a:pt x="1149133" y="1971513"/>
                </a:cubicBezTo>
                <a:cubicBezTo>
                  <a:pt x="1215506" y="2060384"/>
                  <a:pt x="1283561" y="2151216"/>
                  <a:pt x="1333952" y="2251620"/>
                </a:cubicBezTo>
                <a:lnTo>
                  <a:pt x="1337329" y="2258350"/>
                </a:lnTo>
                <a:cubicBezTo>
                  <a:pt x="1352131" y="2023413"/>
                  <a:pt x="1145204" y="1784597"/>
                  <a:pt x="1014726" y="1615556"/>
                </a:cubicBezTo>
                <a:cubicBezTo>
                  <a:pt x="911517" y="1481269"/>
                  <a:pt x="800192" y="1360189"/>
                  <a:pt x="678222" y="1248670"/>
                </a:cubicBezTo>
                <a:close/>
                <a:moveTo>
                  <a:pt x="9441752" y="1245311"/>
                </a:moveTo>
                <a:cubicBezTo>
                  <a:pt x="9367449" y="1271794"/>
                  <a:pt x="9313207" y="1329954"/>
                  <a:pt x="9278979" y="1406236"/>
                </a:cubicBezTo>
                <a:cubicBezTo>
                  <a:pt x="9261017" y="1445630"/>
                  <a:pt x="9242585" y="1502850"/>
                  <a:pt x="9235540" y="1546869"/>
                </a:cubicBezTo>
                <a:cubicBezTo>
                  <a:pt x="9223867" y="1618535"/>
                  <a:pt x="9230001" y="1614698"/>
                  <a:pt x="9264074" y="1557016"/>
                </a:cubicBezTo>
                <a:cubicBezTo>
                  <a:pt x="9325587" y="1454296"/>
                  <a:pt x="9384605" y="1349880"/>
                  <a:pt x="9441752" y="1245311"/>
                </a:cubicBezTo>
                <a:close/>
                <a:moveTo>
                  <a:pt x="6691602" y="1140573"/>
                </a:moveTo>
                <a:cubicBezTo>
                  <a:pt x="6646175" y="1158238"/>
                  <a:pt x="6598950" y="1175684"/>
                  <a:pt x="6571100" y="1183662"/>
                </a:cubicBezTo>
                <a:cubicBezTo>
                  <a:pt x="6462406" y="1213607"/>
                  <a:pt x="6352215" y="1234713"/>
                  <a:pt x="6241687" y="1257600"/>
                </a:cubicBezTo>
                <a:cubicBezTo>
                  <a:pt x="6040746" y="1299467"/>
                  <a:pt x="5893317" y="1420819"/>
                  <a:pt x="5693009" y="1478256"/>
                </a:cubicBezTo>
                <a:cubicBezTo>
                  <a:pt x="6021285" y="1426507"/>
                  <a:pt x="6301876" y="1340642"/>
                  <a:pt x="6548420" y="1214599"/>
                </a:cubicBezTo>
                <a:cubicBezTo>
                  <a:pt x="6567440" y="1204628"/>
                  <a:pt x="6586456" y="1194658"/>
                  <a:pt x="6605473" y="1184686"/>
                </a:cubicBezTo>
                <a:cubicBezTo>
                  <a:pt x="6633823" y="1169483"/>
                  <a:pt x="6662531" y="1154778"/>
                  <a:pt x="6691602" y="1140573"/>
                </a:cubicBezTo>
                <a:close/>
                <a:moveTo>
                  <a:pt x="4002475" y="1037802"/>
                </a:moveTo>
                <a:cubicBezTo>
                  <a:pt x="4001933" y="1038196"/>
                  <a:pt x="4000861" y="1038973"/>
                  <a:pt x="4000324" y="1039362"/>
                </a:cubicBezTo>
                <a:cubicBezTo>
                  <a:pt x="4001046" y="1040360"/>
                  <a:pt x="4002134" y="1041861"/>
                  <a:pt x="4002862" y="1042866"/>
                </a:cubicBezTo>
                <a:cubicBezTo>
                  <a:pt x="4002672" y="1041472"/>
                  <a:pt x="4002487" y="1040086"/>
                  <a:pt x="4002475" y="1037802"/>
                </a:cubicBezTo>
                <a:close/>
                <a:moveTo>
                  <a:pt x="506322" y="1020997"/>
                </a:moveTo>
                <a:cubicBezTo>
                  <a:pt x="513282" y="1018930"/>
                  <a:pt x="522180" y="1021005"/>
                  <a:pt x="533068" y="1029409"/>
                </a:cubicBezTo>
                <a:cubicBezTo>
                  <a:pt x="813777" y="1244537"/>
                  <a:pt x="1037861" y="1510547"/>
                  <a:pt x="1232525" y="1804675"/>
                </a:cubicBezTo>
                <a:cubicBezTo>
                  <a:pt x="1347857" y="1978510"/>
                  <a:pt x="1448039" y="2155739"/>
                  <a:pt x="1388858" y="2368011"/>
                </a:cubicBezTo>
                <a:cubicBezTo>
                  <a:pt x="1387462" y="2372226"/>
                  <a:pt x="1385496" y="2375314"/>
                  <a:pt x="1384098" y="2378125"/>
                </a:cubicBezTo>
                <a:cubicBezTo>
                  <a:pt x="1412260" y="2438425"/>
                  <a:pt x="1428077" y="2506324"/>
                  <a:pt x="1425393" y="2589124"/>
                </a:cubicBezTo>
                <a:cubicBezTo>
                  <a:pt x="1425681" y="2592488"/>
                  <a:pt x="1424559" y="2594453"/>
                  <a:pt x="1424001" y="2597541"/>
                </a:cubicBezTo>
                <a:cubicBezTo>
                  <a:pt x="1672217" y="2669579"/>
                  <a:pt x="1915127" y="2759032"/>
                  <a:pt x="2152729" y="2864487"/>
                </a:cubicBezTo>
                <a:cubicBezTo>
                  <a:pt x="2132903" y="2746636"/>
                  <a:pt x="2106350" y="2629357"/>
                  <a:pt x="2020609" y="2539671"/>
                </a:cubicBezTo>
                <a:cubicBezTo>
                  <a:pt x="2019486" y="2538832"/>
                  <a:pt x="2019482" y="2537426"/>
                  <a:pt x="2018920" y="2536309"/>
                </a:cubicBezTo>
                <a:cubicBezTo>
                  <a:pt x="1612986" y="2284320"/>
                  <a:pt x="1451410" y="1593008"/>
                  <a:pt x="1342441" y="1173017"/>
                </a:cubicBezTo>
                <a:cubicBezTo>
                  <a:pt x="1338482" y="1156742"/>
                  <a:pt x="1345418" y="1103405"/>
                  <a:pt x="1367925" y="1135648"/>
                </a:cubicBezTo>
                <a:cubicBezTo>
                  <a:pt x="1515878" y="1352095"/>
                  <a:pt x="1645605" y="1576999"/>
                  <a:pt x="1771401" y="1806673"/>
                </a:cubicBezTo>
                <a:cubicBezTo>
                  <a:pt x="1841477" y="1935111"/>
                  <a:pt x="1914363" y="2063547"/>
                  <a:pt x="1972385" y="2198735"/>
                </a:cubicBezTo>
                <a:cubicBezTo>
                  <a:pt x="1982518" y="2221738"/>
                  <a:pt x="2018367" y="2353316"/>
                  <a:pt x="2040892" y="2405205"/>
                </a:cubicBezTo>
                <a:cubicBezTo>
                  <a:pt x="2009600" y="2310668"/>
                  <a:pt x="2111587" y="2005996"/>
                  <a:pt x="2131689" y="1936926"/>
                </a:cubicBezTo>
                <a:cubicBezTo>
                  <a:pt x="2203731" y="1690111"/>
                  <a:pt x="2314813" y="1463729"/>
                  <a:pt x="2454820" y="1248808"/>
                </a:cubicBezTo>
                <a:cubicBezTo>
                  <a:pt x="2475264" y="1216788"/>
                  <a:pt x="2493340" y="1290570"/>
                  <a:pt x="2492512" y="1302920"/>
                </a:cubicBezTo>
                <a:cubicBezTo>
                  <a:pt x="2465675" y="1747535"/>
                  <a:pt x="2370053" y="2178216"/>
                  <a:pt x="2081216" y="2527513"/>
                </a:cubicBezTo>
                <a:cubicBezTo>
                  <a:pt x="2081497" y="2528073"/>
                  <a:pt x="2081211" y="2528916"/>
                  <a:pt x="2081211" y="2528916"/>
                </a:cubicBezTo>
                <a:cubicBezTo>
                  <a:pt x="2150699" y="2633778"/>
                  <a:pt x="2178105" y="2756954"/>
                  <a:pt x="2199067" y="2884061"/>
                </a:cubicBezTo>
                <a:cubicBezTo>
                  <a:pt x="2641128" y="3084915"/>
                  <a:pt x="3028660" y="3311628"/>
                  <a:pt x="3192586" y="3411496"/>
                </a:cubicBezTo>
                <a:cubicBezTo>
                  <a:pt x="3356510" y="3511368"/>
                  <a:pt x="3237401" y="3517312"/>
                  <a:pt x="3182620" y="3483279"/>
                </a:cubicBezTo>
                <a:cubicBezTo>
                  <a:pt x="3055506" y="3404310"/>
                  <a:pt x="2789863" y="3259545"/>
                  <a:pt x="2435119" y="3080173"/>
                </a:cubicBezTo>
                <a:lnTo>
                  <a:pt x="2410152" y="3063751"/>
                </a:lnTo>
                <a:lnTo>
                  <a:pt x="2408099" y="3064403"/>
                </a:lnTo>
                <a:lnTo>
                  <a:pt x="2407218" y="3070324"/>
                </a:lnTo>
                <a:cubicBezTo>
                  <a:pt x="2402612" y="3079171"/>
                  <a:pt x="2394080" y="3088906"/>
                  <a:pt x="2380138" y="3099341"/>
                </a:cubicBezTo>
                <a:cubicBezTo>
                  <a:pt x="2194333" y="3283170"/>
                  <a:pt x="1992503" y="3449064"/>
                  <a:pt x="1765923" y="3581043"/>
                </a:cubicBezTo>
                <a:cubicBezTo>
                  <a:pt x="1744896" y="3593696"/>
                  <a:pt x="1723857" y="3603555"/>
                  <a:pt x="1702258" y="3612286"/>
                </a:cubicBezTo>
                <a:cubicBezTo>
                  <a:pt x="1664333" y="3650747"/>
                  <a:pt x="1731601" y="3589836"/>
                  <a:pt x="1538370" y="3811804"/>
                </a:cubicBezTo>
                <a:cubicBezTo>
                  <a:pt x="1473491" y="3921431"/>
                  <a:pt x="1402113" y="4025542"/>
                  <a:pt x="1325720" y="4125411"/>
                </a:cubicBezTo>
                <a:lnTo>
                  <a:pt x="1206279" y="4267200"/>
                </a:lnTo>
                <a:lnTo>
                  <a:pt x="1115040" y="4267200"/>
                </a:lnTo>
                <a:lnTo>
                  <a:pt x="1258195" y="4099624"/>
                </a:lnTo>
                <a:cubicBezTo>
                  <a:pt x="1315987" y="4027073"/>
                  <a:pt x="1371166" y="3952247"/>
                  <a:pt x="1423113" y="3874565"/>
                </a:cubicBezTo>
                <a:lnTo>
                  <a:pt x="1260565" y="4031982"/>
                </a:lnTo>
                <a:cubicBezTo>
                  <a:pt x="1197929" y="4092559"/>
                  <a:pt x="1134310" y="4154329"/>
                  <a:pt x="1073327" y="4218727"/>
                </a:cubicBezTo>
                <a:lnTo>
                  <a:pt x="1032294" y="4267200"/>
                </a:lnTo>
                <a:lnTo>
                  <a:pt x="993830" y="4267200"/>
                </a:lnTo>
                <a:lnTo>
                  <a:pt x="1051860" y="4198693"/>
                </a:lnTo>
                <a:cubicBezTo>
                  <a:pt x="1113440" y="4133732"/>
                  <a:pt x="1177549" y="4071540"/>
                  <a:pt x="1240607" y="4010401"/>
                </a:cubicBezTo>
                <a:lnTo>
                  <a:pt x="1310106" y="3943217"/>
                </a:lnTo>
                <a:cubicBezTo>
                  <a:pt x="1174685" y="4033303"/>
                  <a:pt x="1054913" y="4139624"/>
                  <a:pt x="952103" y="4265972"/>
                </a:cubicBezTo>
                <a:lnTo>
                  <a:pt x="951207" y="4267200"/>
                </a:lnTo>
                <a:lnTo>
                  <a:pt x="862760" y="4267200"/>
                </a:lnTo>
                <a:lnTo>
                  <a:pt x="909145" y="4199225"/>
                </a:lnTo>
                <a:cubicBezTo>
                  <a:pt x="998789" y="4086824"/>
                  <a:pt x="1101084" y="3991246"/>
                  <a:pt x="1214067" y="3908561"/>
                </a:cubicBezTo>
                <a:cubicBezTo>
                  <a:pt x="1023317" y="3973399"/>
                  <a:pt x="824392" y="4020568"/>
                  <a:pt x="640967" y="4105601"/>
                </a:cubicBezTo>
                <a:cubicBezTo>
                  <a:pt x="549674" y="4147907"/>
                  <a:pt x="460581" y="4194508"/>
                  <a:pt x="372807" y="4243651"/>
                </a:cubicBezTo>
                <a:lnTo>
                  <a:pt x="332830" y="4267200"/>
                </a:lnTo>
                <a:lnTo>
                  <a:pt x="168301" y="4267200"/>
                </a:lnTo>
                <a:lnTo>
                  <a:pt x="278002" y="4201399"/>
                </a:lnTo>
                <a:cubicBezTo>
                  <a:pt x="359885" y="4153808"/>
                  <a:pt x="442683" y="4107866"/>
                  <a:pt x="527241" y="4065078"/>
                </a:cubicBezTo>
                <a:cubicBezTo>
                  <a:pt x="838255" y="3908281"/>
                  <a:pt x="1212318" y="3863093"/>
                  <a:pt x="1510397" y="3684705"/>
                </a:cubicBezTo>
                <a:cubicBezTo>
                  <a:pt x="1390337" y="3729510"/>
                  <a:pt x="1267181" y="3766747"/>
                  <a:pt x="1146550" y="3802012"/>
                </a:cubicBezTo>
                <a:cubicBezTo>
                  <a:pt x="997862" y="3845736"/>
                  <a:pt x="843568" y="3890871"/>
                  <a:pt x="698834" y="3952272"/>
                </a:cubicBezTo>
                <a:cubicBezTo>
                  <a:pt x="519814" y="4027898"/>
                  <a:pt x="352828" y="4127506"/>
                  <a:pt x="192528" y="4236299"/>
                </a:cubicBezTo>
                <a:lnTo>
                  <a:pt x="148586" y="4267200"/>
                </a:lnTo>
                <a:lnTo>
                  <a:pt x="98116" y="4267200"/>
                </a:lnTo>
                <a:lnTo>
                  <a:pt x="169669" y="4216852"/>
                </a:lnTo>
                <a:cubicBezTo>
                  <a:pt x="333361" y="4105506"/>
                  <a:pt x="504130" y="4002947"/>
                  <a:pt x="687572" y="3925629"/>
                </a:cubicBezTo>
                <a:cubicBezTo>
                  <a:pt x="833705" y="3864223"/>
                  <a:pt x="989118" y="3818520"/>
                  <a:pt x="1138365" y="3774515"/>
                </a:cubicBezTo>
                <a:cubicBezTo>
                  <a:pt x="1260121" y="3738686"/>
                  <a:pt x="1384681" y="3701451"/>
                  <a:pt x="1505579" y="3655526"/>
                </a:cubicBezTo>
                <a:cubicBezTo>
                  <a:pt x="1442294" y="3658846"/>
                  <a:pt x="1378650" y="3655854"/>
                  <a:pt x="1313114" y="3655216"/>
                </a:cubicBezTo>
                <a:cubicBezTo>
                  <a:pt x="1247578" y="3654578"/>
                  <a:pt x="1180153" y="3656293"/>
                  <a:pt x="1109304" y="3669030"/>
                </a:cubicBezTo>
                <a:cubicBezTo>
                  <a:pt x="794692" y="3725281"/>
                  <a:pt x="516258" y="3901624"/>
                  <a:pt x="258951" y="4111994"/>
                </a:cubicBezTo>
                <a:lnTo>
                  <a:pt x="80807" y="4267200"/>
                </a:lnTo>
                <a:lnTo>
                  <a:pt x="0" y="4267200"/>
                </a:lnTo>
                <a:lnTo>
                  <a:pt x="0" y="4233763"/>
                </a:lnTo>
                <a:lnTo>
                  <a:pt x="36881" y="4200118"/>
                </a:lnTo>
                <a:cubicBezTo>
                  <a:pt x="302143" y="3962792"/>
                  <a:pt x="585478" y="3740226"/>
                  <a:pt x="910534" y="3629753"/>
                </a:cubicBezTo>
                <a:cubicBezTo>
                  <a:pt x="1140280" y="3551663"/>
                  <a:pt x="1356783" y="3624873"/>
                  <a:pt x="1578717" y="3575982"/>
                </a:cubicBezTo>
                <a:cubicBezTo>
                  <a:pt x="1857881" y="3513822"/>
                  <a:pt x="2134207" y="3238918"/>
                  <a:pt x="2338780" y="3033725"/>
                </a:cubicBezTo>
                <a:cubicBezTo>
                  <a:pt x="2165203" y="2949506"/>
                  <a:pt x="1987990" y="2873430"/>
                  <a:pt x="1807991" y="2807184"/>
                </a:cubicBezTo>
                <a:cubicBezTo>
                  <a:pt x="1696192" y="2934214"/>
                  <a:pt x="1567238" y="3035444"/>
                  <a:pt x="1416358" y="3112571"/>
                </a:cubicBezTo>
                <a:cubicBezTo>
                  <a:pt x="1318658" y="3280278"/>
                  <a:pt x="1112986" y="3321000"/>
                  <a:pt x="939066" y="3378798"/>
                </a:cubicBezTo>
                <a:cubicBezTo>
                  <a:pt x="668357" y="3469020"/>
                  <a:pt x="393418" y="3543804"/>
                  <a:pt x="115099" y="3607650"/>
                </a:cubicBezTo>
                <a:cubicBezTo>
                  <a:pt x="80589" y="3615844"/>
                  <a:pt x="67554" y="3533906"/>
                  <a:pt x="97284" y="3520393"/>
                </a:cubicBezTo>
                <a:cubicBezTo>
                  <a:pt x="382521" y="3387774"/>
                  <a:pt x="642160" y="3215335"/>
                  <a:pt x="922050" y="3074867"/>
                </a:cubicBezTo>
                <a:cubicBezTo>
                  <a:pt x="1080787" y="2995199"/>
                  <a:pt x="1233979" y="2960447"/>
                  <a:pt x="1405265" y="3016319"/>
                </a:cubicBezTo>
                <a:cubicBezTo>
                  <a:pt x="1406106" y="3016600"/>
                  <a:pt x="1406671" y="3017724"/>
                  <a:pt x="1407512" y="3018001"/>
                </a:cubicBezTo>
                <a:cubicBezTo>
                  <a:pt x="1526420" y="2954115"/>
                  <a:pt x="1632390" y="2874245"/>
                  <a:pt x="1726266" y="2777274"/>
                </a:cubicBezTo>
                <a:cubicBezTo>
                  <a:pt x="1369635" y="2651515"/>
                  <a:pt x="1000990" y="2561972"/>
                  <a:pt x="625390" y="2514541"/>
                </a:cubicBezTo>
                <a:cubicBezTo>
                  <a:pt x="624559" y="2519877"/>
                  <a:pt x="622878" y="2524928"/>
                  <a:pt x="619799" y="2527180"/>
                </a:cubicBezTo>
                <a:cubicBezTo>
                  <a:pt x="509037" y="2598914"/>
                  <a:pt x="403069" y="2677377"/>
                  <a:pt x="310030" y="2771818"/>
                </a:cubicBezTo>
                <a:cubicBezTo>
                  <a:pt x="266034" y="2817076"/>
                  <a:pt x="224887" y="2891795"/>
                  <a:pt x="173877" y="2937056"/>
                </a:cubicBezTo>
                <a:cubicBezTo>
                  <a:pt x="145840" y="3003792"/>
                  <a:pt x="113686" y="3071134"/>
                  <a:pt x="77889" y="3138440"/>
                </a:cubicBezTo>
                <a:lnTo>
                  <a:pt x="0" y="3271395"/>
                </a:lnTo>
                <a:lnTo>
                  <a:pt x="0" y="3153002"/>
                </a:lnTo>
                <a:lnTo>
                  <a:pt x="2386" y="3149203"/>
                </a:lnTo>
                <a:cubicBezTo>
                  <a:pt x="33821" y="3095439"/>
                  <a:pt x="63030" y="3041490"/>
                  <a:pt x="89753" y="2987702"/>
                </a:cubicBezTo>
                <a:cubicBezTo>
                  <a:pt x="85546" y="2993322"/>
                  <a:pt x="81066" y="2999788"/>
                  <a:pt x="76869" y="3005404"/>
                </a:cubicBezTo>
                <a:cubicBezTo>
                  <a:pt x="63139" y="3024231"/>
                  <a:pt x="48575" y="3042776"/>
                  <a:pt x="32049" y="3065814"/>
                </a:cubicBezTo>
                <a:lnTo>
                  <a:pt x="0" y="3108744"/>
                </a:lnTo>
                <a:lnTo>
                  <a:pt x="0" y="3058059"/>
                </a:lnTo>
                <a:lnTo>
                  <a:pt x="7610" y="3047889"/>
                </a:lnTo>
                <a:cubicBezTo>
                  <a:pt x="24410" y="3025415"/>
                  <a:pt x="38695" y="3006301"/>
                  <a:pt x="52419" y="2987479"/>
                </a:cubicBezTo>
                <a:cubicBezTo>
                  <a:pt x="54382" y="2984385"/>
                  <a:pt x="57184" y="2981579"/>
                  <a:pt x="59142" y="2978488"/>
                </a:cubicBezTo>
                <a:lnTo>
                  <a:pt x="0" y="3015334"/>
                </a:lnTo>
                <a:lnTo>
                  <a:pt x="0" y="2914286"/>
                </a:lnTo>
                <a:lnTo>
                  <a:pt x="36383" y="2901128"/>
                </a:lnTo>
                <a:cubicBezTo>
                  <a:pt x="76283" y="2885228"/>
                  <a:pt x="116303" y="2866415"/>
                  <a:pt x="156329" y="2840533"/>
                </a:cubicBezTo>
                <a:cubicBezTo>
                  <a:pt x="229785" y="2792431"/>
                  <a:pt x="289125" y="2682604"/>
                  <a:pt x="358355" y="2620471"/>
                </a:cubicBezTo>
                <a:cubicBezTo>
                  <a:pt x="406846" y="2577174"/>
                  <a:pt x="457591" y="2538372"/>
                  <a:pt x="510577" y="2501244"/>
                </a:cubicBezTo>
                <a:cubicBezTo>
                  <a:pt x="411488" y="2490937"/>
                  <a:pt x="311929" y="2483543"/>
                  <a:pt x="211967" y="2479171"/>
                </a:cubicBezTo>
                <a:lnTo>
                  <a:pt x="0" y="2476398"/>
                </a:lnTo>
                <a:lnTo>
                  <a:pt x="0" y="2389189"/>
                </a:lnTo>
                <a:lnTo>
                  <a:pt x="103062" y="2389518"/>
                </a:lnTo>
                <a:cubicBezTo>
                  <a:pt x="239716" y="2392822"/>
                  <a:pt x="375712" y="2401808"/>
                  <a:pt x="510734" y="2416201"/>
                </a:cubicBezTo>
                <a:cubicBezTo>
                  <a:pt x="453295" y="2294758"/>
                  <a:pt x="388809" y="2156489"/>
                  <a:pt x="279257" y="2092102"/>
                </a:cubicBezTo>
                <a:cubicBezTo>
                  <a:pt x="214509" y="2054029"/>
                  <a:pt x="140169" y="2030776"/>
                  <a:pt x="65265" y="2006049"/>
                </a:cubicBezTo>
                <a:lnTo>
                  <a:pt x="0" y="1982532"/>
                </a:lnTo>
                <a:lnTo>
                  <a:pt x="0" y="1912789"/>
                </a:lnTo>
                <a:lnTo>
                  <a:pt x="97460" y="1953725"/>
                </a:lnTo>
                <a:cubicBezTo>
                  <a:pt x="140146" y="1968817"/>
                  <a:pt x="181972" y="1973804"/>
                  <a:pt x="221272" y="1980766"/>
                </a:cubicBezTo>
                <a:cubicBezTo>
                  <a:pt x="184478" y="1960612"/>
                  <a:pt x="148800" y="1938494"/>
                  <a:pt x="116765" y="1911033"/>
                </a:cubicBezTo>
                <a:cubicBezTo>
                  <a:pt x="78825" y="1878815"/>
                  <a:pt x="47051" y="1840696"/>
                  <a:pt x="16405" y="1803412"/>
                </a:cubicBezTo>
                <a:lnTo>
                  <a:pt x="0" y="1784777"/>
                </a:lnTo>
                <a:lnTo>
                  <a:pt x="0" y="1740082"/>
                </a:lnTo>
                <a:lnTo>
                  <a:pt x="39394" y="1784856"/>
                </a:lnTo>
                <a:cubicBezTo>
                  <a:pt x="69479" y="1821014"/>
                  <a:pt x="100126" y="1858299"/>
                  <a:pt x="135813" y="1888838"/>
                </a:cubicBezTo>
                <a:cubicBezTo>
                  <a:pt x="168411" y="1916009"/>
                  <a:pt x="204933" y="1938411"/>
                  <a:pt x="242575" y="1958841"/>
                </a:cubicBezTo>
                <a:cubicBezTo>
                  <a:pt x="195379" y="1882642"/>
                  <a:pt x="141547" y="1815083"/>
                  <a:pt x="82197" y="1754826"/>
                </a:cubicBezTo>
                <a:lnTo>
                  <a:pt x="0" y="1679650"/>
                </a:lnTo>
                <a:lnTo>
                  <a:pt x="0" y="1602463"/>
                </a:lnTo>
                <a:lnTo>
                  <a:pt x="84689" y="1677442"/>
                </a:lnTo>
                <a:cubicBezTo>
                  <a:pt x="165950" y="1759826"/>
                  <a:pt x="237786" y="1855565"/>
                  <a:pt x="298437" y="1968019"/>
                </a:cubicBezTo>
                <a:lnTo>
                  <a:pt x="227269" y="1114064"/>
                </a:lnTo>
                <a:cubicBezTo>
                  <a:pt x="226129" y="1099191"/>
                  <a:pt x="230003" y="1062136"/>
                  <a:pt x="248003" y="1089613"/>
                </a:cubicBezTo>
                <a:cubicBezTo>
                  <a:pt x="349844" y="1249160"/>
                  <a:pt x="397556" y="1433768"/>
                  <a:pt x="427020" y="1619803"/>
                </a:cubicBezTo>
                <a:cubicBezTo>
                  <a:pt x="453086" y="1782272"/>
                  <a:pt x="422387" y="1897385"/>
                  <a:pt x="340345" y="2027739"/>
                </a:cubicBezTo>
                <a:cubicBezTo>
                  <a:pt x="347373" y="2033339"/>
                  <a:pt x="354114" y="2038383"/>
                  <a:pt x="360865" y="2044827"/>
                </a:cubicBezTo>
                <a:cubicBezTo>
                  <a:pt x="443500" y="2128340"/>
                  <a:pt x="506078" y="2306190"/>
                  <a:pt x="560414" y="2421457"/>
                </a:cubicBezTo>
                <a:cubicBezTo>
                  <a:pt x="831022" y="2452769"/>
                  <a:pt x="1098019" y="2506255"/>
                  <a:pt x="1359703" y="2578554"/>
                </a:cubicBezTo>
                <a:lnTo>
                  <a:pt x="1359422" y="2577994"/>
                </a:lnTo>
                <a:cubicBezTo>
                  <a:pt x="1370467" y="2269807"/>
                  <a:pt x="976420" y="2084880"/>
                  <a:pt x="828701" y="1839520"/>
                </a:cubicBezTo>
                <a:cubicBezTo>
                  <a:pt x="687172" y="1605098"/>
                  <a:pt x="631475" y="1330413"/>
                  <a:pt x="494427" y="1092333"/>
                </a:cubicBezTo>
                <a:cubicBezTo>
                  <a:pt x="481980" y="1070671"/>
                  <a:pt x="485440" y="1027197"/>
                  <a:pt x="506322" y="1020997"/>
                </a:cubicBezTo>
                <a:close/>
                <a:moveTo>
                  <a:pt x="4570198" y="978081"/>
                </a:moveTo>
                <a:cubicBezTo>
                  <a:pt x="4555714" y="1028259"/>
                  <a:pt x="4540870" y="1077934"/>
                  <a:pt x="4523691" y="1127776"/>
                </a:cubicBezTo>
                <a:lnTo>
                  <a:pt x="4509875" y="1167552"/>
                </a:lnTo>
                <a:cubicBezTo>
                  <a:pt x="4498703" y="1198545"/>
                  <a:pt x="4488074" y="1229138"/>
                  <a:pt x="4478168" y="1260735"/>
                </a:cubicBezTo>
                <a:cubicBezTo>
                  <a:pt x="4437866" y="1392962"/>
                  <a:pt x="4423333" y="1532451"/>
                  <a:pt x="4409309" y="1666996"/>
                </a:cubicBezTo>
                <a:cubicBezTo>
                  <a:pt x="4399387" y="1761934"/>
                  <a:pt x="4389478" y="1859162"/>
                  <a:pt x="4370031" y="1955666"/>
                </a:cubicBezTo>
                <a:cubicBezTo>
                  <a:pt x="4495511" y="1636562"/>
                  <a:pt x="4590903" y="1311031"/>
                  <a:pt x="4570198" y="978081"/>
                </a:cubicBezTo>
                <a:close/>
                <a:moveTo>
                  <a:pt x="12149131" y="959050"/>
                </a:moveTo>
                <a:cubicBezTo>
                  <a:pt x="12135265" y="975072"/>
                  <a:pt x="12121401" y="991089"/>
                  <a:pt x="12105664" y="1006960"/>
                </a:cubicBezTo>
                <a:cubicBezTo>
                  <a:pt x="12040174" y="1071943"/>
                  <a:pt x="11966532" y="1125748"/>
                  <a:pt x="11883102" y="1184424"/>
                </a:cubicBezTo>
                <a:cubicBezTo>
                  <a:pt x="11822339" y="1227583"/>
                  <a:pt x="11746281" y="1281016"/>
                  <a:pt x="11665174" y="1317493"/>
                </a:cubicBezTo>
                <a:cubicBezTo>
                  <a:pt x="11640620" y="1328342"/>
                  <a:pt x="11615753" y="1338416"/>
                  <a:pt x="11590337" y="1348256"/>
                </a:cubicBezTo>
                <a:cubicBezTo>
                  <a:pt x="11556383" y="1361567"/>
                  <a:pt x="11523739" y="1374791"/>
                  <a:pt x="11492588" y="1390573"/>
                </a:cubicBezTo>
                <a:cubicBezTo>
                  <a:pt x="11632969" y="1358579"/>
                  <a:pt x="11770492" y="1298342"/>
                  <a:pt x="11888865" y="1220988"/>
                </a:cubicBezTo>
                <a:cubicBezTo>
                  <a:pt x="11984266" y="1158366"/>
                  <a:pt x="12085135" y="1064584"/>
                  <a:pt x="12149131" y="959050"/>
                </a:cubicBezTo>
                <a:close/>
                <a:moveTo>
                  <a:pt x="4557898" y="900011"/>
                </a:moveTo>
                <a:cubicBezTo>
                  <a:pt x="4330292" y="1199280"/>
                  <a:pt x="4335713" y="1567725"/>
                  <a:pt x="4344840" y="1922038"/>
                </a:cubicBezTo>
                <a:cubicBezTo>
                  <a:pt x="4360210" y="1836882"/>
                  <a:pt x="4369815" y="1750562"/>
                  <a:pt x="4378710" y="1665516"/>
                </a:cubicBezTo>
                <a:cubicBezTo>
                  <a:pt x="4393083" y="1529197"/>
                  <a:pt x="4407432" y="1388309"/>
                  <a:pt x="4448798" y="1253024"/>
                </a:cubicBezTo>
                <a:cubicBezTo>
                  <a:pt x="4458700" y="1221425"/>
                  <a:pt x="4469507" y="1189944"/>
                  <a:pt x="4480315" y="1158454"/>
                </a:cubicBezTo>
                <a:lnTo>
                  <a:pt x="4494133" y="1118676"/>
                </a:lnTo>
                <a:cubicBezTo>
                  <a:pt x="4518925" y="1046526"/>
                  <a:pt x="4539765" y="973431"/>
                  <a:pt x="4557898" y="900011"/>
                </a:cubicBezTo>
                <a:close/>
                <a:moveTo>
                  <a:pt x="5870151" y="898890"/>
                </a:moveTo>
                <a:cubicBezTo>
                  <a:pt x="5866911" y="898948"/>
                  <a:pt x="5864574" y="899121"/>
                  <a:pt x="5861335" y="899177"/>
                </a:cubicBezTo>
                <a:lnTo>
                  <a:pt x="5843702" y="899748"/>
                </a:lnTo>
                <a:cubicBezTo>
                  <a:pt x="5780018" y="902412"/>
                  <a:pt x="5714210" y="911192"/>
                  <a:pt x="5651107" y="920306"/>
                </a:cubicBezTo>
                <a:cubicBezTo>
                  <a:pt x="5588537" y="929031"/>
                  <a:pt x="5523624" y="937920"/>
                  <a:pt x="5459407" y="940975"/>
                </a:cubicBezTo>
                <a:cubicBezTo>
                  <a:pt x="5431523" y="942110"/>
                  <a:pt x="5402918" y="942237"/>
                  <a:pt x="5374846" y="941988"/>
                </a:cubicBezTo>
                <a:cubicBezTo>
                  <a:pt x="5336157" y="941792"/>
                  <a:pt x="5295497" y="942268"/>
                  <a:pt x="5256105" y="945632"/>
                </a:cubicBezTo>
                <a:cubicBezTo>
                  <a:pt x="5206829" y="950064"/>
                  <a:pt x="5155964" y="960232"/>
                  <a:pt x="5107071" y="969720"/>
                </a:cubicBezTo>
                <a:cubicBezTo>
                  <a:pt x="5071129" y="976700"/>
                  <a:pt x="5035177" y="983681"/>
                  <a:pt x="4998681" y="988771"/>
                </a:cubicBezTo>
                <a:cubicBezTo>
                  <a:pt x="5256175" y="1057755"/>
                  <a:pt x="5597864" y="989418"/>
                  <a:pt x="5870151" y="898890"/>
                </a:cubicBezTo>
                <a:close/>
                <a:moveTo>
                  <a:pt x="12190084" y="854709"/>
                </a:moveTo>
                <a:cubicBezTo>
                  <a:pt x="12181324" y="863235"/>
                  <a:pt x="12172252" y="870980"/>
                  <a:pt x="12162947" y="879275"/>
                </a:cubicBezTo>
                <a:cubicBezTo>
                  <a:pt x="12028326" y="998039"/>
                  <a:pt x="11883371" y="1121443"/>
                  <a:pt x="11721478" y="1216434"/>
                </a:cubicBezTo>
                <a:lnTo>
                  <a:pt x="11680712" y="1239730"/>
                </a:lnTo>
                <a:cubicBezTo>
                  <a:pt x="11620220" y="1274640"/>
                  <a:pt x="11558177" y="1310180"/>
                  <a:pt x="11505347" y="1352837"/>
                </a:cubicBezTo>
                <a:cubicBezTo>
                  <a:pt x="11530133" y="1341442"/>
                  <a:pt x="11555544" y="1331600"/>
                  <a:pt x="11580962" y="1321759"/>
                </a:cubicBezTo>
                <a:cubicBezTo>
                  <a:pt x="11605590" y="1312227"/>
                  <a:pt x="11630227" y="1302697"/>
                  <a:pt x="11654234" y="1291618"/>
                </a:cubicBezTo>
                <a:cubicBezTo>
                  <a:pt x="11733018" y="1256083"/>
                  <a:pt x="11807521" y="1203284"/>
                  <a:pt x="11867274" y="1160983"/>
                </a:cubicBezTo>
                <a:cubicBezTo>
                  <a:pt x="11949151" y="1102940"/>
                  <a:pt x="12022324" y="1050225"/>
                  <a:pt x="12086035" y="986418"/>
                </a:cubicBezTo>
                <a:cubicBezTo>
                  <a:pt x="12128278" y="944429"/>
                  <a:pt x="12163191" y="899980"/>
                  <a:pt x="12190084" y="854709"/>
                </a:cubicBezTo>
                <a:close/>
                <a:moveTo>
                  <a:pt x="5504425" y="848067"/>
                </a:moveTo>
                <a:cubicBezTo>
                  <a:pt x="5313518" y="848319"/>
                  <a:pt x="5144450" y="894555"/>
                  <a:pt x="4968849" y="962318"/>
                </a:cubicBezTo>
                <a:cubicBezTo>
                  <a:pt x="5013986" y="957830"/>
                  <a:pt x="5059460" y="949291"/>
                  <a:pt x="5104039" y="940634"/>
                </a:cubicBezTo>
                <a:cubicBezTo>
                  <a:pt x="5153465" y="930752"/>
                  <a:pt x="5205230" y="920703"/>
                  <a:pt x="5256311" y="916490"/>
                </a:cubicBezTo>
                <a:cubicBezTo>
                  <a:pt x="5297138" y="912849"/>
                  <a:pt x="5338158" y="912871"/>
                  <a:pt x="5377381" y="912671"/>
                </a:cubicBezTo>
                <a:cubicBezTo>
                  <a:pt x="5405093" y="912428"/>
                  <a:pt x="5432627" y="913077"/>
                  <a:pt x="5460148" y="911442"/>
                </a:cubicBezTo>
                <a:cubicBezTo>
                  <a:pt x="5522934" y="908669"/>
                  <a:pt x="5586937" y="899666"/>
                  <a:pt x="5648971" y="891331"/>
                </a:cubicBezTo>
                <a:cubicBezTo>
                  <a:pt x="5712974" y="882328"/>
                  <a:pt x="5779324" y="873155"/>
                  <a:pt x="5844807" y="870718"/>
                </a:cubicBezTo>
                <a:lnTo>
                  <a:pt x="5862975" y="869756"/>
                </a:lnTo>
                <a:cubicBezTo>
                  <a:pt x="5882405" y="869405"/>
                  <a:pt x="5902011" y="868171"/>
                  <a:pt x="5920887" y="865929"/>
                </a:cubicBezTo>
                <a:cubicBezTo>
                  <a:pt x="5782825" y="855356"/>
                  <a:pt x="5643867" y="846954"/>
                  <a:pt x="5504425" y="848067"/>
                </a:cubicBezTo>
                <a:close/>
                <a:moveTo>
                  <a:pt x="8924104" y="777000"/>
                </a:moveTo>
                <a:cubicBezTo>
                  <a:pt x="8923664" y="782606"/>
                  <a:pt x="8922673" y="787979"/>
                  <a:pt x="8921999" y="794136"/>
                </a:cubicBezTo>
                <a:cubicBezTo>
                  <a:pt x="8919582" y="810498"/>
                  <a:pt x="8917940" y="826538"/>
                  <a:pt x="8916066" y="843129"/>
                </a:cubicBezTo>
                <a:cubicBezTo>
                  <a:pt x="8910698" y="896870"/>
                  <a:pt x="8909926" y="951907"/>
                  <a:pt x="8909852" y="1005313"/>
                </a:cubicBezTo>
                <a:cubicBezTo>
                  <a:pt x="8907936" y="1206014"/>
                  <a:pt x="8906433" y="1413328"/>
                  <a:pt x="8936982" y="1614896"/>
                </a:cubicBezTo>
                <a:lnTo>
                  <a:pt x="8939706" y="1632791"/>
                </a:lnTo>
                <a:lnTo>
                  <a:pt x="8946691" y="1680170"/>
                </a:lnTo>
                <a:cubicBezTo>
                  <a:pt x="8947341" y="1669501"/>
                  <a:pt x="8947217" y="1659149"/>
                  <a:pt x="8947643" y="1649028"/>
                </a:cubicBezTo>
                <a:cubicBezTo>
                  <a:pt x="8950646" y="1394060"/>
                  <a:pt x="8954155" y="1130296"/>
                  <a:pt x="8931687" y="871628"/>
                </a:cubicBezTo>
                <a:lnTo>
                  <a:pt x="8929804" y="850229"/>
                </a:lnTo>
                <a:cubicBezTo>
                  <a:pt x="8927750" y="826182"/>
                  <a:pt x="8925696" y="802134"/>
                  <a:pt x="8924104" y="777000"/>
                </a:cubicBezTo>
                <a:close/>
                <a:moveTo>
                  <a:pt x="8951219" y="764662"/>
                </a:moveTo>
                <a:cubicBezTo>
                  <a:pt x="8952434" y="792211"/>
                  <a:pt x="8955277" y="820458"/>
                  <a:pt x="8957270" y="847698"/>
                </a:cubicBezTo>
                <a:lnTo>
                  <a:pt x="8959153" y="869097"/>
                </a:lnTo>
                <a:cubicBezTo>
                  <a:pt x="8981354" y="1119277"/>
                  <a:pt x="8978808" y="1373147"/>
                  <a:pt x="8976081" y="1619865"/>
                </a:cubicBezTo>
                <a:cubicBezTo>
                  <a:pt x="9043646" y="1335574"/>
                  <a:pt x="9035127" y="1045475"/>
                  <a:pt x="8951219" y="764662"/>
                </a:cubicBezTo>
                <a:close/>
                <a:moveTo>
                  <a:pt x="8898081" y="630137"/>
                </a:moveTo>
                <a:cubicBezTo>
                  <a:pt x="8735190" y="940376"/>
                  <a:pt x="8800852" y="1302315"/>
                  <a:pt x="8910095" y="1626691"/>
                </a:cubicBezTo>
                <a:lnTo>
                  <a:pt x="8908822" y="1619067"/>
                </a:lnTo>
                <a:cubicBezTo>
                  <a:pt x="8877873" y="1415398"/>
                  <a:pt x="8879292" y="1206762"/>
                  <a:pt x="8881669" y="1004967"/>
                </a:cubicBezTo>
                <a:cubicBezTo>
                  <a:pt x="8881975" y="951016"/>
                  <a:pt x="8882434" y="895204"/>
                  <a:pt x="8888265" y="840369"/>
                </a:cubicBezTo>
                <a:cubicBezTo>
                  <a:pt x="8890137" y="823783"/>
                  <a:pt x="8892011" y="807192"/>
                  <a:pt x="8894429" y="790831"/>
                </a:cubicBezTo>
                <a:cubicBezTo>
                  <a:pt x="8901122" y="737010"/>
                  <a:pt x="8907725" y="681866"/>
                  <a:pt x="8898081" y="630137"/>
                </a:cubicBezTo>
                <a:close/>
                <a:moveTo>
                  <a:pt x="11491396" y="623931"/>
                </a:moveTo>
                <a:cubicBezTo>
                  <a:pt x="11465686" y="637515"/>
                  <a:pt x="11440209" y="650546"/>
                  <a:pt x="11413329" y="662344"/>
                </a:cubicBezTo>
                <a:cubicBezTo>
                  <a:pt x="11268660" y="727282"/>
                  <a:pt x="11113102" y="758642"/>
                  <a:pt x="10966547" y="818916"/>
                </a:cubicBezTo>
                <a:cubicBezTo>
                  <a:pt x="10793574" y="889896"/>
                  <a:pt x="10652020" y="1008307"/>
                  <a:pt x="10498883" y="1111507"/>
                </a:cubicBezTo>
                <a:cubicBezTo>
                  <a:pt x="10559155" y="1098395"/>
                  <a:pt x="10616158" y="1067158"/>
                  <a:pt x="10671292" y="1035777"/>
                </a:cubicBezTo>
                <a:lnTo>
                  <a:pt x="10685894" y="1027151"/>
                </a:lnTo>
                <a:cubicBezTo>
                  <a:pt x="10821548" y="950027"/>
                  <a:pt x="10965272" y="882756"/>
                  <a:pt x="11104337" y="817377"/>
                </a:cubicBezTo>
                <a:cubicBezTo>
                  <a:pt x="11233375" y="757414"/>
                  <a:pt x="11364889" y="694633"/>
                  <a:pt x="11491396" y="623931"/>
                </a:cubicBezTo>
                <a:close/>
                <a:moveTo>
                  <a:pt x="10779304" y="584486"/>
                </a:moveTo>
                <a:cubicBezTo>
                  <a:pt x="10740583" y="648568"/>
                  <a:pt x="10699136" y="711502"/>
                  <a:pt x="10658378" y="772788"/>
                </a:cubicBezTo>
                <a:cubicBezTo>
                  <a:pt x="10594579" y="868744"/>
                  <a:pt x="10529620" y="967431"/>
                  <a:pt x="10475581" y="1070739"/>
                </a:cubicBezTo>
                <a:cubicBezTo>
                  <a:pt x="10578194" y="966751"/>
                  <a:pt x="10672522" y="819977"/>
                  <a:pt x="10735178" y="693281"/>
                </a:cubicBezTo>
                <a:close/>
                <a:moveTo>
                  <a:pt x="10132488" y="518596"/>
                </a:moveTo>
                <a:cubicBezTo>
                  <a:pt x="10047856" y="532980"/>
                  <a:pt x="9963302" y="548687"/>
                  <a:pt x="9879465" y="567273"/>
                </a:cubicBezTo>
                <a:cubicBezTo>
                  <a:pt x="9683016" y="611580"/>
                  <a:pt x="9523495" y="697916"/>
                  <a:pt x="9364243" y="809468"/>
                </a:cubicBezTo>
                <a:cubicBezTo>
                  <a:pt x="9364793" y="809701"/>
                  <a:pt x="9365336" y="809931"/>
                  <a:pt x="9366655" y="809848"/>
                </a:cubicBezTo>
                <a:cubicBezTo>
                  <a:pt x="9558665" y="728900"/>
                  <a:pt x="9742999" y="656935"/>
                  <a:pt x="9914233" y="596159"/>
                </a:cubicBezTo>
                <a:close/>
                <a:moveTo>
                  <a:pt x="10264524" y="501747"/>
                </a:moveTo>
                <a:lnTo>
                  <a:pt x="9922837" y="622979"/>
                </a:lnTo>
                <a:cubicBezTo>
                  <a:pt x="9763806" y="679263"/>
                  <a:pt x="9594234" y="745243"/>
                  <a:pt x="9416908" y="818889"/>
                </a:cubicBezTo>
                <a:cubicBezTo>
                  <a:pt x="9417689" y="818579"/>
                  <a:pt x="9417689" y="818579"/>
                  <a:pt x="9418234" y="818810"/>
                </a:cubicBezTo>
                <a:cubicBezTo>
                  <a:pt x="9717394" y="764555"/>
                  <a:pt x="10002904" y="633058"/>
                  <a:pt x="10264524" y="501747"/>
                </a:cubicBezTo>
                <a:close/>
                <a:moveTo>
                  <a:pt x="10802699" y="488163"/>
                </a:moveTo>
                <a:lnTo>
                  <a:pt x="10618739" y="734118"/>
                </a:lnTo>
                <a:lnTo>
                  <a:pt x="10604580" y="753877"/>
                </a:lnTo>
                <a:cubicBezTo>
                  <a:pt x="10575714" y="793161"/>
                  <a:pt x="10550336" y="828772"/>
                  <a:pt x="10529643" y="867004"/>
                </a:cubicBezTo>
                <a:cubicBezTo>
                  <a:pt x="10501301" y="918746"/>
                  <a:pt x="10479284" y="973805"/>
                  <a:pt x="10462194" y="1035452"/>
                </a:cubicBezTo>
                <a:cubicBezTo>
                  <a:pt x="10514547" y="939156"/>
                  <a:pt x="10575176" y="847655"/>
                  <a:pt x="10635117" y="757788"/>
                </a:cubicBezTo>
                <a:cubicBezTo>
                  <a:pt x="10692800" y="670189"/>
                  <a:pt x="10751735" y="581180"/>
                  <a:pt x="10802699" y="488163"/>
                </a:cubicBezTo>
                <a:close/>
                <a:moveTo>
                  <a:pt x="10359107" y="485136"/>
                </a:moveTo>
                <a:cubicBezTo>
                  <a:pt x="10100692" y="616512"/>
                  <a:pt x="9815681" y="755947"/>
                  <a:pt x="9515108" y="825701"/>
                </a:cubicBezTo>
                <a:cubicBezTo>
                  <a:pt x="9825509" y="831572"/>
                  <a:pt x="10104184" y="667562"/>
                  <a:pt x="10359107" y="485136"/>
                </a:cubicBezTo>
                <a:close/>
                <a:moveTo>
                  <a:pt x="11886089" y="483936"/>
                </a:moveTo>
                <a:cubicBezTo>
                  <a:pt x="11800033" y="547295"/>
                  <a:pt x="11710455" y="605296"/>
                  <a:pt x="11622890" y="661575"/>
                </a:cubicBezTo>
                <a:cubicBezTo>
                  <a:pt x="11437051" y="781189"/>
                  <a:pt x="11244843" y="905190"/>
                  <a:pt x="11038640" y="996875"/>
                </a:cubicBezTo>
                <a:cubicBezTo>
                  <a:pt x="10885656" y="1064725"/>
                  <a:pt x="10725662" y="1114166"/>
                  <a:pt x="10561310" y="1145020"/>
                </a:cubicBezTo>
                <a:cubicBezTo>
                  <a:pt x="10596460" y="1154752"/>
                  <a:pt x="10632933" y="1164394"/>
                  <a:pt x="10675127" y="1163586"/>
                </a:cubicBezTo>
                <a:cubicBezTo>
                  <a:pt x="10827145" y="1160350"/>
                  <a:pt x="10989398" y="1058435"/>
                  <a:pt x="11120351" y="990907"/>
                </a:cubicBezTo>
                <a:cubicBezTo>
                  <a:pt x="11302032" y="897860"/>
                  <a:pt x="11481110" y="797268"/>
                  <a:pt x="11648506" y="680145"/>
                </a:cubicBezTo>
                <a:cubicBezTo>
                  <a:pt x="11691733" y="649515"/>
                  <a:pt x="11821224" y="550475"/>
                  <a:pt x="11886089" y="483936"/>
                </a:cubicBezTo>
                <a:close/>
                <a:moveTo>
                  <a:pt x="3607114" y="467441"/>
                </a:moveTo>
                <a:cubicBezTo>
                  <a:pt x="3528124" y="599478"/>
                  <a:pt x="3410482" y="705343"/>
                  <a:pt x="3296242" y="807991"/>
                </a:cubicBezTo>
                <a:cubicBezTo>
                  <a:pt x="3255418" y="844446"/>
                  <a:pt x="3213877" y="882186"/>
                  <a:pt x="3174674" y="919759"/>
                </a:cubicBezTo>
                <a:cubicBezTo>
                  <a:pt x="3129209" y="963390"/>
                  <a:pt x="3085915" y="1010032"/>
                  <a:pt x="3042978" y="1054894"/>
                </a:cubicBezTo>
                <a:lnTo>
                  <a:pt x="2968914" y="1133756"/>
                </a:lnTo>
                <a:cubicBezTo>
                  <a:pt x="3001355" y="1109480"/>
                  <a:pt x="3045966" y="1074853"/>
                  <a:pt x="3103823" y="1026814"/>
                </a:cubicBezTo>
                <a:cubicBezTo>
                  <a:pt x="3260201" y="897449"/>
                  <a:pt x="3521192" y="681569"/>
                  <a:pt x="3607114" y="467441"/>
                </a:cubicBezTo>
                <a:close/>
                <a:moveTo>
                  <a:pt x="10784544" y="465669"/>
                </a:moveTo>
                <a:cubicBezTo>
                  <a:pt x="10662409" y="521478"/>
                  <a:pt x="10422179" y="894258"/>
                  <a:pt x="10426419" y="1062158"/>
                </a:cubicBezTo>
                <a:cubicBezTo>
                  <a:pt x="10438657" y="1011968"/>
                  <a:pt x="10453241" y="965354"/>
                  <a:pt x="10471732" y="921679"/>
                </a:cubicBezTo>
                <a:cubicBezTo>
                  <a:pt x="10481672" y="898200"/>
                  <a:pt x="10492705" y="875187"/>
                  <a:pt x="10504824" y="852631"/>
                </a:cubicBezTo>
                <a:cubicBezTo>
                  <a:pt x="10526215" y="812759"/>
                  <a:pt x="10552604" y="776291"/>
                  <a:pt x="10582237" y="736692"/>
                </a:cubicBezTo>
                <a:lnTo>
                  <a:pt x="10596401" y="716935"/>
                </a:lnTo>
                <a:cubicBezTo>
                  <a:pt x="10661482" y="628604"/>
                  <a:pt x="10720448" y="548625"/>
                  <a:pt x="10784544" y="465669"/>
                </a:cubicBezTo>
                <a:close/>
                <a:moveTo>
                  <a:pt x="11916494" y="422768"/>
                </a:moveTo>
                <a:cubicBezTo>
                  <a:pt x="11840345" y="436884"/>
                  <a:pt x="11770712" y="482734"/>
                  <a:pt x="11703185" y="528178"/>
                </a:cubicBezTo>
                <a:lnTo>
                  <a:pt x="11680755" y="543149"/>
                </a:lnTo>
                <a:cubicBezTo>
                  <a:pt x="11503085" y="661715"/>
                  <a:pt x="11307002" y="753816"/>
                  <a:pt x="11116818" y="842623"/>
                </a:cubicBezTo>
                <a:cubicBezTo>
                  <a:pt x="10977992" y="907459"/>
                  <a:pt x="10835051" y="974411"/>
                  <a:pt x="10700164" y="1051220"/>
                </a:cubicBezTo>
                <a:lnTo>
                  <a:pt x="10685570" y="1059849"/>
                </a:lnTo>
                <a:cubicBezTo>
                  <a:pt x="10652486" y="1078679"/>
                  <a:pt x="10619176" y="1098052"/>
                  <a:pt x="10584288" y="1113543"/>
                </a:cubicBezTo>
                <a:cubicBezTo>
                  <a:pt x="10736655" y="1082118"/>
                  <a:pt x="10884823" y="1034762"/>
                  <a:pt x="11026698" y="971858"/>
                </a:cubicBezTo>
                <a:cubicBezTo>
                  <a:pt x="11231114" y="881353"/>
                  <a:pt x="11422542" y="757667"/>
                  <a:pt x="11607604" y="638368"/>
                </a:cubicBezTo>
                <a:cubicBezTo>
                  <a:pt x="11712249" y="570645"/>
                  <a:pt x="11819449" y="501435"/>
                  <a:pt x="11919452" y="423380"/>
                </a:cubicBezTo>
                <a:cubicBezTo>
                  <a:pt x="11918363" y="422918"/>
                  <a:pt x="11917811" y="422686"/>
                  <a:pt x="11916494" y="422768"/>
                </a:cubicBezTo>
                <a:close/>
                <a:moveTo>
                  <a:pt x="8148168" y="416949"/>
                </a:moveTo>
                <a:cubicBezTo>
                  <a:pt x="8041447" y="489578"/>
                  <a:pt x="7951585" y="589312"/>
                  <a:pt x="7862052" y="694330"/>
                </a:cubicBezTo>
                <a:lnTo>
                  <a:pt x="7808002" y="759654"/>
                </a:lnTo>
                <a:close/>
                <a:moveTo>
                  <a:pt x="8295299" y="416143"/>
                </a:moveTo>
                <a:cubicBezTo>
                  <a:pt x="8303328" y="454953"/>
                  <a:pt x="8309263" y="494162"/>
                  <a:pt x="8309124" y="534021"/>
                </a:cubicBezTo>
                <a:cubicBezTo>
                  <a:pt x="8309177" y="581042"/>
                  <a:pt x="8301211" y="627240"/>
                  <a:pt x="8293154" y="672115"/>
                </a:cubicBezTo>
                <a:cubicBezTo>
                  <a:pt x="8287455" y="703824"/>
                  <a:pt x="8281839" y="736857"/>
                  <a:pt x="8279099" y="769176"/>
                </a:cubicBezTo>
                <a:cubicBezTo>
                  <a:pt x="8271208" y="866910"/>
                  <a:pt x="8290164" y="965070"/>
                  <a:pt x="8309186" y="1060039"/>
                </a:cubicBezTo>
                <a:cubicBezTo>
                  <a:pt x="8338258" y="1208834"/>
                  <a:pt x="8368983" y="1362838"/>
                  <a:pt x="8410512" y="1511108"/>
                </a:cubicBezTo>
                <a:cubicBezTo>
                  <a:pt x="8445511" y="1186645"/>
                  <a:pt x="8463496" y="815698"/>
                  <a:pt x="8351657" y="521768"/>
                </a:cubicBezTo>
                <a:cubicBezTo>
                  <a:pt x="8336376" y="481820"/>
                  <a:pt x="8314355" y="448679"/>
                  <a:pt x="8295299" y="416143"/>
                </a:cubicBezTo>
                <a:close/>
                <a:moveTo>
                  <a:pt x="8266483" y="414244"/>
                </a:moveTo>
                <a:cubicBezTo>
                  <a:pt x="8162811" y="736679"/>
                  <a:pt x="8223592" y="1050836"/>
                  <a:pt x="8343425" y="1357811"/>
                </a:cubicBezTo>
                <a:cubicBezTo>
                  <a:pt x="8320496" y="1259904"/>
                  <a:pt x="8300994" y="1161513"/>
                  <a:pt x="8282114" y="1064671"/>
                </a:cubicBezTo>
                <a:cubicBezTo>
                  <a:pt x="8263238" y="967838"/>
                  <a:pt x="8243336" y="867346"/>
                  <a:pt x="8251298" y="766414"/>
                </a:cubicBezTo>
                <a:cubicBezTo>
                  <a:pt x="8253954" y="732777"/>
                  <a:pt x="8259797" y="699198"/>
                  <a:pt x="8265729" y="666939"/>
                </a:cubicBezTo>
                <a:cubicBezTo>
                  <a:pt x="8273319" y="623158"/>
                  <a:pt x="8281376" y="578281"/>
                  <a:pt x="8281494" y="533909"/>
                </a:cubicBezTo>
                <a:cubicBezTo>
                  <a:pt x="8281080" y="493822"/>
                  <a:pt x="8274834" y="453832"/>
                  <a:pt x="8266483" y="414244"/>
                </a:cubicBezTo>
                <a:close/>
                <a:moveTo>
                  <a:pt x="8140802" y="388720"/>
                </a:moveTo>
                <a:cubicBezTo>
                  <a:pt x="8028462" y="422924"/>
                  <a:pt x="7941106" y="490876"/>
                  <a:pt x="7860379" y="596411"/>
                </a:cubicBezTo>
                <a:cubicBezTo>
                  <a:pt x="7812773" y="658663"/>
                  <a:pt x="7772566" y="720182"/>
                  <a:pt x="7737688" y="790400"/>
                </a:cubicBezTo>
                <a:cubicBezTo>
                  <a:pt x="7733439" y="798902"/>
                  <a:pt x="7729892" y="805767"/>
                  <a:pt x="7726885" y="812869"/>
                </a:cubicBezTo>
                <a:cubicBezTo>
                  <a:pt x="7764906" y="767160"/>
                  <a:pt x="7802380" y="721219"/>
                  <a:pt x="7840490" y="676832"/>
                </a:cubicBezTo>
                <a:cubicBezTo>
                  <a:pt x="7933738" y="567590"/>
                  <a:pt x="8028101" y="463327"/>
                  <a:pt x="8140802" y="388720"/>
                </a:cubicBezTo>
                <a:close/>
                <a:moveTo>
                  <a:pt x="3744487" y="383136"/>
                </a:moveTo>
                <a:cubicBezTo>
                  <a:pt x="3789590" y="603780"/>
                  <a:pt x="3850997" y="811848"/>
                  <a:pt x="3970213" y="995559"/>
                </a:cubicBezTo>
                <a:cubicBezTo>
                  <a:pt x="3927384" y="796159"/>
                  <a:pt x="3865366" y="574806"/>
                  <a:pt x="3744487" y="383136"/>
                </a:cubicBezTo>
                <a:close/>
                <a:moveTo>
                  <a:pt x="3624562" y="367041"/>
                </a:moveTo>
                <a:cubicBezTo>
                  <a:pt x="3578160" y="403736"/>
                  <a:pt x="3532667" y="442805"/>
                  <a:pt x="3489712" y="485386"/>
                </a:cubicBezTo>
                <a:cubicBezTo>
                  <a:pt x="3380716" y="591858"/>
                  <a:pt x="3284219" y="714458"/>
                  <a:pt x="3182994" y="828265"/>
                </a:cubicBezTo>
                <a:cubicBezTo>
                  <a:pt x="3100902" y="919812"/>
                  <a:pt x="2899469" y="1135252"/>
                  <a:pt x="2892114" y="1172635"/>
                </a:cubicBezTo>
                <a:lnTo>
                  <a:pt x="3021459" y="1035385"/>
                </a:lnTo>
                <a:cubicBezTo>
                  <a:pt x="3064036" y="990026"/>
                  <a:pt x="3108229" y="943501"/>
                  <a:pt x="3153873" y="898971"/>
                </a:cubicBezTo>
                <a:cubicBezTo>
                  <a:pt x="3193783" y="860125"/>
                  <a:pt x="3235680" y="822883"/>
                  <a:pt x="3276511" y="786423"/>
                </a:cubicBezTo>
                <a:cubicBezTo>
                  <a:pt x="3390214" y="684175"/>
                  <a:pt x="3507852" y="578306"/>
                  <a:pt x="3584154" y="448218"/>
                </a:cubicBezTo>
                <a:cubicBezTo>
                  <a:pt x="3599491" y="421848"/>
                  <a:pt x="3612660" y="394752"/>
                  <a:pt x="3624562" y="367041"/>
                </a:cubicBezTo>
                <a:close/>
                <a:moveTo>
                  <a:pt x="3766672" y="359429"/>
                </a:moveTo>
                <a:cubicBezTo>
                  <a:pt x="3888797" y="549425"/>
                  <a:pt x="3952247" y="768223"/>
                  <a:pt x="3996338" y="968237"/>
                </a:cubicBezTo>
                <a:cubicBezTo>
                  <a:pt x="3973140" y="739339"/>
                  <a:pt x="3922473" y="455576"/>
                  <a:pt x="3766672" y="359429"/>
                </a:cubicBezTo>
                <a:close/>
                <a:moveTo>
                  <a:pt x="5805386" y="239240"/>
                </a:moveTo>
                <a:cubicBezTo>
                  <a:pt x="5783116" y="246988"/>
                  <a:pt x="5760847" y="254734"/>
                  <a:pt x="5736947" y="261367"/>
                </a:cubicBezTo>
                <a:cubicBezTo>
                  <a:pt x="5638133" y="287976"/>
                  <a:pt x="5538513" y="299897"/>
                  <a:pt x="5427012" y="311272"/>
                </a:cubicBezTo>
                <a:cubicBezTo>
                  <a:pt x="5345554" y="319953"/>
                  <a:pt x="5243942" y="330268"/>
                  <a:pt x="5147818" y="322112"/>
                </a:cubicBezTo>
                <a:cubicBezTo>
                  <a:pt x="5118835" y="319462"/>
                  <a:pt x="5090027" y="315925"/>
                  <a:pt x="5060854" y="311882"/>
                </a:cubicBezTo>
                <a:cubicBezTo>
                  <a:pt x="5021780" y="306636"/>
                  <a:pt x="4983964" y="301993"/>
                  <a:pt x="4945989" y="300516"/>
                </a:cubicBezTo>
                <a:cubicBezTo>
                  <a:pt x="5093776" y="343728"/>
                  <a:pt x="5255799" y="359063"/>
                  <a:pt x="5410479" y="348434"/>
                </a:cubicBezTo>
                <a:cubicBezTo>
                  <a:pt x="5535307" y="339607"/>
                  <a:pt x="5683741" y="304513"/>
                  <a:pt x="5805386" y="239240"/>
                </a:cubicBezTo>
                <a:close/>
                <a:moveTo>
                  <a:pt x="5905192" y="163079"/>
                </a:moveTo>
                <a:cubicBezTo>
                  <a:pt x="5892074" y="166484"/>
                  <a:pt x="5879136" y="168997"/>
                  <a:pt x="5865655" y="171901"/>
                </a:cubicBezTo>
                <a:cubicBezTo>
                  <a:pt x="5671371" y="212758"/>
                  <a:pt x="5464843" y="252569"/>
                  <a:pt x="5259740" y="257013"/>
                </a:cubicBezTo>
                <a:cubicBezTo>
                  <a:pt x="5242649" y="257191"/>
                  <a:pt x="5225558" y="257369"/>
                  <a:pt x="5208466" y="257550"/>
                </a:cubicBezTo>
                <a:cubicBezTo>
                  <a:pt x="5132177" y="258666"/>
                  <a:pt x="5054091" y="259560"/>
                  <a:pt x="4980204" y="271903"/>
                </a:cubicBezTo>
                <a:cubicBezTo>
                  <a:pt x="5009725" y="274165"/>
                  <a:pt x="5038894" y="278201"/>
                  <a:pt x="5068068" y="282244"/>
                </a:cubicBezTo>
                <a:cubicBezTo>
                  <a:pt x="5096338" y="286164"/>
                  <a:pt x="5124608" y="290090"/>
                  <a:pt x="5153231" y="292240"/>
                </a:cubicBezTo>
                <a:cubicBezTo>
                  <a:pt x="5246661" y="300067"/>
                  <a:pt x="5346469" y="289533"/>
                  <a:pt x="5426491" y="281128"/>
                </a:cubicBezTo>
                <a:cubicBezTo>
                  <a:pt x="5536189" y="269536"/>
                  <a:pt x="5634727" y="258390"/>
                  <a:pt x="5731212" y="231951"/>
                </a:cubicBezTo>
                <a:cubicBezTo>
                  <a:pt x="5794995" y="214721"/>
                  <a:pt x="5853525" y="191373"/>
                  <a:pt x="5905192" y="163079"/>
                </a:cubicBezTo>
                <a:close/>
                <a:moveTo>
                  <a:pt x="5944437" y="113829"/>
                </a:moveTo>
                <a:cubicBezTo>
                  <a:pt x="5917256" y="119186"/>
                  <a:pt x="5863594" y="140199"/>
                  <a:pt x="5825032" y="146405"/>
                </a:cubicBezTo>
                <a:cubicBezTo>
                  <a:pt x="5539893" y="189777"/>
                  <a:pt x="5237140" y="170377"/>
                  <a:pt x="4955599" y="247008"/>
                </a:cubicBezTo>
                <a:cubicBezTo>
                  <a:pt x="5038637" y="230314"/>
                  <a:pt x="5125543" y="229138"/>
                  <a:pt x="5210104" y="228123"/>
                </a:cubicBezTo>
                <a:cubicBezTo>
                  <a:pt x="5227195" y="227945"/>
                  <a:pt x="5244285" y="227765"/>
                  <a:pt x="5261015" y="227087"/>
                </a:cubicBezTo>
                <a:cubicBezTo>
                  <a:pt x="5463242" y="223204"/>
                  <a:pt x="5667966" y="183171"/>
                  <a:pt x="5861181" y="143093"/>
                </a:cubicBezTo>
                <a:cubicBezTo>
                  <a:pt x="5895331" y="135893"/>
                  <a:pt x="5928215" y="128080"/>
                  <a:pt x="5961252" y="114820"/>
                </a:cubicBezTo>
                <a:cubicBezTo>
                  <a:pt x="5959615" y="111998"/>
                  <a:pt x="5953497" y="112044"/>
                  <a:pt x="5944437" y="113829"/>
                </a:cubicBezTo>
                <a:close/>
                <a:moveTo>
                  <a:pt x="9095810" y="0"/>
                </a:moveTo>
                <a:lnTo>
                  <a:pt x="9215999" y="0"/>
                </a:lnTo>
                <a:lnTo>
                  <a:pt x="9250991" y="17650"/>
                </a:lnTo>
                <a:cubicBezTo>
                  <a:pt x="9345825" y="54329"/>
                  <a:pt x="9448424" y="64330"/>
                  <a:pt x="9551793" y="69947"/>
                </a:cubicBezTo>
                <a:cubicBezTo>
                  <a:pt x="9773323" y="81971"/>
                  <a:pt x="9993517" y="56091"/>
                  <a:pt x="10211701" y="15192"/>
                </a:cubicBezTo>
                <a:cubicBezTo>
                  <a:pt x="10030564" y="37013"/>
                  <a:pt x="9847820" y="45912"/>
                  <a:pt x="9665014" y="41266"/>
                </a:cubicBezTo>
                <a:cubicBezTo>
                  <a:pt x="9560295" y="38460"/>
                  <a:pt x="9467175" y="31066"/>
                  <a:pt x="9382567" y="18583"/>
                </a:cubicBezTo>
                <a:lnTo>
                  <a:pt x="9283159" y="0"/>
                </a:lnTo>
                <a:lnTo>
                  <a:pt x="9469266" y="0"/>
                </a:lnTo>
                <a:lnTo>
                  <a:pt x="9504117" y="4274"/>
                </a:lnTo>
                <a:cubicBezTo>
                  <a:pt x="9555272" y="8689"/>
                  <a:pt x="9609472" y="11637"/>
                  <a:pt x="9667223" y="13232"/>
                </a:cubicBezTo>
                <a:cubicBezTo>
                  <a:pt x="9740740" y="15225"/>
                  <a:pt x="9814266" y="15008"/>
                  <a:pt x="9887703" y="12601"/>
                </a:cubicBezTo>
                <a:lnTo>
                  <a:pt x="10088930" y="0"/>
                </a:lnTo>
                <a:lnTo>
                  <a:pt x="10544171" y="0"/>
                </a:lnTo>
                <a:lnTo>
                  <a:pt x="10392396" y="36772"/>
                </a:lnTo>
                <a:cubicBezTo>
                  <a:pt x="10070832" y="110795"/>
                  <a:pt x="9739873" y="167441"/>
                  <a:pt x="9413803" y="131277"/>
                </a:cubicBezTo>
                <a:cubicBezTo>
                  <a:pt x="9315472" y="120226"/>
                  <a:pt x="9243539" y="84460"/>
                  <a:pt x="9174626" y="44983"/>
                </a:cubicBezTo>
                <a:close/>
                <a:moveTo>
                  <a:pt x="8474998" y="0"/>
                </a:moveTo>
                <a:lnTo>
                  <a:pt x="8573502" y="0"/>
                </a:lnTo>
                <a:lnTo>
                  <a:pt x="8659539" y="117664"/>
                </a:lnTo>
                <a:cubicBezTo>
                  <a:pt x="8833725" y="341427"/>
                  <a:pt x="9029703" y="551148"/>
                  <a:pt x="9248507" y="743734"/>
                </a:cubicBezTo>
                <a:cubicBezTo>
                  <a:pt x="9268744" y="761313"/>
                  <a:pt x="9289217" y="778348"/>
                  <a:pt x="9309457" y="795932"/>
                </a:cubicBezTo>
                <a:cubicBezTo>
                  <a:pt x="9458210" y="686371"/>
                  <a:pt x="9607233" y="585288"/>
                  <a:pt x="9785496" y="530713"/>
                </a:cubicBezTo>
                <a:cubicBezTo>
                  <a:pt x="10009630" y="462073"/>
                  <a:pt x="10250992" y="434854"/>
                  <a:pt x="10482828" y="399738"/>
                </a:cubicBezTo>
                <a:cubicBezTo>
                  <a:pt x="10519933" y="394202"/>
                  <a:pt x="10478550" y="453937"/>
                  <a:pt x="10468382" y="461219"/>
                </a:cubicBezTo>
                <a:cubicBezTo>
                  <a:pt x="10161572" y="688641"/>
                  <a:pt x="9818370" y="924476"/>
                  <a:pt x="9430790" y="895589"/>
                </a:cubicBezTo>
                <a:cubicBezTo>
                  <a:pt x="9617112" y="1044003"/>
                  <a:pt x="9813963" y="1178199"/>
                  <a:pt x="10019780" y="1298815"/>
                </a:cubicBezTo>
                <a:cubicBezTo>
                  <a:pt x="10142151" y="1263712"/>
                  <a:pt x="10256792" y="1186061"/>
                  <a:pt x="10372218" y="1146081"/>
                </a:cubicBezTo>
                <a:cubicBezTo>
                  <a:pt x="10279439" y="901425"/>
                  <a:pt x="10751513" y="443317"/>
                  <a:pt x="10896429" y="310883"/>
                </a:cubicBezTo>
                <a:cubicBezTo>
                  <a:pt x="10907980" y="300321"/>
                  <a:pt x="10927341" y="295643"/>
                  <a:pt x="10919735" y="318176"/>
                </a:cubicBezTo>
                <a:cubicBezTo>
                  <a:pt x="10845552" y="531416"/>
                  <a:pt x="10769057" y="750112"/>
                  <a:pt x="10637064" y="935661"/>
                </a:cubicBezTo>
                <a:cubicBezTo>
                  <a:pt x="10618262" y="961821"/>
                  <a:pt x="10471373" y="1105010"/>
                  <a:pt x="10516995" y="1070245"/>
                </a:cubicBezTo>
                <a:cubicBezTo>
                  <a:pt x="10630585" y="984423"/>
                  <a:pt x="10740230" y="886628"/>
                  <a:pt x="10868835" y="815534"/>
                </a:cubicBezTo>
                <a:cubicBezTo>
                  <a:pt x="11133493" y="669415"/>
                  <a:pt x="11435682" y="612577"/>
                  <a:pt x="11704547" y="465665"/>
                </a:cubicBezTo>
                <a:cubicBezTo>
                  <a:pt x="11748194" y="441649"/>
                  <a:pt x="11962368" y="287033"/>
                  <a:pt x="12033562" y="350012"/>
                </a:cubicBezTo>
                <a:cubicBezTo>
                  <a:pt x="12042008" y="357446"/>
                  <a:pt x="12029170" y="377121"/>
                  <a:pt x="12025537" y="382666"/>
                </a:cubicBezTo>
                <a:cubicBezTo>
                  <a:pt x="11835636" y="694348"/>
                  <a:pt x="11402055" y="895784"/>
                  <a:pt x="11088649" y="1056676"/>
                </a:cubicBezTo>
                <a:cubicBezTo>
                  <a:pt x="10916755" y="1144851"/>
                  <a:pt x="10757473" y="1230645"/>
                  <a:pt x="10561600" y="1229477"/>
                </a:cubicBezTo>
                <a:cubicBezTo>
                  <a:pt x="10456897" y="1228927"/>
                  <a:pt x="10388434" y="1221837"/>
                  <a:pt x="10280797" y="1263181"/>
                </a:cubicBezTo>
                <a:cubicBezTo>
                  <a:pt x="10214114" y="1288380"/>
                  <a:pt x="10149765" y="1312641"/>
                  <a:pt x="10083376" y="1334114"/>
                </a:cubicBezTo>
                <a:cubicBezTo>
                  <a:pt x="10323674" y="1470609"/>
                  <a:pt x="10574467" y="1588379"/>
                  <a:pt x="10832582" y="1687356"/>
                </a:cubicBezTo>
                <a:cubicBezTo>
                  <a:pt x="10835145" y="1685866"/>
                  <a:pt x="10837160" y="1684144"/>
                  <a:pt x="10839263" y="1683743"/>
                </a:cubicBezTo>
                <a:cubicBezTo>
                  <a:pt x="11026680" y="1639479"/>
                  <a:pt x="11198523" y="1559010"/>
                  <a:pt x="11350910" y="1443899"/>
                </a:cubicBezTo>
                <a:cubicBezTo>
                  <a:pt x="11353302" y="1439761"/>
                  <a:pt x="11356166" y="1434532"/>
                  <a:pt x="11360346" y="1429225"/>
                </a:cubicBezTo>
                <a:cubicBezTo>
                  <a:pt x="11568454" y="1154547"/>
                  <a:pt x="11893126" y="995756"/>
                  <a:pt x="12167580" y="789523"/>
                </a:cubicBezTo>
                <a:lnTo>
                  <a:pt x="12192000" y="769876"/>
                </a:lnTo>
                <a:lnTo>
                  <a:pt x="12192000" y="802845"/>
                </a:lnTo>
                <a:lnTo>
                  <a:pt x="12173558" y="821317"/>
                </a:lnTo>
                <a:cubicBezTo>
                  <a:pt x="12156328" y="839775"/>
                  <a:pt x="12135859" y="862655"/>
                  <a:pt x="12117398" y="877374"/>
                </a:cubicBezTo>
                <a:cubicBezTo>
                  <a:pt x="11911342" y="1038644"/>
                  <a:pt x="11659100" y="1158472"/>
                  <a:pt x="11472926" y="1344259"/>
                </a:cubicBezTo>
                <a:cubicBezTo>
                  <a:pt x="11530856" y="1294104"/>
                  <a:pt x="11599815" y="1254410"/>
                  <a:pt x="11666978" y="1215889"/>
                </a:cubicBezTo>
                <a:cubicBezTo>
                  <a:pt x="11680568" y="1208123"/>
                  <a:pt x="11694155" y="1200357"/>
                  <a:pt x="11707200" y="1192361"/>
                </a:cubicBezTo>
                <a:cubicBezTo>
                  <a:pt x="11867081" y="1099094"/>
                  <a:pt x="12010478" y="976320"/>
                  <a:pt x="12144637" y="858646"/>
                </a:cubicBezTo>
                <a:lnTo>
                  <a:pt x="12192000" y="810414"/>
                </a:lnTo>
                <a:lnTo>
                  <a:pt x="12192000" y="916439"/>
                </a:lnTo>
                <a:lnTo>
                  <a:pt x="12150630" y="982925"/>
                </a:lnTo>
                <a:cubicBezTo>
                  <a:pt x="11972246" y="1237618"/>
                  <a:pt x="11719654" y="1416530"/>
                  <a:pt x="11389484" y="1469889"/>
                </a:cubicBezTo>
                <a:cubicBezTo>
                  <a:pt x="11249700" y="1582602"/>
                  <a:pt x="11093517" y="1667134"/>
                  <a:pt x="10923736" y="1721439"/>
                </a:cubicBezTo>
                <a:cubicBezTo>
                  <a:pt x="10979487" y="1741826"/>
                  <a:pt x="11035469" y="1761662"/>
                  <a:pt x="11091913" y="1780406"/>
                </a:cubicBezTo>
                <a:cubicBezTo>
                  <a:pt x="11318237" y="1855623"/>
                  <a:pt x="11544464" y="1908264"/>
                  <a:pt x="11771238" y="1944400"/>
                </a:cubicBezTo>
                <a:cubicBezTo>
                  <a:pt x="11775181" y="1939634"/>
                  <a:pt x="11778904" y="1935410"/>
                  <a:pt x="11783166" y="1931422"/>
                </a:cubicBezTo>
                <a:cubicBezTo>
                  <a:pt x="11885723" y="1797152"/>
                  <a:pt x="11990570" y="1669642"/>
                  <a:pt x="12131988" y="1574357"/>
                </a:cubicBezTo>
                <a:lnTo>
                  <a:pt x="12192000" y="1537429"/>
                </a:lnTo>
                <a:lnTo>
                  <a:pt x="12192000" y="1589108"/>
                </a:lnTo>
                <a:lnTo>
                  <a:pt x="12112105" y="1640352"/>
                </a:lnTo>
                <a:cubicBezTo>
                  <a:pt x="12011319" y="1713959"/>
                  <a:pt x="11928638" y="1801479"/>
                  <a:pt x="11849203" y="1900149"/>
                </a:cubicBezTo>
                <a:cubicBezTo>
                  <a:pt x="11883038" y="1876488"/>
                  <a:pt x="11915071" y="1849494"/>
                  <a:pt x="11946326" y="1822808"/>
                </a:cubicBezTo>
                <a:cubicBezTo>
                  <a:pt x="11980834" y="1792997"/>
                  <a:pt x="12017130" y="1762011"/>
                  <a:pt x="12055863" y="1735914"/>
                </a:cubicBezTo>
                <a:cubicBezTo>
                  <a:pt x="12086678" y="1714840"/>
                  <a:pt x="12119524" y="1696556"/>
                  <a:pt x="12150816" y="1678902"/>
                </a:cubicBezTo>
                <a:lnTo>
                  <a:pt x="12192000" y="1655121"/>
                </a:lnTo>
                <a:lnTo>
                  <a:pt x="12192000" y="1686869"/>
                </a:lnTo>
                <a:lnTo>
                  <a:pt x="12163772" y="1703058"/>
                </a:lnTo>
                <a:cubicBezTo>
                  <a:pt x="12132704" y="1720165"/>
                  <a:pt x="12100405" y="1738677"/>
                  <a:pt x="12070597" y="1758893"/>
                </a:cubicBezTo>
                <a:cubicBezTo>
                  <a:pt x="12033422" y="1784357"/>
                  <a:pt x="11997904" y="1815035"/>
                  <a:pt x="11963621" y="1844299"/>
                </a:cubicBezTo>
                <a:cubicBezTo>
                  <a:pt x="11938421" y="1865816"/>
                  <a:pt x="11913214" y="1887338"/>
                  <a:pt x="11886604" y="1907617"/>
                </a:cubicBezTo>
                <a:cubicBezTo>
                  <a:pt x="11977116" y="1884856"/>
                  <a:pt x="12067233" y="1841647"/>
                  <a:pt x="12153575" y="1786372"/>
                </a:cubicBezTo>
                <a:lnTo>
                  <a:pt x="12192000" y="1759693"/>
                </a:lnTo>
                <a:lnTo>
                  <a:pt x="12192000" y="1809459"/>
                </a:lnTo>
                <a:lnTo>
                  <a:pt x="12121362" y="1857561"/>
                </a:lnTo>
                <a:cubicBezTo>
                  <a:pt x="12048187" y="1902591"/>
                  <a:pt x="11972544" y="1939172"/>
                  <a:pt x="11895949" y="1963079"/>
                </a:cubicBezTo>
                <a:lnTo>
                  <a:pt x="12192000" y="1990579"/>
                </a:lnTo>
                <a:lnTo>
                  <a:pt x="12192000" y="2065582"/>
                </a:lnTo>
                <a:lnTo>
                  <a:pt x="12153918" y="2063926"/>
                </a:lnTo>
                <a:lnTo>
                  <a:pt x="12192000" y="2085104"/>
                </a:lnTo>
                <a:lnTo>
                  <a:pt x="12192000" y="2178471"/>
                </a:lnTo>
                <a:lnTo>
                  <a:pt x="12085355" y="2122457"/>
                </a:lnTo>
                <a:lnTo>
                  <a:pt x="12192000" y="2196158"/>
                </a:lnTo>
                <a:lnTo>
                  <a:pt x="12192000" y="2230374"/>
                </a:lnTo>
                <a:lnTo>
                  <a:pt x="12041237" y="2126309"/>
                </a:lnTo>
                <a:cubicBezTo>
                  <a:pt x="12076493" y="2177612"/>
                  <a:pt x="12124001" y="2222030"/>
                  <a:pt x="12174450" y="2262541"/>
                </a:cubicBezTo>
                <a:lnTo>
                  <a:pt x="12192000" y="2275857"/>
                </a:lnTo>
                <a:lnTo>
                  <a:pt x="12192000" y="2377131"/>
                </a:lnTo>
                <a:lnTo>
                  <a:pt x="12155801" y="2349925"/>
                </a:lnTo>
                <a:cubicBezTo>
                  <a:pt x="12047062" y="2264619"/>
                  <a:pt x="11950704" y="2181979"/>
                  <a:pt x="11930164" y="2041945"/>
                </a:cubicBezTo>
                <a:cubicBezTo>
                  <a:pt x="11807338" y="2027929"/>
                  <a:pt x="11684723" y="2008847"/>
                  <a:pt x="11561767" y="1984479"/>
                </a:cubicBezTo>
                <a:cubicBezTo>
                  <a:pt x="11829168" y="2318516"/>
                  <a:pt x="11916257" y="2737804"/>
                  <a:pt x="11987997" y="3153822"/>
                </a:cubicBezTo>
                <a:cubicBezTo>
                  <a:pt x="11991834" y="3176690"/>
                  <a:pt x="11945766" y="3233800"/>
                  <a:pt x="11926558" y="3203134"/>
                </a:cubicBezTo>
                <a:cubicBezTo>
                  <a:pt x="11688637" y="2826855"/>
                  <a:pt x="11343207" y="2452063"/>
                  <a:pt x="11440430" y="1973028"/>
                </a:cubicBezTo>
                <a:cubicBezTo>
                  <a:pt x="11441503" y="1968973"/>
                  <a:pt x="11443583" y="1964061"/>
                  <a:pt x="11446754" y="1959605"/>
                </a:cubicBezTo>
                <a:cubicBezTo>
                  <a:pt x="11314670" y="1929437"/>
                  <a:pt x="11182797" y="1894208"/>
                  <a:pt x="11050651" y="1850495"/>
                </a:cubicBezTo>
                <a:cubicBezTo>
                  <a:pt x="10825423" y="1775743"/>
                  <a:pt x="10604642" y="1687421"/>
                  <a:pt x="10389960" y="1586232"/>
                </a:cubicBezTo>
                <a:cubicBezTo>
                  <a:pt x="10423849" y="1697796"/>
                  <a:pt x="10481699" y="1805979"/>
                  <a:pt x="10500699" y="1913175"/>
                </a:cubicBezTo>
                <a:cubicBezTo>
                  <a:pt x="10502971" y="1915419"/>
                  <a:pt x="10505550" y="1918445"/>
                  <a:pt x="10507814" y="1920694"/>
                </a:cubicBezTo>
                <a:cubicBezTo>
                  <a:pt x="10511536" y="1916469"/>
                  <a:pt x="10515800" y="1912482"/>
                  <a:pt x="10518908" y="1911226"/>
                </a:cubicBezTo>
                <a:cubicBezTo>
                  <a:pt x="10803133" y="1788841"/>
                  <a:pt x="11118572" y="2264893"/>
                  <a:pt x="11258935" y="2442781"/>
                </a:cubicBezTo>
                <a:cubicBezTo>
                  <a:pt x="11271929" y="2459223"/>
                  <a:pt x="11230610" y="2515770"/>
                  <a:pt x="11211663" y="2510325"/>
                </a:cubicBezTo>
                <a:cubicBezTo>
                  <a:pt x="10952813" y="2437432"/>
                  <a:pt x="10754880" y="2286035"/>
                  <a:pt x="10571295" y="2105302"/>
                </a:cubicBezTo>
                <a:cubicBezTo>
                  <a:pt x="10593939" y="2333141"/>
                  <a:pt x="10477445" y="2625036"/>
                  <a:pt x="10435737" y="2805672"/>
                </a:cubicBezTo>
                <a:cubicBezTo>
                  <a:pt x="10398299" y="2965580"/>
                  <a:pt x="10359478" y="3078554"/>
                  <a:pt x="10206831" y="3151701"/>
                </a:cubicBezTo>
                <a:cubicBezTo>
                  <a:pt x="10193935" y="3157832"/>
                  <a:pt x="10194572" y="3142650"/>
                  <a:pt x="10196482" y="3135084"/>
                </a:cubicBezTo>
                <a:cubicBezTo>
                  <a:pt x="10274073" y="2811909"/>
                  <a:pt x="10304290" y="2478979"/>
                  <a:pt x="10381882" y="2155807"/>
                </a:cubicBezTo>
                <a:cubicBezTo>
                  <a:pt x="10395105" y="2100241"/>
                  <a:pt x="10437104" y="2020803"/>
                  <a:pt x="10439260" y="1962486"/>
                </a:cubicBezTo>
                <a:cubicBezTo>
                  <a:pt x="10439491" y="1961942"/>
                  <a:pt x="10439175" y="1961166"/>
                  <a:pt x="10439409" y="1960615"/>
                </a:cubicBezTo>
                <a:cubicBezTo>
                  <a:pt x="10439475" y="1957427"/>
                  <a:pt x="10440085" y="1954468"/>
                  <a:pt x="10439915" y="1951821"/>
                </a:cubicBezTo>
                <a:cubicBezTo>
                  <a:pt x="10433959" y="1836632"/>
                  <a:pt x="10332627" y="1683636"/>
                  <a:pt x="10314241" y="1556749"/>
                </a:cubicBezTo>
                <a:cubicBezTo>
                  <a:pt x="10313847" y="1554649"/>
                  <a:pt x="10314451" y="1551688"/>
                  <a:pt x="10315061" y="1548729"/>
                </a:cubicBezTo>
                <a:cubicBezTo>
                  <a:pt x="10038413" y="1412938"/>
                  <a:pt x="9774128" y="1254043"/>
                  <a:pt x="9526158" y="1071804"/>
                </a:cubicBezTo>
                <a:cubicBezTo>
                  <a:pt x="9586547" y="1245450"/>
                  <a:pt x="9699054" y="1407035"/>
                  <a:pt x="9758689" y="1585512"/>
                </a:cubicBezTo>
                <a:cubicBezTo>
                  <a:pt x="9851296" y="1860991"/>
                  <a:pt x="9909066" y="2144264"/>
                  <a:pt x="9941392" y="2432858"/>
                </a:cubicBezTo>
                <a:cubicBezTo>
                  <a:pt x="9942776" y="2446319"/>
                  <a:pt x="9898852" y="2512059"/>
                  <a:pt x="9887724" y="2495762"/>
                </a:cubicBezTo>
                <a:cubicBezTo>
                  <a:pt x="9758830" y="2305989"/>
                  <a:pt x="9675953" y="2083557"/>
                  <a:pt x="9587446" y="1872898"/>
                </a:cubicBezTo>
                <a:cubicBezTo>
                  <a:pt x="9504836" y="1675682"/>
                  <a:pt x="9450239" y="1492905"/>
                  <a:pt x="9462810" y="1288346"/>
                </a:cubicBezTo>
                <a:cubicBezTo>
                  <a:pt x="9416080" y="1372857"/>
                  <a:pt x="9368030" y="1457457"/>
                  <a:pt x="9318575" y="1540820"/>
                </a:cubicBezTo>
                <a:cubicBezTo>
                  <a:pt x="9284037" y="1599587"/>
                  <a:pt x="9257140" y="1661598"/>
                  <a:pt x="9191090" y="1688355"/>
                </a:cubicBezTo>
                <a:cubicBezTo>
                  <a:pt x="9186426" y="1690241"/>
                  <a:pt x="9179411" y="1688563"/>
                  <a:pt x="9177757" y="1683354"/>
                </a:cubicBezTo>
                <a:cubicBezTo>
                  <a:pt x="9143528" y="1583238"/>
                  <a:pt x="9220115" y="1420588"/>
                  <a:pt x="9274865" y="1336896"/>
                </a:cubicBezTo>
                <a:cubicBezTo>
                  <a:pt x="9324504" y="1260695"/>
                  <a:pt x="9393212" y="1200294"/>
                  <a:pt x="9478649" y="1173376"/>
                </a:cubicBezTo>
                <a:cubicBezTo>
                  <a:pt x="9479343" y="1171736"/>
                  <a:pt x="9480811" y="1169782"/>
                  <a:pt x="9482281" y="1167830"/>
                </a:cubicBezTo>
                <a:cubicBezTo>
                  <a:pt x="9463542" y="1119335"/>
                  <a:pt x="9448141" y="1069035"/>
                  <a:pt x="9438637" y="1015438"/>
                </a:cubicBezTo>
                <a:cubicBezTo>
                  <a:pt x="9438473" y="1012795"/>
                  <a:pt x="9438847" y="1010377"/>
                  <a:pt x="9439458" y="1007420"/>
                </a:cubicBezTo>
                <a:cubicBezTo>
                  <a:pt x="9356819" y="944106"/>
                  <a:pt x="9275563" y="877509"/>
                  <a:pt x="9197105" y="808882"/>
                </a:cubicBezTo>
                <a:cubicBezTo>
                  <a:pt x="9119732" y="740719"/>
                  <a:pt x="9045390" y="669969"/>
                  <a:pt x="8973607" y="597733"/>
                </a:cubicBezTo>
                <a:cubicBezTo>
                  <a:pt x="9117865" y="988437"/>
                  <a:pt x="9115639" y="1402749"/>
                  <a:pt x="8967512" y="1795211"/>
                </a:cubicBezTo>
                <a:cubicBezTo>
                  <a:pt x="8964595" y="1803635"/>
                  <a:pt x="8922055" y="1866099"/>
                  <a:pt x="8912526" y="1841464"/>
                </a:cubicBezTo>
                <a:cubicBezTo>
                  <a:pt x="8756044" y="1433999"/>
                  <a:pt x="8647107" y="967467"/>
                  <a:pt x="8893391" y="572788"/>
                </a:cubicBezTo>
                <a:cubicBezTo>
                  <a:pt x="8896018" y="568101"/>
                  <a:pt x="8899507" y="564428"/>
                  <a:pt x="8902990" y="560750"/>
                </a:cubicBezTo>
                <a:cubicBezTo>
                  <a:pt x="8907633" y="554349"/>
                  <a:pt x="8913596" y="547863"/>
                  <a:pt x="8919102" y="542471"/>
                </a:cubicBezTo>
                <a:cubicBezTo>
                  <a:pt x="8828814" y="448553"/>
                  <a:pt x="8743025" y="351231"/>
                  <a:pt x="8661728" y="250903"/>
                </a:cubicBezTo>
                <a:close/>
                <a:moveTo>
                  <a:pt x="8357758" y="0"/>
                </a:moveTo>
                <a:lnTo>
                  <a:pt x="8405492" y="0"/>
                </a:lnTo>
                <a:lnTo>
                  <a:pt x="8392083" y="30495"/>
                </a:lnTo>
                <a:cubicBezTo>
                  <a:pt x="8354166" y="121698"/>
                  <a:pt x="8324318" y="217584"/>
                  <a:pt x="8339888" y="306259"/>
                </a:cubicBezTo>
                <a:cubicBezTo>
                  <a:pt x="8364400" y="446040"/>
                  <a:pt x="8455049" y="577127"/>
                  <a:pt x="8473847" y="727373"/>
                </a:cubicBezTo>
                <a:cubicBezTo>
                  <a:pt x="8510300" y="1013846"/>
                  <a:pt x="8488635" y="1326579"/>
                  <a:pt x="8454081" y="1611960"/>
                </a:cubicBezTo>
                <a:cubicBezTo>
                  <a:pt x="8452268" y="1625361"/>
                  <a:pt x="8409518" y="1692886"/>
                  <a:pt x="8396000" y="1663986"/>
                </a:cubicBezTo>
                <a:cubicBezTo>
                  <a:pt x="8190763" y="1233305"/>
                  <a:pt x="8063839" y="818387"/>
                  <a:pt x="8238881" y="368438"/>
                </a:cubicBezTo>
                <a:lnTo>
                  <a:pt x="7668140" y="942511"/>
                </a:lnTo>
                <a:cubicBezTo>
                  <a:pt x="7658137" y="952438"/>
                  <a:pt x="7629107" y="972341"/>
                  <a:pt x="7637853" y="942567"/>
                </a:cubicBezTo>
                <a:cubicBezTo>
                  <a:pt x="7690270" y="771614"/>
                  <a:pt x="7793861" y="624255"/>
                  <a:pt x="7909649" y="489150"/>
                </a:cubicBezTo>
                <a:cubicBezTo>
                  <a:pt x="8010566" y="370919"/>
                  <a:pt x="8112174" y="322520"/>
                  <a:pt x="8256182" y="301724"/>
                </a:cubicBezTo>
                <a:cubicBezTo>
                  <a:pt x="8255907" y="293239"/>
                  <a:pt x="8255408" y="285302"/>
                  <a:pt x="8255912" y="276498"/>
                </a:cubicBezTo>
                <a:cubicBezTo>
                  <a:pt x="8260651" y="221208"/>
                  <a:pt x="8285427" y="155085"/>
                  <a:pt x="8315225" y="89075"/>
                </a:cubicBezTo>
                <a:close/>
                <a:moveTo>
                  <a:pt x="7497388" y="0"/>
                </a:moveTo>
                <a:lnTo>
                  <a:pt x="7560921" y="0"/>
                </a:lnTo>
                <a:lnTo>
                  <a:pt x="7546742" y="68966"/>
                </a:lnTo>
                <a:cubicBezTo>
                  <a:pt x="7513334" y="225436"/>
                  <a:pt x="7494394" y="379659"/>
                  <a:pt x="7488853" y="535687"/>
                </a:cubicBezTo>
                <a:lnTo>
                  <a:pt x="7529509" y="380358"/>
                </a:lnTo>
                <a:cubicBezTo>
                  <a:pt x="7546426" y="316055"/>
                  <a:pt x="7563725" y="249346"/>
                  <a:pt x="7585939" y="184712"/>
                </a:cubicBezTo>
                <a:cubicBezTo>
                  <a:pt x="7597162" y="152119"/>
                  <a:pt x="7609478" y="119997"/>
                  <a:pt x="7621792" y="87864"/>
                </a:cubicBezTo>
                <a:lnTo>
                  <a:pt x="7654204" y="0"/>
                </a:lnTo>
                <a:lnTo>
                  <a:pt x="7683986" y="0"/>
                </a:lnTo>
                <a:lnTo>
                  <a:pt x="7647914" y="97640"/>
                </a:lnTo>
                <a:cubicBezTo>
                  <a:pt x="7635833" y="129221"/>
                  <a:pt x="7623516" y="161350"/>
                  <a:pt x="7612524" y="193392"/>
                </a:cubicBezTo>
                <a:cubicBezTo>
                  <a:pt x="7590775" y="256933"/>
                  <a:pt x="7573702" y="323103"/>
                  <a:pt x="7557013" y="386853"/>
                </a:cubicBezTo>
                <a:lnTo>
                  <a:pt x="7517286" y="539999"/>
                </a:lnTo>
                <a:cubicBezTo>
                  <a:pt x="7579804" y="409054"/>
                  <a:pt x="7648790" y="283748"/>
                  <a:pt x="7704204" y="152292"/>
                </a:cubicBezTo>
                <a:lnTo>
                  <a:pt x="7756975" y="0"/>
                </a:lnTo>
                <a:lnTo>
                  <a:pt x="7837329" y="0"/>
                </a:lnTo>
                <a:lnTo>
                  <a:pt x="7821760" y="65656"/>
                </a:lnTo>
                <a:cubicBezTo>
                  <a:pt x="7739780" y="311007"/>
                  <a:pt x="7576279" y="519263"/>
                  <a:pt x="7488925" y="763628"/>
                </a:cubicBezTo>
                <a:cubicBezTo>
                  <a:pt x="7478308" y="793254"/>
                  <a:pt x="7422482" y="826275"/>
                  <a:pt x="7419999" y="774360"/>
                </a:cubicBezTo>
                <a:cubicBezTo>
                  <a:pt x="7407159" y="524115"/>
                  <a:pt x="7434412" y="279259"/>
                  <a:pt x="7487820" y="37416"/>
                </a:cubicBezTo>
                <a:close/>
                <a:moveTo>
                  <a:pt x="3882765" y="0"/>
                </a:moveTo>
                <a:lnTo>
                  <a:pt x="3995099" y="0"/>
                </a:lnTo>
                <a:lnTo>
                  <a:pt x="4163818" y="234104"/>
                </a:lnTo>
                <a:cubicBezTo>
                  <a:pt x="4167056" y="234046"/>
                  <a:pt x="4169933" y="233486"/>
                  <a:pt x="4172099" y="234207"/>
                </a:cubicBezTo>
                <a:cubicBezTo>
                  <a:pt x="4370329" y="290447"/>
                  <a:pt x="4575890" y="304753"/>
                  <a:pt x="4784282" y="276561"/>
                </a:cubicBezTo>
                <a:cubicBezTo>
                  <a:pt x="4788943" y="273941"/>
                  <a:pt x="4794689" y="270546"/>
                  <a:pt x="4801687" y="267764"/>
                </a:cubicBezTo>
                <a:cubicBezTo>
                  <a:pt x="5207052" y="98325"/>
                  <a:pt x="5661672" y="149587"/>
                  <a:pt x="6082788" y="64119"/>
                </a:cubicBezTo>
                <a:cubicBezTo>
                  <a:pt x="6097705" y="60940"/>
                  <a:pt x="6122565" y="65809"/>
                  <a:pt x="6099442" y="82568"/>
                </a:cubicBezTo>
                <a:cubicBezTo>
                  <a:pt x="5702970" y="366122"/>
                  <a:pt x="5250177" y="483706"/>
                  <a:pt x="4804137" y="320931"/>
                </a:cubicBezTo>
                <a:cubicBezTo>
                  <a:pt x="4608728" y="353445"/>
                  <a:pt x="4415104" y="351091"/>
                  <a:pt x="4227047" y="313415"/>
                </a:cubicBezTo>
                <a:cubicBezTo>
                  <a:pt x="4265992" y="361495"/>
                  <a:pt x="4305481" y="409180"/>
                  <a:pt x="4346041" y="456086"/>
                </a:cubicBezTo>
                <a:cubicBezTo>
                  <a:pt x="4508645" y="644218"/>
                  <a:pt x="4684629" y="811207"/>
                  <a:pt x="4870967" y="963061"/>
                </a:cubicBezTo>
                <a:cubicBezTo>
                  <a:pt x="4877428" y="960662"/>
                  <a:pt x="4883360" y="958653"/>
                  <a:pt x="4889647" y="957147"/>
                </a:cubicBezTo>
                <a:cubicBezTo>
                  <a:pt x="5063790" y="885104"/>
                  <a:pt x="5235998" y="820573"/>
                  <a:pt x="5422504" y="805191"/>
                </a:cubicBezTo>
                <a:cubicBezTo>
                  <a:pt x="5643719" y="786779"/>
                  <a:pt x="5869113" y="808075"/>
                  <a:pt x="6087656" y="826703"/>
                </a:cubicBezTo>
                <a:cubicBezTo>
                  <a:pt x="6118977" y="829180"/>
                  <a:pt x="6064821" y="863092"/>
                  <a:pt x="6058717" y="865992"/>
                </a:cubicBezTo>
                <a:cubicBezTo>
                  <a:pt x="5757093" y="988464"/>
                  <a:pt x="5312094" y="1115658"/>
                  <a:pt x="4974153" y="1045456"/>
                </a:cubicBezTo>
                <a:cubicBezTo>
                  <a:pt x="5180499" y="1203411"/>
                  <a:pt x="5398986" y="1344171"/>
                  <a:pt x="5627835" y="1472077"/>
                </a:cubicBezTo>
                <a:cubicBezTo>
                  <a:pt x="5628372" y="1471688"/>
                  <a:pt x="5629279" y="1471800"/>
                  <a:pt x="5629817" y="1471412"/>
                </a:cubicBezTo>
                <a:cubicBezTo>
                  <a:pt x="5631249" y="1471132"/>
                  <a:pt x="5633225" y="1470462"/>
                  <a:pt x="5634124" y="1470572"/>
                </a:cubicBezTo>
                <a:cubicBezTo>
                  <a:pt x="5647257" y="1469448"/>
                  <a:pt x="5751167" y="1386498"/>
                  <a:pt x="5755832" y="1383886"/>
                </a:cubicBezTo>
                <a:cubicBezTo>
                  <a:pt x="5837996" y="1338827"/>
                  <a:pt x="5925989" y="1306339"/>
                  <a:pt x="6014186" y="1279799"/>
                </a:cubicBezTo>
                <a:cubicBezTo>
                  <a:pt x="6310230" y="1190367"/>
                  <a:pt x="6608567" y="1157268"/>
                  <a:pt x="6901619" y="1047874"/>
                </a:cubicBezTo>
                <a:cubicBezTo>
                  <a:pt x="6921553" y="1040293"/>
                  <a:pt x="6976591" y="1037028"/>
                  <a:pt x="6931566" y="1062034"/>
                </a:cubicBezTo>
                <a:cubicBezTo>
                  <a:pt x="6610108" y="1243134"/>
                  <a:pt x="6183662" y="1573592"/>
                  <a:pt x="5790982" y="1561380"/>
                </a:cubicBezTo>
                <a:cubicBezTo>
                  <a:pt x="5920545" y="1629240"/>
                  <a:pt x="6053507" y="1693876"/>
                  <a:pt x="6188971" y="1755168"/>
                </a:cubicBezTo>
                <a:cubicBezTo>
                  <a:pt x="6193458" y="1753446"/>
                  <a:pt x="6198307" y="1752214"/>
                  <a:pt x="6202446" y="1752268"/>
                </a:cubicBezTo>
                <a:cubicBezTo>
                  <a:pt x="6504288" y="1570118"/>
                  <a:pt x="6833930" y="1471594"/>
                  <a:pt x="7179560" y="1467551"/>
                </a:cubicBezTo>
                <a:cubicBezTo>
                  <a:pt x="7221126" y="1467186"/>
                  <a:pt x="7172003" y="1501258"/>
                  <a:pt x="7158730" y="1507835"/>
                </a:cubicBezTo>
                <a:cubicBezTo>
                  <a:pt x="6888412" y="1630502"/>
                  <a:pt x="6618589" y="1809287"/>
                  <a:pt x="6326959" y="1817686"/>
                </a:cubicBezTo>
                <a:cubicBezTo>
                  <a:pt x="6396578" y="1848113"/>
                  <a:pt x="6466739" y="1878148"/>
                  <a:pt x="6537433" y="1907790"/>
                </a:cubicBezTo>
                <a:cubicBezTo>
                  <a:pt x="6542473" y="1907949"/>
                  <a:pt x="6546435" y="1908891"/>
                  <a:pt x="6550221" y="1910729"/>
                </a:cubicBezTo>
                <a:cubicBezTo>
                  <a:pt x="6742694" y="1932993"/>
                  <a:pt x="6849771" y="2068278"/>
                  <a:pt x="6964438" y="2209505"/>
                </a:cubicBezTo>
                <a:cubicBezTo>
                  <a:pt x="7113162" y="2393201"/>
                  <a:pt x="7266286" y="2592015"/>
                  <a:pt x="7367862" y="2806833"/>
                </a:cubicBezTo>
                <a:cubicBezTo>
                  <a:pt x="7371456" y="2814338"/>
                  <a:pt x="7369522" y="2821080"/>
                  <a:pt x="7364329" y="2826907"/>
                </a:cubicBezTo>
                <a:cubicBezTo>
                  <a:pt x="7348741" y="2844389"/>
                  <a:pt x="7303788" y="2853651"/>
                  <a:pt x="7290545" y="2850663"/>
                </a:cubicBezTo>
                <a:cubicBezTo>
                  <a:pt x="6859896" y="2738539"/>
                  <a:pt x="6609607" y="2342306"/>
                  <a:pt x="6472036" y="1959003"/>
                </a:cubicBezTo>
                <a:cubicBezTo>
                  <a:pt x="6239391" y="1862081"/>
                  <a:pt x="6011946" y="1759868"/>
                  <a:pt x="5792897" y="1647747"/>
                </a:cubicBezTo>
                <a:cubicBezTo>
                  <a:pt x="5817125" y="1702679"/>
                  <a:pt x="5838127" y="1759942"/>
                  <a:pt x="5842751" y="1816112"/>
                </a:cubicBezTo>
                <a:cubicBezTo>
                  <a:pt x="5844184" y="1815832"/>
                  <a:pt x="5846161" y="1815162"/>
                  <a:pt x="5847424" y="1815776"/>
                </a:cubicBezTo>
                <a:cubicBezTo>
                  <a:pt x="6140442" y="1830791"/>
                  <a:pt x="6291873" y="2115536"/>
                  <a:pt x="6399821" y="2344799"/>
                </a:cubicBezTo>
                <a:cubicBezTo>
                  <a:pt x="6413837" y="2374329"/>
                  <a:pt x="6342916" y="2402075"/>
                  <a:pt x="6323232" y="2389634"/>
                </a:cubicBezTo>
                <a:cubicBezTo>
                  <a:pt x="6177906" y="2301146"/>
                  <a:pt x="6052833" y="2198747"/>
                  <a:pt x="5942958" y="2077708"/>
                </a:cubicBezTo>
                <a:cubicBezTo>
                  <a:pt x="5949243" y="2174636"/>
                  <a:pt x="5937179" y="2273417"/>
                  <a:pt x="5921559" y="2378596"/>
                </a:cubicBezTo>
                <a:cubicBezTo>
                  <a:pt x="5888539" y="2593290"/>
                  <a:pt x="5878937" y="2813146"/>
                  <a:pt x="5817651" y="3023919"/>
                </a:cubicBezTo>
                <a:cubicBezTo>
                  <a:pt x="5810408" y="3049005"/>
                  <a:pt x="5741174" y="3089270"/>
                  <a:pt x="5729634" y="3051849"/>
                </a:cubicBezTo>
                <a:cubicBezTo>
                  <a:pt x="5657096" y="2815984"/>
                  <a:pt x="5581632" y="2571559"/>
                  <a:pt x="5611018" y="2316769"/>
                </a:cubicBezTo>
                <a:cubicBezTo>
                  <a:pt x="5622715" y="2217484"/>
                  <a:pt x="5656813" y="2135538"/>
                  <a:pt x="5687608" y="2039972"/>
                </a:cubicBezTo>
                <a:cubicBezTo>
                  <a:pt x="5744741" y="1859679"/>
                  <a:pt x="5733310" y="1742061"/>
                  <a:pt x="5657554" y="1576445"/>
                </a:cubicBezTo>
                <a:cubicBezTo>
                  <a:pt x="5483232" y="1483028"/>
                  <a:pt x="5313009" y="1382833"/>
                  <a:pt x="5150475" y="1274012"/>
                </a:cubicBezTo>
                <a:cubicBezTo>
                  <a:pt x="5326569" y="1559959"/>
                  <a:pt x="5457991" y="1838600"/>
                  <a:pt x="5349142" y="2204405"/>
                </a:cubicBezTo>
                <a:cubicBezTo>
                  <a:pt x="5342604" y="2225928"/>
                  <a:pt x="5273881" y="2261245"/>
                  <a:pt x="5262214" y="2233836"/>
                </a:cubicBezTo>
                <a:cubicBezTo>
                  <a:pt x="5160759" y="2006724"/>
                  <a:pt x="5064863" y="1777114"/>
                  <a:pt x="4981539" y="1542201"/>
                </a:cubicBezTo>
                <a:cubicBezTo>
                  <a:pt x="4932755" y="1405876"/>
                  <a:pt x="4893729" y="1278486"/>
                  <a:pt x="4958461" y="1136957"/>
                </a:cubicBezTo>
                <a:cubicBezTo>
                  <a:pt x="4854219" y="1059900"/>
                  <a:pt x="4753195" y="978221"/>
                  <a:pt x="4655015" y="891426"/>
                </a:cubicBezTo>
                <a:cubicBezTo>
                  <a:pt x="4700834" y="1342763"/>
                  <a:pt x="4530476" y="1779853"/>
                  <a:pt x="4348002" y="2205895"/>
                </a:cubicBezTo>
                <a:cubicBezTo>
                  <a:pt x="4337873" y="2229260"/>
                  <a:pt x="4261560" y="2258626"/>
                  <a:pt x="4262250" y="2219972"/>
                </a:cubicBezTo>
                <a:cubicBezTo>
                  <a:pt x="4268663" y="1744520"/>
                  <a:pt x="4175629" y="1214471"/>
                  <a:pt x="4550611" y="817540"/>
                </a:cubicBezTo>
                <a:cubicBezTo>
                  <a:pt x="4554014" y="814312"/>
                  <a:pt x="4558850" y="810804"/>
                  <a:pt x="4564418" y="808293"/>
                </a:cubicBezTo>
                <a:cubicBezTo>
                  <a:pt x="4461330" y="711325"/>
                  <a:pt x="4361455" y="609738"/>
                  <a:pt x="4266388" y="500083"/>
                </a:cubicBezTo>
                <a:cubicBezTo>
                  <a:pt x="4185451" y="406519"/>
                  <a:pt x="4107556" y="310364"/>
                  <a:pt x="4032842" y="211809"/>
                </a:cubicBezTo>
                <a:close/>
                <a:moveTo>
                  <a:pt x="3721337" y="0"/>
                </a:moveTo>
                <a:lnTo>
                  <a:pt x="3797544" y="0"/>
                </a:lnTo>
                <a:lnTo>
                  <a:pt x="3775734" y="95131"/>
                </a:lnTo>
                <a:cubicBezTo>
                  <a:pt x="3762598" y="156923"/>
                  <a:pt x="3748081" y="217234"/>
                  <a:pt x="3724807" y="272257"/>
                </a:cubicBezTo>
                <a:cubicBezTo>
                  <a:pt x="3725550" y="275539"/>
                  <a:pt x="3726109" y="279707"/>
                  <a:pt x="3726844" y="282988"/>
                </a:cubicBezTo>
                <a:cubicBezTo>
                  <a:pt x="3732776" y="280979"/>
                  <a:pt x="3739065" y="279475"/>
                  <a:pt x="3742664" y="279918"/>
                </a:cubicBezTo>
                <a:cubicBezTo>
                  <a:pt x="4076263" y="313585"/>
                  <a:pt x="4081377" y="922622"/>
                  <a:pt x="4103910" y="1161917"/>
                </a:cubicBezTo>
                <a:cubicBezTo>
                  <a:pt x="4106010" y="1184045"/>
                  <a:pt x="4034389" y="1215360"/>
                  <a:pt x="4020269" y="1200406"/>
                </a:cubicBezTo>
                <a:cubicBezTo>
                  <a:pt x="3826459" y="997506"/>
                  <a:pt x="3735339" y="752983"/>
                  <a:pt x="3674882" y="488524"/>
                </a:cubicBezTo>
                <a:cubicBezTo>
                  <a:pt x="3559684" y="713184"/>
                  <a:pt x="3278706" y="925237"/>
                  <a:pt x="3132682" y="1072284"/>
                </a:cubicBezTo>
                <a:cubicBezTo>
                  <a:pt x="3002939" y="1202191"/>
                  <a:pt x="2899935" y="1287527"/>
                  <a:pt x="2716346" y="1276376"/>
                </a:cubicBezTo>
                <a:cubicBezTo>
                  <a:pt x="2700863" y="1275390"/>
                  <a:pt x="2710506" y="1261536"/>
                  <a:pt x="2716772" y="1255462"/>
                </a:cubicBezTo>
                <a:cubicBezTo>
                  <a:pt x="2980750" y="993927"/>
                  <a:pt x="3207119" y="698608"/>
                  <a:pt x="3471096" y="437072"/>
                </a:cubicBezTo>
                <a:cubicBezTo>
                  <a:pt x="3516376" y="392044"/>
                  <a:pt x="3602281" y="339698"/>
                  <a:pt x="3639057" y="286334"/>
                </a:cubicBezTo>
                <a:cubicBezTo>
                  <a:pt x="3639591" y="285947"/>
                  <a:pt x="3639767" y="285058"/>
                  <a:pt x="3640309" y="284664"/>
                </a:cubicBezTo>
                <a:cubicBezTo>
                  <a:pt x="3642272" y="281720"/>
                  <a:pt x="3644597" y="279273"/>
                  <a:pt x="3646022" y="276711"/>
                </a:cubicBezTo>
                <a:cubicBezTo>
                  <a:pt x="3677659" y="221350"/>
                  <a:pt x="3693078" y="144742"/>
                  <a:pt x="3707943" y="65958"/>
                </a:cubicBezTo>
                <a:close/>
                <a:moveTo>
                  <a:pt x="2867960" y="0"/>
                </a:moveTo>
                <a:lnTo>
                  <a:pt x="2926351" y="0"/>
                </a:lnTo>
                <a:lnTo>
                  <a:pt x="2902823" y="262929"/>
                </a:lnTo>
                <a:cubicBezTo>
                  <a:pt x="2913215" y="221824"/>
                  <a:pt x="2926844" y="180662"/>
                  <a:pt x="2940663" y="140884"/>
                </a:cubicBezTo>
                <a:lnTo>
                  <a:pt x="2947039" y="122524"/>
                </a:lnTo>
                <a:lnTo>
                  <a:pt x="2984316" y="0"/>
                </a:lnTo>
                <a:lnTo>
                  <a:pt x="3016114" y="0"/>
                </a:lnTo>
                <a:lnTo>
                  <a:pt x="2979949" y="119274"/>
                </a:lnTo>
                <a:lnTo>
                  <a:pt x="3023879" y="0"/>
                </a:lnTo>
                <a:lnTo>
                  <a:pt x="3105400" y="0"/>
                </a:lnTo>
                <a:lnTo>
                  <a:pt x="3094669" y="30308"/>
                </a:lnTo>
                <a:cubicBezTo>
                  <a:pt x="3037894" y="178003"/>
                  <a:pt x="2973232" y="323305"/>
                  <a:pt x="2901945" y="466538"/>
                </a:cubicBezTo>
                <a:cubicBezTo>
                  <a:pt x="2895180" y="479835"/>
                  <a:pt x="2815686" y="518381"/>
                  <a:pt x="2815209" y="497361"/>
                </a:cubicBezTo>
                <a:cubicBezTo>
                  <a:pt x="2812746" y="375148"/>
                  <a:pt x="2825702" y="251298"/>
                  <a:pt x="2844845" y="127638"/>
                </a:cubicBezTo>
                <a:close/>
                <a:moveTo>
                  <a:pt x="1057230" y="0"/>
                </a:moveTo>
                <a:lnTo>
                  <a:pt x="1111003" y="0"/>
                </a:lnTo>
                <a:lnTo>
                  <a:pt x="1125553" y="52588"/>
                </a:lnTo>
                <a:cubicBezTo>
                  <a:pt x="1174409" y="196547"/>
                  <a:pt x="1244674" y="336170"/>
                  <a:pt x="1304276" y="476275"/>
                </a:cubicBezTo>
                <a:cubicBezTo>
                  <a:pt x="1351896" y="589579"/>
                  <a:pt x="1459984" y="863646"/>
                  <a:pt x="1492066" y="886333"/>
                </a:cubicBezTo>
                <a:lnTo>
                  <a:pt x="1423698" y="710817"/>
                </a:lnTo>
                <a:cubicBezTo>
                  <a:pt x="1401022" y="652964"/>
                  <a:pt x="1378015" y="593152"/>
                  <a:pt x="1357609" y="532892"/>
                </a:cubicBezTo>
                <a:cubicBezTo>
                  <a:pt x="1339853" y="480241"/>
                  <a:pt x="1324587" y="426487"/>
                  <a:pt x="1309550" y="374031"/>
                </a:cubicBezTo>
                <a:cubicBezTo>
                  <a:pt x="1277632" y="264242"/>
                  <a:pt x="1244842" y="151584"/>
                  <a:pt x="1193673" y="49533"/>
                </a:cubicBezTo>
                <a:lnTo>
                  <a:pt x="1164391" y="0"/>
                </a:lnTo>
                <a:lnTo>
                  <a:pt x="1200666" y="0"/>
                </a:lnTo>
                <a:lnTo>
                  <a:pt x="1223408" y="38996"/>
                </a:lnTo>
                <a:cubicBezTo>
                  <a:pt x="1274817" y="142454"/>
                  <a:pt x="1307626" y="255236"/>
                  <a:pt x="1339635" y="365517"/>
                </a:cubicBezTo>
                <a:cubicBezTo>
                  <a:pt x="1354670" y="417965"/>
                  <a:pt x="1370587" y="471608"/>
                  <a:pt x="1387469" y="523079"/>
                </a:cubicBezTo>
                <a:cubicBezTo>
                  <a:pt x="1407105" y="582792"/>
                  <a:pt x="1430659" y="641842"/>
                  <a:pt x="1452685" y="699806"/>
                </a:cubicBezTo>
                <a:lnTo>
                  <a:pt x="1492092" y="800424"/>
                </a:lnTo>
                <a:cubicBezTo>
                  <a:pt x="1484618" y="760762"/>
                  <a:pt x="1473155" y="705686"/>
                  <a:pt x="1455302" y="632913"/>
                </a:cubicBezTo>
                <a:cubicBezTo>
                  <a:pt x="1413478" y="460985"/>
                  <a:pt x="1347194" y="188426"/>
                  <a:pt x="1222336" y="9480"/>
                </a:cubicBezTo>
                <a:lnTo>
                  <a:pt x="1214634" y="0"/>
                </a:lnTo>
                <a:lnTo>
                  <a:pt x="1289827" y="0"/>
                </a:lnTo>
                <a:lnTo>
                  <a:pt x="1321076" y="59722"/>
                </a:lnTo>
                <a:cubicBezTo>
                  <a:pt x="1409905" y="250193"/>
                  <a:pt x="1460341" y="480374"/>
                  <a:pt x="1512579" y="626441"/>
                </a:cubicBezTo>
                <a:cubicBezTo>
                  <a:pt x="1573756" y="799163"/>
                  <a:pt x="1605359" y="928641"/>
                  <a:pt x="1506076" y="1089289"/>
                </a:cubicBezTo>
                <a:cubicBezTo>
                  <a:pt x="1497659" y="1102817"/>
                  <a:pt x="1489109" y="1088176"/>
                  <a:pt x="1486346" y="1079919"/>
                </a:cubicBezTo>
                <a:cubicBezTo>
                  <a:pt x="1364522" y="729689"/>
                  <a:pt x="1192335" y="398839"/>
                  <a:pt x="1070511" y="48609"/>
                </a:cubicBezTo>
                <a:close/>
                <a:moveTo>
                  <a:pt x="43151" y="0"/>
                </a:moveTo>
                <a:lnTo>
                  <a:pt x="95283" y="0"/>
                </a:lnTo>
                <a:lnTo>
                  <a:pt x="300708" y="154571"/>
                </a:lnTo>
                <a:cubicBezTo>
                  <a:pt x="379729" y="218614"/>
                  <a:pt x="456466" y="285481"/>
                  <a:pt x="530414" y="354673"/>
                </a:cubicBezTo>
                <a:cubicBezTo>
                  <a:pt x="466701" y="288424"/>
                  <a:pt x="401285" y="223977"/>
                  <a:pt x="333785" y="161564"/>
                </a:cubicBezTo>
                <a:lnTo>
                  <a:pt x="147005" y="0"/>
                </a:lnTo>
                <a:lnTo>
                  <a:pt x="272509" y="0"/>
                </a:lnTo>
                <a:lnTo>
                  <a:pt x="326276" y="45847"/>
                </a:lnTo>
                <a:cubicBezTo>
                  <a:pt x="505803" y="208268"/>
                  <a:pt x="670600" y="385490"/>
                  <a:pt x="823759" y="574145"/>
                </a:cubicBezTo>
                <a:cubicBezTo>
                  <a:pt x="833168" y="585952"/>
                  <a:pt x="831522" y="674146"/>
                  <a:pt x="811254" y="665546"/>
                </a:cubicBezTo>
                <a:cubicBezTo>
                  <a:pt x="575890" y="564984"/>
                  <a:pt x="364063" y="406029"/>
                  <a:pt x="154042" y="261522"/>
                </a:cubicBezTo>
                <a:cubicBezTo>
                  <a:pt x="104946" y="227663"/>
                  <a:pt x="58037" y="193597"/>
                  <a:pt x="13550" y="158423"/>
                </a:cubicBezTo>
                <a:lnTo>
                  <a:pt x="0" y="146618"/>
                </a:lnTo>
                <a:lnTo>
                  <a:pt x="0" y="59161"/>
                </a:lnTo>
                <a:lnTo>
                  <a:pt x="45427" y="101078"/>
                </a:lnTo>
                <a:cubicBezTo>
                  <a:pt x="223783" y="254949"/>
                  <a:pt x="433006" y="385896"/>
                  <a:pt x="630103" y="485885"/>
                </a:cubicBezTo>
                <a:cubicBezTo>
                  <a:pt x="595938" y="458865"/>
                  <a:pt x="563284" y="428899"/>
                  <a:pt x="532040" y="399359"/>
                </a:cubicBezTo>
                <a:lnTo>
                  <a:pt x="517618" y="385726"/>
                </a:lnTo>
                <a:cubicBezTo>
                  <a:pt x="442853" y="315667"/>
                  <a:pt x="365106" y="247799"/>
                  <a:pt x="285074" y="18275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ED888B23-07FA-482A-96DF-47E31AF1A6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7200" y="457201"/>
            <a:ext cx="11277600" cy="5943598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>
            <a:outerShdw blurRad="317500" algn="ctr" rotWithShape="0">
              <a:schemeClr val="tx1">
                <a:alpha val="2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90E76FE-BA19-8349-FB56-6C32A642D2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43000" y="531634"/>
            <a:ext cx="9906000" cy="623776"/>
          </a:xfrm>
        </p:spPr>
        <p:txBody>
          <a:bodyPr anchor="t">
            <a:normAutofit fontScale="90000"/>
          </a:bodyPr>
          <a:lstStyle/>
          <a:p>
            <a:pPr algn="ctr"/>
            <a:r>
              <a:rPr lang="en-US" sz="4000" b="1" dirty="0">
                <a:solidFill>
                  <a:srgbClr val="00B0F0"/>
                </a:solidFill>
                <a:effectLst/>
                <a:ea typeface="Calibri" panose="020F0502020204030204" pitchFamily="34" charset="0"/>
              </a:rPr>
              <a:t>Table 7 Nutrition behavior change</a:t>
            </a:r>
            <a:endParaRPr lang="en-US" sz="4000" dirty="0">
              <a:solidFill>
                <a:srgbClr val="00B0F0"/>
              </a:solidFill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24F90A1E-A190-B2E0-086B-2D8D7A0F642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15515461"/>
              </p:ext>
            </p:extLst>
          </p:nvPr>
        </p:nvGraphicFramePr>
        <p:xfrm>
          <a:off x="669852" y="1233375"/>
          <a:ext cx="10836350" cy="470742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79943">
                  <a:extLst>
                    <a:ext uri="{9D8B030D-6E8A-4147-A177-3AD203B41FA5}">
                      <a16:colId xmlns:a16="http://schemas.microsoft.com/office/drawing/2014/main" val="2311718315"/>
                    </a:ext>
                  </a:extLst>
                </a:gridCol>
                <a:gridCol w="5273749">
                  <a:extLst>
                    <a:ext uri="{9D8B030D-6E8A-4147-A177-3AD203B41FA5}">
                      <a16:colId xmlns:a16="http://schemas.microsoft.com/office/drawing/2014/main" val="2615966904"/>
                    </a:ext>
                  </a:extLst>
                </a:gridCol>
                <a:gridCol w="3882658">
                  <a:extLst>
                    <a:ext uri="{9D8B030D-6E8A-4147-A177-3AD203B41FA5}">
                      <a16:colId xmlns:a16="http://schemas.microsoft.com/office/drawing/2014/main" val="4259131830"/>
                    </a:ext>
                  </a:extLst>
                </a:gridCol>
              </a:tblGrid>
              <a:tr h="46176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</a:rPr>
                        <a:t>Theme 7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50086" marR="5008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>
                          <a:solidFill>
                            <a:schemeClr val="tx1"/>
                          </a:solidFill>
                          <a:effectLst/>
                        </a:rPr>
                        <a:t>Research topics/sub-themes</a:t>
                      </a:r>
                      <a:endParaRPr lang="en-US" sz="180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50086" marR="5008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</a:rPr>
                        <a:t>Theme 7 Research Questions  </a:t>
                      </a:r>
                      <a:endParaRPr lang="en-US" sz="18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50086" marR="50086" marT="0" marB="0"/>
                </a:tc>
                <a:extLst>
                  <a:ext uri="{0D108BD9-81ED-4DB2-BD59-A6C34878D82A}">
                    <a16:rowId xmlns:a16="http://schemas.microsoft.com/office/drawing/2014/main" val="4192916123"/>
                  </a:ext>
                </a:extLst>
              </a:tr>
              <a:tr h="520588">
                <a:tc rowSpan="8"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dirty="0">
                          <a:solidFill>
                            <a:schemeClr val="tx1"/>
                          </a:solidFill>
                          <a:effectLst/>
                        </a:rPr>
                        <a:t>Nutrition behavior change  </a:t>
                      </a:r>
                    </a:p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solidFill>
                            <a:schemeClr val="tx1"/>
                          </a:solidFill>
                          <a:effectLst/>
                        </a:rPr>
                        <a:t> </a:t>
                      </a:r>
                      <a:endParaRPr lang="en-US" sz="20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50086" marR="50086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effectLst/>
                        </a:rPr>
                        <a:t>Empowerment and capacity building for community-based nutrition programs</a:t>
                      </a:r>
                      <a:r>
                        <a:rPr lang="lo-LA" sz="1600" b="1" kern="1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600" b="1" kern="1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50086" marR="50086" marT="0" marB="0" anchor="ctr"/>
                </a:tc>
                <a:tc rowSpan="8">
                  <a:txBody>
                    <a:bodyPr/>
                    <a:lstStyle/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arenR"/>
                        <a:tabLst>
                          <a:tab pos="228600" algn="l"/>
                        </a:tabLs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</a:rPr>
                        <a:t>What forms of nutrition communication and education are most effective and for which groups?</a:t>
                      </a: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arenR"/>
                        <a:tabLst>
                          <a:tab pos="228600" algn="l"/>
                        </a:tabLs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</a:rPr>
                        <a:t>What is the satisfaction among communities in implementing the program to address nutrition issues?</a:t>
                      </a: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arenR"/>
                        <a:tabLst>
                          <a:tab pos="228600" algn="l"/>
                        </a:tabLs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</a:rPr>
                        <a:t>Can peer nutrition education effectively influence dietary behaviors and health outcomes?</a:t>
                      </a: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arenR"/>
                        <a:tabLst>
                          <a:tab pos="228600" algn="l"/>
                        </a:tabLs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</a:rPr>
                        <a:t>What approaches are most effective in promoting food safety awareness and practices among various actors involved in the food value chain?</a:t>
                      </a: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arenR"/>
                        <a:tabLst>
                          <a:tab pos="228600" algn="l"/>
                        </a:tabLs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</a:rPr>
                        <a:t> What is the best way to implement a multi-sectoral convergence approach in addressing malnutrition works at the central, provincial, district, and community levels?</a:t>
                      </a: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arenR"/>
                        <a:tabLst>
                          <a:tab pos="228600" algn="l"/>
                        </a:tabLst>
                      </a:pPr>
                      <a:r>
                        <a:rPr lang="en-US" sz="1200" b="1" dirty="0">
                          <a:solidFill>
                            <a:schemeClr val="tx1"/>
                          </a:solidFill>
                          <a:effectLst/>
                        </a:rPr>
                        <a:t>What are the challenges or barriers to nutritional and health behavior change in the community?</a:t>
                      </a: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arenR"/>
                        <a:tabLst>
                          <a:tab pos="228600" algn="l"/>
                        </a:tabLst>
                      </a:pPr>
                      <a:r>
                        <a:rPr lang="en-US" sz="1200" dirty="0">
                          <a:solidFill>
                            <a:schemeClr val="tx1"/>
                          </a:solidFill>
                          <a:effectLst/>
                        </a:rPr>
                        <a:t>What are the priorities and behavior changes related to food and nutrition among various groups? </a:t>
                      </a:r>
                    </a:p>
                    <a:p>
                      <a:pPr marL="342900" marR="0" lvl="0" indent="-34290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 typeface="+mj-lt"/>
                        <a:buAutoNum type="arabicParenR"/>
                        <a:tabLst>
                          <a:tab pos="228600" algn="l"/>
                        </a:tabLst>
                      </a:pPr>
                      <a:r>
                        <a:rPr lang="en-US" sz="1200" kern="1200" dirty="0">
                          <a:solidFill>
                            <a:schemeClr val="tx1"/>
                          </a:solidFill>
                          <a:effectLst/>
                        </a:rPr>
                        <a:t>How can community engagement contribute to nutrition activities?</a:t>
                      </a:r>
                      <a:endParaRPr lang="en-US" sz="1200" dirty="0">
                        <a:solidFill>
                          <a:schemeClr val="tx1"/>
                        </a:solidFill>
                        <a:effectLst/>
                      </a:endParaRPr>
                    </a:p>
                  </a:txBody>
                  <a:tcPr marL="50086" marR="50086" marT="0" marB="0"/>
                </a:tc>
                <a:extLst>
                  <a:ext uri="{0D108BD9-81ED-4DB2-BD59-A6C34878D82A}">
                    <a16:rowId xmlns:a16="http://schemas.microsoft.com/office/drawing/2014/main" val="3042502541"/>
                  </a:ext>
                </a:extLst>
              </a:tr>
              <a:tr h="52058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effectLst/>
                        </a:rPr>
                        <a:t>Food safety awareness and education among consumers and all actors involved in the food value chain</a:t>
                      </a:r>
                      <a:r>
                        <a:rPr lang="lo-LA" sz="1600" kern="1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50086" marR="50086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224932"/>
                  </a:ext>
                </a:extLst>
              </a:tr>
              <a:tr h="72702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effectLst/>
                        </a:rPr>
                        <a:t>Impact of Audio-visual communication campaigns tailored for local dialects and levels of literacy, particularly in rural and remote areas toward n</a:t>
                      </a:r>
                      <a:r>
                        <a:rPr lang="en-US" sz="1600" b="1" dirty="0">
                          <a:solidFill>
                            <a:schemeClr val="tx1"/>
                          </a:solidFill>
                          <a:effectLst/>
                        </a:rPr>
                        <a:t>utrition behavior change</a:t>
                      </a:r>
                      <a:r>
                        <a:rPr lang="en-US" sz="1600" b="1" kern="1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lo-LA" sz="1600" b="1" kern="1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600" b="1" kern="1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50086" marR="50086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2381441"/>
                  </a:ext>
                </a:extLst>
              </a:tr>
              <a:tr h="52058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effectLst/>
                        </a:rPr>
                        <a:t>Nutrition education, awareness, and information to improve food consumption behaviors</a:t>
                      </a:r>
                      <a:r>
                        <a:rPr lang="lo-LA" sz="1600" kern="1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50086" marR="50086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0665956"/>
                  </a:ext>
                </a:extLst>
              </a:tr>
              <a:tr h="50726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effectLst/>
                        </a:rPr>
                        <a:t>Improving utilization of communication and nutrition education</a:t>
                      </a:r>
                      <a:r>
                        <a:rPr lang="lo-LA" sz="1600" kern="1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600" kern="1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50086" marR="50086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0082061"/>
                  </a:ext>
                </a:extLst>
              </a:tr>
              <a:tr h="52058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effectLst/>
                        </a:rPr>
                        <a:t>Assessment of communities’ satisfaction with the program nutrition implementation to address nutrition issues</a:t>
                      </a:r>
                      <a:r>
                        <a:rPr lang="lo-LA" sz="1600" b="1" kern="1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600" b="1" kern="1200" dirty="0">
                          <a:solidFill>
                            <a:schemeClr val="tx1"/>
                          </a:solidFill>
                          <a:effectLst/>
                        </a:rPr>
                        <a:t>  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50086" marR="50086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4687854"/>
                  </a:ext>
                </a:extLst>
              </a:tr>
              <a:tr h="48999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kern="1200" dirty="0">
                          <a:solidFill>
                            <a:schemeClr val="tx1"/>
                          </a:solidFill>
                          <a:effectLst/>
                        </a:rPr>
                        <a:t>Community engagement on nutrition improvement  </a:t>
                      </a:r>
                      <a:endParaRPr lang="en-US" sz="16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50086" marR="50086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4802025"/>
                  </a:ext>
                </a:extLst>
              </a:tr>
              <a:tr h="434537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600" b="1" kern="1200" dirty="0">
                          <a:solidFill>
                            <a:schemeClr val="tx1"/>
                          </a:solidFill>
                          <a:effectLst/>
                        </a:rPr>
                        <a:t>Impact of peer nutrition education on nutrition outcomes</a:t>
                      </a:r>
                      <a:r>
                        <a:rPr lang="lo-LA" sz="1600" b="1" kern="1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en-US" sz="1600" b="1" kern="12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endParaRPr lang="en-US" sz="16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Cordia New" panose="020B0304020202020204" pitchFamily="34" charset="-34"/>
                      </a:endParaRPr>
                    </a:p>
                  </a:txBody>
                  <a:tcPr marL="50086" marR="50086" marT="0" marB="0" anchor="ctr"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1589452"/>
                  </a:ext>
                </a:extLst>
              </a:tr>
            </a:tbl>
          </a:graphicData>
        </a:graphic>
      </p:graphicFrame>
      <p:sp>
        <p:nvSpPr>
          <p:cNvPr id="5" name="TextBox 4">
            <a:extLst>
              <a:ext uri="{FF2B5EF4-FFF2-40B4-BE49-F238E27FC236}">
                <a16:creationId xmlns:a16="http://schemas.microsoft.com/office/drawing/2014/main" id="{ECC104F0-08B2-A28B-4D02-5A4F8BE9B2AD}"/>
              </a:ext>
            </a:extLst>
          </p:cNvPr>
          <p:cNvSpPr txBox="1"/>
          <p:nvPr/>
        </p:nvSpPr>
        <p:spPr>
          <a:xfrm>
            <a:off x="669852" y="5964865"/>
            <a:ext cx="10477170" cy="40536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b="1" i="1" dirty="0"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Note:</a:t>
            </a:r>
            <a:r>
              <a:rPr lang="en-US" sz="1800" i="1" dirty="0"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  </a:t>
            </a:r>
            <a:r>
              <a:rPr lang="en-US" sz="1800" dirty="0"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More research questions for each of the topics/sub-themes could be made by researchers</a:t>
            </a:r>
            <a:r>
              <a:rPr lang="en-US" sz="2000" b="1" dirty="0"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 </a:t>
            </a:r>
            <a:endParaRPr lang="en-US" sz="1600" dirty="0">
              <a:effectLst/>
              <a:ea typeface="Calibri" panose="020F0502020204030204" pitchFamily="34" charset="0"/>
              <a:cs typeface="Cordia New" panose="020B03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24125862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E322E6-A018-2AD8-FF78-0E81637663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0093" y="297712"/>
            <a:ext cx="10345479" cy="630252"/>
          </a:xfrm>
        </p:spPr>
        <p:txBody>
          <a:bodyPr>
            <a:normAutofit/>
          </a:bodyPr>
          <a:lstStyle/>
          <a:p>
            <a:pPr algn="ctr"/>
            <a:r>
              <a:rPr lang="en-US" sz="3200" b="1" dirty="0">
                <a:solidFill>
                  <a:srgbClr val="00B0F0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Cordia New" panose="020B0304020202020204" pitchFamily="34" charset="-34"/>
              </a:rPr>
              <a:t>Table 8 Nutrition Therapy</a:t>
            </a:r>
            <a:endParaRPr lang="en-US" sz="3200" dirty="0">
              <a:solidFill>
                <a:srgbClr val="00B0F0"/>
              </a:solidFill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76CF3641-1225-1C9F-4E42-1F2112BA7B8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54893541"/>
              </p:ext>
            </p:extLst>
          </p:nvPr>
        </p:nvGraphicFramePr>
        <p:xfrm>
          <a:off x="1020726" y="1020727"/>
          <a:ext cx="10334846" cy="5066390"/>
        </p:xfrm>
        <a:graphic>
          <a:graphicData uri="http://schemas.openxmlformats.org/drawingml/2006/table">
            <a:tbl>
              <a:tblPr firstRow="1" firstCol="1" bandRow="1">
                <a:tableStyleId>{F2DE63D5-997A-4646-A377-4702673A728D}</a:tableStyleId>
              </a:tblPr>
              <a:tblGrid>
                <a:gridCol w="1473399">
                  <a:extLst>
                    <a:ext uri="{9D8B030D-6E8A-4147-A177-3AD203B41FA5}">
                      <a16:colId xmlns:a16="http://schemas.microsoft.com/office/drawing/2014/main" val="258699631"/>
                    </a:ext>
                  </a:extLst>
                </a:gridCol>
                <a:gridCol w="4810442">
                  <a:extLst>
                    <a:ext uri="{9D8B030D-6E8A-4147-A177-3AD203B41FA5}">
                      <a16:colId xmlns:a16="http://schemas.microsoft.com/office/drawing/2014/main" val="4021494781"/>
                    </a:ext>
                  </a:extLst>
                </a:gridCol>
                <a:gridCol w="4051005">
                  <a:extLst>
                    <a:ext uri="{9D8B030D-6E8A-4147-A177-3AD203B41FA5}">
                      <a16:colId xmlns:a16="http://schemas.microsoft.com/office/drawing/2014/main" val="2762459125"/>
                    </a:ext>
                  </a:extLst>
                </a:gridCol>
              </a:tblGrid>
              <a:tr h="845502">
                <a:tc>
                  <a:txBody>
                    <a:bodyPr/>
                    <a:lstStyle/>
                    <a:p>
                      <a:pPr marL="0" marR="0"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Theme 8</a:t>
                      </a:r>
                      <a:endParaRPr lang="en-US" sz="2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56115" marR="56115" marT="7794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Research topics/sub-themes</a:t>
                      </a:r>
                      <a:endParaRPr lang="en-US" sz="2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56115" marR="56115" marT="7794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Theme 8 Research Questions  </a:t>
                      </a:r>
                      <a:endParaRPr lang="en-US" sz="24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56115" marR="56115" marT="7794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50793680"/>
                  </a:ext>
                </a:extLst>
              </a:tr>
              <a:tr h="688728">
                <a:tc rowSpan="5">
                  <a:txBody>
                    <a:bodyPr/>
                    <a:lstStyle/>
                    <a:p>
                      <a:pPr marL="0" marR="0"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4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Nutrition Therapy</a:t>
                      </a:r>
                      <a:endParaRPr lang="lo-LA" sz="24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4819" marR="74819" marT="37410" marB="3741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l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u="none" strike="noStrike" kern="1200" dirty="0">
                          <a:solidFill>
                            <a:schemeClr val="tx1"/>
                          </a:solidFill>
                          <a:effectLst/>
                        </a:rPr>
                        <a:t>Assessment of nutrition service in Health facility  </a:t>
                      </a:r>
                      <a:endParaRPr 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56115" marR="56115" marT="779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5">
                  <a:txBody>
                    <a:bodyPr/>
                    <a:lstStyle/>
                    <a:p>
                      <a:pPr marL="347472" marR="0" indent="-347472"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ts val="1200"/>
                        <a:buFont typeface="+mj-lt"/>
                        <a:buAutoNum type="arabicParenR"/>
                        <a:tabLst>
                          <a:tab pos="228600" algn="l"/>
                        </a:tabLst>
                      </a:pPr>
                      <a:r>
                        <a:rPr lang="en-US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What is the status of the current nutrition services at health facilities in Lao PDR?</a:t>
                      </a:r>
                    </a:p>
                    <a:p>
                      <a:pPr marL="347472" marR="0" indent="-347472"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ts val="1200"/>
                        <a:buFont typeface="+mj-lt"/>
                        <a:buAutoNum type="arabicParenR"/>
                        <a:tabLst>
                          <a:tab pos="228600" algn="l"/>
                        </a:tabLst>
                      </a:pPr>
                      <a:r>
                        <a:rPr lang="en-US" sz="18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What can be done to improve nutrition services in health facilities?</a:t>
                      </a:r>
                    </a:p>
                    <a:p>
                      <a:pPr marL="347472" marR="0" indent="-347472"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ts val="1200"/>
                        <a:buFont typeface="+mj-lt"/>
                        <a:buAutoNum type="arabicParenR"/>
                        <a:tabLst>
                          <a:tab pos="228600" algn="l"/>
                        </a:tabLst>
                      </a:pPr>
                      <a:r>
                        <a:rPr lang="en-US" sz="18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What is the most effective way to provide nutrition care?</a:t>
                      </a:r>
                    </a:p>
                    <a:p>
                      <a:pPr marL="347472" marR="0" indent="-347472"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ts val="1200"/>
                        <a:buFont typeface="+mj-lt"/>
                        <a:buAutoNum type="arabicParenR"/>
                        <a:tabLst>
                          <a:tab pos="228600" algn="l"/>
                        </a:tabLst>
                      </a:pPr>
                      <a:r>
                        <a:rPr lang="en-US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Can online services be effective for counseling on nutrition and health?</a:t>
                      </a:r>
                    </a:p>
                    <a:p>
                      <a:pPr marL="347472" marR="0" indent="-347472"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ts val="1200"/>
                        <a:buFont typeface="+mj-lt"/>
                        <a:buAutoNum type="arabicParenR"/>
                        <a:tabLst>
                          <a:tab pos="228600" algn="l"/>
                        </a:tabLst>
                      </a:pPr>
                      <a:r>
                        <a:rPr lang="en-US" sz="1800" b="0" u="none" strike="noStrike" dirty="0">
                          <a:solidFill>
                            <a:schemeClr val="tx1"/>
                          </a:solidFill>
                          <a:effectLst/>
                        </a:rPr>
                        <a:t>What is the nutrition impact of dietician knowledge?</a:t>
                      </a:r>
                    </a:p>
                    <a:p>
                      <a:pPr marL="347472" marR="0" indent="-347472" algn="l" fontAlgn="t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Pts val="1200"/>
                        <a:buFont typeface="+mj-lt"/>
                        <a:buAutoNum type="arabicParenR"/>
                        <a:tabLst>
                          <a:tab pos="228600" algn="l"/>
                        </a:tabLst>
                      </a:pPr>
                      <a:r>
                        <a:rPr lang="en-US" sz="18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What are the most effective approaches to providing diet therapy guidelines?</a:t>
                      </a:r>
                      <a:endParaRPr 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74819" marR="74819" marT="37410" marB="3741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85398568"/>
                  </a:ext>
                </a:extLst>
              </a:tr>
              <a:tr h="68872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l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u="none" strike="noStrike" kern="1200" dirty="0">
                          <a:solidFill>
                            <a:schemeClr val="tx1"/>
                          </a:solidFill>
                          <a:effectLst/>
                        </a:rPr>
                        <a:t>Online service center for counseling on nutrition  </a:t>
                      </a:r>
                      <a:endParaRPr 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56115" marR="56115" marT="779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5483369"/>
                  </a:ext>
                </a:extLst>
              </a:tr>
              <a:tr h="68872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l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1" u="none" strike="noStrike" kern="1200" dirty="0">
                          <a:solidFill>
                            <a:schemeClr val="tx1"/>
                          </a:solidFill>
                          <a:effectLst/>
                        </a:rPr>
                        <a:t>Situation analysis related to the nutrition therapy guideline </a:t>
                      </a:r>
                      <a:endParaRPr lang="en-US" sz="1800" b="1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56115" marR="56115" marT="779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84837"/>
                  </a:ext>
                </a:extLst>
              </a:tr>
              <a:tr h="908711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l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u="none" strike="noStrike" kern="1200" dirty="0">
                          <a:solidFill>
                            <a:schemeClr val="tx1"/>
                          </a:solidFill>
                          <a:effectLst/>
                        </a:rPr>
                        <a:t>Understanding food eating habits and cultural patterns of existing therapies   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56115" marR="56115" marT="779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2683810"/>
                  </a:ext>
                </a:extLst>
              </a:tr>
              <a:tr h="1245993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algn="l" font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b="0" u="none" strike="noStrike" kern="1200" dirty="0">
                          <a:solidFill>
                            <a:schemeClr val="tx1"/>
                          </a:solidFill>
                          <a:effectLst/>
                        </a:rPr>
                        <a:t>Assessment the current state on mental health in relation to Nutrition therapy  </a:t>
                      </a:r>
                      <a:endParaRPr lang="en-US" sz="1800" b="0" i="0" u="none" strike="noStrike" dirty="0">
                        <a:solidFill>
                          <a:schemeClr val="tx1"/>
                        </a:solidFill>
                        <a:effectLst/>
                        <a:latin typeface="+mn-lt"/>
                      </a:endParaRPr>
                    </a:p>
                  </a:txBody>
                  <a:tcPr marL="56115" marR="56115" marT="779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6431251"/>
                  </a:ext>
                </a:extLst>
              </a:tr>
            </a:tbl>
          </a:graphicData>
        </a:graphic>
      </p:graphicFrame>
      <p:sp>
        <p:nvSpPr>
          <p:cNvPr id="6" name="TextBox 5">
            <a:extLst>
              <a:ext uri="{FF2B5EF4-FFF2-40B4-BE49-F238E27FC236}">
                <a16:creationId xmlns:a16="http://schemas.microsoft.com/office/drawing/2014/main" id="{C5FE7279-C30A-7440-AD4A-C8D538EF27ED}"/>
              </a:ext>
            </a:extLst>
          </p:cNvPr>
          <p:cNvSpPr txBox="1"/>
          <p:nvPr/>
        </p:nvSpPr>
        <p:spPr>
          <a:xfrm>
            <a:off x="1010093" y="6179880"/>
            <a:ext cx="10441173" cy="3740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1800" b="1" i="1" dirty="0"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Note:</a:t>
            </a:r>
            <a:r>
              <a:rPr lang="en-US" sz="1800" i="1" dirty="0"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  </a:t>
            </a:r>
            <a:r>
              <a:rPr lang="en-US" sz="1800" dirty="0"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More research questions for each of the topics/sub-themes could be made by researchers</a:t>
            </a:r>
            <a:endParaRPr lang="en-US" sz="1600" dirty="0">
              <a:effectLst/>
              <a:ea typeface="Calibri" panose="020F0502020204030204" pitchFamily="34" charset="0"/>
              <a:cs typeface="Cordia New" panose="020B0304020202020204" pitchFamily="34" charset="-34"/>
            </a:endParaRPr>
          </a:p>
        </p:txBody>
      </p:sp>
    </p:spTree>
    <p:extLst>
      <p:ext uri="{BB962C8B-B14F-4D97-AF65-F5344CB8AC3E}">
        <p14:creationId xmlns:p14="http://schemas.microsoft.com/office/powerpoint/2010/main" val="133113602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4" name="Rectangle 19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A32C07A-F1B2-1D4E-EEC6-A039A82D82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455168"/>
            <a:ext cx="11018520" cy="1006808"/>
          </a:xfrm>
        </p:spPr>
        <p:txBody>
          <a:bodyPr anchor="b">
            <a:normAutofit/>
          </a:bodyPr>
          <a:lstStyle/>
          <a:p>
            <a:pPr algn="ctr"/>
            <a:r>
              <a:rPr lang="en-US" sz="5400" b="1" dirty="0">
                <a:solidFill>
                  <a:srgbClr val="00B0F0"/>
                </a:solidFill>
              </a:rPr>
              <a:t>Conclusions</a:t>
            </a:r>
          </a:p>
        </p:txBody>
      </p:sp>
      <p:sp>
        <p:nvSpPr>
          <p:cNvPr id="25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56D4A1-0D5E-E89F-6F0E-4AB427094A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2" y="1772983"/>
            <a:ext cx="7295601" cy="4946793"/>
          </a:xfrm>
        </p:spPr>
        <p:txBody>
          <a:bodyPr anchor="t">
            <a:noAutofit/>
          </a:bodyPr>
          <a:lstStyle/>
          <a:p>
            <a:pPr>
              <a:lnSpc>
                <a:spcPct val="100000"/>
              </a:lnSpc>
            </a:pPr>
            <a:r>
              <a:rPr lang="en-US" sz="2200" dirty="0"/>
              <a:t>A National Nutrition Research Agenda 2023-2026 has been developed based on input from multiple policy and stakeholder audiences.</a:t>
            </a:r>
          </a:p>
          <a:p>
            <a:pPr>
              <a:lnSpc>
                <a:spcPct val="100000"/>
              </a:lnSpc>
            </a:pPr>
            <a:r>
              <a:rPr lang="en-US" sz="2200" dirty="0"/>
              <a:t>The agenda identifies 8 main research themes, 66 sub-themes/topics, and provides 60 research questions across the themes.</a:t>
            </a:r>
          </a:p>
          <a:p>
            <a:pPr>
              <a:lnSpc>
                <a:spcPct val="100000"/>
              </a:lnSpc>
            </a:pPr>
            <a:r>
              <a:rPr lang="en-US" sz="2200" dirty="0"/>
              <a:t>The top three themes, as prioritized by stakeholder rankings are </a:t>
            </a:r>
            <a:r>
              <a:rPr lang="en-US" sz="2200" dirty="0">
                <a:cs typeface="Phetsarath OT" panose="02000500000000000000" pitchFamily="2" charset="0"/>
              </a:rPr>
              <a:t>d</a:t>
            </a:r>
            <a:r>
              <a:rPr lang="en-US" sz="2200" dirty="0">
                <a:effectLst/>
                <a:ea typeface="Phetsarath OT" panose="02000500000000000000" pitchFamily="2" charset="0"/>
                <a:cs typeface="Phetsarath OT" panose="02000500000000000000" pitchFamily="2" charset="0"/>
              </a:rPr>
              <a:t>ietary intake; food security</a:t>
            </a:r>
            <a:r>
              <a:rPr lang="lo-LA" sz="2200" dirty="0">
                <a:effectLst/>
                <a:ea typeface="Phetsarath OT" panose="02000500000000000000" pitchFamily="2" charset="0"/>
                <a:cs typeface="Phetsarath OT" panose="02000500000000000000" pitchFamily="2" charset="0"/>
              </a:rPr>
              <a:t> </a:t>
            </a:r>
            <a:r>
              <a:rPr lang="en-US" sz="2200" dirty="0">
                <a:effectLst/>
                <a:ea typeface="Phetsarath OT" panose="02000500000000000000" pitchFamily="2" charset="0"/>
                <a:cs typeface="Phetsarath OT" panose="02000500000000000000" pitchFamily="2" charset="0"/>
              </a:rPr>
              <a:t>(access to and affordability of food); and maternal, child and adolescent nutrition.</a:t>
            </a:r>
            <a:endParaRPr lang="en-US" sz="2200" dirty="0"/>
          </a:p>
          <a:p>
            <a:pPr>
              <a:lnSpc>
                <a:spcPct val="100000"/>
              </a:lnSpc>
            </a:pPr>
            <a:r>
              <a:rPr lang="en-US" sz="2200" dirty="0"/>
              <a:t>The NNRA can provide guidance for researchers, donors and policymakers to help focus attention on priority areas for investigation.</a:t>
            </a:r>
          </a:p>
        </p:txBody>
      </p:sp>
      <p:pic>
        <p:nvPicPr>
          <p:cNvPr id="5" name="Picture 4" descr="Magnifying glass showing decling performance">
            <a:extLst>
              <a:ext uri="{FF2B5EF4-FFF2-40B4-BE49-F238E27FC236}">
                <a16:creationId xmlns:a16="http://schemas.microsoft.com/office/drawing/2014/main" id="{27174A4A-E6DC-A61B-0E11-463D848E75D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2648" r="33136" b="2"/>
          <a:stretch/>
        </p:blipFill>
        <p:spPr>
          <a:xfrm>
            <a:off x="7868093" y="2093976"/>
            <a:ext cx="3748629" cy="4150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145367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7742143-EC07-6743-7100-DCA3B030F6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2" y="436880"/>
            <a:ext cx="11018520" cy="944880"/>
          </a:xfrm>
        </p:spPr>
        <p:txBody>
          <a:bodyPr anchor="b">
            <a:normAutofit/>
          </a:bodyPr>
          <a:lstStyle/>
          <a:p>
            <a:pPr algn="ctr"/>
            <a:r>
              <a:rPr lang="en-US" sz="5400" b="1" dirty="0">
                <a:solidFill>
                  <a:srgbClr val="00B0F0"/>
                </a:solidFill>
              </a:rPr>
              <a:t>Recommendations</a:t>
            </a:r>
          </a:p>
        </p:txBody>
      </p:sp>
      <p:sp>
        <p:nvSpPr>
          <p:cNvPr id="23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2493" y="1681544"/>
            <a:ext cx="10972800" cy="18288"/>
          </a:xfrm>
          <a:custGeom>
            <a:avLst/>
            <a:gdLst>
              <a:gd name="connsiteX0" fmla="*/ 0 w 10972800"/>
              <a:gd name="connsiteY0" fmla="*/ 0 h 18288"/>
              <a:gd name="connsiteX1" fmla="*/ 356616 w 10972800"/>
              <a:gd name="connsiteY1" fmla="*/ 0 h 18288"/>
              <a:gd name="connsiteX2" fmla="*/ 1042416 w 10972800"/>
              <a:gd name="connsiteY2" fmla="*/ 0 h 18288"/>
              <a:gd name="connsiteX3" fmla="*/ 1947672 w 10972800"/>
              <a:gd name="connsiteY3" fmla="*/ 0 h 18288"/>
              <a:gd name="connsiteX4" fmla="*/ 2633472 w 10972800"/>
              <a:gd name="connsiteY4" fmla="*/ 0 h 18288"/>
              <a:gd name="connsiteX5" fmla="*/ 2990088 w 10972800"/>
              <a:gd name="connsiteY5" fmla="*/ 0 h 18288"/>
              <a:gd name="connsiteX6" fmla="*/ 3456432 w 10972800"/>
              <a:gd name="connsiteY6" fmla="*/ 0 h 18288"/>
              <a:gd name="connsiteX7" fmla="*/ 4361688 w 10972800"/>
              <a:gd name="connsiteY7" fmla="*/ 0 h 18288"/>
              <a:gd name="connsiteX8" fmla="*/ 5266944 w 10972800"/>
              <a:gd name="connsiteY8" fmla="*/ 0 h 18288"/>
              <a:gd name="connsiteX9" fmla="*/ 6172200 w 10972800"/>
              <a:gd name="connsiteY9" fmla="*/ 0 h 18288"/>
              <a:gd name="connsiteX10" fmla="*/ 6528816 w 10972800"/>
              <a:gd name="connsiteY10" fmla="*/ 0 h 18288"/>
              <a:gd name="connsiteX11" fmla="*/ 7214616 w 10972800"/>
              <a:gd name="connsiteY11" fmla="*/ 0 h 18288"/>
              <a:gd name="connsiteX12" fmla="*/ 7790688 w 10972800"/>
              <a:gd name="connsiteY12" fmla="*/ 0 h 18288"/>
              <a:gd name="connsiteX13" fmla="*/ 8147304 w 10972800"/>
              <a:gd name="connsiteY13" fmla="*/ 0 h 18288"/>
              <a:gd name="connsiteX14" fmla="*/ 9052560 w 10972800"/>
              <a:gd name="connsiteY14" fmla="*/ 0 h 18288"/>
              <a:gd name="connsiteX15" fmla="*/ 9409176 w 10972800"/>
              <a:gd name="connsiteY15" fmla="*/ 0 h 18288"/>
              <a:gd name="connsiteX16" fmla="*/ 9765792 w 10972800"/>
              <a:gd name="connsiteY16" fmla="*/ 0 h 18288"/>
              <a:gd name="connsiteX17" fmla="*/ 10341864 w 10972800"/>
              <a:gd name="connsiteY17" fmla="*/ 0 h 18288"/>
              <a:gd name="connsiteX18" fmla="*/ 10972800 w 10972800"/>
              <a:gd name="connsiteY18" fmla="*/ 0 h 18288"/>
              <a:gd name="connsiteX19" fmla="*/ 10972800 w 10972800"/>
              <a:gd name="connsiteY19" fmla="*/ 18288 h 18288"/>
              <a:gd name="connsiteX20" fmla="*/ 10177272 w 10972800"/>
              <a:gd name="connsiteY20" fmla="*/ 18288 h 18288"/>
              <a:gd name="connsiteX21" fmla="*/ 9820656 w 10972800"/>
              <a:gd name="connsiteY21" fmla="*/ 18288 h 18288"/>
              <a:gd name="connsiteX22" fmla="*/ 9464040 w 10972800"/>
              <a:gd name="connsiteY22" fmla="*/ 18288 h 18288"/>
              <a:gd name="connsiteX23" fmla="*/ 8778240 w 10972800"/>
              <a:gd name="connsiteY23" fmla="*/ 18288 h 18288"/>
              <a:gd name="connsiteX24" fmla="*/ 8421624 w 10972800"/>
              <a:gd name="connsiteY24" fmla="*/ 18288 h 18288"/>
              <a:gd name="connsiteX25" fmla="*/ 7735824 w 10972800"/>
              <a:gd name="connsiteY25" fmla="*/ 18288 h 18288"/>
              <a:gd name="connsiteX26" fmla="*/ 6940296 w 10972800"/>
              <a:gd name="connsiteY26" fmla="*/ 18288 h 18288"/>
              <a:gd name="connsiteX27" fmla="*/ 6254496 w 10972800"/>
              <a:gd name="connsiteY27" fmla="*/ 18288 h 18288"/>
              <a:gd name="connsiteX28" fmla="*/ 5458968 w 10972800"/>
              <a:gd name="connsiteY28" fmla="*/ 18288 h 18288"/>
              <a:gd name="connsiteX29" fmla="*/ 4663440 w 10972800"/>
              <a:gd name="connsiteY29" fmla="*/ 18288 h 18288"/>
              <a:gd name="connsiteX30" fmla="*/ 4306824 w 10972800"/>
              <a:gd name="connsiteY30" fmla="*/ 18288 h 18288"/>
              <a:gd name="connsiteX31" fmla="*/ 3840480 w 10972800"/>
              <a:gd name="connsiteY31" fmla="*/ 18288 h 18288"/>
              <a:gd name="connsiteX32" fmla="*/ 3264408 w 10972800"/>
              <a:gd name="connsiteY32" fmla="*/ 18288 h 18288"/>
              <a:gd name="connsiteX33" fmla="*/ 2578608 w 10972800"/>
              <a:gd name="connsiteY33" fmla="*/ 18288 h 18288"/>
              <a:gd name="connsiteX34" fmla="*/ 1673352 w 10972800"/>
              <a:gd name="connsiteY34" fmla="*/ 18288 h 18288"/>
              <a:gd name="connsiteX35" fmla="*/ 877824 w 10972800"/>
              <a:gd name="connsiteY35" fmla="*/ 18288 h 18288"/>
              <a:gd name="connsiteX36" fmla="*/ 0 w 10972800"/>
              <a:gd name="connsiteY36" fmla="*/ 18288 h 18288"/>
              <a:gd name="connsiteX37" fmla="*/ 0 w 10972800"/>
              <a:gd name="connsiteY37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</a:cxnLst>
            <a:rect l="l" t="t" r="r" b="b"/>
            <a:pathLst>
              <a:path w="10972800" h="18288" fill="none" extrusionOk="0">
                <a:moveTo>
                  <a:pt x="0" y="0"/>
                </a:moveTo>
                <a:cubicBezTo>
                  <a:pt x="165916" y="-1866"/>
                  <a:pt x="188720" y="13756"/>
                  <a:pt x="356616" y="0"/>
                </a:cubicBezTo>
                <a:cubicBezTo>
                  <a:pt x="524512" y="-13756"/>
                  <a:pt x="734781" y="8922"/>
                  <a:pt x="1042416" y="0"/>
                </a:cubicBezTo>
                <a:cubicBezTo>
                  <a:pt x="1350051" y="-8922"/>
                  <a:pt x="1595982" y="-26315"/>
                  <a:pt x="1947672" y="0"/>
                </a:cubicBezTo>
                <a:cubicBezTo>
                  <a:pt x="2299362" y="26315"/>
                  <a:pt x="2292691" y="-19526"/>
                  <a:pt x="2633472" y="0"/>
                </a:cubicBezTo>
                <a:cubicBezTo>
                  <a:pt x="2974253" y="19526"/>
                  <a:pt x="2857309" y="10773"/>
                  <a:pt x="2990088" y="0"/>
                </a:cubicBezTo>
                <a:cubicBezTo>
                  <a:pt x="3122867" y="-10773"/>
                  <a:pt x="3359343" y="7194"/>
                  <a:pt x="3456432" y="0"/>
                </a:cubicBezTo>
                <a:cubicBezTo>
                  <a:pt x="3553521" y="-7194"/>
                  <a:pt x="4136258" y="5108"/>
                  <a:pt x="4361688" y="0"/>
                </a:cubicBezTo>
                <a:cubicBezTo>
                  <a:pt x="4587118" y="-5108"/>
                  <a:pt x="4992424" y="-42958"/>
                  <a:pt x="5266944" y="0"/>
                </a:cubicBezTo>
                <a:cubicBezTo>
                  <a:pt x="5541464" y="42958"/>
                  <a:pt x="5882966" y="-3430"/>
                  <a:pt x="6172200" y="0"/>
                </a:cubicBezTo>
                <a:cubicBezTo>
                  <a:pt x="6461434" y="3430"/>
                  <a:pt x="6432127" y="6688"/>
                  <a:pt x="6528816" y="0"/>
                </a:cubicBezTo>
                <a:cubicBezTo>
                  <a:pt x="6625505" y="-6688"/>
                  <a:pt x="6916805" y="-436"/>
                  <a:pt x="7214616" y="0"/>
                </a:cubicBezTo>
                <a:cubicBezTo>
                  <a:pt x="7512427" y="436"/>
                  <a:pt x="7626159" y="-6909"/>
                  <a:pt x="7790688" y="0"/>
                </a:cubicBezTo>
                <a:cubicBezTo>
                  <a:pt x="7955217" y="6909"/>
                  <a:pt x="8048891" y="15307"/>
                  <a:pt x="8147304" y="0"/>
                </a:cubicBezTo>
                <a:cubicBezTo>
                  <a:pt x="8245717" y="-15307"/>
                  <a:pt x="8645618" y="-11734"/>
                  <a:pt x="9052560" y="0"/>
                </a:cubicBezTo>
                <a:cubicBezTo>
                  <a:pt x="9459502" y="11734"/>
                  <a:pt x="9320584" y="8388"/>
                  <a:pt x="9409176" y="0"/>
                </a:cubicBezTo>
                <a:cubicBezTo>
                  <a:pt x="9497768" y="-8388"/>
                  <a:pt x="9644192" y="8379"/>
                  <a:pt x="9765792" y="0"/>
                </a:cubicBezTo>
                <a:cubicBezTo>
                  <a:pt x="9887392" y="-8379"/>
                  <a:pt x="10105220" y="-12663"/>
                  <a:pt x="10341864" y="0"/>
                </a:cubicBezTo>
                <a:cubicBezTo>
                  <a:pt x="10578508" y="12663"/>
                  <a:pt x="10773103" y="-5786"/>
                  <a:pt x="10972800" y="0"/>
                </a:cubicBezTo>
                <a:cubicBezTo>
                  <a:pt x="10972146" y="8818"/>
                  <a:pt x="10972240" y="13823"/>
                  <a:pt x="10972800" y="18288"/>
                </a:cubicBezTo>
                <a:cubicBezTo>
                  <a:pt x="10588778" y="31598"/>
                  <a:pt x="10543381" y="-12698"/>
                  <a:pt x="10177272" y="18288"/>
                </a:cubicBezTo>
                <a:cubicBezTo>
                  <a:pt x="9811163" y="49274"/>
                  <a:pt x="9996817" y="25662"/>
                  <a:pt x="9820656" y="18288"/>
                </a:cubicBezTo>
                <a:cubicBezTo>
                  <a:pt x="9644495" y="10914"/>
                  <a:pt x="9607007" y="31631"/>
                  <a:pt x="9464040" y="18288"/>
                </a:cubicBezTo>
                <a:cubicBezTo>
                  <a:pt x="9321073" y="4945"/>
                  <a:pt x="9114189" y="28940"/>
                  <a:pt x="8778240" y="18288"/>
                </a:cubicBezTo>
                <a:cubicBezTo>
                  <a:pt x="8442291" y="7636"/>
                  <a:pt x="8594763" y="987"/>
                  <a:pt x="8421624" y="18288"/>
                </a:cubicBezTo>
                <a:cubicBezTo>
                  <a:pt x="8248485" y="35589"/>
                  <a:pt x="7929515" y="37573"/>
                  <a:pt x="7735824" y="18288"/>
                </a:cubicBezTo>
                <a:cubicBezTo>
                  <a:pt x="7542133" y="-997"/>
                  <a:pt x="7252504" y="33858"/>
                  <a:pt x="6940296" y="18288"/>
                </a:cubicBezTo>
                <a:cubicBezTo>
                  <a:pt x="6628088" y="2718"/>
                  <a:pt x="6528503" y="48389"/>
                  <a:pt x="6254496" y="18288"/>
                </a:cubicBezTo>
                <a:cubicBezTo>
                  <a:pt x="5980489" y="-11813"/>
                  <a:pt x="5695784" y="-3740"/>
                  <a:pt x="5458968" y="18288"/>
                </a:cubicBezTo>
                <a:cubicBezTo>
                  <a:pt x="5222152" y="40316"/>
                  <a:pt x="5010751" y="19095"/>
                  <a:pt x="4663440" y="18288"/>
                </a:cubicBezTo>
                <a:cubicBezTo>
                  <a:pt x="4316129" y="17481"/>
                  <a:pt x="4425552" y="1606"/>
                  <a:pt x="4306824" y="18288"/>
                </a:cubicBezTo>
                <a:cubicBezTo>
                  <a:pt x="4188096" y="34970"/>
                  <a:pt x="3941535" y="7481"/>
                  <a:pt x="3840480" y="18288"/>
                </a:cubicBezTo>
                <a:cubicBezTo>
                  <a:pt x="3739425" y="29095"/>
                  <a:pt x="3402388" y="17641"/>
                  <a:pt x="3264408" y="18288"/>
                </a:cubicBezTo>
                <a:cubicBezTo>
                  <a:pt x="3126428" y="18935"/>
                  <a:pt x="2776779" y="9983"/>
                  <a:pt x="2578608" y="18288"/>
                </a:cubicBezTo>
                <a:cubicBezTo>
                  <a:pt x="2380437" y="26593"/>
                  <a:pt x="1909468" y="25818"/>
                  <a:pt x="1673352" y="18288"/>
                </a:cubicBezTo>
                <a:cubicBezTo>
                  <a:pt x="1437236" y="10758"/>
                  <a:pt x="1131180" y="49884"/>
                  <a:pt x="877824" y="18288"/>
                </a:cubicBezTo>
                <a:cubicBezTo>
                  <a:pt x="624468" y="-13308"/>
                  <a:pt x="206753" y="2195"/>
                  <a:pt x="0" y="18288"/>
                </a:cubicBezTo>
                <a:cubicBezTo>
                  <a:pt x="313" y="10654"/>
                  <a:pt x="-263" y="4056"/>
                  <a:pt x="0" y="0"/>
                </a:cubicBezTo>
                <a:close/>
              </a:path>
              <a:path w="10972800" h="18288" stroke="0" extrusionOk="0">
                <a:moveTo>
                  <a:pt x="0" y="0"/>
                </a:moveTo>
                <a:cubicBezTo>
                  <a:pt x="164017" y="-17675"/>
                  <a:pt x="309425" y="9913"/>
                  <a:pt x="466344" y="0"/>
                </a:cubicBezTo>
                <a:cubicBezTo>
                  <a:pt x="623263" y="-9913"/>
                  <a:pt x="659300" y="-14524"/>
                  <a:pt x="822960" y="0"/>
                </a:cubicBezTo>
                <a:cubicBezTo>
                  <a:pt x="986620" y="14524"/>
                  <a:pt x="1105222" y="-16481"/>
                  <a:pt x="1289304" y="0"/>
                </a:cubicBezTo>
                <a:cubicBezTo>
                  <a:pt x="1473386" y="16481"/>
                  <a:pt x="1693223" y="26161"/>
                  <a:pt x="1975104" y="0"/>
                </a:cubicBezTo>
                <a:cubicBezTo>
                  <a:pt x="2256985" y="-26161"/>
                  <a:pt x="2435781" y="23061"/>
                  <a:pt x="2770632" y="0"/>
                </a:cubicBezTo>
                <a:cubicBezTo>
                  <a:pt x="3105483" y="-23061"/>
                  <a:pt x="3247479" y="-44011"/>
                  <a:pt x="3675888" y="0"/>
                </a:cubicBezTo>
                <a:cubicBezTo>
                  <a:pt x="4104297" y="44011"/>
                  <a:pt x="4280918" y="4017"/>
                  <a:pt x="4581144" y="0"/>
                </a:cubicBezTo>
                <a:cubicBezTo>
                  <a:pt x="4881370" y="-4017"/>
                  <a:pt x="5021699" y="-11889"/>
                  <a:pt x="5157216" y="0"/>
                </a:cubicBezTo>
                <a:cubicBezTo>
                  <a:pt x="5292733" y="11889"/>
                  <a:pt x="5603398" y="-17698"/>
                  <a:pt x="5952744" y="0"/>
                </a:cubicBezTo>
                <a:cubicBezTo>
                  <a:pt x="6302090" y="17698"/>
                  <a:pt x="6353093" y="-11909"/>
                  <a:pt x="6638544" y="0"/>
                </a:cubicBezTo>
                <a:cubicBezTo>
                  <a:pt x="6923995" y="11909"/>
                  <a:pt x="7053404" y="21630"/>
                  <a:pt x="7214616" y="0"/>
                </a:cubicBezTo>
                <a:cubicBezTo>
                  <a:pt x="7375828" y="-21630"/>
                  <a:pt x="7837963" y="3886"/>
                  <a:pt x="8010144" y="0"/>
                </a:cubicBezTo>
                <a:cubicBezTo>
                  <a:pt x="8182325" y="-3886"/>
                  <a:pt x="8224183" y="16009"/>
                  <a:pt x="8366760" y="0"/>
                </a:cubicBezTo>
                <a:cubicBezTo>
                  <a:pt x="8509337" y="-16009"/>
                  <a:pt x="8687920" y="-5720"/>
                  <a:pt x="8942832" y="0"/>
                </a:cubicBezTo>
                <a:cubicBezTo>
                  <a:pt x="9197744" y="5720"/>
                  <a:pt x="9368437" y="20479"/>
                  <a:pt x="9628632" y="0"/>
                </a:cubicBezTo>
                <a:cubicBezTo>
                  <a:pt x="9888827" y="-20479"/>
                  <a:pt x="10560858" y="-20746"/>
                  <a:pt x="10972800" y="0"/>
                </a:cubicBezTo>
                <a:cubicBezTo>
                  <a:pt x="10972186" y="5722"/>
                  <a:pt x="10972980" y="12495"/>
                  <a:pt x="10972800" y="18288"/>
                </a:cubicBezTo>
                <a:cubicBezTo>
                  <a:pt x="10786146" y="12536"/>
                  <a:pt x="10623717" y="14033"/>
                  <a:pt x="10506456" y="18288"/>
                </a:cubicBezTo>
                <a:cubicBezTo>
                  <a:pt x="10389195" y="22543"/>
                  <a:pt x="10296178" y="20107"/>
                  <a:pt x="10149840" y="18288"/>
                </a:cubicBezTo>
                <a:cubicBezTo>
                  <a:pt x="10003502" y="16469"/>
                  <a:pt x="9767530" y="28891"/>
                  <a:pt x="9464040" y="18288"/>
                </a:cubicBezTo>
                <a:cubicBezTo>
                  <a:pt x="9160550" y="7685"/>
                  <a:pt x="9229050" y="2659"/>
                  <a:pt x="8997696" y="18288"/>
                </a:cubicBezTo>
                <a:cubicBezTo>
                  <a:pt x="8766342" y="33917"/>
                  <a:pt x="8340136" y="34864"/>
                  <a:pt x="8092440" y="18288"/>
                </a:cubicBezTo>
                <a:cubicBezTo>
                  <a:pt x="7844744" y="1712"/>
                  <a:pt x="7863720" y="27405"/>
                  <a:pt x="7735824" y="18288"/>
                </a:cubicBezTo>
                <a:cubicBezTo>
                  <a:pt x="7607928" y="9171"/>
                  <a:pt x="7323619" y="461"/>
                  <a:pt x="7050024" y="18288"/>
                </a:cubicBezTo>
                <a:cubicBezTo>
                  <a:pt x="6776429" y="36115"/>
                  <a:pt x="6787899" y="28206"/>
                  <a:pt x="6693408" y="18288"/>
                </a:cubicBezTo>
                <a:cubicBezTo>
                  <a:pt x="6598917" y="8370"/>
                  <a:pt x="6395231" y="19114"/>
                  <a:pt x="6227064" y="18288"/>
                </a:cubicBezTo>
                <a:cubicBezTo>
                  <a:pt x="6058897" y="17462"/>
                  <a:pt x="5618582" y="1091"/>
                  <a:pt x="5431536" y="18288"/>
                </a:cubicBezTo>
                <a:cubicBezTo>
                  <a:pt x="5244490" y="35485"/>
                  <a:pt x="4729797" y="-9650"/>
                  <a:pt x="4526280" y="18288"/>
                </a:cubicBezTo>
                <a:cubicBezTo>
                  <a:pt x="4322763" y="46226"/>
                  <a:pt x="4216797" y="756"/>
                  <a:pt x="4059936" y="18288"/>
                </a:cubicBezTo>
                <a:cubicBezTo>
                  <a:pt x="3903075" y="35820"/>
                  <a:pt x="3537912" y="42098"/>
                  <a:pt x="3374136" y="18288"/>
                </a:cubicBezTo>
                <a:cubicBezTo>
                  <a:pt x="3210360" y="-5522"/>
                  <a:pt x="3126842" y="39135"/>
                  <a:pt x="2907792" y="18288"/>
                </a:cubicBezTo>
                <a:cubicBezTo>
                  <a:pt x="2688742" y="-2559"/>
                  <a:pt x="2490436" y="34100"/>
                  <a:pt x="2112264" y="18288"/>
                </a:cubicBezTo>
                <a:cubicBezTo>
                  <a:pt x="1734092" y="2476"/>
                  <a:pt x="1744622" y="-7274"/>
                  <a:pt x="1536192" y="18288"/>
                </a:cubicBezTo>
                <a:cubicBezTo>
                  <a:pt x="1327762" y="43850"/>
                  <a:pt x="1189025" y="6435"/>
                  <a:pt x="1069848" y="18288"/>
                </a:cubicBezTo>
                <a:cubicBezTo>
                  <a:pt x="950671" y="30141"/>
                  <a:pt x="858345" y="33684"/>
                  <a:pt x="713232" y="18288"/>
                </a:cubicBezTo>
                <a:cubicBezTo>
                  <a:pt x="568119" y="2892"/>
                  <a:pt x="250292" y="5410"/>
                  <a:pt x="0" y="18288"/>
                </a:cubicBezTo>
                <a:cubicBezTo>
                  <a:pt x="465" y="13062"/>
                  <a:pt x="-894" y="9029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AADD5B35-EDCC-6446-2DAF-69FC20B94F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2" y="1894296"/>
            <a:ext cx="7829840" cy="4583908"/>
          </a:xfrm>
        </p:spPr>
        <p:txBody>
          <a:bodyPr anchor="t">
            <a:normAutofit/>
          </a:bodyPr>
          <a:lstStyle/>
          <a:p>
            <a:pPr marR="0">
              <a:spcBef>
                <a:spcPts val="1200"/>
              </a:spcBef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en-US" sz="2000" dirty="0"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 </a:t>
            </a:r>
            <a:r>
              <a:rPr lang="en-US" sz="2000" b="1" dirty="0"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To </a:t>
            </a:r>
            <a:r>
              <a:rPr lang="en-US" sz="2000" b="1" dirty="0"/>
              <a:t>policymakers/donors:</a:t>
            </a:r>
          </a:p>
          <a:p>
            <a:pPr lvl="1">
              <a:spcBef>
                <a:spcPts val="1200"/>
              </a:spcBef>
            </a:pPr>
            <a:r>
              <a:rPr lang="en-US" sz="2000" dirty="0">
                <a:ea typeface="Calibri" panose="020F0502020204030204" pitchFamily="34" charset="0"/>
                <a:cs typeface="Cordia New" panose="020B0304020202020204" pitchFamily="34" charset="-34"/>
              </a:rPr>
              <a:t> The NNRA highlights gaps in evidence and knowledge and provides an action plan for targeted </a:t>
            </a:r>
            <a:r>
              <a:rPr lang="en-US" altLang="th-TH" sz="2000" dirty="0"/>
              <a:t>n</a:t>
            </a:r>
            <a:r>
              <a:rPr lang="th-TH" altLang="th-TH" sz="2000" dirty="0"/>
              <a:t>utrition research in Lao PDR</a:t>
            </a:r>
            <a:r>
              <a:rPr lang="en-US" altLang="th-TH" sz="2000" dirty="0"/>
              <a:t>.</a:t>
            </a:r>
            <a:endParaRPr lang="en-US" sz="2000" strike="sngStrike" dirty="0"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lvl="1">
              <a:spcBef>
                <a:spcPts val="1200"/>
              </a:spcBef>
            </a:pPr>
            <a:r>
              <a:rPr lang="en-US" sz="2000" dirty="0">
                <a:ea typeface="Calibri" panose="020F0502020204030204" pitchFamily="34" charset="0"/>
                <a:cs typeface="Cordia New" panose="020B0304020202020204" pitchFamily="34" charset="-34"/>
              </a:rPr>
              <a:t>The NNRA should be shared with researchers, stakeholders and decision-makers. </a:t>
            </a:r>
            <a:endParaRPr lang="en-US" sz="2000" b="1" dirty="0">
              <a:ea typeface="Calibri" panose="020F0502020204030204" pitchFamily="34" charset="0"/>
              <a:cs typeface="Cordia New" panose="020B0304020202020204" pitchFamily="34" charset="-34"/>
            </a:endParaRPr>
          </a:p>
          <a:p>
            <a:pPr lvl="1">
              <a:spcBef>
                <a:spcPts val="1200"/>
              </a:spcBef>
            </a:pPr>
            <a:r>
              <a:rPr lang="en-US" sz="2000" dirty="0">
                <a:ea typeface="Calibri" panose="020F0502020204030204" pitchFamily="34" charset="0"/>
                <a:cs typeface="Cordia New" panose="020B0304020202020204" pitchFamily="34" charset="-34"/>
              </a:rPr>
              <a:t>Sub-prioritized themes may be needed for special sectors such as MOH, MOES, MOAF, and MPI to understand better and identify the particular need </a:t>
            </a:r>
            <a:r>
              <a:rPr lang="en-US" altLang="th-TH" sz="2000" dirty="0"/>
              <a:t>for each sector</a:t>
            </a:r>
            <a:r>
              <a:rPr lang="en-US" sz="2000" dirty="0">
                <a:ea typeface="Calibri" panose="020F0502020204030204" pitchFamily="34" charset="0"/>
                <a:cs typeface="Cordia New" panose="020B0304020202020204" pitchFamily="34" charset="-34"/>
              </a:rPr>
              <a:t>.</a:t>
            </a:r>
          </a:p>
          <a:p>
            <a:pPr lvl="1">
              <a:spcBef>
                <a:spcPts val="1200"/>
              </a:spcBef>
            </a:pPr>
            <a:r>
              <a:rPr lang="en-US" sz="2000" dirty="0">
                <a:ea typeface="Calibri" panose="020F0502020204030204" pitchFamily="34" charset="0"/>
                <a:cs typeface="Cordia New" panose="020B0304020202020204" pitchFamily="34" charset="-34"/>
              </a:rPr>
              <a:t>The agenda should be updated after 2026. </a:t>
            </a:r>
          </a:p>
          <a:p>
            <a:pPr marR="0">
              <a:spcBef>
                <a:spcPts val="1200"/>
              </a:spcBef>
              <a:spcAft>
                <a:spcPts val="0"/>
              </a:spcAft>
              <a:buFont typeface="Wingdings" panose="05000000000000000000" pitchFamily="2" charset="2"/>
              <a:buChar char="v"/>
            </a:pPr>
            <a:r>
              <a:rPr lang="en-US" sz="2000" dirty="0"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 </a:t>
            </a:r>
            <a:r>
              <a:rPr lang="en-US" sz="2000" b="1" dirty="0"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To researchers/students: </a:t>
            </a:r>
          </a:p>
          <a:p>
            <a:pPr lvl="1">
              <a:spcBef>
                <a:spcPts val="1200"/>
              </a:spcBef>
            </a:pPr>
            <a:r>
              <a:rPr lang="en-US" sz="2000" dirty="0">
                <a:ea typeface="Calibri" panose="020F0502020204030204" pitchFamily="34" charset="0"/>
                <a:cs typeface="Cordia New" panose="020B0304020202020204" pitchFamily="34" charset="-34"/>
              </a:rPr>
              <a:t>F</a:t>
            </a:r>
            <a:r>
              <a:rPr lang="en-US" sz="2000" dirty="0"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uture research should focus on the topics identified in the NNRA in order to provide evidence to </a:t>
            </a:r>
            <a:r>
              <a:rPr lang="en-US" sz="2000" dirty="0"/>
              <a:t>support decision-makers</a:t>
            </a:r>
            <a:r>
              <a:rPr lang="en-US" sz="2000" dirty="0">
                <a:effectLst/>
                <a:ea typeface="Calibri" panose="020F0502020204030204" pitchFamily="34" charset="0"/>
                <a:cs typeface="Cordia New" panose="020B0304020202020204" pitchFamily="34" charset="-34"/>
              </a:rPr>
              <a:t>.  </a:t>
            </a:r>
            <a:endParaRPr lang="en-US" sz="2000" dirty="0"/>
          </a:p>
        </p:txBody>
      </p:sp>
      <p:pic>
        <p:nvPicPr>
          <p:cNvPr id="14" name="Picture 4" descr="A group of multi coloured wooden stick figures">
            <a:extLst>
              <a:ext uri="{FF2B5EF4-FFF2-40B4-BE49-F238E27FC236}">
                <a16:creationId xmlns:a16="http://schemas.microsoft.com/office/drawing/2014/main" id="{86249AB8-D2D5-E360-2FC8-A1D432C0450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2433" r="20946" b="1"/>
          <a:stretch/>
        </p:blipFill>
        <p:spPr>
          <a:xfrm>
            <a:off x="8402332" y="2588390"/>
            <a:ext cx="3214389" cy="3341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3989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35369" y="338152"/>
            <a:ext cx="5223641" cy="3499945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 w="174625" cmpd="thinThick">
            <a:solidFill>
              <a:srgbClr val="92D050"/>
            </a:solidFill>
          </a:ln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600" b="1" kern="1200" dirty="0">
                <a:solidFill>
                  <a:srgbClr val="FFFFFF"/>
                </a:solidFill>
              </a:rPr>
              <a:t>Thank you </a:t>
            </a:r>
            <a:br>
              <a:rPr lang="en-US" sz="3600" b="1" kern="1200" dirty="0">
                <a:solidFill>
                  <a:srgbClr val="FFFFFF"/>
                </a:solidFill>
              </a:rPr>
            </a:br>
            <a:r>
              <a:rPr lang="en-US" sz="3600" b="1" dirty="0">
                <a:solidFill>
                  <a:srgbClr val="FFFFFF"/>
                </a:solidFill>
              </a:rPr>
              <a:t> </a:t>
            </a:r>
            <a:br>
              <a:rPr lang="en-US" sz="3600" b="1" dirty="0">
                <a:solidFill>
                  <a:srgbClr val="FFFFFF"/>
                </a:solidFill>
              </a:rPr>
            </a:br>
            <a:r>
              <a:rPr lang="en-US" sz="3600" b="1" dirty="0">
                <a:solidFill>
                  <a:srgbClr val="FFFFFF"/>
                </a:solidFill>
              </a:rPr>
              <a:t>(</a:t>
            </a:r>
            <a:r>
              <a:rPr lang="en-US" sz="3600" b="1" dirty="0" err="1">
                <a:solidFill>
                  <a:srgbClr val="FFFFFF"/>
                </a:solidFill>
              </a:rPr>
              <a:t>Khop</a:t>
            </a:r>
            <a:r>
              <a:rPr lang="en-US" sz="3600" b="1" dirty="0">
                <a:solidFill>
                  <a:srgbClr val="FFFFFF"/>
                </a:solidFill>
              </a:rPr>
              <a:t> Chai)</a:t>
            </a:r>
            <a:r>
              <a:rPr lang="en-US" sz="3600" b="1" kern="1200" dirty="0">
                <a:solidFill>
                  <a:srgbClr val="FFFFFF"/>
                </a:solidFill>
              </a:rPr>
              <a:t> 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DE3CC58-9059-FFCA-AA26-64380136AE3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70657" b="14623"/>
          <a:stretch/>
        </p:blipFill>
        <p:spPr>
          <a:xfrm>
            <a:off x="10151514" y="40102971"/>
            <a:ext cx="19708705" cy="1597922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4F20766-B8F7-B8CD-6F3A-F8E3DFA302E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720" t="15704" r="19081" b="12740"/>
          <a:stretch/>
        </p:blipFill>
        <p:spPr>
          <a:xfrm>
            <a:off x="9753600" y="38608"/>
            <a:ext cx="2235120" cy="2049517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81798CFD-A4E6-E7B8-DA12-211ED325B1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5810" y="4603531"/>
            <a:ext cx="11550869" cy="173420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8D74BB43-F514-EF35-0A1B-021459845A6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8090" y="241738"/>
            <a:ext cx="4012682" cy="4046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0536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138951</TotalTime>
  <Words>2884</Words>
  <Application>Microsoft Office PowerPoint</Application>
  <PresentationFormat>Widescreen</PresentationFormat>
  <Paragraphs>280</Paragraphs>
  <Slides>19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6" baseType="lpstr">
      <vt:lpstr>Arial</vt:lpstr>
      <vt:lpstr>Calibri</vt:lpstr>
      <vt:lpstr>Calibri Light</vt:lpstr>
      <vt:lpstr>Phetsarath OT</vt:lpstr>
      <vt:lpstr>Times New Roman</vt:lpstr>
      <vt:lpstr>Wingdings</vt:lpstr>
      <vt:lpstr>Office Theme</vt:lpstr>
      <vt:lpstr>Developing a National Nutrition Research Agenda (NNRA) for Lao PDR 2023-2026   (ການພັດທະນາ ວາລະການຄົ້ນຄວ້າແຫ່ງຊາດ ທາງດ້ານໂພຊະນາການ ໃນ ສປປ ລາວ 2023-2026)</vt:lpstr>
      <vt:lpstr>Problem and Rationale</vt:lpstr>
      <vt:lpstr>Response  </vt:lpstr>
      <vt:lpstr>PowerPoint Presentation</vt:lpstr>
      <vt:lpstr>Conceptual Framework for NPAN 2021-2025</vt:lpstr>
      <vt:lpstr>Research Methodology</vt:lpstr>
      <vt:lpstr>Phase 1: STAKEHOLDERS interviewed </vt:lpstr>
      <vt:lpstr>PowerPoint Presentation</vt:lpstr>
      <vt:lpstr>Table 1 Dietary intake (food consumption) in Lao PDR</vt:lpstr>
      <vt:lpstr>Table 2 Food security (access to and affordability of food)</vt:lpstr>
      <vt:lpstr>Table 3 Maternal, Child and Adolescent Nutrition</vt:lpstr>
      <vt:lpstr>Table 4 Food system (production, safety, climate change, value chains)</vt:lpstr>
      <vt:lpstr>Table 5 Nutrition governance</vt:lpstr>
      <vt:lpstr>Table 6 Nutrition-related public health and diseases (communicable diseases and non-communicable diseases)</vt:lpstr>
      <vt:lpstr>Table 7 Nutrition behavior change</vt:lpstr>
      <vt:lpstr>Table 8 Nutrition Therapy</vt:lpstr>
      <vt:lpstr>Conclusions</vt:lpstr>
      <vt:lpstr>Recommendations</vt:lpstr>
      <vt:lpstr>Thank you    (Khop Chai)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ວາລະສານການຄົ້ນຄວ້າດ້ານໂພຊະນາການ</dc:title>
  <dc:creator>Win10</dc:creator>
  <cp:lastModifiedBy>Somphone​</cp:lastModifiedBy>
  <cp:revision>459</cp:revision>
  <cp:lastPrinted>2023-09-18T02:53:31Z</cp:lastPrinted>
  <dcterms:created xsi:type="dcterms:W3CDTF">2022-03-11T05:22:01Z</dcterms:created>
  <dcterms:modified xsi:type="dcterms:W3CDTF">2024-08-26T15:04:09Z</dcterms:modified>
</cp:coreProperties>
</file>