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56" r:id="rId2"/>
    <p:sldId id="1019" r:id="rId3"/>
    <p:sldId id="1025" r:id="rId4"/>
    <p:sldId id="261" r:id="rId5"/>
    <p:sldId id="1012" r:id="rId6"/>
    <p:sldId id="258" r:id="rId7"/>
    <p:sldId id="260" r:id="rId8"/>
    <p:sldId id="1013" r:id="rId9"/>
    <p:sldId id="1004" r:id="rId10"/>
    <p:sldId id="290" r:id="rId11"/>
    <p:sldId id="264" r:id="rId12"/>
    <p:sldId id="265" r:id="rId13"/>
    <p:sldId id="266" r:id="rId14"/>
    <p:sldId id="262" r:id="rId15"/>
    <p:sldId id="267" r:id="rId16"/>
    <p:sldId id="268" r:id="rId17"/>
    <p:sldId id="1016" r:id="rId18"/>
    <p:sldId id="269" r:id="rId19"/>
    <p:sldId id="292" r:id="rId20"/>
    <p:sldId id="289" r:id="rId21"/>
    <p:sldId id="300" r:id="rId22"/>
    <p:sldId id="291" r:id="rId23"/>
    <p:sldId id="296" r:id="rId24"/>
    <p:sldId id="274" r:id="rId25"/>
    <p:sldId id="276" r:id="rId26"/>
    <p:sldId id="298" r:id="rId27"/>
    <p:sldId id="299" r:id="rId28"/>
    <p:sldId id="1015" r:id="rId29"/>
    <p:sldId id="1027" r:id="rId30"/>
    <p:sldId id="1026" r:id="rId31"/>
    <p:sldId id="1028" r:id="rId32"/>
    <p:sldId id="283" r:id="rId33"/>
    <p:sldId id="875" r:id="rId34"/>
    <p:sldId id="877" r:id="rId35"/>
    <p:sldId id="878" r:id="rId36"/>
    <p:sldId id="1029" r:id="rId37"/>
    <p:sldId id="1031" r:id="rId38"/>
    <p:sldId id="1044" r:id="rId39"/>
    <p:sldId id="1055" r:id="rId40"/>
    <p:sldId id="1057" r:id="rId41"/>
    <p:sldId id="1058" r:id="rId42"/>
    <p:sldId id="1059" r:id="rId43"/>
    <p:sldId id="1060" r:id="rId44"/>
    <p:sldId id="1061" r:id="rId45"/>
    <p:sldId id="1062" r:id="rId46"/>
    <p:sldId id="1021" r:id="rId47"/>
    <p:sldId id="1063" r:id="rId48"/>
    <p:sldId id="1022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6189A98-CF87-4448-AB56-9132D48F1E34}">
          <p14:sldIdLst>
            <p14:sldId id="256"/>
            <p14:sldId id="1019"/>
            <p14:sldId id="1025"/>
            <p14:sldId id="261"/>
            <p14:sldId id="1012"/>
            <p14:sldId id="258"/>
            <p14:sldId id="260"/>
            <p14:sldId id="1013"/>
            <p14:sldId id="1004"/>
            <p14:sldId id="290"/>
            <p14:sldId id="264"/>
            <p14:sldId id="265"/>
            <p14:sldId id="266"/>
            <p14:sldId id="262"/>
            <p14:sldId id="267"/>
            <p14:sldId id="268"/>
            <p14:sldId id="1016"/>
            <p14:sldId id="269"/>
            <p14:sldId id="292"/>
            <p14:sldId id="289"/>
            <p14:sldId id="300"/>
            <p14:sldId id="291"/>
            <p14:sldId id="296"/>
            <p14:sldId id="274"/>
            <p14:sldId id="276"/>
            <p14:sldId id="298"/>
            <p14:sldId id="299"/>
            <p14:sldId id="1015"/>
            <p14:sldId id="1027"/>
            <p14:sldId id="1026"/>
            <p14:sldId id="1028"/>
            <p14:sldId id="283"/>
            <p14:sldId id="875"/>
            <p14:sldId id="877"/>
            <p14:sldId id="878"/>
            <p14:sldId id="1029"/>
            <p14:sldId id="1031"/>
            <p14:sldId id="1044"/>
            <p14:sldId id="1055"/>
            <p14:sldId id="1057"/>
            <p14:sldId id="1058"/>
            <p14:sldId id="1059"/>
            <p14:sldId id="1060"/>
            <p14:sldId id="1061"/>
            <p14:sldId id="1062"/>
            <p14:sldId id="1021"/>
            <p14:sldId id="1063"/>
            <p14:sldId id="102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904B21-4189-41E2-B4AC-D00E484BEA5D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03B87BA-56DC-4064-9EF0-1392F74959D4}">
      <dgm:prSet phldrT="[Text]" custT="1"/>
      <dgm:spPr/>
      <dgm:t>
        <a:bodyPr/>
        <a:lstStyle/>
        <a:p>
          <a:r>
            <a:rPr lang="lo-LA" sz="2800" b="1" u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rPr>
            <a:t>ບ້ານຕົວແບບ </a:t>
          </a:r>
          <a:endParaRPr lang="en-US" sz="2800" u="none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hetsarath OT" pitchFamily="2" charset="0"/>
            <a:cs typeface="Phetsarath OT" pitchFamily="2" charset="0"/>
          </a:endParaRPr>
        </a:p>
      </dgm:t>
    </dgm:pt>
    <dgm:pt modelId="{D2514E5C-9802-4A11-9C35-B6519ED399A4}" type="parTrans" cxnId="{4757EA31-7FD7-48B6-9620-ECAE1EB3A84E}">
      <dgm:prSet/>
      <dgm:spPr/>
      <dgm:t>
        <a:bodyPr/>
        <a:lstStyle/>
        <a:p>
          <a:endParaRPr lang="en-US"/>
        </a:p>
      </dgm:t>
    </dgm:pt>
    <dgm:pt modelId="{9A8757F8-D562-44D5-A179-541F584F2960}" type="sibTrans" cxnId="{4757EA31-7FD7-48B6-9620-ECAE1EB3A84E}">
      <dgm:prSet/>
      <dgm:spPr/>
      <dgm:t>
        <a:bodyPr/>
        <a:lstStyle/>
        <a:p>
          <a:endParaRPr lang="en-US"/>
        </a:p>
      </dgm:t>
    </dgm:pt>
    <dgm:pt modelId="{CED43BFC-F8AE-41C0-8FAA-9C6F477CD7A9}">
      <dgm:prSet phldrT="[Text]" custT="1"/>
      <dgm:spPr/>
      <dgm:t>
        <a:bodyPr/>
        <a:lstStyle/>
        <a:p>
          <a:pPr algn="thaiDist"/>
          <a:r>
            <a:rPr lang="lo-LA" sz="2000" b="1" dirty="0">
              <a:latin typeface="Phetsarath OT" pitchFamily="2" charset="0"/>
              <a:cs typeface="Phetsarath OT" pitchFamily="2" charset="0"/>
            </a:rPr>
            <a:t>ໝາຍເຖິງບ້ານທີ່ມີການປະສານງານ ແລະ ຈັດຕັ້ງແຜນຍຸດທະສາດແບບໜຶ່ງດຽວໂດຍຫຼາຍຂະແໜງການ ໂດຍຢຶດຖືເອົາ </a:t>
          </a:r>
          <a:r>
            <a:rPr lang="lo-LA" sz="2000" b="1" dirty="0">
              <a:latin typeface="Times New Roman" panose="02020603050405020304" pitchFamily="18" charset="0"/>
              <a:cs typeface="Phetsarath OT" pitchFamily="2" charset="0"/>
            </a:rPr>
            <a:t>22</a:t>
          </a:r>
          <a:r>
            <a:rPr lang="lo-LA" sz="2000" b="1" dirty="0">
              <a:latin typeface="Phetsarath OT" pitchFamily="2" charset="0"/>
              <a:cs typeface="Phetsarath OT" pitchFamily="2" charset="0"/>
            </a:rPr>
            <a:t> ກິດຈະກໍາທີ່ເປັນບູລິມະສິດໃນຍຸດທະສາດແຫ່ງຊາດດ້ານໂພຊະນາການເປັນຫຼັກ</a:t>
          </a:r>
          <a:endParaRPr lang="en-US" sz="2000" b="1" dirty="0">
            <a:latin typeface="Phetsarath OT" pitchFamily="2" charset="0"/>
            <a:cs typeface="Phetsarath OT" pitchFamily="2" charset="0"/>
          </a:endParaRPr>
        </a:p>
      </dgm:t>
    </dgm:pt>
    <dgm:pt modelId="{3659E7FD-7BF9-4A6E-89BB-2EC0110F7EDA}" type="sibTrans" cxnId="{B8BC967D-095C-4564-91AC-E7C7ED6BC6C8}">
      <dgm:prSet/>
      <dgm:spPr/>
      <dgm:t>
        <a:bodyPr/>
        <a:lstStyle/>
        <a:p>
          <a:endParaRPr lang="en-US"/>
        </a:p>
      </dgm:t>
    </dgm:pt>
    <dgm:pt modelId="{2EA4189E-61D9-45C1-B162-DB5045FBB8A0}" type="parTrans" cxnId="{B8BC967D-095C-4564-91AC-E7C7ED6BC6C8}">
      <dgm:prSet/>
      <dgm:spPr/>
      <dgm:t>
        <a:bodyPr/>
        <a:lstStyle/>
        <a:p>
          <a:endParaRPr lang="en-US"/>
        </a:p>
      </dgm:t>
    </dgm:pt>
    <dgm:pt modelId="{91D2C5CB-E79F-46AD-B019-08D72B4D2BE4}" type="pres">
      <dgm:prSet presAssocID="{81904B21-4189-41E2-B4AC-D00E484BEA5D}" presName="Name0" presStyleCnt="0">
        <dgm:presLayoutVars>
          <dgm:dir/>
          <dgm:animLvl val="lvl"/>
          <dgm:resizeHandles val="exact"/>
        </dgm:presLayoutVars>
      </dgm:prSet>
      <dgm:spPr/>
    </dgm:pt>
    <dgm:pt modelId="{7EF21CDC-3F99-4D2D-8ABC-12A89A29FFB1}" type="pres">
      <dgm:prSet presAssocID="{003B87BA-56DC-4064-9EF0-1392F74959D4}" presName="linNode" presStyleCnt="0"/>
      <dgm:spPr/>
    </dgm:pt>
    <dgm:pt modelId="{C20733FA-390A-4D47-951D-57D2117EBFAD}" type="pres">
      <dgm:prSet presAssocID="{003B87BA-56DC-4064-9EF0-1392F74959D4}" presName="parentText" presStyleLbl="node1" presStyleIdx="0" presStyleCnt="1" custScaleX="89807" custScaleY="39999" custLinFactNeighborX="-11812" custLinFactNeighborY="-30029">
        <dgm:presLayoutVars>
          <dgm:chMax val="1"/>
          <dgm:bulletEnabled val="1"/>
        </dgm:presLayoutVars>
      </dgm:prSet>
      <dgm:spPr/>
    </dgm:pt>
    <dgm:pt modelId="{3A89146A-66CF-41BD-BF1C-EB657CE94C71}" type="pres">
      <dgm:prSet presAssocID="{003B87BA-56DC-4064-9EF0-1392F74959D4}" presName="descendantText" presStyleLbl="alignAccFollowNode1" presStyleIdx="0" presStyleCnt="1" custScaleX="97547" custScaleY="121429" custLinFactNeighborX="1800" custLinFactNeighborY="-286">
        <dgm:presLayoutVars>
          <dgm:bulletEnabled val="1"/>
        </dgm:presLayoutVars>
      </dgm:prSet>
      <dgm:spPr/>
    </dgm:pt>
  </dgm:ptLst>
  <dgm:cxnLst>
    <dgm:cxn modelId="{6982910D-7537-49A6-B30A-CBCDB2D48B5C}" type="presOf" srcId="{CED43BFC-F8AE-41C0-8FAA-9C6F477CD7A9}" destId="{3A89146A-66CF-41BD-BF1C-EB657CE94C71}" srcOrd="0" destOrd="0" presId="urn:microsoft.com/office/officeart/2005/8/layout/vList5"/>
    <dgm:cxn modelId="{4757EA31-7FD7-48B6-9620-ECAE1EB3A84E}" srcId="{81904B21-4189-41E2-B4AC-D00E484BEA5D}" destId="{003B87BA-56DC-4064-9EF0-1392F74959D4}" srcOrd="0" destOrd="0" parTransId="{D2514E5C-9802-4A11-9C35-B6519ED399A4}" sibTransId="{9A8757F8-D562-44D5-A179-541F584F2960}"/>
    <dgm:cxn modelId="{B8BC967D-095C-4564-91AC-E7C7ED6BC6C8}" srcId="{003B87BA-56DC-4064-9EF0-1392F74959D4}" destId="{CED43BFC-F8AE-41C0-8FAA-9C6F477CD7A9}" srcOrd="0" destOrd="0" parTransId="{2EA4189E-61D9-45C1-B162-DB5045FBB8A0}" sibTransId="{3659E7FD-7BF9-4A6E-89BB-2EC0110F7EDA}"/>
    <dgm:cxn modelId="{8D111E9A-AD80-493A-9CCA-A3E840CCE69F}" type="presOf" srcId="{003B87BA-56DC-4064-9EF0-1392F74959D4}" destId="{C20733FA-390A-4D47-951D-57D2117EBFAD}" srcOrd="0" destOrd="0" presId="urn:microsoft.com/office/officeart/2005/8/layout/vList5"/>
    <dgm:cxn modelId="{904E4BF3-3103-4596-ACF5-BAE15BD3B99A}" type="presOf" srcId="{81904B21-4189-41E2-B4AC-D00E484BEA5D}" destId="{91D2C5CB-E79F-46AD-B019-08D72B4D2BE4}" srcOrd="0" destOrd="0" presId="urn:microsoft.com/office/officeart/2005/8/layout/vList5"/>
    <dgm:cxn modelId="{335F86F2-E7D9-4351-B905-F5526D0B2A2D}" type="presParOf" srcId="{91D2C5CB-E79F-46AD-B019-08D72B4D2BE4}" destId="{7EF21CDC-3F99-4D2D-8ABC-12A89A29FFB1}" srcOrd="0" destOrd="0" presId="urn:microsoft.com/office/officeart/2005/8/layout/vList5"/>
    <dgm:cxn modelId="{35E0B7B7-20FA-4744-95C4-37857D5DE275}" type="presParOf" srcId="{7EF21CDC-3F99-4D2D-8ABC-12A89A29FFB1}" destId="{C20733FA-390A-4D47-951D-57D2117EBFAD}" srcOrd="0" destOrd="0" presId="urn:microsoft.com/office/officeart/2005/8/layout/vList5"/>
    <dgm:cxn modelId="{26765AD2-787B-4C9E-92A0-AEB6EBB55C60}" type="presParOf" srcId="{7EF21CDC-3F99-4D2D-8ABC-12A89A29FFB1}" destId="{3A89146A-66CF-41BD-BF1C-EB657CE94C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904B21-4189-41E2-B4AC-D00E484BEA5D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CED43BFC-F8AE-41C0-8FAA-9C6F477CD7A9}">
      <dgm:prSet phldrT="[Text]" custT="1"/>
      <dgm:spPr/>
      <dgm:t>
        <a:bodyPr/>
        <a:lstStyle/>
        <a:p>
          <a:pPr algn="thaiDist"/>
          <a:r>
            <a:rPr lang="lo-LA" sz="2600" dirty="0">
              <a:solidFill>
                <a:schemeClr val="tx1"/>
              </a:solidFill>
              <a:latin typeface="Phetsarath OT" pitchFamily="2" charset="0"/>
              <a:cs typeface="Phetsarath OT" pitchFamily="2" charset="0"/>
            </a:rPr>
            <a:t>ໂດຍເນັ້ນເຖິງການປະສານງານກັບຫຼາຍພາກສ່ວນ ໂດຍຖືເອົາວຽກງານດ້ານການຄ້ຳປະກັນສະບຽງອາຫານ, ສົ່ງເສີມຈັດຕັ້ງປະຕິບັດພືດສ່ວນຄົວພາຍໃນບ້ານ, ວຽກສຸຂະພາບ ແລະ ໂພຊະນາການຂອງເດັກນ້ອຍລູ່ມ 5 ປີເປັນຫຼັກນັບທັງວິທີປ້ອງກັນ, </a:t>
          </a:r>
          <a:endParaRPr lang="en-US" sz="2600" dirty="0">
            <a:solidFill>
              <a:schemeClr val="tx1"/>
            </a:solidFill>
            <a:latin typeface="Phetsarath OT" pitchFamily="2" charset="0"/>
            <a:cs typeface="Phetsarath OT" pitchFamily="2" charset="0"/>
          </a:endParaRPr>
        </a:p>
        <a:p>
          <a:pPr algn="ctr"/>
          <a:r>
            <a:rPr lang="lo-LA" sz="2600" dirty="0">
              <a:solidFill>
                <a:schemeClr val="tx1"/>
              </a:solidFill>
              <a:latin typeface="Phetsarath OT" pitchFamily="2" charset="0"/>
              <a:cs typeface="Phetsarath OT" pitchFamily="2" charset="0"/>
            </a:rPr>
            <a:t>ແລະ </a:t>
          </a:r>
          <a:endParaRPr lang="en-US" sz="2600" dirty="0">
            <a:solidFill>
              <a:schemeClr val="tx1"/>
            </a:solidFill>
            <a:latin typeface="Phetsarath OT" pitchFamily="2" charset="0"/>
            <a:cs typeface="Phetsarath OT" pitchFamily="2" charset="0"/>
          </a:endParaRPr>
        </a:p>
        <a:p>
          <a:pPr algn="thaiDist"/>
          <a:r>
            <a:rPr lang="lo-LA" sz="2600" dirty="0">
              <a:solidFill>
                <a:schemeClr val="tx1"/>
              </a:solidFill>
              <a:latin typeface="Phetsarath OT" pitchFamily="2" charset="0"/>
              <a:cs typeface="Phetsarath OT" pitchFamily="2" charset="0"/>
            </a:rPr>
            <a:t>ສະກັດກັ້ນການຂາດສານອາຫານທຸກຮູບແບບທີ່ຈະເກີດຂຶ້ນ ໂດຍເລີ່ມຈາກບຸກຄົນ ເພື່ອນຳໄປສູ່ການປ່ຽນແປງທາງດ້ານພຶດຕິກຳ</a:t>
          </a:r>
          <a:endParaRPr lang="en-US" sz="2600" b="1" dirty="0">
            <a:solidFill>
              <a:schemeClr val="tx1"/>
            </a:solidFill>
            <a:latin typeface="Phetsarath OT" pitchFamily="2" charset="0"/>
            <a:cs typeface="Phetsarath OT" pitchFamily="2" charset="0"/>
          </a:endParaRPr>
        </a:p>
      </dgm:t>
    </dgm:pt>
    <dgm:pt modelId="{3659E7FD-7BF9-4A6E-89BB-2EC0110F7EDA}" type="sibTrans" cxnId="{B8BC967D-095C-4564-91AC-E7C7ED6BC6C8}">
      <dgm:prSet/>
      <dgm:spPr/>
      <dgm:t>
        <a:bodyPr/>
        <a:lstStyle/>
        <a:p>
          <a:pPr algn="thaiDist"/>
          <a:endParaRPr lang="en-US">
            <a:solidFill>
              <a:schemeClr val="tx1"/>
            </a:solidFill>
          </a:endParaRPr>
        </a:p>
      </dgm:t>
    </dgm:pt>
    <dgm:pt modelId="{2EA4189E-61D9-45C1-B162-DB5045FBB8A0}" type="parTrans" cxnId="{B8BC967D-095C-4564-91AC-E7C7ED6BC6C8}">
      <dgm:prSet/>
      <dgm:spPr/>
      <dgm:t>
        <a:bodyPr/>
        <a:lstStyle/>
        <a:p>
          <a:pPr algn="thaiDist"/>
          <a:endParaRPr lang="en-US">
            <a:solidFill>
              <a:schemeClr val="tx1"/>
            </a:solidFill>
          </a:endParaRPr>
        </a:p>
      </dgm:t>
    </dgm:pt>
    <dgm:pt modelId="{91D2C5CB-E79F-46AD-B019-08D72B4D2BE4}" type="pres">
      <dgm:prSet presAssocID="{81904B21-4189-41E2-B4AC-D00E484BEA5D}" presName="Name0" presStyleCnt="0">
        <dgm:presLayoutVars>
          <dgm:dir/>
          <dgm:animLvl val="lvl"/>
          <dgm:resizeHandles val="exact"/>
        </dgm:presLayoutVars>
      </dgm:prSet>
      <dgm:spPr/>
    </dgm:pt>
    <dgm:pt modelId="{176CF3B8-421A-4EE9-AEBB-61752175D4B0}" type="pres">
      <dgm:prSet presAssocID="{CED43BFC-F8AE-41C0-8FAA-9C6F477CD7A9}" presName="linNode" presStyleCnt="0"/>
      <dgm:spPr/>
    </dgm:pt>
    <dgm:pt modelId="{983738CA-64EE-4281-AE78-60F2C0DA0D92}" type="pres">
      <dgm:prSet presAssocID="{CED43BFC-F8AE-41C0-8FAA-9C6F477CD7A9}" presName="parentText" presStyleLbl="node1" presStyleIdx="0" presStyleCnt="1" custScaleX="277778" custLinFactNeighborX="2452" custLinFactNeighborY="-23166">
        <dgm:presLayoutVars>
          <dgm:chMax val="1"/>
          <dgm:bulletEnabled val="1"/>
        </dgm:presLayoutVars>
      </dgm:prSet>
      <dgm:spPr/>
    </dgm:pt>
  </dgm:ptLst>
  <dgm:cxnLst>
    <dgm:cxn modelId="{1298E516-72A0-40E9-95F0-C95982B8A157}" type="presOf" srcId="{81904B21-4189-41E2-B4AC-D00E484BEA5D}" destId="{91D2C5CB-E79F-46AD-B019-08D72B4D2BE4}" srcOrd="0" destOrd="0" presId="urn:microsoft.com/office/officeart/2005/8/layout/vList5"/>
    <dgm:cxn modelId="{B8BC967D-095C-4564-91AC-E7C7ED6BC6C8}" srcId="{81904B21-4189-41E2-B4AC-D00E484BEA5D}" destId="{CED43BFC-F8AE-41C0-8FAA-9C6F477CD7A9}" srcOrd="0" destOrd="0" parTransId="{2EA4189E-61D9-45C1-B162-DB5045FBB8A0}" sibTransId="{3659E7FD-7BF9-4A6E-89BB-2EC0110F7EDA}"/>
    <dgm:cxn modelId="{6098A7D2-D1AF-4FA7-8218-3876AEB9D4BA}" type="presOf" srcId="{CED43BFC-F8AE-41C0-8FAA-9C6F477CD7A9}" destId="{983738CA-64EE-4281-AE78-60F2C0DA0D92}" srcOrd="0" destOrd="0" presId="urn:microsoft.com/office/officeart/2005/8/layout/vList5"/>
    <dgm:cxn modelId="{998A4D0C-B7D7-4EC7-92BB-002AAD35339E}" type="presParOf" srcId="{91D2C5CB-E79F-46AD-B019-08D72B4D2BE4}" destId="{176CF3B8-421A-4EE9-AEBB-61752175D4B0}" srcOrd="0" destOrd="0" presId="urn:microsoft.com/office/officeart/2005/8/layout/vList5"/>
    <dgm:cxn modelId="{BB32FB7C-5DE0-4523-8025-8612FFD4EE0F}" type="presParOf" srcId="{176CF3B8-421A-4EE9-AEBB-61752175D4B0}" destId="{983738CA-64EE-4281-AE78-60F2C0DA0D9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9146A-66CF-41BD-BF1C-EB657CE94C71}">
      <dsp:nvSpPr>
        <dsp:cNvPr id="0" name=""/>
        <dsp:cNvSpPr/>
      </dsp:nvSpPr>
      <dsp:spPr>
        <a:xfrm rot="5400000">
          <a:off x="4991933" y="-1942693"/>
          <a:ext cx="1394898" cy="531613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thaiDi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000" b="1" kern="1200" dirty="0">
              <a:latin typeface="Phetsarath OT" pitchFamily="2" charset="0"/>
              <a:cs typeface="Phetsarath OT" pitchFamily="2" charset="0"/>
            </a:rPr>
            <a:t>ໝາຍເຖິງບ້ານທີ່ມີການປະສານງານ ແລະ ຈັດຕັ້ງແຜນຍຸດທະສາດແບບໜຶ່ງດຽວໂດຍຫຼາຍຂະແໜງການ ໂດຍຢຶດຖືເອົາ </a:t>
          </a:r>
          <a:r>
            <a:rPr lang="lo-LA" sz="2000" b="1" kern="1200" dirty="0">
              <a:latin typeface="Times New Roman" panose="02020603050405020304" pitchFamily="18" charset="0"/>
              <a:cs typeface="Phetsarath OT" pitchFamily="2" charset="0"/>
            </a:rPr>
            <a:t>22</a:t>
          </a:r>
          <a:r>
            <a:rPr lang="lo-LA" sz="2000" b="1" kern="1200" dirty="0">
              <a:latin typeface="Phetsarath OT" pitchFamily="2" charset="0"/>
              <a:cs typeface="Phetsarath OT" pitchFamily="2" charset="0"/>
            </a:rPr>
            <a:t> ກິດຈະກໍາທີ່ເປັນບູລິມະສິດໃນຍຸດທະສາດແຫ່ງຊາດດ້ານໂພຊະນາການເປັນຫຼັກ</a:t>
          </a:r>
          <a:endParaRPr lang="en-US" sz="2000" b="1" kern="1200" dirty="0">
            <a:latin typeface="Phetsarath OT" pitchFamily="2" charset="0"/>
            <a:cs typeface="Phetsarath OT" pitchFamily="2" charset="0"/>
          </a:endParaRPr>
        </a:p>
      </dsp:txBody>
      <dsp:txXfrm rot="-5400000">
        <a:off x="3031313" y="86020"/>
        <a:ext cx="5248046" cy="1258712"/>
      </dsp:txXfrm>
    </dsp:sp>
    <dsp:sp modelId="{C20733FA-390A-4D47-951D-57D2117EBFAD}">
      <dsp:nvSpPr>
        <dsp:cNvPr id="0" name=""/>
        <dsp:cNvSpPr/>
      </dsp:nvSpPr>
      <dsp:spPr>
        <a:xfrm>
          <a:off x="0" y="292"/>
          <a:ext cx="2753056" cy="57435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800" b="1" u="none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rPr>
            <a:t>ບ້ານຕົວແບບ </a:t>
          </a:r>
          <a:endParaRPr lang="en-US" sz="2800" u="none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hetsarath OT" pitchFamily="2" charset="0"/>
            <a:cs typeface="Phetsarath OT" pitchFamily="2" charset="0"/>
          </a:endParaRPr>
        </a:p>
      </dsp:txBody>
      <dsp:txXfrm>
        <a:off x="28038" y="28330"/>
        <a:ext cx="2696980" cy="5182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738CA-64EE-4281-AE78-60F2C0DA0D92}">
      <dsp:nvSpPr>
        <dsp:cNvPr id="0" name=""/>
        <dsp:cNvSpPr/>
      </dsp:nvSpPr>
      <dsp:spPr>
        <a:xfrm>
          <a:off x="8571" y="0"/>
          <a:ext cx="8775719" cy="3807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thaiDi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600" kern="1200" dirty="0">
              <a:solidFill>
                <a:schemeClr val="tx1"/>
              </a:solidFill>
              <a:latin typeface="Phetsarath OT" pitchFamily="2" charset="0"/>
              <a:cs typeface="Phetsarath OT" pitchFamily="2" charset="0"/>
            </a:rPr>
            <a:t>ໂດຍເນັ້ນເຖິງການປະສານງານກັບຫຼາຍພາກສ່ວນ ໂດຍຖືເອົາວຽກງານດ້ານການຄ້ຳປະກັນສະບຽງອາຫານ, ສົ່ງເສີມຈັດຕັ້ງປະຕິບັດພືດສ່ວນຄົວພາຍໃນບ້ານ, ວຽກສຸຂະພາບ ແລະ ໂພຊະນາການຂອງເດັກນ້ອຍລູ່ມ 5 ປີເປັນຫຼັກນັບທັງວິທີປ້ອງກັນ, </a:t>
          </a:r>
          <a:endParaRPr lang="en-US" sz="2600" kern="1200" dirty="0">
            <a:solidFill>
              <a:schemeClr val="tx1"/>
            </a:solidFill>
            <a:latin typeface="Phetsarath OT" pitchFamily="2" charset="0"/>
            <a:cs typeface="Phetsarath OT" pitchFamily="2" charset="0"/>
          </a:endParaRP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600" kern="1200" dirty="0">
              <a:solidFill>
                <a:schemeClr val="tx1"/>
              </a:solidFill>
              <a:latin typeface="Phetsarath OT" pitchFamily="2" charset="0"/>
              <a:cs typeface="Phetsarath OT" pitchFamily="2" charset="0"/>
            </a:rPr>
            <a:t>ແລະ </a:t>
          </a:r>
          <a:endParaRPr lang="en-US" sz="2600" kern="1200" dirty="0">
            <a:solidFill>
              <a:schemeClr val="tx1"/>
            </a:solidFill>
            <a:latin typeface="Phetsarath OT" pitchFamily="2" charset="0"/>
            <a:cs typeface="Phetsarath OT" pitchFamily="2" charset="0"/>
          </a:endParaRPr>
        </a:p>
        <a:p>
          <a:pPr marL="0" lvl="0" indent="0" algn="thaiDi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600" kern="1200" dirty="0">
              <a:solidFill>
                <a:schemeClr val="tx1"/>
              </a:solidFill>
              <a:latin typeface="Phetsarath OT" pitchFamily="2" charset="0"/>
              <a:cs typeface="Phetsarath OT" pitchFamily="2" charset="0"/>
            </a:rPr>
            <a:t>ສະກັດກັ້ນການຂາດສານອາຫານທຸກຮູບແບບທີ່ຈະເກີດຂຶ້ນ ໂດຍເລີ່ມຈາກບຸກຄົນ ເພື່ອນຳໄປສູ່ການປ່ຽນແປງທາງດ້ານພຶດຕິກຳ</a:t>
          </a:r>
          <a:endParaRPr lang="en-US" sz="2600" b="1" kern="1200" dirty="0">
            <a:solidFill>
              <a:schemeClr val="tx1"/>
            </a:solidFill>
            <a:latin typeface="Phetsarath OT" pitchFamily="2" charset="0"/>
            <a:cs typeface="Phetsarath OT" pitchFamily="2" charset="0"/>
          </a:endParaRPr>
        </a:p>
      </dsp:txBody>
      <dsp:txXfrm>
        <a:off x="194451" y="185880"/>
        <a:ext cx="8403959" cy="343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3C1D7-2D1D-4A62-90F6-0DB12A72537E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3B9A8-2861-4A48-AC1F-AA00FAB3C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8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2F03-D05F-4AEA-8E7A-78EA8FD67257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04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CAAF-472A-4B72-AC5E-D8457379700E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0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A23BA-2D61-45CC-B814-D3B147FFB161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99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8B8D-D411-4B6E-97B4-CDD2539BC150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4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DA53E-DB10-49A3-A213-33DED018F646}" type="datetime1">
              <a:rPr lang="en-US" smtClean="0"/>
              <a:t>3/27/2024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48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C3586-218F-44C5-BF82-B1B52DE74950}" type="datetime1">
              <a:rPr lang="en-US" smtClean="0"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7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B8BB-4AB7-418C-8DEC-77AB716A7162}" type="datetime1">
              <a:rPr lang="en-US" smtClean="0"/>
              <a:t>3/27/2024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0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0222-A667-4730-A97D-6598F36E9623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32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D747-2C33-41D9-90DA-8D4DBC6585D8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2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C9ADB-D3CF-4859-AEA1-80438C61CD51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2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C08BF-DE58-45C0-8384-AD4BADA99408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2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FE88E-A555-4EE0-8DC0-AE51070D580C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0EB20-EC21-4268-94C0-5183E5051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4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1CF70-5713-2010-97DA-08D280707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377" y="1034212"/>
            <a:ext cx="8769246" cy="5135769"/>
          </a:xfrm>
        </p:spPr>
        <p:txBody>
          <a:bodyPr>
            <a:noAutofit/>
          </a:bodyPr>
          <a:lstStyle/>
          <a:p>
            <a:pPr indent="110">
              <a:lnSpc>
                <a:spcPct val="150000"/>
              </a:lnSpc>
              <a:spcBef>
                <a:spcPts val="0"/>
              </a:spcBef>
            </a:pPr>
            <a:r>
              <a:rPr lang="lo-LA" sz="4000" b="1" spc="-5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ຄູ່ມືການສ້</a:t>
            </a:r>
            <a:r>
              <a:rPr lang="lo-LA" sz="4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າ</a:t>
            </a:r>
            <a:r>
              <a:rPr lang="lo-LA" sz="4000" b="1" spc="8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ງ</a:t>
            </a:r>
            <a:r>
              <a:rPr lang="lo-LA" sz="4000" b="1" spc="-5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​ບ້</a:t>
            </a:r>
            <a:r>
              <a:rPr lang="lo-LA" sz="4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າ</a:t>
            </a:r>
            <a:r>
              <a:rPr lang="lo-LA" sz="4000" b="1" spc="2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ນ​​ໂ</a:t>
            </a:r>
            <a:r>
              <a:rPr lang="lo-LA" sz="4000" b="1" spc="-2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ພ</a:t>
            </a:r>
            <a:r>
              <a:rPr lang="lo-LA" sz="4000" b="1" spc="2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</a:t>
            </a:r>
            <a:r>
              <a:rPr lang="lo-LA" sz="4000" b="1" spc="-2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ະ</a:t>
            </a:r>
            <a:r>
              <a:rPr lang="lo-LA" sz="4000" b="1" spc="2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</a:t>
            </a:r>
            <a:r>
              <a:rPr lang="lo-LA" sz="4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າ</a:t>
            </a:r>
            <a:r>
              <a:rPr lang="lo-LA" sz="4000" b="1" spc="2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</a:t>
            </a:r>
            <a:r>
              <a:rPr lang="lo-LA" sz="4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າ</a:t>
            </a:r>
            <a:r>
              <a:rPr lang="lo-LA" sz="4000" b="1" spc="-5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</a:t>
            </a:r>
            <a:r>
              <a:rPr lang="en-US" sz="4000" b="1" spc="-5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4000" b="1" spc="-5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000" b="1" spc="-5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ແບບ</a:t>
            </a:r>
            <a:br>
              <a:rPr lang="lo-LA" sz="3600" b="1" spc="-5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</a:br>
            <a:r>
              <a:rPr lang="en-GB" sz="3600" b="1" spc="-5" dirty="0">
                <a:latin typeface="time newroman"/>
                <a:ea typeface="Phetsarath OT" panose="02000500000000000000" pitchFamily="2" charset="2"/>
                <a:cs typeface="Phetsarath OT" panose="02000500000000000000" pitchFamily="2" charset="2"/>
              </a:rPr>
              <a:t>Village Model on Nutrition (V-</a:t>
            </a:r>
            <a:r>
              <a:rPr lang="en-GB" sz="3600" b="1" spc="-5" dirty="0" err="1">
                <a:latin typeface="time newroman"/>
                <a:ea typeface="Phetsarath OT" panose="02000500000000000000" pitchFamily="2" charset="2"/>
                <a:cs typeface="Phetsarath OT" panose="02000500000000000000" pitchFamily="2" charset="2"/>
              </a:rPr>
              <a:t>MoN</a:t>
            </a:r>
            <a:r>
              <a:rPr lang="en-GB" sz="3600" b="1" spc="-5" dirty="0">
                <a:latin typeface="time newroman"/>
                <a:ea typeface="Phetsarath OT" panose="02000500000000000000" pitchFamily="2" charset="2"/>
                <a:cs typeface="Phetsarath OT" panose="02000500000000000000" pitchFamily="2" charset="2"/>
              </a:rPr>
              <a:t>)</a:t>
            </a:r>
            <a:br>
              <a:rPr lang="lo-LA" sz="3600" b="1" dirty="0">
                <a:latin typeface="time newroman"/>
                <a:ea typeface="Phetsarath OT" panose="02000500000000000000" pitchFamily="2" charset="2"/>
                <a:cs typeface="Phetsarath OT" panose="02000500000000000000" pitchFamily="2" charset="2"/>
              </a:rPr>
            </a:br>
            <a:br>
              <a:rPr lang="en-US" sz="36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</a:br>
            <a:r>
              <a:rPr lang="lo-LA" sz="2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ນໍາພາແລກປ່ຽນບົດຮຽນໂດຍ: ຕາງໜ້າອົງການແຄຣິຕັສ ລຸກຊໍາບວກ ປະຈໍາລາວ </a:t>
            </a:r>
            <a:br>
              <a:rPr lang="en-GB" sz="2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</a:br>
            <a:r>
              <a:rPr lang="lo-LA" sz="2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ແລະ </a:t>
            </a:r>
            <a:br>
              <a:rPr lang="en-GB" sz="2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</a:br>
            <a:r>
              <a:rPr lang="lo-LA" sz="20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ສະມາຄົມ ສພປ (ອາມິ)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C88372-AAC2-CC47-B012-0D3AAED779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" b="3618"/>
          <a:stretch/>
        </p:blipFill>
        <p:spPr bwMode="auto">
          <a:xfrm>
            <a:off x="5004548" y="323974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126EC3-C219-1ADA-FFA5-CF7EA22942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144" y="323974"/>
            <a:ext cx="667268" cy="619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98E03A-BD4F-40C6-6B77-08B9EE4AB7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7" y="434421"/>
            <a:ext cx="2599417" cy="621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674F53-C9EA-E51C-1270-A812CBEAC3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1" t="18400" r="8264" b="14770"/>
          <a:stretch/>
        </p:blipFill>
        <p:spPr bwMode="auto">
          <a:xfrm>
            <a:off x="2786794" y="358567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A03D7C-FF2C-0C0A-5EB7-8918088F2D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771" y="375772"/>
            <a:ext cx="644165" cy="60664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26239-F4BB-5234-096F-2FAA104BC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0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8B6FF2-8568-1512-BEBC-AFA590A94F3B}"/>
              </a:ext>
            </a:extLst>
          </p:cNvPr>
          <p:cNvSpPr txBox="1">
            <a:spLocks/>
          </p:cNvSpPr>
          <p:nvPr/>
        </p:nvSpPr>
        <p:spPr>
          <a:xfrm>
            <a:off x="484093" y="152401"/>
            <a:ext cx="8306921" cy="3944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ກອບ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ເວ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ລາ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lo-LA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ປັບປຸງຄູ່ມືການສ້າງໂພຊະນາການຕົວແບບ</a:t>
            </a:r>
            <a:endParaRPr lang="en-US" sz="3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C7C5B4-C969-E7D9-6A74-5FEF0470D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42A4BD-16D7-D795-8E94-24EFBC39B668}"/>
              </a:ext>
            </a:extLst>
          </p:cNvPr>
          <p:cNvSpPr txBox="1">
            <a:spLocks/>
          </p:cNvSpPr>
          <p:nvPr/>
        </p:nvSpPr>
        <p:spPr>
          <a:xfrm>
            <a:off x="159798" y="597764"/>
            <a:ext cx="8851037" cy="17548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ພາກສ່ວຍຫຼັກໃນ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lo-L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ປັບປຸງຄູ່ມື</a:t>
            </a:r>
          </a:p>
          <a:p>
            <a:endParaRPr lang="lo-L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514350" indent="-514350">
              <a:buFont typeface="+mj-lt"/>
              <a:buAutoNum type="arabicParenR"/>
            </a:pPr>
            <a:r>
              <a:rPr lang="lo-LA" sz="1800" i="1" dirty="0">
                <a:latin typeface="Phetsarath OT" panose="02000500000000000000" pitchFamily="2" charset="2"/>
                <a:cs typeface="Phetsarath OT" panose="02000500000000000000" pitchFamily="2" charset="2"/>
              </a:rPr>
              <a:t>ສູນໂພຊະນາການ</a:t>
            </a:r>
          </a:p>
          <a:p>
            <a:pPr marL="514350" indent="-514350">
              <a:buFont typeface="+mj-lt"/>
              <a:buAutoNum type="arabicParenR"/>
            </a:pPr>
            <a:r>
              <a:rPr lang="lo-LA" sz="1800" i="1" dirty="0">
                <a:latin typeface="Phetsarath OT" panose="02000500000000000000" pitchFamily="2" charset="2"/>
                <a:cs typeface="Phetsarath OT" panose="02000500000000000000" pitchFamily="2" charset="2"/>
              </a:rPr>
              <a:t>ອົງການແຄຣິຕັສ ລຸກຊໍາບວກ ປະຈໍາລາວ</a:t>
            </a:r>
          </a:p>
          <a:p>
            <a:pPr marL="514350" indent="-514350">
              <a:buFont typeface="+mj-lt"/>
              <a:buAutoNum type="arabicParenR"/>
            </a:pPr>
            <a:r>
              <a:rPr lang="lo-LA" sz="1800" i="1" dirty="0">
                <a:latin typeface="Phetsarath OT" panose="02000500000000000000" pitchFamily="2" charset="2"/>
                <a:cs typeface="Phetsarath OT" panose="02000500000000000000" pitchFamily="2" charset="2"/>
              </a:rPr>
              <a:t>ສະມາຄົມ ອາມິ</a:t>
            </a:r>
          </a:p>
          <a:p>
            <a:pPr marL="514350" indent="-514350">
              <a:buFont typeface="+mj-lt"/>
              <a:buAutoNum type="arabicParenR"/>
            </a:pPr>
            <a:r>
              <a:rPr lang="lo-LA" sz="1800" i="1" dirty="0">
                <a:latin typeface="Phetsarath OT" panose="02000500000000000000" pitchFamily="2" charset="2"/>
                <a:cs typeface="Phetsarath OT" panose="02000500000000000000" pitchFamily="2" charset="2"/>
              </a:rPr>
              <a:t>ກອງເລຂາໂພຊະນາການຂັ້ນສູນກາງ (4 ກະຊວງ)</a:t>
            </a:r>
            <a:endParaRPr lang="en-US" sz="1800" i="1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81711C1-AE4C-4183-D48B-64C2DD9D7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204661"/>
              </p:ext>
            </p:extLst>
          </p:nvPr>
        </p:nvGraphicFramePr>
        <p:xfrm>
          <a:off x="106532" y="2592280"/>
          <a:ext cx="8877671" cy="423494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77049">
                  <a:extLst>
                    <a:ext uri="{9D8B030D-6E8A-4147-A177-3AD203B41FA5}">
                      <a16:colId xmlns:a16="http://schemas.microsoft.com/office/drawing/2014/main" val="1021428954"/>
                    </a:ext>
                  </a:extLst>
                </a:gridCol>
                <a:gridCol w="3950563">
                  <a:extLst>
                    <a:ext uri="{9D8B030D-6E8A-4147-A177-3AD203B41FA5}">
                      <a16:colId xmlns:a16="http://schemas.microsoft.com/office/drawing/2014/main" val="229396566"/>
                    </a:ext>
                  </a:extLst>
                </a:gridCol>
                <a:gridCol w="1118586">
                  <a:extLst>
                    <a:ext uri="{9D8B030D-6E8A-4147-A177-3AD203B41FA5}">
                      <a16:colId xmlns:a16="http://schemas.microsoft.com/office/drawing/2014/main" val="2111518982"/>
                    </a:ext>
                  </a:extLst>
                </a:gridCol>
                <a:gridCol w="3231473">
                  <a:extLst>
                    <a:ext uri="{9D8B030D-6E8A-4147-A177-3AD203B41FA5}">
                      <a16:colId xmlns:a16="http://schemas.microsoft.com/office/drawing/2014/main" val="43318435"/>
                    </a:ext>
                  </a:extLst>
                </a:gridCol>
              </a:tblGrid>
              <a:tr h="275207"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ລ/ດ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ກິດຈະກໍາ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ຊ່ວງເວລາ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ພາກສ່ວນເຂົ້າຮ່ວມ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9987"/>
                  </a:ext>
                </a:extLst>
              </a:tr>
              <a:tr h="624396"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ກອງ​ປະ​ຊຸມ​ປຶກ​ສາ​ຫາ​ລື ການສ້າງບ້ານໂພຊະນາການຕົວແບບ (ທົບ​ທວນ​ບັນ​ດາ​ຕົວ​ຊີ້​ວັດ) ຄັ້ງທີ 1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ມີຖຸນາ 23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DHHP-MoH, NNC, CM&amp;C, CWSEH, WFP, SNV, SUN CSA, CARITAS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174640"/>
                  </a:ext>
                </a:extLst>
              </a:tr>
              <a:tr h="285269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ກອງ​ປະ​ຊຸມ​ປຶກ​ສາ​ຫາ​ລື ການສ້າງບ້ານໂພຊະນາການຕົວແບບ (ທົບ​ທວນ​ບັນ​ດາ​ຕົວ​ຊີ້​ວັດ) ຄັ້ງທີ 2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ກໍລະກົດ 23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NNC, CARITAS</a:t>
                      </a:r>
                      <a:r>
                        <a:rPr lang="lo-LA" sz="1600" dirty="0">
                          <a:latin typeface="+mn-lt"/>
                          <a:cs typeface="Phetsarath OT" panose="02000500000000020004" pitchFamily="2" charset="0"/>
                        </a:rPr>
                        <a:t>, </a:t>
                      </a: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ARMI, Care, Plan, WFP, </a:t>
                      </a:r>
                      <a:r>
                        <a:rPr lang="en-GB" sz="1600" dirty="0" err="1">
                          <a:latin typeface="+mn-lt"/>
                          <a:cs typeface="Phetsarath OT" panose="02000500000000020004" pitchFamily="2" charset="0"/>
                        </a:rPr>
                        <a:t>MoPI</a:t>
                      </a:r>
                      <a:endParaRPr lang="en-GB" sz="1600" dirty="0">
                        <a:latin typeface="+mn-lt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354605"/>
                  </a:ext>
                </a:extLst>
              </a:tr>
              <a:tr h="624396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ກອງ​ປະ​ຊຸມ​ປຶກ​ສາ​ຫາ​ລື ການສ້າງບ້ານໂພຊະນາການຕົວແບບ (ຄໍານິຍາມບັນ​ດາ​ຕົວ​ຊີ້​ວັດ) ຄັ້ງທີ 3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ສິງຫາ 23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NNC, CARITAS</a:t>
                      </a:r>
                      <a:r>
                        <a:rPr lang="lo-LA" sz="1600" dirty="0">
                          <a:latin typeface="+mn-lt"/>
                          <a:cs typeface="Phetsarath OT" panose="02000500000000020004" pitchFamily="2" charset="0"/>
                        </a:rPr>
                        <a:t>, </a:t>
                      </a: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ARMI</a:t>
                      </a:r>
                      <a:r>
                        <a:rPr lang="th-TH" sz="1600" dirty="0">
                          <a:latin typeface="+mn-lt"/>
                          <a:cs typeface="Phetsarath OT" panose="02000500000000020004" pitchFamily="2" charset="0"/>
                        </a:rPr>
                        <a:t> </a:t>
                      </a: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&amp; NNSs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256269"/>
                  </a:ext>
                </a:extLst>
              </a:tr>
              <a:tr h="624396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ກອງ​ປະ​ຊຸມ​ປຶກ​ສາ​ຫາ​ລື ການສ້າງບ້ານໂພຊະນາການຕົວແບບ (ຄໍານິຍາມບັນ​ດາ​ຕົວ​ຊີ້​ວັດ) ຄັ້ງທີ 4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ທັນວາ 23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NNC, CARITAS</a:t>
                      </a:r>
                      <a:r>
                        <a:rPr lang="lo-LA" sz="1600" dirty="0">
                          <a:latin typeface="+mn-lt"/>
                          <a:cs typeface="Phetsarath OT" panose="02000500000000020004" pitchFamily="2" charset="0"/>
                        </a:rPr>
                        <a:t>, </a:t>
                      </a: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ARMI</a:t>
                      </a:r>
                      <a:r>
                        <a:rPr lang="th-TH" sz="1600" dirty="0">
                          <a:latin typeface="+mn-lt"/>
                          <a:cs typeface="Phetsarath OT" panose="02000500000000020004" pitchFamily="2" charset="0"/>
                        </a:rPr>
                        <a:t> </a:t>
                      </a: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&amp; NNSs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380103"/>
                  </a:ext>
                </a:extLst>
              </a:tr>
              <a:tr h="624396"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5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ກອງ​ປະ​ຊຸມ​ປຶກ​ສາ​ຫາ​ລື ການສ້າງບ້ານໂພຊະນາການຕົວແບບ (ຄໍານິຍາມບັນ​ດາ​ຕົວ​ຊີ້​ວັດ) ຄັ້ງທີ 5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ມັງກອນ 24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NNC, CARITAS</a:t>
                      </a:r>
                      <a:r>
                        <a:rPr lang="lo-LA" sz="1600" dirty="0">
                          <a:latin typeface="+mn-lt"/>
                          <a:cs typeface="Phetsarath OT" panose="02000500000000020004" pitchFamily="2" charset="0"/>
                        </a:rPr>
                        <a:t>, </a:t>
                      </a: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ARMI</a:t>
                      </a:r>
                      <a:r>
                        <a:rPr lang="th-TH" sz="1600" dirty="0">
                          <a:latin typeface="+mn-lt"/>
                          <a:cs typeface="Phetsarath OT" panose="02000500000000020004" pitchFamily="2" charset="0"/>
                        </a:rPr>
                        <a:t> </a:t>
                      </a: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&amp; NNSs</a:t>
                      </a:r>
                      <a:r>
                        <a:rPr lang="lo-LA" sz="1600" dirty="0">
                          <a:latin typeface="+mn-lt"/>
                          <a:cs typeface="Phetsarath OT" panose="02000500000000020004" pitchFamily="2" charset="0"/>
                        </a:rPr>
                        <a:t>, </a:t>
                      </a: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PNSs-VTP, DNSs-</a:t>
                      </a:r>
                      <a:r>
                        <a:rPr lang="en-GB" sz="1600" dirty="0" err="1">
                          <a:latin typeface="+mn-lt"/>
                          <a:cs typeface="Phetsarath OT" panose="02000500000000020004" pitchFamily="2" charset="0"/>
                        </a:rPr>
                        <a:t>Thoulakhom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08910"/>
                  </a:ext>
                </a:extLst>
              </a:tr>
              <a:tr h="624396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ກອງ​ປະ​ຊຸມ​ປຶກ​ສາ​ຫາ​ລື ການສ້າງບ້ານໂພຊະນາການຕົວແບບ (ຄໍານິຍາມບັນ​ດາ​ຕົວ​ຊີ້​ວັດ) ຄັ້ງທີ </a:t>
                      </a:r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6 </a:t>
                      </a:r>
                      <a:r>
                        <a:rPr lang="lo-LA" sz="1600" i="1" dirty="0">
                          <a:solidFill>
                            <a:srgbClr val="FF000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ເພື່ອສະເໜີຮັບຮອງໂດຍກົມອະນາໄມ ແລະ ສົ່ງເສີມສຸຂະພາບ</a:t>
                      </a:r>
                      <a:endParaRPr lang="en-GB" sz="1600" i="1" dirty="0">
                        <a:solidFill>
                          <a:srgbClr val="FF000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ມັງກອນ 24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+mn-lt"/>
                          <a:cs typeface="Phetsarath OT" panose="02000500000000020004" pitchFamily="2" charset="0"/>
                        </a:rPr>
                        <a:t>DHHP-MoH, NNC, CARITAS, NNSs &amp; ARMI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923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571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258A0-76B6-B2EC-92EF-B21DC9745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95" y="374005"/>
            <a:ext cx="7973812" cy="71794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30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GB" sz="3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0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ເດັນ</a:t>
            </a:r>
            <a:r>
              <a:rPr lang="en-GB" sz="3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0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sz="3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່</a:t>
            </a:r>
            <a:r>
              <a:rPr lang="lo-LA" sz="3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ນໍາ</a:t>
            </a:r>
            <a:r>
              <a:rPr lang="en-GB" sz="30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ມາ</a:t>
            </a:r>
            <a:r>
              <a:rPr lang="en-GB" sz="3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0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ແລກ</a:t>
            </a:r>
            <a:r>
              <a:rPr lang="en-GB" sz="3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​​</a:t>
            </a:r>
            <a:r>
              <a:rPr lang="en-GB" sz="30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ປ່ຽນ</a:t>
            </a:r>
            <a:endParaRPr lang="en-GB" sz="30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A6D4D-A4C7-91ED-F495-1C9FB3D1C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13895"/>
            <a:ext cx="7886700" cy="510465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ພາບລວມ ແລະ ຄວາມໝາຍຄວາມສໍາຄັນ</a:t>
            </a:r>
            <a:endParaRPr lang="en-GB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ຄຸນລັກສະນະ,ມາດຕະຖານ, </a:t>
            </a:r>
            <a:endParaRPr lang="en-GB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ເງື່ອນໄຂບ້ານຕົວແບບ/ພາລະບົດບາດຂອງແຕ່ລະພາກສ່ວນ  </a:t>
            </a:r>
            <a:endParaRPr lang="en-GB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ຕອນ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ວິ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endParaRPr lang="en-GB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ວິ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ການການ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ສະຫຼຸບ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​, 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ຕີ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ລາຜົນ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ເມີນ</a:t>
            </a:r>
            <a:endParaRPr lang="en-GB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en-GB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43639-D6F6-5789-A00A-5878C548F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09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38E3-9836-280D-B1FF-7AFD16F4B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517" y="152399"/>
            <a:ext cx="8544599" cy="71761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ຍຸດທະສາດຂອງ </a:t>
            </a:r>
            <a:r>
              <a:rPr lang="en-US" sz="28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800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ແຜນ</a:t>
            </a:r>
            <a:r>
              <a:rPr lang="en-US" sz="28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800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ງານ</a:t>
            </a:r>
            <a:r>
              <a:rPr lang="en-US" sz="2800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NPAN 2021-2025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334EE-FA2D-6153-F60E-83175DF8A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496" y="1322772"/>
            <a:ext cx="8741821" cy="5684669"/>
          </a:xfrm>
        </p:spPr>
        <p:txBody>
          <a:bodyPr>
            <a:noAutofit/>
          </a:bodyPr>
          <a:lstStyle/>
          <a:p>
            <a:pPr marL="342900" indent="-342900" algn="thaiDi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lo-LA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ອີງ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ຕາມ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ແຜນ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ງານ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NPAN 2021-2025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ໃນ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ສ້າງ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ຂະ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ຫຍາຍ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ໂພ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ຊະ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ນາ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lo-LA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ຕົວແບບ</a:t>
            </a:r>
            <a:endParaRPr lang="en-US" sz="2200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800100" lvl="1" indent="-342900"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2023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ແມ່ນ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ໃຫ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ໄດ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ຕໍ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ແຂວງ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18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endParaRPr lang="en-US" sz="2200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800100" lvl="1" indent="-342900"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2024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ແມ່ນ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ໃຫ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ໄດ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ຕໍ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 10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ເມືອງ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148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endParaRPr lang="en-US" sz="2200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800100" lvl="1" indent="-342900"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2025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ແມ່ນ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ໃຫ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ໄດ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ຕໍ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ໂຮງ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ໝໍ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ນ້ອຍ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ປົກ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lo-LA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ຄຸມ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148x3</a:t>
            </a:r>
            <a:r>
              <a:rPr lang="en-US" sz="22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=…….?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7CE8EF-DB43-CF94-75C7-26D1651AF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2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62EC-FE56-4548-AB6D-AC1E92845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1" y="242981"/>
            <a:ext cx="8247531" cy="576168"/>
          </a:xfrm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ຄວາມໝາຍຄວາມສຳຄັນຂອງບ້ານໂພຊະນາການຕົວແບບ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52C71232-9D54-5CD4-25D6-2BF28F2B2D7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12268842"/>
              </p:ext>
            </p:extLst>
          </p:nvPr>
        </p:nvGraphicFramePr>
        <p:xfrm>
          <a:off x="448793" y="981649"/>
          <a:ext cx="8515350" cy="143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DAB55943-7BDE-1E22-4DD8-836611CDEB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8746849"/>
              </p:ext>
            </p:extLst>
          </p:nvPr>
        </p:nvGraphicFramePr>
        <p:xfrm>
          <a:off x="179852" y="2743972"/>
          <a:ext cx="8784291" cy="3811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EFDADF-A776-8F75-A5BB-9CAD7993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7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8A32E-3999-4CB1-AB8C-6A145B0A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26" y="89647"/>
            <a:ext cx="7886700" cy="531345"/>
          </a:xfrm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ຄ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ຸ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ນລັກສະນະຂອງບ້ານໂພຊະນາການຕົວແບບ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49983-C9FB-422D-8E88-B45065FE7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47" y="620992"/>
            <a:ext cx="8749553" cy="6237008"/>
          </a:xfrm>
        </p:spPr>
        <p:txBody>
          <a:bodyPr>
            <a:noAutofit/>
          </a:bodyPr>
          <a:lstStyle/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ທີ່ມີກົນໄກການປະສານງານວຽກງານດ້ານໂພຊະນາການ ເຊີ່ງປະຊາຊົນເປັນເຈົ້າການດ້ານໂພຊະນາການ ໂດຍມີລັດຖະບານ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ສະ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ໜັບສະໜ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ູ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ນ ປະຊາຊົນເປັນຜູ້ຕັດສິນໃຈໃນການດຳເນີນງານວຽກງານຂອງຊຸມຊົນ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ມີການຈັດຕັ້ງປະຕິບັດຍຸດທະສາດແບບໜຶ່ງດຽວໂດຍຫຼາຍຂະແໜງການຮ່ວມກັນ ສາທາລະນະສຸກ, ກະສິກຳ ແລະ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ປ່າໄມ້, ສຶກສາທິການ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ກິລາ ແລະ ອົງການຈັດຕັ້ງສາກົນ ຮ່ວມກັນ ເພື່ອສົ່ງເສີມສຸຂະພາບ, ປ້ອງກັນ, ປີ່ນປົວ ແລະ ຟຶ້ນຟູ ສະພາບບັນຫາທີ່ເກີດຂຶ້ນດ້ານໂພຊະນາການ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ມີການເລືອກເຟັ້ນຢ່າງມີວິທະຍາສາດ ແລະ ສອດຄ່ອງກັບສະພາບຊຸມຊົນ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ມີຄວາມສອດ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​ຄ່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ອງກັບແນວທາງຂອງການພັດທະນາເສດຖະກິດ-ສັງຄົມຂອງປະເທດ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ສອດຄ່ອງກັບນະໂຍບາຍ, ຍຸດທະສາດແຫ່ງຊາດດ້ານໂພຊະນາການ ແລະ ແຜນປະຕິບັດງານ ໂດຍໄດ້ຮັບການສະໜັບສະໜ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ູ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ນຈາກພາກລັດ, ເອກະຊົນ ແລະ ອົງການຈັດຕັ້ງສາກົນ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</a:pP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B5EE9-C8FC-7352-5130-55B57F083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6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B6BCF-59F6-4801-8704-765D39AF9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67" y="239620"/>
            <a:ext cx="7886700" cy="638921"/>
          </a:xfrm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ຈຸດປະສົງໃນການສ້າງບ້ານຕົວແບບ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D17C9-1E35-4063-8323-372E6E534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53" y="1165412"/>
            <a:ext cx="8704729" cy="5327462"/>
          </a:xfrm>
        </p:spPr>
        <p:txBody>
          <a:bodyPr>
            <a:noAutofit/>
          </a:bodyPr>
          <a:lstStyle/>
          <a:p>
            <a:pPr lvl="0"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ແມ່ນເພື່ອແນໃສ່ສ້າງຕົວແບບດ້ານກົນໄກການປະສານງານ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ເພື່ອຈັດຕັ້ງ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ຍຸດທະສາດແບບໜຶ່ງດຽວໂດຍຫຼາຍຂະແໜງການ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ເພື່ອແກ້ໄຂບັນຫາສະພາບການຂາດສານອາຫານໂດຍເນັ້ນໃສ່ໄລຍະ </a:t>
            </a:r>
            <a:r>
              <a:rPr lang="lo-LA" sz="2400" dirty="0">
                <a:latin typeface="Times New Roman" panose="02020603050405020304" pitchFamily="18" charset="0"/>
                <a:cs typeface="Phetsarath OT" panose="02000500000000020004" pitchFamily="2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lo-LA" sz="2400" dirty="0">
                <a:latin typeface="Times New Roman" panose="02020603050405020304" pitchFamily="18" charset="0"/>
                <a:cs typeface="Phetsarath OT" panose="02000500000000020004" pitchFamily="2" charset="0"/>
              </a:rPr>
              <a:t>000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ວັນທຳອິດຂອງຊີວິດ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ເພື່ອຫັນປ່ຽນພຶດຕິກຳແບບດັ່ງເດີມ, ຄວາມເຊື່ອຖື ແລະ ວິຖີຊີວິດແບບເກົ່າ ມາເປັນການດຳລົງຊີວິດແບບຖືກຫຼັກໂພຊະນາການແບບຢືນຍົງ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ເພື່ອເປັນຕົວແບບທີ່ດີໃນວຽກງານຍ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ຸ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ດທະສາດໜ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ຶ່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ງດຽວ ແລະ ຂະຫຍາຍຖອດຖອນບົດຮຽນໃຫ້ແກ່ບ້ານຕໍ່ໄປ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1CCA1-4FA0-66B1-6CFE-25F1030D3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9B2BF-E503-4D5A-9430-C2D80448E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12" y="202535"/>
            <a:ext cx="7640660" cy="407065"/>
          </a:xfrm>
        </p:spPr>
        <p:txBody>
          <a:bodyPr>
            <a:normAutofit fontScale="90000"/>
          </a:bodyPr>
          <a:lstStyle/>
          <a:p>
            <a:pPr algn="ctr"/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ມາດຕະຖານຂອງບ້ານຕົວແບບດ້ານ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51086-D26B-4F61-A532-812DEA3A6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6" y="753035"/>
            <a:ext cx="8677835" cy="5902430"/>
          </a:xfrm>
        </p:spPr>
        <p:txBody>
          <a:bodyPr>
            <a:noAutofit/>
          </a:bodyPr>
          <a:lstStyle/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ມີການປະສານງານ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ມີການປະຕິບັດ ບາງກິດຈະກຳ ຂອງ ສາທາ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ກະສິກໍາ ແລະ ສຶກສາ (ໃນບັນດາ 22 ມາດຕະການ)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ມີການຕິດຕາມ ປະເມີນ ກິດຈະກໍາທີ່ຈັດຕັ້ງປະຕິບັດ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ຄົວເຮືອນມີການຄໍ້າປະກັນສະບຽງອາຫານ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ເດັກນັກຮຽນຍິງ ແລະ ຊາຍ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ໃນບ້ານເປົ້າໝາຍເຂົ້າເຖິງອາຫານໂພຊະນາການໃນໂຮງຮຽນ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ໂຮງຮຽນໃນບ້ານເປົ້າໝາຍມີສວນຄົວ ແລະ ມີນ້ຳໃຊ້ໃນໂຮງຮຽນ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ນັກຮຽນໃນບ້ານເປົ້າໝາຍໄດ້ຮັບຢາຂ້າແມ່ທ້ອງ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ນັກຮຽນມັດທະຍົມຍິງໃນບ້ານເປົ້າໝາຍໄດ້ຮັບຢາທາດເຫຼັກ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ຈຳນວນນັກຮຽນໃນບ້ານເປົ້າໝາຍໄດ້ຮັບການສິດສອນໃນຫຼັກສູດໂພຊະນາການ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ບັນລຸຄາດໝາຍອັດຕາປົກຄຸມ ການຢາຍທາດເຫລັກແມ່ຍິງຖືພາ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ຢາຂ້າແມ່ທ້ອງ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ວິຕາມີນອາ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00000"/>
              </a:lnSpc>
              <a:buSzPct val="85000"/>
              <a:buFont typeface="+mj-lt"/>
              <a:buAutoNum type="arabicParenR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ການຂາດສານອາຫານໃນ ເດັກນ້ອຍ ລຸ່ມ 5 ປີ ມີການລົດລົງ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lvl="0" algn="thaiDist">
              <a:lnSpc>
                <a:spcPct val="100000"/>
              </a:lnSpc>
            </a:pP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00000"/>
              </a:lnSpc>
            </a:pP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2BF31-F3D1-FE48-2F63-30E29927F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7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81FD9-2950-4B8C-560C-37418A882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833"/>
            <a:ext cx="7886700" cy="457833"/>
          </a:xfrm>
        </p:spPr>
        <p:txBody>
          <a:bodyPr>
            <a:noAutofit/>
          </a:bodyPr>
          <a:lstStyle/>
          <a:p>
            <a:r>
              <a:rPr lang="lo-L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ເງື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່</a:t>
            </a:r>
            <a:r>
              <a:rPr lang="lo-L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ອນໄຂຄັດເລືອກການສ້າງບ້ານຕົວແບບ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F472B-1DDF-DA30-51DD-644E6D2CE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55" t="17286" r="24706" b="16971"/>
          <a:stretch/>
        </p:blipFill>
        <p:spPr>
          <a:xfrm>
            <a:off x="214507" y="1005840"/>
            <a:ext cx="8714986" cy="557178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66C687-9792-A92E-16F4-FDB1D45D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28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2732EC3-C9FA-C165-3E9D-9FD3E88ABC50}"/>
              </a:ext>
            </a:extLst>
          </p:cNvPr>
          <p:cNvSpPr/>
          <p:nvPr/>
        </p:nvSpPr>
        <p:spPr>
          <a:xfrm>
            <a:off x="5313571" y="4658996"/>
            <a:ext cx="2082311" cy="76423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ສະ</a:t>
            </a:r>
            <a:r>
              <a:rPr lang="en-US" sz="2365" b="1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ມາ</a:t>
            </a:r>
            <a:r>
              <a:rPr lang="en-US" sz="2365" b="1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ຄົມ</a:t>
            </a:r>
            <a:r>
              <a:rPr lang="en-US" sz="2365" b="1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365" b="1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</a:p>
          <a:p>
            <a:pPr algn="ctr"/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ອົງ</a:t>
            </a:r>
            <a:r>
              <a:rPr lang="en-US" sz="2365" b="1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ກອນ</a:t>
            </a:r>
            <a:r>
              <a:rPr lang="en-US" sz="2365" b="1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ພັດ</a:t>
            </a:r>
            <a:r>
              <a:rPr lang="en-US" sz="2365" b="1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ທະ</a:t>
            </a:r>
            <a:r>
              <a:rPr lang="en-US" sz="2365" b="1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ນາ</a:t>
            </a:r>
            <a:endParaRPr lang="en-US" sz="2365" b="1" dirty="0">
              <a:solidFill>
                <a:schemeClr val="tx1"/>
              </a:solidFill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333A5-A47A-1AA6-2B9B-D27B8BED662E}"/>
              </a:ext>
            </a:extLst>
          </p:cNvPr>
          <p:cNvSpPr/>
          <p:nvPr/>
        </p:nvSpPr>
        <p:spPr>
          <a:xfrm>
            <a:off x="2035183" y="965624"/>
            <a:ext cx="1403777" cy="615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65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ຂັ້ນສູນ</a:t>
            </a:r>
            <a:r>
              <a:rPr lang="en-US" sz="2365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ກາງ</a:t>
            </a:r>
            <a:endParaRPr lang="en-US" sz="2365" b="1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FE15B3-3217-7861-4F9E-AF782CA8B922}"/>
              </a:ext>
            </a:extLst>
          </p:cNvPr>
          <p:cNvSpPr/>
          <p:nvPr/>
        </p:nvSpPr>
        <p:spPr>
          <a:xfrm>
            <a:off x="2035182" y="2154555"/>
            <a:ext cx="1403777" cy="654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ຂັ</a:t>
            </a:r>
            <a:r>
              <a:rPr lang="en-US" sz="2365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້​ນ​</a:t>
            </a:r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ແຂວງ</a:t>
            </a:r>
            <a:endParaRPr lang="en-US" sz="2365" b="1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E1BDC4-9884-71D2-48EC-FB6E909BB2AB}"/>
              </a:ext>
            </a:extLst>
          </p:cNvPr>
          <p:cNvSpPr/>
          <p:nvPr/>
        </p:nvSpPr>
        <p:spPr>
          <a:xfrm>
            <a:off x="2035182" y="3492117"/>
            <a:ext cx="1403777" cy="654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65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ຂັ</a:t>
            </a:r>
            <a:r>
              <a:rPr lang="en-US" sz="2365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້​ນ​</a:t>
            </a:r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ເມືອງ</a:t>
            </a:r>
            <a:endParaRPr lang="en-US" sz="2365" b="1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8334D1-5338-6CF8-2DB8-F6B39F80AA42}"/>
              </a:ext>
            </a:extLst>
          </p:cNvPr>
          <p:cNvSpPr/>
          <p:nvPr/>
        </p:nvSpPr>
        <p:spPr>
          <a:xfrm>
            <a:off x="2035182" y="4733410"/>
            <a:ext cx="1403777" cy="615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ຂັ້ນບ້ານ</a:t>
            </a:r>
            <a:endParaRPr lang="en-US" sz="2365" b="1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8ECD-971D-7F1C-8B5B-783C8BF17FF1}"/>
              </a:ext>
            </a:extLst>
          </p:cNvPr>
          <p:cNvSpPr/>
          <p:nvPr/>
        </p:nvSpPr>
        <p:spPr>
          <a:xfrm>
            <a:off x="2049264" y="5936063"/>
            <a:ext cx="1403777" cy="615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65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ຄົວ</a:t>
            </a:r>
            <a:r>
              <a:rPr lang="en-US" sz="2365" b="1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365" b="1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ເຮືອນ</a:t>
            </a:r>
            <a:endParaRPr lang="en-US" sz="2365" b="1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36" name="object 26">
            <a:extLst>
              <a:ext uri="{FF2B5EF4-FFF2-40B4-BE49-F238E27FC236}">
                <a16:creationId xmlns:a16="http://schemas.microsoft.com/office/drawing/2014/main" id="{3E61249B-1CE7-2C5E-0D49-49EB623479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4331" y="440848"/>
            <a:ext cx="8395190" cy="206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525" algn="ctr">
              <a:lnSpc>
                <a:spcPts val="2213"/>
              </a:lnSpc>
              <a:spcBef>
                <a:spcPts val="110"/>
              </a:spcBef>
            </a:pP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ໂຄງ</a:t>
            </a:r>
            <a:r>
              <a:rPr lang="en-US" sz="4800" b="1" spc="-29" baseline="29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4800" b="1" spc="-29" baseline="29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ຮ່າງ</a:t>
            </a:r>
            <a:r>
              <a:rPr lang="en-US" sz="4800" b="1" spc="-29" baseline="29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4800" b="1" spc="-29" baseline="29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ຈັດ</a:t>
            </a:r>
            <a:r>
              <a:rPr lang="en-US" sz="4800" b="1" spc="-29" baseline="29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ຕັ້ງ</a:t>
            </a:r>
            <a:r>
              <a:rPr lang="en-US" sz="4800" b="1" spc="-29" baseline="29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4800" b="1" spc="-29" baseline="29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ຕິ</a:t>
            </a:r>
            <a:r>
              <a:rPr lang="en-US" sz="4800" b="1" spc="-29" baseline="29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4800" b="1" spc="-29" baseline="29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ບັດ</a:t>
            </a:r>
            <a:endParaRPr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37" name="object 29">
            <a:extLst>
              <a:ext uri="{FF2B5EF4-FFF2-40B4-BE49-F238E27FC236}">
                <a16:creationId xmlns:a16="http://schemas.microsoft.com/office/drawing/2014/main" id="{24E9BD75-70BD-C8F6-F3F5-64F99B779DB7}"/>
              </a:ext>
            </a:extLst>
          </p:cNvPr>
          <p:cNvSpPr/>
          <p:nvPr/>
        </p:nvSpPr>
        <p:spPr>
          <a:xfrm>
            <a:off x="5313571" y="900579"/>
            <a:ext cx="1795246" cy="615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350" dirty="0"/>
          </a:p>
        </p:txBody>
      </p:sp>
      <p:sp>
        <p:nvSpPr>
          <p:cNvPr id="38" name="object 41">
            <a:extLst>
              <a:ext uri="{FF2B5EF4-FFF2-40B4-BE49-F238E27FC236}">
                <a16:creationId xmlns:a16="http://schemas.microsoft.com/office/drawing/2014/main" id="{2FEED695-6426-E178-018A-147C4C3B9979}"/>
              </a:ext>
            </a:extLst>
          </p:cNvPr>
          <p:cNvSpPr/>
          <p:nvPr/>
        </p:nvSpPr>
        <p:spPr>
          <a:xfrm>
            <a:off x="3464719" y="5148865"/>
            <a:ext cx="1862933" cy="1174109"/>
          </a:xfrm>
          <a:custGeom>
            <a:avLst/>
            <a:gdLst/>
            <a:ahLst/>
            <a:cxnLst/>
            <a:rect l="l" t="t" r="r" b="b"/>
            <a:pathLst>
              <a:path w="1671447" h="842670">
                <a:moveTo>
                  <a:pt x="76200" y="798220"/>
                </a:moveTo>
                <a:lnTo>
                  <a:pt x="76200" y="766470"/>
                </a:lnTo>
                <a:lnTo>
                  <a:pt x="0" y="804570"/>
                </a:lnTo>
                <a:lnTo>
                  <a:pt x="76200" y="842670"/>
                </a:lnTo>
                <a:lnTo>
                  <a:pt x="76199" y="810920"/>
                </a:lnTo>
                <a:lnTo>
                  <a:pt x="63500" y="810920"/>
                </a:lnTo>
                <a:lnTo>
                  <a:pt x="63500" y="798220"/>
                </a:lnTo>
                <a:lnTo>
                  <a:pt x="76200" y="798220"/>
                </a:lnTo>
                <a:close/>
              </a:path>
              <a:path w="1671447" h="842670">
                <a:moveTo>
                  <a:pt x="829310" y="0"/>
                </a:moveTo>
                <a:lnTo>
                  <a:pt x="829310" y="804570"/>
                </a:lnTo>
                <a:lnTo>
                  <a:pt x="76200" y="798220"/>
                </a:lnTo>
                <a:lnTo>
                  <a:pt x="63500" y="798220"/>
                </a:lnTo>
                <a:lnTo>
                  <a:pt x="63500" y="810920"/>
                </a:lnTo>
                <a:lnTo>
                  <a:pt x="842010" y="810920"/>
                </a:lnTo>
                <a:lnTo>
                  <a:pt x="835660" y="798220"/>
                </a:lnTo>
                <a:lnTo>
                  <a:pt x="829310" y="0"/>
                </a:lnTo>
                <a:close/>
              </a:path>
              <a:path w="1671447" h="842670">
                <a:moveTo>
                  <a:pt x="835660" y="12700"/>
                </a:moveTo>
                <a:lnTo>
                  <a:pt x="842010" y="810920"/>
                </a:lnTo>
                <a:lnTo>
                  <a:pt x="842010" y="6350"/>
                </a:lnTo>
                <a:lnTo>
                  <a:pt x="829310" y="0"/>
                </a:lnTo>
                <a:lnTo>
                  <a:pt x="835660" y="798220"/>
                </a:lnTo>
                <a:lnTo>
                  <a:pt x="842010" y="810920"/>
                </a:lnTo>
                <a:lnTo>
                  <a:pt x="835660" y="12700"/>
                </a:lnTo>
                <a:close/>
              </a:path>
              <a:path w="1671447" h="842670">
                <a:moveTo>
                  <a:pt x="842010" y="6350"/>
                </a:moveTo>
                <a:lnTo>
                  <a:pt x="842009" y="12700"/>
                </a:lnTo>
                <a:lnTo>
                  <a:pt x="1671447" y="12700"/>
                </a:lnTo>
                <a:lnTo>
                  <a:pt x="1671447" y="0"/>
                </a:lnTo>
                <a:lnTo>
                  <a:pt x="829310" y="0"/>
                </a:lnTo>
                <a:lnTo>
                  <a:pt x="842010" y="6350"/>
                </a:lnTo>
                <a:close/>
              </a:path>
              <a:path w="1671447" h="842670">
                <a:moveTo>
                  <a:pt x="829309" y="798220"/>
                </a:moveTo>
                <a:lnTo>
                  <a:pt x="76200" y="798220"/>
                </a:lnTo>
                <a:lnTo>
                  <a:pt x="829310" y="804570"/>
                </a:lnTo>
                <a:lnTo>
                  <a:pt x="829309" y="798220"/>
                </a:lnTo>
                <a:close/>
              </a:path>
            </a:pathLst>
          </a:custGeom>
          <a:solidFill>
            <a:srgbClr val="4471C4"/>
          </a:solidFill>
          <a:ln w="12700"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39" name="object 42">
            <a:extLst>
              <a:ext uri="{FF2B5EF4-FFF2-40B4-BE49-F238E27FC236}">
                <a16:creationId xmlns:a16="http://schemas.microsoft.com/office/drawing/2014/main" id="{07980DA6-6338-7497-5608-C12874B0F758}"/>
              </a:ext>
            </a:extLst>
          </p:cNvPr>
          <p:cNvSpPr/>
          <p:nvPr/>
        </p:nvSpPr>
        <p:spPr>
          <a:xfrm>
            <a:off x="3464719" y="3883492"/>
            <a:ext cx="1848852" cy="1004152"/>
          </a:xfrm>
          <a:custGeom>
            <a:avLst/>
            <a:gdLst/>
            <a:ahLst/>
            <a:cxnLst/>
            <a:rect l="l" t="t" r="r" b="b"/>
            <a:pathLst>
              <a:path w="1776222" h="850264">
                <a:moveTo>
                  <a:pt x="894461" y="837564"/>
                </a:moveTo>
                <a:lnTo>
                  <a:pt x="894461" y="31750"/>
                </a:lnTo>
                <a:lnTo>
                  <a:pt x="881761" y="38100"/>
                </a:lnTo>
                <a:lnTo>
                  <a:pt x="76200" y="31749"/>
                </a:lnTo>
                <a:lnTo>
                  <a:pt x="63500" y="31750"/>
                </a:lnTo>
                <a:lnTo>
                  <a:pt x="63500" y="44450"/>
                </a:lnTo>
                <a:lnTo>
                  <a:pt x="888111" y="44450"/>
                </a:lnTo>
                <a:lnTo>
                  <a:pt x="888111" y="837564"/>
                </a:lnTo>
                <a:lnTo>
                  <a:pt x="894461" y="843914"/>
                </a:lnTo>
                <a:lnTo>
                  <a:pt x="894461" y="837564"/>
                </a:lnTo>
                <a:close/>
              </a:path>
              <a:path w="1776222" h="850264">
                <a:moveTo>
                  <a:pt x="888111" y="44450"/>
                </a:moveTo>
                <a:lnTo>
                  <a:pt x="881760" y="44450"/>
                </a:lnTo>
                <a:lnTo>
                  <a:pt x="881761" y="850264"/>
                </a:lnTo>
                <a:lnTo>
                  <a:pt x="1776222" y="850264"/>
                </a:lnTo>
                <a:lnTo>
                  <a:pt x="1776222" y="837564"/>
                </a:lnTo>
                <a:lnTo>
                  <a:pt x="894461" y="837564"/>
                </a:lnTo>
                <a:lnTo>
                  <a:pt x="894461" y="843914"/>
                </a:lnTo>
                <a:lnTo>
                  <a:pt x="888111" y="837564"/>
                </a:lnTo>
                <a:lnTo>
                  <a:pt x="888111" y="44450"/>
                </a:lnTo>
                <a:close/>
              </a:path>
              <a:path w="1776222" h="850264">
                <a:moveTo>
                  <a:pt x="76200" y="31749"/>
                </a:moveTo>
                <a:lnTo>
                  <a:pt x="881761" y="38100"/>
                </a:lnTo>
                <a:lnTo>
                  <a:pt x="894461" y="31750"/>
                </a:lnTo>
                <a:lnTo>
                  <a:pt x="76200" y="31749"/>
                </a:lnTo>
                <a:close/>
              </a:path>
              <a:path w="1776222" h="850264">
                <a:moveTo>
                  <a:pt x="76200" y="31749"/>
                </a:move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lnTo>
                  <a:pt x="76199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49"/>
                </a:lnTo>
                <a:close/>
              </a:path>
            </a:pathLst>
          </a:custGeom>
          <a:solidFill>
            <a:srgbClr val="4471C4"/>
          </a:solidFill>
          <a:ln w="19050"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40" name="object 43">
            <a:extLst>
              <a:ext uri="{FF2B5EF4-FFF2-40B4-BE49-F238E27FC236}">
                <a16:creationId xmlns:a16="http://schemas.microsoft.com/office/drawing/2014/main" id="{929115E3-BDB8-E7CA-F51E-585372112ECC}"/>
              </a:ext>
            </a:extLst>
          </p:cNvPr>
          <p:cNvSpPr/>
          <p:nvPr/>
        </p:nvSpPr>
        <p:spPr>
          <a:xfrm flipV="1">
            <a:off x="3464719" y="4995395"/>
            <a:ext cx="1848852" cy="45719"/>
          </a:xfrm>
          <a:custGeom>
            <a:avLst/>
            <a:gdLst/>
            <a:ahLst/>
            <a:cxnLst/>
            <a:rect l="l" t="t" r="r" b="b"/>
            <a:pathLst>
              <a:path w="1776222" h="44450">
                <a:moveTo>
                  <a:pt x="76199" y="12700"/>
                </a:moveTo>
                <a:lnTo>
                  <a:pt x="1776222" y="12699"/>
                </a:lnTo>
                <a:lnTo>
                  <a:pt x="1776222" y="0"/>
                </a:lnTo>
                <a:lnTo>
                  <a:pt x="63500" y="0"/>
                </a:lnTo>
                <a:lnTo>
                  <a:pt x="63500" y="12699"/>
                </a:lnTo>
                <a:lnTo>
                  <a:pt x="76199" y="12700"/>
                </a:lnTo>
                <a:close/>
              </a:path>
              <a:path w="1776222" h="44450">
                <a:moveTo>
                  <a:pt x="76199" y="0"/>
                </a:moveTo>
                <a:lnTo>
                  <a:pt x="76200" y="-31750"/>
                </a:lnTo>
                <a:lnTo>
                  <a:pt x="0" y="6349"/>
                </a:lnTo>
                <a:lnTo>
                  <a:pt x="76200" y="44449"/>
                </a:lnTo>
                <a:lnTo>
                  <a:pt x="76199" y="12700"/>
                </a:lnTo>
                <a:lnTo>
                  <a:pt x="63500" y="12699"/>
                </a:lnTo>
                <a:lnTo>
                  <a:pt x="63500" y="0"/>
                </a:lnTo>
                <a:lnTo>
                  <a:pt x="76199" y="0"/>
                </a:lnTo>
                <a:close/>
              </a:path>
            </a:pathLst>
          </a:custGeom>
          <a:solidFill>
            <a:srgbClr val="4471C4"/>
          </a:solidFill>
          <a:ln w="12700"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41" name="object 44">
            <a:extLst>
              <a:ext uri="{FF2B5EF4-FFF2-40B4-BE49-F238E27FC236}">
                <a16:creationId xmlns:a16="http://schemas.microsoft.com/office/drawing/2014/main" id="{300D2ECF-1223-D84A-9734-3C9198E75238}"/>
              </a:ext>
            </a:extLst>
          </p:cNvPr>
          <p:cNvSpPr/>
          <p:nvPr/>
        </p:nvSpPr>
        <p:spPr>
          <a:xfrm>
            <a:off x="3464719" y="1316410"/>
            <a:ext cx="1655092" cy="1231210"/>
          </a:xfrm>
          <a:custGeom>
            <a:avLst/>
            <a:gdLst/>
            <a:ahLst/>
            <a:cxnLst/>
            <a:rect l="l" t="t" r="r" b="b"/>
            <a:pathLst>
              <a:path w="1476375" h="974089">
                <a:moveTo>
                  <a:pt x="76199" y="929640"/>
                </a:moveTo>
                <a:lnTo>
                  <a:pt x="76200" y="897889"/>
                </a:lnTo>
                <a:lnTo>
                  <a:pt x="0" y="935989"/>
                </a:lnTo>
                <a:lnTo>
                  <a:pt x="76200" y="974089"/>
                </a:lnTo>
                <a:lnTo>
                  <a:pt x="76199" y="942340"/>
                </a:lnTo>
                <a:lnTo>
                  <a:pt x="63500" y="942339"/>
                </a:lnTo>
                <a:lnTo>
                  <a:pt x="63500" y="929639"/>
                </a:lnTo>
                <a:lnTo>
                  <a:pt x="76199" y="929640"/>
                </a:lnTo>
                <a:close/>
              </a:path>
              <a:path w="1476375" h="974089">
                <a:moveTo>
                  <a:pt x="731901" y="0"/>
                </a:moveTo>
                <a:lnTo>
                  <a:pt x="731901" y="935989"/>
                </a:lnTo>
                <a:lnTo>
                  <a:pt x="76199" y="929640"/>
                </a:lnTo>
                <a:lnTo>
                  <a:pt x="63500" y="929639"/>
                </a:lnTo>
                <a:lnTo>
                  <a:pt x="63500" y="942339"/>
                </a:lnTo>
                <a:lnTo>
                  <a:pt x="744601" y="942339"/>
                </a:lnTo>
                <a:lnTo>
                  <a:pt x="738251" y="929639"/>
                </a:lnTo>
                <a:lnTo>
                  <a:pt x="731901" y="0"/>
                </a:lnTo>
                <a:close/>
              </a:path>
              <a:path w="1476375" h="974089">
                <a:moveTo>
                  <a:pt x="738251" y="12700"/>
                </a:moveTo>
                <a:lnTo>
                  <a:pt x="744601" y="942339"/>
                </a:lnTo>
                <a:lnTo>
                  <a:pt x="744601" y="6350"/>
                </a:lnTo>
                <a:lnTo>
                  <a:pt x="731901" y="0"/>
                </a:lnTo>
                <a:lnTo>
                  <a:pt x="738251" y="929639"/>
                </a:lnTo>
                <a:lnTo>
                  <a:pt x="744601" y="942339"/>
                </a:lnTo>
                <a:lnTo>
                  <a:pt x="738251" y="12700"/>
                </a:lnTo>
                <a:close/>
              </a:path>
              <a:path w="1476375" h="974089">
                <a:moveTo>
                  <a:pt x="744601" y="6350"/>
                </a:moveTo>
                <a:lnTo>
                  <a:pt x="744600" y="12700"/>
                </a:lnTo>
                <a:lnTo>
                  <a:pt x="1476375" y="12700"/>
                </a:lnTo>
                <a:lnTo>
                  <a:pt x="1476375" y="0"/>
                </a:lnTo>
                <a:lnTo>
                  <a:pt x="731901" y="0"/>
                </a:lnTo>
                <a:lnTo>
                  <a:pt x="744601" y="6350"/>
                </a:lnTo>
                <a:close/>
              </a:path>
              <a:path w="1476375" h="974089">
                <a:moveTo>
                  <a:pt x="731901" y="929639"/>
                </a:moveTo>
                <a:lnTo>
                  <a:pt x="76199" y="929640"/>
                </a:lnTo>
                <a:lnTo>
                  <a:pt x="731901" y="935989"/>
                </a:lnTo>
                <a:lnTo>
                  <a:pt x="731901" y="929639"/>
                </a:lnTo>
                <a:close/>
              </a:path>
            </a:pathLst>
          </a:custGeom>
          <a:solidFill>
            <a:srgbClr val="4471C4"/>
          </a:solidFill>
          <a:ln w="12700"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350" dirty="0"/>
          </a:p>
        </p:txBody>
      </p:sp>
      <p:sp>
        <p:nvSpPr>
          <p:cNvPr id="42" name="object 45">
            <a:extLst>
              <a:ext uri="{FF2B5EF4-FFF2-40B4-BE49-F238E27FC236}">
                <a16:creationId xmlns:a16="http://schemas.microsoft.com/office/drawing/2014/main" id="{5532B143-C997-3EE9-2BCF-6F7830A8C2D5}"/>
              </a:ext>
            </a:extLst>
          </p:cNvPr>
          <p:cNvSpPr/>
          <p:nvPr/>
        </p:nvSpPr>
        <p:spPr>
          <a:xfrm>
            <a:off x="3464720" y="1435874"/>
            <a:ext cx="1655092" cy="2429013"/>
          </a:xfrm>
          <a:custGeom>
            <a:avLst/>
            <a:gdLst/>
            <a:ahLst/>
            <a:cxnLst/>
            <a:rect l="l" t="t" r="r" b="b"/>
            <a:pathLst>
              <a:path w="1482725" h="1548130">
                <a:moveTo>
                  <a:pt x="63373" y="1517269"/>
                </a:moveTo>
                <a:lnTo>
                  <a:pt x="63373" y="1504569"/>
                </a:lnTo>
                <a:lnTo>
                  <a:pt x="0" y="1515237"/>
                </a:lnTo>
                <a:lnTo>
                  <a:pt x="78613" y="1548130"/>
                </a:lnTo>
                <a:lnTo>
                  <a:pt x="76500" y="1517261"/>
                </a:lnTo>
                <a:lnTo>
                  <a:pt x="63373" y="1504569"/>
                </a:lnTo>
                <a:lnTo>
                  <a:pt x="63373" y="1517269"/>
                </a:lnTo>
                <a:close/>
              </a:path>
              <a:path w="1482725" h="1548130">
                <a:moveTo>
                  <a:pt x="1470025" y="0"/>
                </a:moveTo>
                <a:lnTo>
                  <a:pt x="1470025" y="1503810"/>
                </a:lnTo>
                <a:lnTo>
                  <a:pt x="1476375" y="1503807"/>
                </a:lnTo>
                <a:lnTo>
                  <a:pt x="1482725" y="0"/>
                </a:lnTo>
                <a:lnTo>
                  <a:pt x="1470025" y="0"/>
                </a:lnTo>
                <a:close/>
              </a:path>
              <a:path w="1482725" h="1548130">
                <a:moveTo>
                  <a:pt x="1482725" y="1516507"/>
                </a:moveTo>
                <a:lnTo>
                  <a:pt x="1470025" y="1510157"/>
                </a:lnTo>
                <a:lnTo>
                  <a:pt x="76500" y="1517261"/>
                </a:lnTo>
                <a:lnTo>
                  <a:pt x="1482725" y="1516507"/>
                </a:lnTo>
                <a:close/>
              </a:path>
              <a:path w="1482725" h="1548130">
                <a:moveTo>
                  <a:pt x="73406" y="1472057"/>
                </a:moveTo>
                <a:lnTo>
                  <a:pt x="0" y="1515237"/>
                </a:lnTo>
                <a:lnTo>
                  <a:pt x="63373" y="1504569"/>
                </a:lnTo>
                <a:lnTo>
                  <a:pt x="76500" y="1517261"/>
                </a:lnTo>
                <a:lnTo>
                  <a:pt x="1470025" y="1510157"/>
                </a:lnTo>
                <a:lnTo>
                  <a:pt x="1482725" y="1516507"/>
                </a:lnTo>
                <a:lnTo>
                  <a:pt x="1482725" y="0"/>
                </a:lnTo>
                <a:lnTo>
                  <a:pt x="1476375" y="1503807"/>
                </a:lnTo>
                <a:lnTo>
                  <a:pt x="1470025" y="1503810"/>
                </a:lnTo>
                <a:lnTo>
                  <a:pt x="75630" y="1504562"/>
                </a:lnTo>
                <a:lnTo>
                  <a:pt x="73406" y="1472057"/>
                </a:lnTo>
                <a:close/>
              </a:path>
            </a:pathLst>
          </a:custGeom>
          <a:solidFill>
            <a:srgbClr val="4471C4"/>
          </a:solidFill>
          <a:ln w="12700"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43" name="object 46">
            <a:extLst>
              <a:ext uri="{FF2B5EF4-FFF2-40B4-BE49-F238E27FC236}">
                <a16:creationId xmlns:a16="http://schemas.microsoft.com/office/drawing/2014/main" id="{61ACDA61-5199-8115-C4FB-FB295DB79C72}"/>
              </a:ext>
            </a:extLst>
          </p:cNvPr>
          <p:cNvSpPr/>
          <p:nvPr/>
        </p:nvSpPr>
        <p:spPr>
          <a:xfrm>
            <a:off x="3464719" y="1180920"/>
            <a:ext cx="1655092" cy="82721"/>
          </a:xfrm>
          <a:custGeom>
            <a:avLst/>
            <a:gdLst/>
            <a:ahLst/>
            <a:cxnLst/>
            <a:rect l="l" t="t" r="r" b="b"/>
            <a:pathLst>
              <a:path w="1476375" h="44450">
                <a:moveTo>
                  <a:pt x="76199" y="12700"/>
                </a:moveTo>
                <a:lnTo>
                  <a:pt x="1476375" y="12700"/>
                </a:lnTo>
                <a:lnTo>
                  <a:pt x="1476375" y="0"/>
                </a:lnTo>
                <a:lnTo>
                  <a:pt x="63500" y="0"/>
                </a:lnTo>
                <a:lnTo>
                  <a:pt x="63500" y="12700"/>
                </a:lnTo>
                <a:lnTo>
                  <a:pt x="76199" y="12700"/>
                </a:lnTo>
                <a:close/>
              </a:path>
              <a:path w="1476375" h="44450">
                <a:moveTo>
                  <a:pt x="76200" y="0"/>
                </a:moveTo>
                <a:lnTo>
                  <a:pt x="76200" y="-31750"/>
                </a:lnTo>
                <a:lnTo>
                  <a:pt x="0" y="6350"/>
                </a:lnTo>
                <a:lnTo>
                  <a:pt x="76200" y="44450"/>
                </a:lnTo>
                <a:lnTo>
                  <a:pt x="76199" y="12700"/>
                </a:lnTo>
                <a:lnTo>
                  <a:pt x="63500" y="12700"/>
                </a:lnTo>
                <a:lnTo>
                  <a:pt x="63500" y="0"/>
                </a:lnTo>
                <a:lnTo>
                  <a:pt x="76200" y="0"/>
                </a:lnTo>
                <a:close/>
              </a:path>
            </a:pathLst>
          </a:custGeom>
          <a:solidFill>
            <a:srgbClr val="4471C4"/>
          </a:solidFill>
          <a:ln w="12700">
            <a:solidFill>
              <a:schemeClr val="accent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id="{D3815D69-20F5-3DC3-126F-2C60F9FD0A61}"/>
              </a:ext>
            </a:extLst>
          </p:cNvPr>
          <p:cNvSpPr/>
          <p:nvPr/>
        </p:nvSpPr>
        <p:spPr>
          <a:xfrm>
            <a:off x="6221505" y="1632109"/>
            <a:ext cx="143435" cy="2957820"/>
          </a:xfrm>
          <a:custGeom>
            <a:avLst/>
            <a:gdLst/>
            <a:ahLst/>
            <a:cxnLst/>
            <a:rect l="l" t="t" r="r" b="b"/>
            <a:pathLst>
              <a:path w="275844" h="1815083">
                <a:moveTo>
                  <a:pt x="137922" y="1815083"/>
                </a:moveTo>
                <a:lnTo>
                  <a:pt x="275844" y="1677161"/>
                </a:lnTo>
                <a:lnTo>
                  <a:pt x="206883" y="1677161"/>
                </a:lnTo>
                <a:lnTo>
                  <a:pt x="206883" y="0"/>
                </a:lnTo>
                <a:lnTo>
                  <a:pt x="68961" y="0"/>
                </a:lnTo>
                <a:lnTo>
                  <a:pt x="68961" y="1677161"/>
                </a:lnTo>
                <a:lnTo>
                  <a:pt x="0" y="1677161"/>
                </a:lnTo>
                <a:lnTo>
                  <a:pt x="137922" y="181508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45" name="object 15">
            <a:extLst>
              <a:ext uri="{FF2B5EF4-FFF2-40B4-BE49-F238E27FC236}">
                <a16:creationId xmlns:a16="http://schemas.microsoft.com/office/drawing/2014/main" id="{4CE621F2-E516-B2DC-5916-D38DB1BDC5E0}"/>
              </a:ext>
            </a:extLst>
          </p:cNvPr>
          <p:cNvSpPr txBox="1"/>
          <p:nvPr/>
        </p:nvSpPr>
        <p:spPr>
          <a:xfrm>
            <a:off x="244319" y="4731720"/>
            <a:ext cx="1235919" cy="691514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56884" marR="58560" algn="ctr">
              <a:lnSpc>
                <a:spcPct val="150000"/>
              </a:lnSpc>
            </a:pP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ກິດ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ຈະ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ກຳ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ຕ່າງ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ໆ​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ທີ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ຈັດ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ຕັ້ງ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ຕິ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ບັດ</a:t>
            </a:r>
            <a:endParaRPr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46" name="object 48">
            <a:extLst>
              <a:ext uri="{FF2B5EF4-FFF2-40B4-BE49-F238E27FC236}">
                <a16:creationId xmlns:a16="http://schemas.microsoft.com/office/drawing/2014/main" id="{DDBA84E9-0FD5-41BC-DF08-FB185D3FD02C}"/>
              </a:ext>
            </a:extLst>
          </p:cNvPr>
          <p:cNvSpPr/>
          <p:nvPr/>
        </p:nvSpPr>
        <p:spPr>
          <a:xfrm>
            <a:off x="1510870" y="5026134"/>
            <a:ext cx="493680" cy="85724"/>
          </a:xfrm>
          <a:custGeom>
            <a:avLst/>
            <a:gdLst/>
            <a:ahLst/>
            <a:cxnLst/>
            <a:rect l="l" t="t" r="r" b="b"/>
            <a:pathLst>
              <a:path w="658240" h="114300">
                <a:moveTo>
                  <a:pt x="562990" y="76199"/>
                </a:moveTo>
                <a:lnTo>
                  <a:pt x="543941" y="76199"/>
                </a:lnTo>
                <a:lnTo>
                  <a:pt x="543940" y="114299"/>
                </a:lnTo>
                <a:lnTo>
                  <a:pt x="658240" y="57149"/>
                </a:lnTo>
                <a:lnTo>
                  <a:pt x="562990" y="76199"/>
                </a:lnTo>
                <a:close/>
              </a:path>
              <a:path w="658240" h="114300">
                <a:moveTo>
                  <a:pt x="562990" y="38099"/>
                </a:moveTo>
                <a:lnTo>
                  <a:pt x="543940" y="0"/>
                </a:lnTo>
                <a:lnTo>
                  <a:pt x="543940" y="38100"/>
                </a:lnTo>
                <a:lnTo>
                  <a:pt x="562990" y="38099"/>
                </a:lnTo>
                <a:close/>
              </a:path>
              <a:path w="658240" h="114300">
                <a:moveTo>
                  <a:pt x="0" y="38099"/>
                </a:moveTo>
                <a:lnTo>
                  <a:pt x="0" y="76199"/>
                </a:lnTo>
                <a:lnTo>
                  <a:pt x="562990" y="76199"/>
                </a:lnTo>
                <a:lnTo>
                  <a:pt x="658240" y="57149"/>
                </a:lnTo>
                <a:lnTo>
                  <a:pt x="543940" y="0"/>
                </a:lnTo>
                <a:lnTo>
                  <a:pt x="562990" y="38099"/>
                </a:lnTo>
                <a:lnTo>
                  <a:pt x="0" y="3809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2" name="object 48">
            <a:extLst>
              <a:ext uri="{FF2B5EF4-FFF2-40B4-BE49-F238E27FC236}">
                <a16:creationId xmlns:a16="http://schemas.microsoft.com/office/drawing/2014/main" id="{1EEEB3B9-F4FE-D7B3-F0CE-93175110287F}"/>
              </a:ext>
            </a:extLst>
          </p:cNvPr>
          <p:cNvSpPr/>
          <p:nvPr/>
        </p:nvSpPr>
        <p:spPr>
          <a:xfrm rot="5400000">
            <a:off x="2478542" y="1838941"/>
            <a:ext cx="541129" cy="59209"/>
          </a:xfrm>
          <a:custGeom>
            <a:avLst/>
            <a:gdLst/>
            <a:ahLst/>
            <a:cxnLst/>
            <a:rect l="l" t="t" r="r" b="b"/>
            <a:pathLst>
              <a:path w="658240" h="114300">
                <a:moveTo>
                  <a:pt x="562990" y="76199"/>
                </a:moveTo>
                <a:lnTo>
                  <a:pt x="543941" y="76199"/>
                </a:lnTo>
                <a:lnTo>
                  <a:pt x="543940" y="114299"/>
                </a:lnTo>
                <a:lnTo>
                  <a:pt x="658240" y="57149"/>
                </a:lnTo>
                <a:lnTo>
                  <a:pt x="562990" y="76199"/>
                </a:lnTo>
                <a:close/>
              </a:path>
              <a:path w="658240" h="114300">
                <a:moveTo>
                  <a:pt x="562990" y="38099"/>
                </a:moveTo>
                <a:lnTo>
                  <a:pt x="543940" y="0"/>
                </a:lnTo>
                <a:lnTo>
                  <a:pt x="543940" y="38100"/>
                </a:lnTo>
                <a:lnTo>
                  <a:pt x="562990" y="38099"/>
                </a:lnTo>
                <a:close/>
              </a:path>
              <a:path w="658240" h="114300">
                <a:moveTo>
                  <a:pt x="0" y="38099"/>
                </a:moveTo>
                <a:lnTo>
                  <a:pt x="0" y="76199"/>
                </a:lnTo>
                <a:lnTo>
                  <a:pt x="562990" y="76199"/>
                </a:lnTo>
                <a:lnTo>
                  <a:pt x="658240" y="57149"/>
                </a:lnTo>
                <a:lnTo>
                  <a:pt x="543940" y="0"/>
                </a:lnTo>
                <a:lnTo>
                  <a:pt x="562990" y="38099"/>
                </a:lnTo>
                <a:lnTo>
                  <a:pt x="0" y="38099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3" name="object 48">
            <a:extLst>
              <a:ext uri="{FF2B5EF4-FFF2-40B4-BE49-F238E27FC236}">
                <a16:creationId xmlns:a16="http://schemas.microsoft.com/office/drawing/2014/main" id="{7CE97CBD-5B92-9A37-0967-88AC5903EC45}"/>
              </a:ext>
            </a:extLst>
          </p:cNvPr>
          <p:cNvSpPr/>
          <p:nvPr/>
        </p:nvSpPr>
        <p:spPr>
          <a:xfrm rot="5400000">
            <a:off x="2453389" y="3092172"/>
            <a:ext cx="541129" cy="59209"/>
          </a:xfrm>
          <a:custGeom>
            <a:avLst/>
            <a:gdLst/>
            <a:ahLst/>
            <a:cxnLst/>
            <a:rect l="l" t="t" r="r" b="b"/>
            <a:pathLst>
              <a:path w="658240" h="114300">
                <a:moveTo>
                  <a:pt x="562990" y="76199"/>
                </a:moveTo>
                <a:lnTo>
                  <a:pt x="543941" y="76199"/>
                </a:lnTo>
                <a:lnTo>
                  <a:pt x="543940" y="114299"/>
                </a:lnTo>
                <a:lnTo>
                  <a:pt x="658240" y="57149"/>
                </a:lnTo>
                <a:lnTo>
                  <a:pt x="562990" y="76199"/>
                </a:lnTo>
                <a:close/>
              </a:path>
              <a:path w="658240" h="114300">
                <a:moveTo>
                  <a:pt x="562990" y="38099"/>
                </a:moveTo>
                <a:lnTo>
                  <a:pt x="543940" y="0"/>
                </a:lnTo>
                <a:lnTo>
                  <a:pt x="543940" y="38100"/>
                </a:lnTo>
                <a:lnTo>
                  <a:pt x="562990" y="38099"/>
                </a:lnTo>
                <a:close/>
              </a:path>
              <a:path w="658240" h="114300">
                <a:moveTo>
                  <a:pt x="0" y="38099"/>
                </a:moveTo>
                <a:lnTo>
                  <a:pt x="0" y="76199"/>
                </a:lnTo>
                <a:lnTo>
                  <a:pt x="562990" y="76199"/>
                </a:lnTo>
                <a:lnTo>
                  <a:pt x="658240" y="57149"/>
                </a:lnTo>
                <a:lnTo>
                  <a:pt x="543940" y="0"/>
                </a:lnTo>
                <a:lnTo>
                  <a:pt x="562990" y="38099"/>
                </a:lnTo>
                <a:lnTo>
                  <a:pt x="0" y="38099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4" name="object 48">
            <a:extLst>
              <a:ext uri="{FF2B5EF4-FFF2-40B4-BE49-F238E27FC236}">
                <a16:creationId xmlns:a16="http://schemas.microsoft.com/office/drawing/2014/main" id="{1053F7DA-3CB1-6B07-25CC-AA060B86E010}"/>
              </a:ext>
            </a:extLst>
          </p:cNvPr>
          <p:cNvSpPr/>
          <p:nvPr/>
        </p:nvSpPr>
        <p:spPr>
          <a:xfrm rot="5400000">
            <a:off x="2453389" y="4414945"/>
            <a:ext cx="541129" cy="59209"/>
          </a:xfrm>
          <a:custGeom>
            <a:avLst/>
            <a:gdLst/>
            <a:ahLst/>
            <a:cxnLst/>
            <a:rect l="l" t="t" r="r" b="b"/>
            <a:pathLst>
              <a:path w="658240" h="114300">
                <a:moveTo>
                  <a:pt x="562990" y="76199"/>
                </a:moveTo>
                <a:lnTo>
                  <a:pt x="543941" y="76199"/>
                </a:lnTo>
                <a:lnTo>
                  <a:pt x="543940" y="114299"/>
                </a:lnTo>
                <a:lnTo>
                  <a:pt x="658240" y="57149"/>
                </a:lnTo>
                <a:lnTo>
                  <a:pt x="562990" y="76199"/>
                </a:lnTo>
                <a:close/>
              </a:path>
              <a:path w="658240" h="114300">
                <a:moveTo>
                  <a:pt x="562990" y="38099"/>
                </a:moveTo>
                <a:lnTo>
                  <a:pt x="543940" y="0"/>
                </a:lnTo>
                <a:lnTo>
                  <a:pt x="543940" y="38100"/>
                </a:lnTo>
                <a:lnTo>
                  <a:pt x="562990" y="38099"/>
                </a:lnTo>
                <a:close/>
              </a:path>
              <a:path w="658240" h="114300">
                <a:moveTo>
                  <a:pt x="0" y="38099"/>
                </a:moveTo>
                <a:lnTo>
                  <a:pt x="0" y="76199"/>
                </a:lnTo>
                <a:lnTo>
                  <a:pt x="562990" y="76199"/>
                </a:lnTo>
                <a:lnTo>
                  <a:pt x="658240" y="57149"/>
                </a:lnTo>
                <a:lnTo>
                  <a:pt x="543940" y="0"/>
                </a:lnTo>
                <a:lnTo>
                  <a:pt x="562990" y="38099"/>
                </a:lnTo>
                <a:lnTo>
                  <a:pt x="0" y="38099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6" name="object 48">
            <a:extLst>
              <a:ext uri="{FF2B5EF4-FFF2-40B4-BE49-F238E27FC236}">
                <a16:creationId xmlns:a16="http://schemas.microsoft.com/office/drawing/2014/main" id="{3E91194B-B2AF-69A4-6E6A-90BF3E69286D}"/>
              </a:ext>
            </a:extLst>
          </p:cNvPr>
          <p:cNvSpPr/>
          <p:nvPr/>
        </p:nvSpPr>
        <p:spPr>
          <a:xfrm rot="5400000">
            <a:off x="2471144" y="5631185"/>
            <a:ext cx="541129" cy="59209"/>
          </a:xfrm>
          <a:custGeom>
            <a:avLst/>
            <a:gdLst/>
            <a:ahLst/>
            <a:cxnLst/>
            <a:rect l="l" t="t" r="r" b="b"/>
            <a:pathLst>
              <a:path w="658240" h="114300">
                <a:moveTo>
                  <a:pt x="562990" y="76199"/>
                </a:moveTo>
                <a:lnTo>
                  <a:pt x="543941" y="76199"/>
                </a:lnTo>
                <a:lnTo>
                  <a:pt x="543940" y="114299"/>
                </a:lnTo>
                <a:lnTo>
                  <a:pt x="658240" y="57149"/>
                </a:lnTo>
                <a:lnTo>
                  <a:pt x="562990" y="76199"/>
                </a:lnTo>
                <a:close/>
              </a:path>
              <a:path w="658240" h="114300">
                <a:moveTo>
                  <a:pt x="562990" y="38099"/>
                </a:moveTo>
                <a:lnTo>
                  <a:pt x="543940" y="0"/>
                </a:lnTo>
                <a:lnTo>
                  <a:pt x="543940" y="38100"/>
                </a:lnTo>
                <a:lnTo>
                  <a:pt x="562990" y="38099"/>
                </a:lnTo>
                <a:close/>
              </a:path>
              <a:path w="658240" h="114300">
                <a:moveTo>
                  <a:pt x="0" y="38099"/>
                </a:moveTo>
                <a:lnTo>
                  <a:pt x="0" y="76199"/>
                </a:lnTo>
                <a:lnTo>
                  <a:pt x="562990" y="76199"/>
                </a:lnTo>
                <a:lnTo>
                  <a:pt x="658240" y="57149"/>
                </a:lnTo>
                <a:lnTo>
                  <a:pt x="543940" y="0"/>
                </a:lnTo>
                <a:lnTo>
                  <a:pt x="562990" y="38099"/>
                </a:lnTo>
                <a:lnTo>
                  <a:pt x="0" y="38099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>
            <a:noAutofit/>
          </a:bodyPr>
          <a:lstStyle/>
          <a:p>
            <a:endParaRPr sz="135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617688A-C123-76B4-8197-E2F92EB81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2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98CBC-CE05-42DC-8800-66F9F138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29" y="365126"/>
            <a:ext cx="8650942" cy="85381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ພາ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ລະ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ບາດ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ໜ້າທີ່ຮັບຜິດຊອບການຈັດຕັ້ງປະຕິບັດແຕ່ລະຂັ້ນ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A6B5D-C127-4E77-A777-7299C568C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97" y="1703070"/>
            <a:ext cx="8358273" cy="39359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  ຂັ້ນສູນກາງ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20004" pitchFamily="2" charset="0"/>
                <a:cs typeface="Phetsarath OT" panose="02000500000000020004" pitchFamily="2" charset="0"/>
              </a:rPr>
              <a:t> ຂັ້ນແຂວງ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ຂັ້ນເມືອງ</a:t>
            </a:r>
          </a:p>
          <a:p>
            <a:pPr lvl="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ຂັ້ນບ້ານ</a:t>
            </a:r>
            <a:endParaRPr lang="en-US" sz="24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lvl="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ອົງ</a:t>
            </a:r>
            <a:r>
              <a:rPr lang="en-US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ສະ</a:t>
            </a:r>
            <a:r>
              <a:rPr lang="en-US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​ມ​າ​</a:t>
            </a:r>
            <a:r>
              <a:rPr lang="en-US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ຄົມ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lo-LA" sz="24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9D056-195D-BD82-4156-A24DF65FA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45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2124E-3394-444C-9283-8CBD86642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673" y="205582"/>
            <a:ext cx="7202456" cy="571298"/>
          </a:xfrm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ຂັ້ນສູນກາງ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4803-450A-48C3-834A-15AA4056E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776880"/>
            <a:ext cx="8677836" cy="5875538"/>
          </a:xfrm>
        </p:spPr>
        <p:txBody>
          <a:bodyPr>
            <a:noAutofit/>
          </a:bodyPr>
          <a:lstStyle/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time newroman"/>
                <a:cs typeface="Phetsarath OT" panose="02000500000000020004" pitchFamily="2" charset="0"/>
              </a:rPr>
              <a:t>ສ້າງ​ເຄື່ອງມື​ໃນ​ການຈັດ​ຕັ້ງ​ປະຕິບັດ ​ແລະ ​ເຄື່ອງມື​ໃນ​ການ​ຕິດຕາມ​ລາຍ​ງານ</a:t>
            </a:r>
            <a:endParaRPr lang="en-US" sz="2400" dirty="0">
              <a:latin typeface="time newroman"/>
              <a:cs typeface="Phetsarath OT" panose="02000500000000020004" pitchFamily="2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ຊຸກ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ຍູ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້ 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ຕິດ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ຕາມ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ຄັດ​ເລືອກ​ບ້ານ​ເປົ້າໝາ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ຍ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ສ້າງ​ຄວາມ​ເຂັ້ມ​ແຂງ​ໃຫ້​ທ້ອງ​ຖິ່ນ​ໃນ​ການຈັດ​ຕັ້ງ​ປະຕິບັດ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ຕິດຕາມ ​ແລະ ປະ​ເມີນ​ຜົນ​ການຈັດ​ຕັ້ງ​ປະຕິບັດ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ສະໜອງງົບປະມານ​ໃຫ້​ແຂວງ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ສະໜອງອຸປະກອນ​ທີ່​ຈຳ​ເປັນ​ຂອງ​ໂຄງການ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ສະຫຼຸບລາຍ​ງານທາງ​ດ້ານ​ວິຊາ​ການ ​ແລະ ການ​ເງິນ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ຖອດ​ຖອນ​ບົດຮຽນ​ ແລະ ​ຜັນ​ຂະຫຍາຍ​ໃນ​ທົ່ວ​ປະ​ເທດໃນຕໍ່ໜ້າ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A2AF0-9168-E0EB-D0C2-D9E8AD754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3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F5B0C-E9CD-4087-BBE9-0FB2AF85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31345"/>
          </a:xfrm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 ຂັ້ນແຂວງ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2C367-902D-4615-909B-092C0A9AB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29" y="896470"/>
            <a:ext cx="8834718" cy="5836023"/>
          </a:xfrm>
        </p:spPr>
        <p:txBody>
          <a:bodyPr>
            <a:noAutofit/>
          </a:bodyPr>
          <a:lstStyle/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ປະ​ກອບ​ທີ​ມງານ​​ເພື່ອ​ຮັບຜິດຊອບ​ເພື່ອ​ຊີ້​ນຳ​ເມືອງ, 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ໂຮງໝໍ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 ​ແລະ ບ້ານ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​ເປັນ​ເຈົ້າ​ການ​ໃນ​ການ​ອົບຮົມ​ໃຫ້​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, ບ້ານ ໂດຍ​ສົມທົບ​ກັບ​ສູນ​ກາງ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​ເປັນ​ເຈົ້າ​ການ​ໃນ​ການ​ກັ່ນ​ຕອງ ໂດຍ​ສົມທົບ​ກັບ​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ເມືອງ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​ເຂົ້າ​ຮ່ວມ​ກອງ​ປະຊຸມ​ຊີ້​ແຈງ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ຕິດຕາມ​ຊ່ວຍ​​ໃນການຈັດ​ຕັ້ງ​ປະຕິບັດ​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ນໍາພາ​ການ​ບໍລິການ​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ໃນ​ຂັ້ນ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ເມືອງ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ໂຮງໝໍ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​ນ້​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ອຍ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 ​ແລະ ບ້ານ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ສະຫຼຸບລາຍ​ງານ​ດ້ານ​ວິຊາ​ການ ​ແລະ ການ​ເງິນ ​ແລະ ຖອດ​ຖອນ​ບົດຮຽນ.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 algn="thaiDist">
              <a:lnSpc>
                <a:spcPct val="150000"/>
              </a:lnSpc>
              <a:buNone/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3DB60-AE10-874B-3A75-D8C06F9E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1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D11CF-F3F3-4669-ABEE-0E4611429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325155"/>
          </a:xfrm>
        </p:spPr>
        <p:txBody>
          <a:bodyPr>
            <a:normAutofit fontScale="90000"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ຂັ້ນເມືອງ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006F5-ABE6-4190-AB3A-45656824E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842683"/>
            <a:ext cx="8507208" cy="5755342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ປະ​ກອບ​ທີ​ມງານ​​ເພື່ອ​ຮັບຜິດຊອບ​ເພື່ອ​ຊີ້​ນຳ​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​ແລະ ບ້ານ.</a:t>
            </a:r>
            <a:endParaRPr lang="en-US" sz="2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ເປັນ​ເຈົ້າ​ການ​ໃນ​ການ​ອົບຮົມ​ໃຫ້​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, ບ້ານ ​ໂດຍ​ສົມທົບ​ກັບ​ສູນ​ກາງ ​ແລະ ​ແຂວງ</a:t>
            </a:r>
            <a:endParaRPr lang="en-US" sz="2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ເປັນ​ເຈົ້າ​ການ​ໃນ​ການ​ກັ່ນ​ຕອງ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endParaRPr lang="en-US" sz="2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ເຂົ້າ​ຮ່ວມ​ກອງ​ປະຊຸມ​ຊີ້​ແຈງ</a:t>
            </a:r>
            <a:endParaRPr lang="en-US" sz="2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ຕິດຕາມ​ຊ່ວຍ​​ໃນການຈັດ​ຕັ້ງ​ປະຕິບັດ​</a:t>
            </a:r>
            <a:endParaRPr lang="en-US" sz="2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ນຳພາ​ການ​ບໍລິການ​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ໃນ​ຂັ້ນ​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​ແລະ ບ້ານ</a:t>
            </a:r>
            <a:endParaRPr lang="en-US" sz="2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ສະຫຼຸບລາຍ​ງານ​ດ້ານ​ວິຊາ​ການ ​ແລະ ການ​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ເງິນ</a:t>
            </a:r>
            <a:endParaRPr lang="en-US" sz="2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5501A-B723-E044-F48F-F963D65FE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1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0C4D-66ED-42D4-82C4-106A730CC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6870"/>
            <a:ext cx="7886700" cy="281425"/>
          </a:xfrm>
        </p:spPr>
        <p:txBody>
          <a:bodyPr>
            <a:no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10B2F-1477-446F-9586-4DE6472C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71" y="568295"/>
            <a:ext cx="8686799" cy="6155233"/>
          </a:xfrm>
        </p:spPr>
        <p:txBody>
          <a:bodyPr>
            <a:noAutofit/>
          </a:bodyPr>
          <a:lstStyle/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ກອບ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ທີມຮັບຜິດຊອບ​ວຽກງານ​ຢູ່​ຂັ້ນ​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ພ້ອ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​ມ​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ທັງ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ຈັດຕັ້ງປະຕິບັດ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ຂັ້ນບ້ານ.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​ເກັບ​ກໍາ​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ຈຳ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ນວນ​ເດັກ​ໃນ​ບ້ານ ​​ທີ່ຂຶ້ນ​ກັບ​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​ໂດຍ​ອີງ​ໃສ່​ຕົວ​ເລກ​ສັກ​ຢາ​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ກັ່ນ​ຕອງ​ເດັກ​ຂາດ​ສານ​ອາຫານ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ກະກຽມສະຖານ​ທີ່​ໃນ​ການ​​ໄວ້​ນົມ-​ໄຂ່</a:t>
            </a:r>
            <a:endParaRPr lang="en-US" sz="2200" dirty="0">
              <a:solidFill>
                <a:srgbClr val="FF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ຮັບ​ເຄື່ອງ​ປະ​ເມີນ​ໂພຊະ​ນາ​ການ ​ແລະ ​ແບບ​ຟອມຕ່າງໆ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ໃຫ້ສຸຂະສຶກສາ ແລະ ໃຫ້ຄຳແນະນຳກ່ຽວກັບໂພຊະນາການໃຫ້ປະຊາຊົນ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ສາທິດການຕົ້ມເຂົ້າປຽກໃຫ້ພໍ່ແມ່ຜູ້ປົກຄອງເດັກ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ໂດຍ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ສົມ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ທົບ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ອ​ສ​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ສບ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ສະໜອງໄຂ່ ແລະ ນົມໃຫ້ເດັກ ແລະ ບັນທຶກຕິດຕາມ ພ້ອມ​ທັງ​ໃຫ້​ຄຳ​ແນະນຳ​ປຶກສາ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ສະຫຼຸບລາຍງານປະຈຳ​ອາທິດ​ກ່ຽວກັບ​ການສະໜອງນົມ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​ໄຂ່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lvl="0" indent="-51435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200" dirty="0">
                <a:latin typeface="Phetsarath OT" panose="02000500000000020004" pitchFamily="2" charset="0"/>
                <a:cs typeface="Phetsarath OT" panose="02000500000000020004" pitchFamily="2" charset="0"/>
              </a:rPr>
              <a:t>ຕິດຕາມ​ຊຸກ​ຍູ້.</a:t>
            </a:r>
            <a:endParaRPr lang="en-US" sz="2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05EA3-A218-2BF1-780C-F3A947798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8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42639-5F7A-436D-98D1-3C3AB17D1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67203"/>
          </a:xfrm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ຂັ້ນບ້ານ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FD617-6144-47C0-838D-C3A3AB588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07" y="1013012"/>
            <a:ext cx="8570258" cy="5746376"/>
          </a:xfrm>
        </p:spPr>
        <p:txBody>
          <a:bodyPr>
            <a:noAutofit/>
          </a:bodyPr>
          <a:lstStyle/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ແຕ່ງ​ຕັ້ງ​ທີ​ມງານ​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​ເພື່ອ​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ເຂົ້າ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ຮ່ວມ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​ອົບຮົມ ​ແລະ ຈັດ​ຕັ້ງ​ປະຕິບັດ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ກະກຽມສະຖານ​ທີ່​ໃນ​ການ​ໃຫ້​ບໍລິການ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highlight>
                  <a:srgbClr val="FFFF00"/>
                </a:highlight>
                <a:latin typeface="Phetsarath OT" panose="02000500000000020004" pitchFamily="2" charset="0"/>
                <a:cs typeface="Phetsarath OT" panose="02000500000000020004" pitchFamily="2" charset="0"/>
              </a:rPr>
              <a:t>ກະກຽມສະຖານ​ທີ່​ໃນ​ການ​​ໄວ້​ນົມ-​ໄຂ່</a:t>
            </a:r>
            <a:endParaRPr lang="en-US" sz="2400" dirty="0">
              <a:highlight>
                <a:srgbClr val="FFFF00"/>
              </a:highlight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ໃຫ້ສຸຂະສຶກສາ ແລະ ໃຫ້ຄຳແນະນຳກ່ຽວກັບໂພຊະນາການໃຫ້ປະຊາຊົນ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ເປັນຜູ້ຊ່ວຍໃນການກັ່ນຕອງເດັກຂາດສານອາຫານ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ເຕົ້າ​ໂຮມ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 ສະໜອງໄຂ່ ແລະ ນົມໃຫ້ເດັກ, ບັນທຶກຕິດຕາມ ແລະ ໃຫ້ຄໍາປຶກສາ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57200" lvl="0" indent="-457200" algn="thaiDist">
              <a:lnSpc>
                <a:spcPct val="15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ສະຫຼຸບລາຍງານປະຈຳ​ອາທິດ​ກ່ຽວກັບ​ການສະໜອງນົມ​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-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ໄຂ່​ໃຫ້​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F0F7C-877B-1EBF-900D-59F50C68D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8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8431-E15C-2E36-2B2A-9CEC2D2D2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2027"/>
          </a:xfrm>
        </p:spPr>
        <p:txBody>
          <a:bodyPr>
            <a:normAutofit/>
          </a:bodyPr>
          <a:lstStyle/>
          <a:p>
            <a:pPr algn="ctr"/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ອົງ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ສະ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ມາ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ຄົມ</a:t>
            </a:r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/</a:t>
            </a:r>
            <a:r>
              <a:rPr lang="lo-LA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ຄູ່ຮ່ວມພັດທະນາ</a:t>
            </a:r>
            <a:endParaRPr 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4D793-F8B5-0675-DF48-B7E785951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47" y="851647"/>
            <a:ext cx="8740588" cy="5746377"/>
          </a:xfrm>
        </p:spPr>
        <p:txBody>
          <a:bodyPr>
            <a:normAutofit/>
          </a:bodyPr>
          <a:lstStyle/>
          <a:p>
            <a:pPr marL="514350" indent="-514350" algn="thaiDist">
              <a:lnSpc>
                <a:spcPct val="150000"/>
              </a:lnSpc>
              <a:buFont typeface="+mj-lt"/>
              <a:buAutoNum type="arabicParenR"/>
            </a:pPr>
            <a:endParaRPr lang="en-US" sz="2400" dirty="0">
              <a:solidFill>
                <a:schemeClr val="tx1"/>
              </a:solidFill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514350" indent="-514350" algn="thaiDist">
              <a:lnSpc>
                <a:spcPct val="150000"/>
              </a:lnSpc>
              <a:buFont typeface="+mj-lt"/>
              <a:buAutoNum type="arabicParenR"/>
            </a:pP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ງານ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ກັບ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ບັນ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ດາ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ຄຸ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ຮ່ວມ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ງານ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ພາກ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ລັດ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ທີ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ກ່ຽວ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ຂ້ອງ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ທຸກ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ຂັ້ນ</a:t>
            </a:r>
            <a:endParaRPr lang="en-US" sz="2400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514350" indent="-514350" algn="thaiDist">
              <a:lnSpc>
                <a:spcPct val="150000"/>
              </a:lnSpc>
              <a:buFont typeface="+mj-lt"/>
              <a:buAutoNum type="arabicParenR"/>
            </a:pP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ໃຫ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ໜັບ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ໜູນ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​ດ້​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ວິ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ຊາ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ງົບ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ມານ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ທີ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ມີ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ໃນ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ຈັດ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ຕັ້ງ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ຕິ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ບັດ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ກິດ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ຈະ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ກຳ</a:t>
            </a:r>
            <a:endParaRPr lang="en-US" sz="2400" dirty="0">
              <a:solidFill>
                <a:schemeClr val="tx1"/>
              </a:solidFill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514350" indent="-514350" algn="thaiDist">
              <a:lnSpc>
                <a:spcPct val="150000"/>
              </a:lnSpc>
              <a:buFont typeface="+mj-lt"/>
              <a:buAutoNum type="arabicParenR"/>
            </a:pP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ຮ່ວມການ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ເມີນ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ຕີ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ລາ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ຜົ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​ນ 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ກັບ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ກອງ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ເລ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ຂາ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ໂພ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ຊະ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ນາ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</a:p>
          <a:p>
            <a:pPr marL="514350" indent="-514350" algn="thaiDist">
              <a:lnSpc>
                <a:spcPct val="150000"/>
              </a:lnSpc>
              <a:buFont typeface="+mj-lt"/>
              <a:buAutoNum type="arabicParenR"/>
            </a:pP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ລົງ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ຕິດ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ຕາມ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ກິດ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ຈະ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​ກ</a:t>
            </a:r>
            <a:r>
              <a:rPr lang="lo-LA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ໍາ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ຢູ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ເປົ້າ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ໝາຍ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ເຂົ້າ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ຮ່ວມການ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​ຈ</a:t>
            </a:r>
            <a:r>
              <a:rPr lang="lo-LA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ັ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ດ​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ຕັ້ງ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ຕິ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ບັດ</a:t>
            </a:r>
            <a:r>
              <a:rPr lang="en-US" sz="2400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</a:p>
          <a:p>
            <a:pPr marL="514350" indent="-514350" algn="thaiDist">
              <a:lnSpc>
                <a:spcPct val="150000"/>
              </a:lnSpc>
              <a:buFont typeface="+mj-lt"/>
              <a:buAutoNum type="arabicParenR"/>
            </a:pP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ສະຫຼູບລາຍ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ງານ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ໃຫ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ຄູ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ຮ່ວມ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ງານ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ພາກ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ສ່ວນ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ກ່ຽວ</a:t>
            </a:r>
            <a:r>
              <a:rPr lang="en-US" sz="2400" dirty="0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400" dirty="0" err="1">
                <a:solidFill>
                  <a:schemeClr val="tx1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ຂ້ອງ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1E3E5-B6C5-F7D5-6F7A-5C1DAA105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9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CC63F-DD35-4D88-8F86-4DFA3EA32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29" y="435783"/>
            <a:ext cx="8481059" cy="502920"/>
          </a:xfrm>
        </p:spPr>
        <p:txBody>
          <a:bodyPr>
            <a:noAutofit/>
          </a:bodyPr>
          <a:lstStyle/>
          <a:p>
            <a:pPr algn="ctr"/>
            <a:r>
              <a:rPr lang="lo-LA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ຂັ້ນຕອນ ແລະ ວິທີໃນການສ້າງບ້ານໂພຊະນາການ</a:t>
            </a:r>
            <a:r>
              <a:rPr lang="en-US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lo-LA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endParaRPr lang="en-US" sz="28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DBA34BA-E711-4B93-8E0D-BEDF7AE868C3}"/>
              </a:ext>
            </a:extLst>
          </p:cNvPr>
          <p:cNvGrpSpPr>
            <a:grpSpLocks/>
          </p:cNvGrpSpPr>
          <p:nvPr/>
        </p:nvGrpSpPr>
        <p:grpSpPr bwMode="auto">
          <a:xfrm>
            <a:off x="954913" y="1469828"/>
            <a:ext cx="7336831" cy="3936673"/>
            <a:chOff x="1695" y="8910"/>
            <a:chExt cx="8940" cy="614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1E477D1-9400-4FB6-B25A-D3D95C8E4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5" y="8910"/>
              <a:ext cx="8940" cy="61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4B7C91C-4287-45B2-89FF-7C54A58BB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" y="11684"/>
              <a:ext cx="1155" cy="2415"/>
            </a:xfrm>
            <a:prstGeom prst="rect">
              <a:avLst/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5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5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vert270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lo-LA" b="1" dirty="0">
                  <a:latin typeface="Calibri" panose="020F0502020204030204" pitchFamily="34" charset="0"/>
                  <a:ea typeface="Times New Roman" panose="02020603050405020304" pitchFamily="18" charset="0"/>
                  <a:cs typeface="Phetsarath OT" panose="02000500000000020004" pitchFamily="2" charset="0"/>
                </a:rPr>
                <a:t>ກະກຽມ</a:t>
              </a:r>
              <a:endParaRPr lang="en-US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endParaRPr>
            </a:p>
          </p:txBody>
        </p:sp>
        <p:sp>
          <p:nvSpPr>
            <p:cNvPr id="7" name="AutoShape 12">
              <a:extLst>
                <a:ext uri="{FF2B5EF4-FFF2-40B4-BE49-F238E27FC236}">
                  <a16:creationId xmlns:a16="http://schemas.microsoft.com/office/drawing/2014/main" id="{B4F97D85-C653-4F54-A545-17DA5AB77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7" y="8910"/>
              <a:ext cx="8145" cy="2460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chemeClr val="lt1">
                    <a:lumMod val="100000"/>
                    <a:lumOff val="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5400000" scaled="1"/>
            </a:gradFill>
            <a:ln w="12700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6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lo-LA" sz="1500" b="1" dirty="0">
                  <a:latin typeface="Calibri" panose="020F0502020204030204" pitchFamily="34" charset="0"/>
                  <a:ea typeface="Times New Roman" panose="02020603050405020304" pitchFamily="18" charset="0"/>
                  <a:cs typeface="Phetsarath OT" panose="02000500000000020004" pitchFamily="2" charset="0"/>
                </a:rPr>
                <a:t>ບ້ານໂພຊະນາການຕົວແບບ</a:t>
              </a:r>
              <a:endParaRPr lang="en-US" sz="1350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5E42AA-5687-43E7-BD27-D5F3F711B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5" y="11684"/>
              <a:ext cx="1320" cy="2415"/>
            </a:xfrm>
            <a:prstGeom prst="rect">
              <a:avLst/>
            </a:prstGeom>
            <a:gradFill rotWithShape="0"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>
                    <a:lumMod val="20000"/>
                    <a:lumOff val="8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8900000" scaled="1"/>
            </a:gradFill>
            <a:ln w="12700">
              <a:solidFill>
                <a:schemeClr val="accent3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3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vert270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lo-LA" b="1" dirty="0">
                  <a:latin typeface="Calibri" panose="020F0502020204030204" pitchFamily="34" charset="0"/>
                  <a:ea typeface="Times New Roman" panose="02020603050405020304" pitchFamily="18" charset="0"/>
                  <a:cs typeface="Phetsarath OT" panose="02000500000000020004" pitchFamily="2" charset="0"/>
                </a:rPr>
                <a:t>ກຳນົດເປົ້າໝາຍ</a:t>
              </a:r>
              <a:endParaRPr lang="en-US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DA2E72-15ED-4BA0-9806-AE0C94550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0" y="11669"/>
              <a:ext cx="1305" cy="2430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8900000" scaled="1"/>
            </a:gradFill>
            <a:ln w="12700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2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vert270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lo-LA" b="1" dirty="0">
                  <a:latin typeface="Calibri" panose="020F0502020204030204" pitchFamily="34" charset="0"/>
                  <a:ea typeface="Times New Roman" panose="02020603050405020304" pitchFamily="18" charset="0"/>
                  <a:cs typeface="Phetsarath OT" panose="02000500000000020004" pitchFamily="2" charset="0"/>
                </a:rPr>
                <a:t>ດຳເນີນຈັດຕັ້ງປະຕິບັດ</a:t>
              </a:r>
              <a:endParaRPr lang="en-US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473275-764A-43B7-8D55-C547454D8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0" y="11669"/>
              <a:ext cx="1140" cy="2355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8900000" scaled="1"/>
            </a:gradFill>
            <a:ln w="1270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1">
                  <a:lumMod val="50000"/>
                  <a:lumOff val="0"/>
                  <a:alpha val="50000"/>
                </a:schemeClr>
              </a:outerShdw>
            </a:effectLst>
          </p:spPr>
          <p:txBody>
            <a:bodyPr rot="0" vert="vert270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lo-LA" b="1" dirty="0">
                  <a:latin typeface="Calibri" panose="020F0502020204030204" pitchFamily="34" charset="0"/>
                  <a:ea typeface="Times New Roman" panose="02020603050405020304" pitchFamily="18" charset="0"/>
                  <a:cs typeface="Phetsarath OT" panose="02000500000000020004" pitchFamily="2" charset="0"/>
                </a:rPr>
                <a:t>ສະຫຼຸບຕີລາຄາ ແລະ</a:t>
              </a:r>
              <a:r>
                <a:rPr lang="en-US" b="1" dirty="0">
                  <a:latin typeface="Calibri" panose="020F0502020204030204" pitchFamily="34" charset="0"/>
                  <a:ea typeface="Times New Roman" panose="02020603050405020304" pitchFamily="18" charset="0"/>
                  <a:cs typeface="Phetsarath OT" panose="02000500000000020004" pitchFamily="2" charset="0"/>
                </a:rPr>
                <a:t> </a:t>
              </a:r>
              <a:r>
                <a:rPr lang="lo-LA" b="1" dirty="0">
                  <a:latin typeface="Calibri" panose="020F0502020204030204" pitchFamily="34" charset="0"/>
                  <a:ea typeface="Times New Roman" panose="02020603050405020304" pitchFamily="18" charset="0"/>
                  <a:cs typeface="Phetsarath OT" panose="02000500000000020004" pitchFamily="2" charset="0"/>
                </a:rPr>
                <a:t>ປະເມີນຜົນ</a:t>
              </a:r>
              <a:endParaRPr lang="en-US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0519CD5-46BD-4A89-8631-0189C40D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0" y="11654"/>
              <a:ext cx="1170" cy="2370"/>
            </a:xfrm>
            <a:prstGeom prst="rect">
              <a:avLst/>
            </a:prstGeom>
            <a:gradFill rotWithShape="0">
              <a:gsLst>
                <a:gs pos="0">
                  <a:schemeClr val="accent6">
                    <a:lumMod val="60000"/>
                    <a:lumOff val="40000"/>
                  </a:schemeClr>
                </a:gs>
                <a:gs pos="50000">
                  <a:schemeClr val="accent6">
                    <a:lumMod val="100000"/>
                    <a:lumOff val="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5400000" scaled="1"/>
            </a:gradFill>
            <a:ln w="12700">
              <a:solidFill>
                <a:schemeClr val="accent6">
                  <a:lumMod val="100000"/>
                  <a:lumOff val="0"/>
                </a:schemeClr>
              </a:solidFill>
              <a:miter lim="800000"/>
              <a:headEnd/>
              <a:tailEnd/>
            </a:ln>
            <a:effectLst>
              <a:outerShdw dist="28398" dir="3806097" algn="ctr" rotWithShape="0">
                <a:schemeClr val="accent6">
                  <a:lumMod val="50000"/>
                  <a:lumOff val="0"/>
                </a:schemeClr>
              </a:outerShdw>
            </a:effectLst>
          </p:spPr>
          <p:txBody>
            <a:bodyPr rot="0" vert="vert270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lo-LA" sz="1600" b="1" u="sng" dirty="0">
                  <a:solidFill>
                    <a:srgbClr val="0000FF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Phetsarath OT" panose="02000500000000020004" pitchFamily="2" charset="0"/>
                </a:rPr>
                <a:t>ຢັ້ງຢືນ ແລະປະກາດເປັນບ້ານຕົວແບບ</a:t>
              </a:r>
              <a:endPara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endParaRPr>
            </a:p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US" sz="1600" b="1" dirty="0">
                  <a:latin typeface="Calibri" panose="020F0502020204030204" pitchFamily="34" charset="0"/>
                  <a:ea typeface="Times New Roman" panose="02020603050405020304" pitchFamily="18" charset="0"/>
                  <a:cs typeface="Cordia New" panose="020B0304020202020204" pitchFamily="34" charset="-34"/>
                </a:rPr>
                <a:t> </a:t>
              </a:r>
              <a:endParaRPr lang="en-US" sz="1600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E6FC556-9A68-4EFE-B684-1349A6505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" y="14197"/>
              <a:ext cx="735" cy="690"/>
            </a:xfrm>
            <a:prstGeom prst="ellipse">
              <a:avLst/>
            </a:prstGeom>
            <a:solidFill>
              <a:schemeClr val="lt1">
                <a:lumMod val="100000"/>
                <a:lumOff val="0"/>
              </a:schemeClr>
            </a:solidFill>
            <a:ln w="31750">
              <a:solidFill>
                <a:schemeClr val="accent5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US" sz="825">
                  <a:latin typeface="Calibri" panose="020F0502020204030204" pitchFamily="34" charset="0"/>
                  <a:ea typeface="Times New Roman" panose="02020603050405020304" pitchFamily="18" charset="0"/>
                  <a:cs typeface="DokChampa" panose="020B0604020202020204" pitchFamily="34" charset="-34"/>
                </a:rPr>
                <a:t>1</a:t>
              </a:r>
              <a:endParaRPr lang="en-US" sz="825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F1955A0-E847-4FEA-8DE6-6687641438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0" y="14197"/>
              <a:ext cx="735" cy="690"/>
            </a:xfrm>
            <a:prstGeom prst="ellipse">
              <a:avLst/>
            </a:prstGeom>
            <a:solidFill>
              <a:schemeClr val="lt1">
                <a:lumMod val="100000"/>
                <a:lumOff val="0"/>
              </a:schemeClr>
            </a:solidFill>
            <a:ln w="31750">
              <a:solidFill>
                <a:schemeClr val="accent5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US" sz="825">
                  <a:latin typeface="Calibri" panose="020F0502020204030204" pitchFamily="34" charset="0"/>
                  <a:ea typeface="Times New Roman" panose="02020603050405020304" pitchFamily="18" charset="0"/>
                  <a:cs typeface="Cordia New" panose="020B0304020202020204" pitchFamily="34" charset="-34"/>
                </a:rPr>
                <a:t>4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CE2ADD8-B21E-45DD-8CC5-4B18AA015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14197"/>
              <a:ext cx="735" cy="690"/>
            </a:xfrm>
            <a:prstGeom prst="ellipse">
              <a:avLst/>
            </a:prstGeom>
            <a:solidFill>
              <a:schemeClr val="lt1">
                <a:lumMod val="100000"/>
                <a:lumOff val="0"/>
              </a:schemeClr>
            </a:solidFill>
            <a:ln w="31750">
              <a:solidFill>
                <a:schemeClr val="accent5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US" sz="825">
                  <a:latin typeface="Calibri" panose="020F0502020204030204" pitchFamily="34" charset="0"/>
                  <a:ea typeface="Times New Roman" panose="02020603050405020304" pitchFamily="18" charset="0"/>
                  <a:cs typeface="Cordia New" panose="020B0304020202020204" pitchFamily="34" charset="-34"/>
                </a:rPr>
                <a:t>2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5238F8-B0CB-4198-B2CE-8155EAC4A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5" y="14197"/>
              <a:ext cx="735" cy="690"/>
            </a:xfrm>
            <a:prstGeom prst="ellipse">
              <a:avLst/>
            </a:prstGeom>
            <a:solidFill>
              <a:schemeClr val="lt1">
                <a:lumMod val="100000"/>
                <a:lumOff val="0"/>
              </a:schemeClr>
            </a:solidFill>
            <a:ln w="31750">
              <a:solidFill>
                <a:schemeClr val="accent5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US" sz="825">
                  <a:latin typeface="Calibri" panose="020F0502020204030204" pitchFamily="34" charset="0"/>
                  <a:ea typeface="Times New Roman" panose="02020603050405020304" pitchFamily="18" charset="0"/>
                  <a:cs typeface="Cordia New" panose="020B0304020202020204" pitchFamily="34" charset="-34"/>
                </a:rPr>
                <a:t>3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4A7EB48-7664-4590-894F-9D499A60C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0" y="14197"/>
              <a:ext cx="735" cy="690"/>
            </a:xfrm>
            <a:prstGeom prst="ellipse">
              <a:avLst/>
            </a:prstGeom>
            <a:solidFill>
              <a:schemeClr val="lt1">
                <a:lumMod val="100000"/>
                <a:lumOff val="0"/>
              </a:schemeClr>
            </a:solidFill>
            <a:ln w="31750">
              <a:solidFill>
                <a:schemeClr val="accent5">
                  <a:lumMod val="100000"/>
                  <a:lumOff val="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68580" tIns="34290" rIns="68580" bIns="3429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US" sz="825">
                  <a:latin typeface="Calibri" panose="020F0502020204030204" pitchFamily="34" charset="0"/>
                  <a:ea typeface="Times New Roman" panose="02020603050405020304" pitchFamily="18" charset="0"/>
                  <a:cs typeface="Cordia New" panose="020B0304020202020204" pitchFamily="34" charset="-34"/>
                </a:rPr>
                <a:t>5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3862F-3D3E-D830-E946-A43B9D8B0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1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1754-D3CD-102A-1ADD-00B29E56C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48" y="391477"/>
            <a:ext cx="8395222" cy="3857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1. 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ໄລ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ຍະ</a:t>
            </a:r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ການກະກຽມ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F3D5C-2FF8-CFA4-2FCE-97D92D807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0" y="1051560"/>
            <a:ext cx="8755380" cy="5634990"/>
          </a:xfrm>
        </p:spPr>
        <p:txBody>
          <a:bodyPr>
            <a:noAutofit/>
          </a:bodyPr>
          <a:lstStyle/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ຊຸມ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ຊີ້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ແຈງ/ປຶກສາຫາລື (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ຂັ້ນສູນກາງ, ແຂວງ, 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b="1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b="1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)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28575" indent="0" algn="thaiDist">
              <a:lnSpc>
                <a:spcPct val="150000"/>
              </a:lnSpc>
              <a:spcBef>
                <a:spcPts val="0"/>
              </a:spcBef>
              <a:buNone/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ເພື່ອທໍາຄວາມ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ເຂົ້າ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 ແລະ ມາດ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ລວມ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ທັງ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ບາດ ແລະ ໜ້າ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ຜິດ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ຊອບ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ຂອງ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ເຂົາ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ເຈົ້າ</a:t>
            </a:r>
            <a:endParaRPr lang="en-US" sz="2400" dirty="0">
              <a:solidFill>
                <a:srgbClr val="000000"/>
              </a:solidFill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28575" indent="0" algn="thaiDist">
              <a:lnSpc>
                <a:spcPct val="150000"/>
              </a:lnSpc>
              <a:spcBef>
                <a:spcPts val="0"/>
              </a:spcBef>
              <a:buNone/>
            </a:pPr>
            <a:endParaRPr lang="lo-LA" sz="24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371475" indent="-342900"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ຮັບຜິດຊອບ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ງານຫຼັກ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ເລ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 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ຊຸມ ແລະ ອົບ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ຮົມໃຫ້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ແກ່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ນັກ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 ແລະ 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endParaRPr lang="en-US" sz="2400" dirty="0">
              <a:solidFill>
                <a:srgbClr val="000000"/>
              </a:solidFill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257175" algn="thaiDist">
              <a:lnSpc>
                <a:spcPct val="150000"/>
              </a:lnSpc>
              <a:spcBef>
                <a:spcPts val="0"/>
              </a:spcBef>
            </a:pP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0" indent="0">
              <a:buNone/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5B6E0-1A62-9511-C47B-223C581ED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3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CE622-0143-5B32-2501-5E51F533A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980" y="274320"/>
            <a:ext cx="7246620" cy="51435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b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ການກະກຽມກ່ອນລົງບ້ານ: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61FC1-AA0D-2CBC-9B31-21A2C627F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914400"/>
            <a:ext cx="8869679" cy="5760720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ຈັດພິມ </a:t>
            </a:r>
            <a:r>
              <a:rPr lang="en-AU" sz="2400" dirty="0"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poster </a:t>
            </a: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 ຂໍ້ມູນອ້າງອີງ ຂອງ ບ້ານເປົ້າໝາຍທີ່ສໍາຫຼວດໃນເບື້ອງຕົ້ນ;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ຈັດພິມ ແຜນທີ່ຂອບເຂດຊາຍແດນ ຂອງ ບ້ານເປົ້າໝາຍ;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ແບບຟອມການລາຍງານ ຜົນການສ້າງແຜນເຊື່ອມສານຂັ້ນບ້ານ;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ແບບຟອມການເກັບກຳຂໍ້ມູນບ້ານ;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ຕິດຕໍ່ ປະສານງານ ກັບອໍານາດການປົກຄອງບ້ານ: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373261" indent="-160735" algn="thaiDi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ເກັບກໍາຂໍ້ມູນແຜນຂອງບ້ານທີ່ມີໃນປະຈຸບັນ (ແຜນຂອງລັດຖະບານ, ໂຄງການ....);</a:t>
            </a:r>
          </a:p>
          <a:p>
            <a:pPr marL="373261" indent="-160735" algn="thaiDi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ກໍານົດຈໍານວນຄະນະກໍາມະການບ້ານທີ່ຈະເຂົ້າຮ່ວມປະຊຸມວາງແຜນ, ຢ່າງນ້ອຍໃຫ້ມີຈໍານວນແມ່ຍິງ 40% ແລະ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ໃຫ້ມີຜູ້ຕາງໜ້າຄອບຄົວເດັກນ້ອຍໃນເກນອາຍຸ 1,000 ວັນເຂົ້າຮ່ວມ.</a:t>
            </a:r>
          </a:p>
          <a:p>
            <a:pPr marL="373261" indent="-160735" algn="thaiDi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ນັດປະຊຸມເພື່ອເຮັດວຽກຢູ່ບ້ານ 1 ມື້ເຕັມ, ພາກເຊົ້າ ເຮັດວຽກຮ່ວມກັບອໍານາດການປົກຄອງບ້ານ ແລະ ພາກບ່າຍ ນັດປະຊຸມກັບຊາວບ້ານທັງໝົດ ເພື່ອຜ່ານແຜນຂັ້ນບ້ານ.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6D2A5-4FD3-C00C-FF1B-5F00E3E1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5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" y="1177290"/>
            <a:ext cx="8835390" cy="5554980"/>
          </a:xfrm>
        </p:spPr>
        <p:txBody>
          <a:bodyPr>
            <a:normAutofit/>
          </a:bodyPr>
          <a:lstStyle/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ໄດ້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ການໂພ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ເຂົ້າ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 ແລະ ມາດ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ບາດ ແລະ ໜ້າ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ຜິດ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ຊອບ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ຂອງ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ເຂົາ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ເຈົ້າ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endParaRPr lang="en-US" sz="24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257175" algn="thaiDist">
              <a:lnSpc>
                <a:spcPct val="150000"/>
              </a:lnSpc>
              <a:spcBef>
                <a:spcPts val="0"/>
              </a:spcBef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ງານຫຼັກ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/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ເລ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 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ສົມ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ທົບ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​ກ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ັ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ເລ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ຊຸມ 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ອົບ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ຮົມໃຫ້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ແກ່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endParaRPr lang="en-US" sz="2400" dirty="0">
              <a:solidFill>
                <a:srgbClr val="000000"/>
              </a:solidFill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endParaRPr lang="en-US" sz="24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ເຄື່ອງ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ຍຸດ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ແຫ່ງ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ຊາດ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ດ້ານ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ໂອ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ໂອ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ກ່ຽວ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ນ້ຳ ແລະ ສຸ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ໄມ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ເຕີ້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ຕອນ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ວາງ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ແຜນ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24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4733A-1CEE-48A8-A5CB-962410742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2897"/>
            <a:ext cx="8138160" cy="47720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ໄລຍະ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2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ກອງ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ຊຸມຢູ່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2116A9-200E-8398-177B-9A11EE49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6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0CAE4-5B75-20CD-9CB2-63F73C7E8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205741"/>
            <a:ext cx="8652510" cy="43434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ການຈັດຕັ້ງປະຕິບັດ, ຕີລາຄາ ແລະ ການປະເມີນຜົນ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F70A9-A55A-967A-24EA-578C2A80D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735106"/>
            <a:ext cx="8652510" cy="5917153"/>
          </a:xfrm>
        </p:spPr>
        <p:txBody>
          <a:bodyPr>
            <a:noAutofit/>
          </a:bodyPr>
          <a:lstStyle/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ສູນກາງລົງຊ່ວຍ ແລະ ຕິດຕາມແຂວງ, ບາງເມືອງ ແລະ ບາງບ້ານ ປະຈໍາ 6 ເດືອນ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ແຂວງຕິດຕາມ ເມືອງ 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ແລະ ບ້ານ ປະຈໍາ 3 ເດືອນ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ເມືອງຕິດຕາມ 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ແລະ ບ້ານ ປະຈໍາ 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1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ເດືອນ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ລົງຊ່ວຍ ບ້ານ ປະຈຳ 2 ອາທິດ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ອສບ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ແມ່ຍິງບ້ານ ແລະ ຄະນະກຳມະການ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ຮັກ</a:t>
            </a:r>
            <a:r>
              <a:rPr lang="en-US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ສາ</a:t>
            </a: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ສຸຂະພາບບ້ານ ເຄື່ອນໄຫວປະຈຳອາທິດ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ປະເມີນຜົນກະທົບທຽບໃສ່ ຄາດໝາຍຕົວຊີ້ວັດ ປະຈຳໄຕມາດ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,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ທ້າຍປີຂອງແຕ່ລະປີເພື່ອ  ປະກາດເປັນຕົວແບບ 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ເມື່ອແຕ່ລະຂັ້ນມີປະສົບການ ຖ້າບ້ານອື່ນມີເງື່ອນໄຂແລ້ວໃຫ້ຂະຫຍາຍໄປຕື່ມ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ລາຍງານ ການສ້າງບ້ານຕົວແບບ ໃນກອງປະຊຸມຄະນະກຳມະການໂພຊະນາການໃນທຸກຂັ້ນ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thaiDist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F780C-0879-6768-C4A0-FE3073E0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2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43855-128C-B919-68BE-8C1D53450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11633"/>
            <a:ext cx="8698230" cy="50845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ໄລ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ຍະ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3: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ຈັດ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ACAFC-64DA-2E4F-3424-78BE66DF5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891540"/>
            <a:ext cx="8698230" cy="596646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ໄດ້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ນັກ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ບ້ານໄດ້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ອົບ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ຮົມ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ກ່ຽວ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ຄວາມ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ຮູ້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ພຶ້ນ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 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ໃຫ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້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ໂພຊະນາສຶກສາເພື່ອປ່ຽນແປງພຶດຕິກໍາ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ຄ້ຳ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ກັນ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ບຽງ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ເດັກ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ລຸ່ມ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5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ປີໄດ້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ເສີມ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endParaRPr lang="en-US" sz="24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en-US" sz="2400" b="1" dirty="0">
                <a:solidFill>
                  <a:srgbClr val="FF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ການໂພ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 ແລະ 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ບ້ານໃຫ້ໂພຊະນາສຶກສາ ເພື່ອປ່ຽນແປງພຶດຕິກໍາໃຫ້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ແກ່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ພໍ່ ແລະ ແມ່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ປົກ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ຄອງ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ເດັກພາຍ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ທຸກໆ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ເດືອນ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ໃຫ້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ເສີມ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ແກ່ເດັກ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ລຸ່ມ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5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ປີ (ອາຫານທ່ຽງ 1 ຄາບຄືເຂົ້າປຽກ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ສ່ວນໄຂ່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ນົມ ແລະ ໝາກໄມ້ ເປັນອາຫານຫວ່າງຕອນບ່າຍ) ລວມ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ທັງຕິດຕາມການຈະເລີນເຕີບໂຕຂອງເດັກ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ຢ່າງ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ເປັນ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ຈຳ.</a:t>
            </a:r>
            <a:endParaRPr lang="en-US" sz="24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>
              <a:buNone/>
            </a:pPr>
            <a:endParaRPr lang="en-US" sz="2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0B62C-7F93-8243-DDCC-A6A1B6735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7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64714-AB64-44B2-BF43-27055C861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53" y="187574"/>
            <a:ext cx="7995397" cy="468592"/>
          </a:xfrm>
        </p:spPr>
        <p:txBody>
          <a:bodyPr>
            <a:no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ການຈັດ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ບັດຢູ່ບ້ານເປົ້າໝາຍ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129A7-2EA4-4AB5-89F2-9CA544812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55" y="590963"/>
            <a:ext cx="8704729" cy="6413519"/>
          </a:xfrm>
        </p:spPr>
        <p:txBody>
          <a:bodyPr>
            <a:normAutofit fontScale="85000" lnSpcReduction="20000"/>
          </a:bodyPr>
          <a:lstStyle/>
          <a:p>
            <a:pPr marL="0" indent="0" algn="thaiDist">
              <a:lnSpc>
                <a:spcPct val="100000"/>
              </a:lnSpc>
              <a:spcBef>
                <a:spcPts val="0"/>
              </a:spcBef>
              <a:buNone/>
            </a:pP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ຈັດຕັ້ງປະຕິບັດກິດຈະກຳຢູ່ຂັ້ນບ້ານ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2 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ຄັ້ງ/ເດືອນ 2 ຊົ່ວໂມງ/ຄັ້ງ (ພະນັກງານ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ໝໍ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2 ທ່ານ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+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ອສບ ຂັ້ນບ້ານ 2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ທ່ານ)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ຈັດເປັນ </a:t>
            </a:r>
            <a:r>
              <a:rPr lang="en-US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4</a:t>
            </a:r>
            <a:r>
              <a:rPr lang="lo-LA" sz="2600" dirty="0">
                <a:latin typeface="Phetsarath OT" panose="02000500000000020004" pitchFamily="2" charset="0"/>
                <a:cs typeface="Phetsarath OT" panose="02000500000000020004" pitchFamily="2" charset="0"/>
              </a:rPr>
              <a:t> ໂຕະ ຄື:</a:t>
            </a:r>
          </a:p>
          <a:p>
            <a:pPr marL="857250" indent="-385763" algn="thaiDist">
              <a:lnSpc>
                <a:spcPct val="170000"/>
              </a:lnSpc>
              <a:spcBef>
                <a:spcPts val="0"/>
              </a:spcBef>
            </a:pPr>
            <a:r>
              <a:rPr lang="lo-LA" sz="2400" b="1" u="sng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ໂຕະທີ1</a:t>
            </a:r>
            <a:r>
              <a:rPr lang="lo-LA" sz="2400" b="1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ລົງທະບຽນ-ທົດສອບກ່ອນການໄດ້ຮັບຄຳແນະນຳປຶກສາ-ອອກບັດໃນການມາຮັບໄຂ່-ນົມ (ນຳໃຊ້ ແບບຟອມ)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857250" indent="-385763" algn="thaiDist">
              <a:lnSpc>
                <a:spcPct val="170000"/>
              </a:lnSpc>
              <a:spcBef>
                <a:spcPts val="0"/>
              </a:spcBef>
            </a:pPr>
            <a:r>
              <a:rPr lang="lo-LA" sz="2400" b="1" u="sng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ໂຕະທີ2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 ປະເມີນໂພຊະນາການ ແລະ ເກັບກຳຈຳນວນ ເດັກລຸ່ມ 5 ປີ 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ພ້ອມ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ທັງ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ໃຫ້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ຄຳ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ປຶກສາກ່ຽວກັບການລ້ຽງດູເດັກອ່ອນ ແລະ ເດັກນ້ອຍ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(ຊິງຊັ່ງ, ໄມ້ແທກລວງສູງ, ເສັ້ນແທກຮອບແຂນ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ແບບຟອມ, ປຶ້ມຕິດຕາມການຈະເລີນເຕີບໂຕ).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algn="thaiDist"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ຊັ່ງນ້ຳໜັກ     	1 ເດືອນ/ຄັ້ງ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algn="thaiDist"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ແທກລວງສູງ 	6 ເດືອນ/ຄັ້ງ</a:t>
            </a:r>
          </a:p>
          <a:p>
            <a:pPr marL="0" indent="0" algn="thaiDist">
              <a:lnSpc>
                <a:spcPct val="170000"/>
              </a:lnSpc>
              <a:spcBef>
                <a:spcPts val="0"/>
              </a:spcBef>
              <a:buNone/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	ສາທິດການຕົ້ມເຂົ້າປຽກ (ໃຫ້ບ້ານລະດົມກັນເອົາມາ)</a:t>
            </a:r>
          </a:p>
          <a:p>
            <a:pPr marL="0" indent="0" algn="thaiDist">
              <a:lnSpc>
                <a:spcPct val="170000"/>
              </a:lnSpc>
              <a:spcBef>
                <a:spcPts val="0"/>
              </a:spcBef>
              <a:buNone/>
            </a:pPr>
            <a:endParaRPr lang="lo-LA" sz="2400" b="1" dirty="0">
              <a:solidFill>
                <a:srgbClr val="000000"/>
              </a:solidFill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 algn="thaiDist">
              <a:lnSpc>
                <a:spcPct val="170000"/>
              </a:lnSpc>
              <a:spcBef>
                <a:spcPts val="0"/>
              </a:spcBef>
              <a:buNone/>
            </a:pPr>
            <a:r>
              <a:rPr lang="lo-LA" sz="2400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  <a:t>ສະຫຼູບ</a:t>
            </a:r>
            <a:r>
              <a:rPr lang="lo-LA" sz="24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  <a:t>: ມີກິດຈະກໍາ</a:t>
            </a:r>
            <a:r>
              <a:rPr lang="lo-LA" sz="24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ສາທິດການຕົ້ມເຂົ້າປຽກ, </a:t>
            </a:r>
            <a:r>
              <a:rPr lang="lo-LA" sz="24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  <a:t>ໃຫ້ຄໍາແນະນໍາວຽກງານໂພຊະນາການ, ການປະເມີນໂພຊະນາການລຸ່ມ 5 ປີ ແລະ ໃຫ້ຈຸລະສານອາສານອາຫານ ແລະ ໄຂ່-ນົມ (ຖ້າໂຄງການມີການສະໜອງ)</a:t>
            </a:r>
            <a:endParaRPr lang="en-US" sz="2400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</a:pPr>
            <a:endParaRPr lang="en-US" sz="27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50000"/>
              </a:lnSpc>
            </a:pPr>
            <a:endParaRPr lang="en-US" sz="27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CCBCE-D4CE-C396-704F-C4CD9C1C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6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A2468-23A7-4907-BED3-D81086BA5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0329"/>
            <a:ext cx="7886700" cy="385484"/>
          </a:xfrm>
        </p:spPr>
        <p:txBody>
          <a:bodyPr>
            <a:normAutofit fontScale="90000"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ການຈັດ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ບັດຢູ່ບ້ານເປົ້າໝາຍ(ຕໍ່)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28B56-52C3-43E2-A459-EA4AFB199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2" y="555814"/>
            <a:ext cx="8686800" cy="6302186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marL="857250" indent="-385763">
              <a:lnSpc>
                <a:spcPct val="170000"/>
              </a:lnSpc>
              <a:spcBef>
                <a:spcPts val="0"/>
              </a:spcBef>
            </a:pPr>
            <a:r>
              <a:rPr lang="lo-LA" sz="2400" b="1" u="sng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ໂຕະທີ3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ໃຫ້ຄວາມຮູ້ກ່ຽວກັບໂພຊະນາການ ​ແລະ ການປູກຝັງ - ລ້ຽງສັດ ໃຫ້​​ແກ່ແມ່ຍິງຖືພາ, ແມ່ຍິງລ້ຽງລູກດ້ວຍນົມແມ່ ​ແລະ ​ແມ່​ທີ່​ມີ​ລູກ​ລຸ່ມ 5 ປີ (ນຳໃຊ້ແຜ່ນພິກ).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857250" indent="-385763">
              <a:lnSpc>
                <a:spcPct val="170000"/>
              </a:lnSpc>
              <a:spcBef>
                <a:spcPts val="0"/>
              </a:spcBef>
            </a:pPr>
            <a:r>
              <a:rPr lang="lo-LA" sz="2400" b="1" u="sng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ໂຕະທີ4</a:t>
            </a:r>
            <a:r>
              <a:rPr lang="lo-LA" sz="2400" b="1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ທົດສອບຫຼັງການໄດ້ຮັບຄຳປຶກສາ (ນຳໃຊ້ແບບຟອມ).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ສະໜອງໄຂ່ ນົມ ໃຫ້ເດັກໃນບ້ານ 185 ມື້ ແລະ ມີການບັນທຶກ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1028700">
              <a:lnSpc>
                <a:spcPct val="170000"/>
              </a:lnSpc>
              <a:spcBef>
                <a:spcPts val="0"/>
              </a:spcBef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ມີການສະໜອງໄຂ່ໃຫ້ເດັກ 1-2 ປີ(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1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ໜ່ວຍ/ມື້) 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1028700">
              <a:lnSpc>
                <a:spcPct val="170000"/>
              </a:lnSpc>
              <a:spcBef>
                <a:spcPts val="0"/>
              </a:spcBef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ມີການຢາຍນົມ (1 ກ່ອງ/ມື້) ແລະ ໄຂ່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1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(ໜ່ວຍ/ມື້) ໃຫ້ເດັກ 2-5 ປີ. 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ມີຄຳຖາມໃນການຖາມ-ຕອບ ສຳລັບເດັກທີ່ໄດ້ຮັບໄຂ່ ນົມ 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ມີ​ການການແຈກ​ຢາຍ-​ບັນທຶກ​ຕິດຕາມ​ການໃຫ້​ຢາຂ້າ​ແມ່​ທ້ອງ, ວິຕາມິນ​ອາ ​ໃຫ້​ເດັກ ​ແລະ ທາ​ດສັງກະສີ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(​</a:t>
            </a:r>
            <a:r>
              <a:rPr lang="en-US" sz="2400" dirty="0" err="1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ສຳ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ລັບ​ເດັກ​ທີ່​ຖອກທ້ອງ) , ການ​ຢາຍ​ຢາ​ທາດ​ເຫຼັກສຳລັບ​ແມ່ຍິງໄວຈະເລີນພັນ ແລະ ແມ່ຍິງ​ຖືພາ ​ 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200000"/>
              </a:lnSpc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lnSpc>
                <a:spcPct val="200000"/>
              </a:lnSpc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48568-865B-1911-02C2-3F68E6CD0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6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38E7-0863-CAB1-1064-D7E5B9AF7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18" y="647836"/>
            <a:ext cx="8695764" cy="6353599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ຄວາມ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ຮູ້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ພຶ້ນ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ຖານ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ດ້ານ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ຂອງ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ແມ່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ໃຫ້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ເສີມ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ຮຽ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ລ້ຽງ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ລູກ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ດ້ວຍນົມ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ແມ່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ພຽງ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ຢ່າງ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ດຽວ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ຮຽນ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ສຸ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ພິ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ບານ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ສຸ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ອະ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ໄມ ທີ່ຕິດພັນກັບໂພຊະນາການ</a:t>
            </a:r>
            <a:endParaRPr lang="en-US" sz="2400" dirty="0"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ສົ່ງ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ເສີມ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ເຕັກ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ນິກ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ກະ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ສິ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ຢູ່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ລະ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ບົບ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ຮຽນ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ຊາວ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en-US" sz="2400" dirty="0"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ແບບຟອມບັນທືກການ​ອອກ​ຕະຫຼາດປ​ະ​ຈຳ​ວັ​ນ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en-US" sz="2400" dirty="0"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ແບບຟອມຕິດຕາມການກິນອາຫານຂອງເດັກ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endParaRPr lang="en-US" sz="2400" dirty="0"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ບັນທືກວັນທີຂອງເດັກກິນອາຫານປະຈຳເດືອນ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en-US" sz="2400" dirty="0"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ແບບຟອມກັ່ນຕອງສະພາບໂພຊະນາການເດັກອາຍຸ ລຸ່ມ 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5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ປີ</a:t>
            </a:r>
            <a:r>
              <a:rPr lang="en-US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</a:p>
          <a:p>
            <a:pPr marL="514350" indent="-514350" algn="thaiDist">
              <a:lnSpc>
                <a:spcPct val="150000"/>
              </a:lnSpc>
              <a:buFont typeface="+mj-lt"/>
              <a:buAutoNum type="arabicParenR"/>
            </a:pP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ແບບຟອມຕິດຕາມການຊັ່ງນໍ້າໜັກເດັກ ທຸກໆ </a:t>
            </a:r>
            <a:r>
              <a:rPr lang="en-US" sz="2400" dirty="0">
                <a:solidFill>
                  <a:srgbClr val="FF0000"/>
                </a:solidFill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15 </a:t>
            </a:r>
            <a:r>
              <a:rPr lang="lo-LA" sz="24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ມື້ ຫຼັງຈາກທີ່ໄດ້ກິນອາຫານ</a:t>
            </a:r>
            <a:endParaRPr lang="en-US" sz="2400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2A705D-29A4-D974-1A5A-D6370104F347}"/>
              </a:ext>
            </a:extLst>
          </p:cNvPr>
          <p:cNvSpPr txBox="1"/>
          <p:nvPr/>
        </p:nvSpPr>
        <p:spPr>
          <a:xfrm>
            <a:off x="224119" y="124616"/>
            <a:ext cx="8552328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ເຄື່ອງ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ອຸ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ປ​ະ​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ກອນ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IEC 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ຕ່າງ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​ໆ 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​ຈ</a:t>
            </a:r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ັ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AFC87-1C15-0E35-5CB5-315A58DD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0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09C7-376B-D3F8-DA9B-A0A24485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346" y="277908"/>
            <a:ext cx="6280617" cy="358587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b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ໄລ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ຍະ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4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ຕິດ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ຕາມ ແລະ ປະ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ເມີນ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</a:b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7C311-7D6C-CC59-53B9-BD63C39A0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223" y="636495"/>
            <a:ext cx="8803341" cy="5450540"/>
          </a:xfrm>
        </p:spPr>
        <p:txBody>
          <a:bodyPr>
            <a:normAutofit/>
          </a:bodyPr>
          <a:lstStyle/>
          <a:p>
            <a:pPr marL="0" indent="0" algn="thaiDist">
              <a:lnSpc>
                <a:spcPct val="115000"/>
              </a:lnSpc>
              <a:spcBef>
                <a:spcPts val="0"/>
              </a:spcBef>
              <a:buNone/>
            </a:pPr>
            <a:endParaRPr lang="lo-LA" sz="1575" b="1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ໄດ້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1575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ກາດ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ເປັນ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endParaRPr lang="en-US" b="1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endParaRPr lang="en-US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en-US" b="1" dirty="0">
                <a:solidFill>
                  <a:srgbClr val="FF0000"/>
                </a:solidFill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1575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ຂັ້ນແຂວງ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​​</a:t>
            </a:r>
            <a:r>
              <a:rPr lang="en-US" sz="2400" dirty="0" err="1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 ແລະ ບ້ານ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ເຮັດ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ເມີນ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ຕາມ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ເງື່ອນ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ໄຂ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ມາດ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ຊີ້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ວັດ</a:t>
            </a:r>
            <a:endParaRPr lang="en-US" sz="24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endParaRPr lang="en-US" sz="24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ເຄື່ອງ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ຟອມ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ເມີນ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ຊີ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້​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ວັດ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endParaRPr lang="en-US" sz="2475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41F48-AFB2-96F8-449F-3FCE0796C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6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628089" y="80647"/>
            <a:ext cx="7887821" cy="36094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b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ວິທີການ ແລະ ຂັ້ນຕອນການຈັດຕັ້ງປະຕິບັດ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  (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ແຕ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່​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ລະ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ໄລ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ຍະ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)</a:t>
            </a:r>
            <a:b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</a:br>
            <a:endParaRPr lang="th-TH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C6E487-594C-5607-EF11-30C62FCB8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827011"/>
              </p:ext>
            </p:extLst>
          </p:nvPr>
        </p:nvGraphicFramePr>
        <p:xfrm>
          <a:off x="170328" y="517864"/>
          <a:ext cx="8733976" cy="621141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081213">
                  <a:extLst>
                    <a:ext uri="{9D8B030D-6E8A-4147-A177-3AD203B41FA5}">
                      <a16:colId xmlns:a16="http://schemas.microsoft.com/office/drawing/2014/main" val="2027878767"/>
                    </a:ext>
                  </a:extLst>
                </a:gridCol>
                <a:gridCol w="3922930">
                  <a:extLst>
                    <a:ext uri="{9D8B030D-6E8A-4147-A177-3AD203B41FA5}">
                      <a16:colId xmlns:a16="http://schemas.microsoft.com/office/drawing/2014/main" val="4159383455"/>
                    </a:ext>
                  </a:extLst>
                </a:gridCol>
                <a:gridCol w="1023118">
                  <a:extLst>
                    <a:ext uri="{9D8B030D-6E8A-4147-A177-3AD203B41FA5}">
                      <a16:colId xmlns:a16="http://schemas.microsoft.com/office/drawing/2014/main" val="4039491032"/>
                    </a:ext>
                  </a:extLst>
                </a:gridCol>
                <a:gridCol w="1706715">
                  <a:extLst>
                    <a:ext uri="{9D8B030D-6E8A-4147-A177-3AD203B41FA5}">
                      <a16:colId xmlns:a16="http://schemas.microsoft.com/office/drawing/2014/main" val="939816069"/>
                    </a:ext>
                  </a:extLst>
                </a:gridCol>
              </a:tblGrid>
              <a:tr h="4777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ຂັ້ນຕອນ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ວິທີການ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ໄລຍະເວວາ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ຜູ້ຮັບຜິດຊອບ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extLst>
                  <a:ext uri="{0D108BD9-81ED-4DB2-BD59-A6C34878D82A}">
                    <a16:rowId xmlns:a16="http://schemas.microsoft.com/office/drawing/2014/main" val="1064807122"/>
                  </a:ext>
                </a:extLst>
              </a:tr>
              <a:tr h="2338965">
                <a:tc>
                  <a:txBody>
                    <a:bodyPr/>
                    <a:lstStyle/>
                    <a:p>
                      <a:pPr marL="342900" lvl="0" indent="-342900" algn="thaiDist">
                        <a:lnSpc>
                          <a:spcPct val="107000"/>
                        </a:lnSpc>
                        <a:buSzPts val="1100"/>
                        <a:buFont typeface="Times New Roman" panose="02020603050405020304" pitchFamily="18" charset="0"/>
                        <a:buAutoNum type="arabicPeriod"/>
                      </a:pPr>
                      <a:r>
                        <a:rPr lang="lo-LA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ການກະກຽມ: </a:t>
                      </a:r>
                    </a:p>
                    <a:p>
                      <a:pPr marL="0" lvl="0" indent="0" algn="ctr">
                        <a:lnSpc>
                          <a:spcPct val="107000"/>
                        </a:lnSpc>
                        <a:buSzPts val="1100"/>
                        <a:buFont typeface="Times New Roman" panose="02020603050405020304" pitchFamily="18" charset="0"/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(</a:t>
                      </a:r>
                      <a:r>
                        <a:rPr lang="lo-LA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ກະກຽມຂໍ້ມູນບົດຮຽນຕ່າງໆ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</a:t>
                      </a: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ຊຸມ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ກຽມ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ເພາະ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ທີມ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ໂຄງ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endParaRPr lang="en-US" sz="1600" dirty="0"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ທົບ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ທວນ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ດາ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ຄູ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ມື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ອຸ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​ນ IEC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ບົດ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ຮຽນຕ່າງ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ໆ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ກ່ຽວ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ຂ້ອງ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ແບບ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ຟອມ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ຄັດ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ເລືອກ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</a:t>
                      </a: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ກຽມ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ພ້ອມ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ທີມ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ພັກ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ລັດ</a:t>
                      </a:r>
                      <a:r>
                        <a:rPr lang="lo-LA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lo-LA" sz="1600" i="1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(ກອງປະຊຸມປຶກສາຫາລື ນໍາສະເໜີຈຸດປະສົງ/ເງື່ອນໄຂ, ມາດຕະຖານບ້ານຕົວແບບ)</a:t>
                      </a:r>
                      <a:endParaRPr lang="en-US" sz="1600" i="1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1-2</a:t>
                      </a: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້​ນ​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ແຂວງ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ຄູ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ຮ່ວມພັດ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ໜັບ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ໜູນ</a:t>
                      </a:r>
                      <a:endParaRPr lang="en-US" sz="1600" b="0" dirty="0">
                        <a:solidFill>
                          <a:srgbClr val="00B05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extLst>
                  <a:ext uri="{0D108BD9-81ED-4DB2-BD59-A6C34878D82A}">
                    <a16:rowId xmlns:a16="http://schemas.microsoft.com/office/drawing/2014/main" val="3762939083"/>
                  </a:ext>
                </a:extLst>
              </a:tr>
              <a:tr h="3394661">
                <a:tc>
                  <a:txBody>
                    <a:bodyPr/>
                    <a:lstStyle/>
                    <a:p>
                      <a:pPr marL="0" lvl="0" indent="0" algn="thaiDist">
                        <a:lnSpc>
                          <a:spcPct val="107000"/>
                        </a:lnSpc>
                        <a:buSzPts val="1100"/>
                        <a:buFont typeface="Times New Roman" panose="02020603050405020304" pitchFamily="18" charset="0"/>
                        <a:buNone/>
                      </a:pPr>
                      <a:r>
                        <a:rPr lang="lo-LA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2</a:t>
                      </a:r>
                      <a:r>
                        <a:rPr lang="lo-LA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. ກຳນົດບ້ານເປົ້າໝາຍ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285750" lvl="0" indent="-285750" algn="thaiDi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lo-LA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ວາງແຜນ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ກັບ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0" lvl="0" indent="0" algn="thaiDist">
                        <a:lnSpc>
                          <a:spcPct val="107000"/>
                        </a:lnSpc>
                        <a:buFont typeface="Arial" panose="020B0604020202020204" pitchFamily="34" charset="0"/>
                        <a:buNone/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285750" lvl="0" indent="-285750" algn="thaiDi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lo-LA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ຈັດກອງປະຊຸມຮ່ວມກັນ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ພາຍ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​ງ​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marL="342900" marR="0" lvl="0" indent="-342900" algn="thaiDi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ພົວ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ພັນ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ກັບ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ຜູ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ເພື່ອ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ຄັດ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ເລືອກ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ເປົ້າ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ໝາຍ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ຢ່າງ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ນ້ອຍ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5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ເພື່ອ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ສົມ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ທຽບ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ກັນ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ຄັດ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ເລືອກໂດຍ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ອີງ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ໃສ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ມາດ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ຖານເງື່ອນ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ໄຂ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)_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ທີມ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ໂຄງ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ໜັບ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ໜູນ</a:t>
                      </a:r>
                      <a:r>
                        <a:rPr lang="lo-LA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endParaRPr lang="en-US" sz="1600" dirty="0"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endParaRPr lang="en-US" sz="1600" b="1" dirty="0"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ກຽມ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ບົດ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ນຳ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ສັງ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ລວມການຄັດ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ເລືອກ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ເປົ້າ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ໝາຍ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ເພື່ອ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ນຳ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​ປ​ະ​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ຊຸມ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ແຈງ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ຮັບ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ເອົ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​າ 1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5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i="1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(</a:t>
                      </a:r>
                      <a:r>
                        <a:rPr lang="en-US" sz="1600" i="1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i="1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i="1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</a:t>
                      </a:r>
                      <a:r>
                        <a:rPr lang="en-US" sz="1600" i="1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i="1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ອອກ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ຂໍ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້​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ຕົກ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ລົງຮັບ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ຮອງ</a:t>
                      </a:r>
                      <a:r>
                        <a:rPr lang="lo-LA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ເອົາ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​………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ເພື່ອ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ສ້າງ</a:t>
                      </a:r>
                      <a:r>
                        <a:rPr lang="lo-LA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ເປັນ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ໂພ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ຊະ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ນາ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ການ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ຕົວ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ແບບ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 (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ຂອງ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ເຈົ້າ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i="1" dirty="0" err="1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ເມືອງ</a:t>
                      </a:r>
                      <a:r>
                        <a:rPr lang="en-GB" sz="1600" i="1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)</a:t>
                      </a: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1-2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1-2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້​ນ​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ແຂວງ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ຄູ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ຮ່ວມພັດ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ໜັບ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ໜູນ</a:t>
                      </a:r>
                      <a:endParaRPr lang="en-US" sz="1600" b="0" dirty="0">
                        <a:solidFill>
                          <a:srgbClr val="00B05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extLst>
                  <a:ext uri="{0D108BD9-81ED-4DB2-BD59-A6C34878D82A}">
                    <a16:rowId xmlns:a16="http://schemas.microsoft.com/office/drawing/2014/main" val="184479567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FA5F6F-DF75-83E5-CDA0-CBBF55F9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16865"/>
      </p:ext>
    </p:extLst>
  </p:cSld>
  <p:clrMapOvr>
    <a:masterClrMapping/>
  </p:clrMapOvr>
  <p:transition spd="slow">
    <p:wheel spokes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628089" y="80647"/>
            <a:ext cx="7887821" cy="36094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b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ວິທີການ ແລະ ຂັ້ນຕອນການຈັດຕັ້ງປະຕິບັດ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  (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ແຕ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່​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ລະ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ໄລ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ຍະ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)</a:t>
            </a:r>
            <a:b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</a:br>
            <a:endParaRPr lang="th-TH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C6E487-594C-5607-EF11-30C62FCB87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194209"/>
              </p:ext>
            </p:extLst>
          </p:nvPr>
        </p:nvGraphicFramePr>
        <p:xfrm>
          <a:off x="170327" y="517868"/>
          <a:ext cx="8831629" cy="5998342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104482">
                  <a:extLst>
                    <a:ext uri="{9D8B030D-6E8A-4147-A177-3AD203B41FA5}">
                      <a16:colId xmlns:a16="http://schemas.microsoft.com/office/drawing/2014/main" val="2027878767"/>
                    </a:ext>
                  </a:extLst>
                </a:gridCol>
                <a:gridCol w="3966791">
                  <a:extLst>
                    <a:ext uri="{9D8B030D-6E8A-4147-A177-3AD203B41FA5}">
                      <a16:colId xmlns:a16="http://schemas.microsoft.com/office/drawing/2014/main" val="4159383455"/>
                    </a:ext>
                  </a:extLst>
                </a:gridCol>
                <a:gridCol w="1034558">
                  <a:extLst>
                    <a:ext uri="{9D8B030D-6E8A-4147-A177-3AD203B41FA5}">
                      <a16:colId xmlns:a16="http://schemas.microsoft.com/office/drawing/2014/main" val="4039491032"/>
                    </a:ext>
                  </a:extLst>
                </a:gridCol>
                <a:gridCol w="1725798">
                  <a:extLst>
                    <a:ext uri="{9D8B030D-6E8A-4147-A177-3AD203B41FA5}">
                      <a16:colId xmlns:a16="http://schemas.microsoft.com/office/drawing/2014/main" val="939816069"/>
                    </a:ext>
                  </a:extLst>
                </a:gridCol>
              </a:tblGrid>
              <a:tr h="2659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ຂັ້ນຕອນ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ວິທີການ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ໄລຍະເວວາ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ຜູ້ຮັບຜິດຊອບ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extLst>
                  <a:ext uri="{0D108BD9-81ED-4DB2-BD59-A6C34878D82A}">
                    <a16:rowId xmlns:a16="http://schemas.microsoft.com/office/drawing/2014/main" val="1064807122"/>
                  </a:ext>
                </a:extLst>
              </a:tr>
              <a:tr h="5732429">
                <a:tc>
                  <a:txBody>
                    <a:bodyPr/>
                    <a:lstStyle/>
                    <a:p>
                      <a:pPr marL="0" lvl="0" indent="0" algn="thaiDist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lo-LA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3. ການຈັດ​ຕັ້ງ​ປະ​ຕິ​ບັດ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0" lvl="0" indent="0" algn="thaiDist">
                        <a:lnSpc>
                          <a:spcPct val="107000"/>
                        </a:lnSpc>
                        <a:buFont typeface="Calibri" panose="020F0502020204030204" pitchFamily="34" charset="0"/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(</a:t>
                      </a:r>
                      <a:r>
                        <a:rPr lang="lo-LA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ຈັດກອງປະຊຸມເພື່ອທົບທວນຄືນຜົນການຈັດຕັ້ງປະຕີບັດກີດຈະກໍາ ແລະ ວາງແຜນໃນຕໍ່ໜ້າ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ກັນ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</a:t>
                      </a: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ຊຸມ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ແຈງ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ລວມ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ທັງ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ບົດ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ບາດ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ແຕ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ພາກ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ສ່ວນ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ດາ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ເຄື່ອງ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ມື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ບົດ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ຮຽນ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ຕ່າງ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ໆ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ນຳ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ໂດຍ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​ຫ</a:t>
                      </a:r>
                      <a:r>
                        <a:rPr lang="lo-LA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ຍໍ້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ຊຸມ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 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ຢູ່ຂັ້ນ</a:t>
                      </a:r>
                      <a:r>
                        <a:rPr lang="lo-LA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ນາຍ</a:t>
                      </a:r>
                      <a:r>
                        <a:rPr lang="en-GB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GB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ອອກ</a:t>
                      </a:r>
                      <a:r>
                        <a:rPr lang="en-GB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ຂໍ</a:t>
                      </a:r>
                      <a:r>
                        <a:rPr lang="en-GB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GB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ຕົກ</a:t>
                      </a:r>
                      <a:r>
                        <a:rPr lang="en-GB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ລົງ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ແຕ່ງ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ຕັ້ງ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້​ນ​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ລວມ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ທັງພາ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ບົດ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ບາດ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ໜ້າ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ຖ້າ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ບໍ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ທັນ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ພ້ອມ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ທັງ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ແຈງໃຫ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ຊາວ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ຮັບ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ຮູ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ວ່າ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ເປັນ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ເປົ້າ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ໝາຍ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ພ້ອມ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ກັນ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ຕັ້ງ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endParaRPr lang="en-GB" sz="1600" dirty="0"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lo-LA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ການລົງເກັບກໍາຂໍ້ມູນ</a:t>
                      </a:r>
                      <a:r>
                        <a:rPr lang="en-GB" sz="16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6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6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ຈີງ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(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ກຽ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​ມ​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ແບບ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ຟອມການ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ເມີນ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ຜົນ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/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ແບບ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ຟອມ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ເກັບ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ຂໍ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ມູນ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ທົ່ວ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ໄປ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</a:t>
                      </a: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ຊຸມ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ນຳ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ຜົນການສະຫຼຸບ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ສັງ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ລວມຂໍ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ມູນ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ຜົນ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​ນ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ວາງ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​ດ​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ຄູ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ທຸກ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ພາກ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ສ່ວນ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ເຂົ້າ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ສູນ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ກາງ-ຂັ້ນ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ແຂວງ-ເມືອງ-ບ້ານ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</a:t>
                      </a:r>
                      <a:endParaRPr lang="en-US" sz="1600" dirty="0"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lo-LA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ທີມງານ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ໂຄງ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+ 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ຂາ</a:t>
                      </a:r>
                      <a:r>
                        <a:rPr lang="lo-LA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ຂັ້ນເມືອງ ລົງຈັດຕັ້ງປະຕີບັດກ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ິ</a:t>
                      </a:r>
                      <a:r>
                        <a:rPr lang="lo-LA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ດຈະກໍາຕ່າງໆ ໃນບ້ານເປົ້້າໝາຍ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ຕາມຕົວ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ຊີ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ວັດ</a:t>
                      </a:r>
                      <a:r>
                        <a:rPr lang="en-US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), </a:t>
                      </a:r>
                      <a:r>
                        <a:rPr lang="lo-LA" sz="16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ຈັດປະຊຸມແລກປ່ຽນກັນປະຈໍາໄຕຣມາດ ເພື່ອນໍາສະເໜີ ຈຸດດີ, ບັນຫາ, ຈຸດທີຕ້ອງປັບປຸງແກ້ໄຂ ຮ່ວມກັນ ແລະ ວາງແຜນໃນຕໍ່ໜ້າ</a:t>
                      </a:r>
                      <a:endParaRPr lang="en-US" sz="1600" dirty="0"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1-2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1-2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1-2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1-2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3-12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thaiDi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້​ນ​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ແຂວງ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ຄູ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ຮ່ວມພັດ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ໜັບ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ໜູນ</a:t>
                      </a:r>
                      <a:endParaRPr lang="en-US" sz="1600" b="0" dirty="0">
                        <a:solidFill>
                          <a:srgbClr val="00B05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extLst>
                  <a:ext uri="{0D108BD9-81ED-4DB2-BD59-A6C34878D82A}">
                    <a16:rowId xmlns:a16="http://schemas.microsoft.com/office/drawing/2014/main" val="139359072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370393-0984-986B-3CA1-F6CF8E9AA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525"/>
      </p:ext>
    </p:extLst>
  </p:cSld>
  <p:clrMapOvr>
    <a:masterClrMapping/>
  </p:clrMapOvr>
  <p:transition spd="slow">
    <p:wheel spokes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F20337-1686-7432-8FBF-B4F0C5C69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457300"/>
              </p:ext>
            </p:extLst>
          </p:nvPr>
        </p:nvGraphicFramePr>
        <p:xfrm>
          <a:off x="179205" y="704295"/>
          <a:ext cx="8733976" cy="6172365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081213">
                  <a:extLst>
                    <a:ext uri="{9D8B030D-6E8A-4147-A177-3AD203B41FA5}">
                      <a16:colId xmlns:a16="http://schemas.microsoft.com/office/drawing/2014/main" val="2027878767"/>
                    </a:ext>
                  </a:extLst>
                </a:gridCol>
                <a:gridCol w="3922930">
                  <a:extLst>
                    <a:ext uri="{9D8B030D-6E8A-4147-A177-3AD203B41FA5}">
                      <a16:colId xmlns:a16="http://schemas.microsoft.com/office/drawing/2014/main" val="4159383455"/>
                    </a:ext>
                  </a:extLst>
                </a:gridCol>
                <a:gridCol w="1131852">
                  <a:extLst>
                    <a:ext uri="{9D8B030D-6E8A-4147-A177-3AD203B41FA5}">
                      <a16:colId xmlns:a16="http://schemas.microsoft.com/office/drawing/2014/main" val="4039491032"/>
                    </a:ext>
                  </a:extLst>
                </a:gridCol>
                <a:gridCol w="1597981">
                  <a:extLst>
                    <a:ext uri="{9D8B030D-6E8A-4147-A177-3AD203B41FA5}">
                      <a16:colId xmlns:a16="http://schemas.microsoft.com/office/drawing/2014/main" val="939816069"/>
                    </a:ext>
                  </a:extLst>
                </a:gridCol>
              </a:tblGrid>
              <a:tr h="32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ຂັ້ນຕອນ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ວິທີການ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ໄລຍະເວວາ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ຜູ້ຮັບຜິດຊອບ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extLst>
                  <a:ext uri="{0D108BD9-81ED-4DB2-BD59-A6C34878D82A}">
                    <a16:rowId xmlns:a16="http://schemas.microsoft.com/office/drawing/2014/main" val="1064807122"/>
                  </a:ext>
                </a:extLst>
              </a:tr>
              <a:tr h="2709238">
                <a:tc>
                  <a:txBody>
                    <a:bodyPr/>
                    <a:lstStyle/>
                    <a:p>
                      <a:pPr marL="0" lvl="0" indent="0" algn="thaiDist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4. 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ຫຼຸບ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ຕີ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ລາ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ຄາ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ເມີນ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ຜົນ</a:t>
                      </a:r>
                      <a:endParaRPr lang="lo-LA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marL="285750" marR="0" lvl="0" indent="-285750" algn="thaiDi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Phetsarath OT" panose="02000500000000020004" pitchFamily="2" charset="0"/>
                        <a:buChar char="-"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ຊຸມ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​-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ເກັບ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ຂໍ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ມູນປະ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ເມີນ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ຄາ-ນຳ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ຜົນ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ກຳທີ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ໄດ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ຕັ້ງ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ຄັ້ງ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ທີ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ເພື່ອ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ກຽມ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ເມີນ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ຄັ້ງ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ສຸດ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ທ້າຍ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ຢູ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ສູນ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ແຂວງ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ເຂົ້າ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)_ 1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ວັນ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ເຕັມ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Phetsarath OT" panose="02000500000000020004" pitchFamily="2" charset="0"/>
                        <a:buChar char="-"/>
                        <a:tabLst/>
                        <a:defRPr/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ຊຸມ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​-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ເກັບ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ຂໍ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ມູນປະ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ເມີນ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ລາ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ຄາ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ນຳ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ຜົນ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ກຳທີ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ໄດ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ຕັ້ງ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ຄັ້ງ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ສຸດ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ທ້າຍ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ເພື່ອ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ຮັບ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ຮອງ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ແບບ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ຢູ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ຂາ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ສູນ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ກາງ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ແຂວງ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ເຂົ້າ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)_ 1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ວັນ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ເຕັມ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Phetsarath OT" panose="02000500000000020004" pitchFamily="2" charset="0"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ໄດ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 9-10 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endParaRPr lang="en-US" sz="1800" b="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b="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11-22</a:t>
                      </a: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້​ນ​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ແຂວງ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ຄູ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ຮ່ວມພັດ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ໜັບ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6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ໜູນ</a:t>
                      </a:r>
                      <a:endParaRPr lang="en-US" sz="1600" b="0" dirty="0">
                        <a:solidFill>
                          <a:srgbClr val="00B05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extLst>
                  <a:ext uri="{0D108BD9-81ED-4DB2-BD59-A6C34878D82A}">
                    <a16:rowId xmlns:a16="http://schemas.microsoft.com/office/drawing/2014/main" val="3762939083"/>
                  </a:ext>
                </a:extLst>
              </a:tr>
              <a:tr h="2288045">
                <a:tc>
                  <a:txBody>
                    <a:bodyPr/>
                    <a:lstStyle/>
                    <a:p>
                      <a:pPr marL="0" lvl="0" indent="0" algn="thaiDist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5. ຢັ້ງຢືນ ແລະ ປະກາດບ້ານ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lo-LA" sz="180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ຕົວແບບ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ເໜີຂໍ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ຂໍ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ຕົກ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ລົງ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 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ແບບ</a:t>
                      </a:r>
                      <a:endParaRPr lang="en-US" sz="1800" dirty="0"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342900" lvl="0" indent="-342900" algn="thaiDi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ຈັດກອງ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ຊຸມ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ຫຼື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ພິ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ທິ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ກາດ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ການແບບ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ຢູ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ຂັ້ນ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ບ້ານ</a:t>
                      </a:r>
                      <a:r>
                        <a:rPr lang="en-US" sz="1800" dirty="0"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) </a:t>
                      </a: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ເດືອນ</a:t>
                      </a: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12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ຫຼື</a:t>
                      </a: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ເດຶ</a:t>
                      </a: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8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ອນ</a:t>
                      </a: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1-2 </a:t>
                      </a:r>
                      <a:r>
                        <a:rPr lang="en-GB" sz="18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ປີ</a:t>
                      </a: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GB" sz="18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ຕໍ</a:t>
                      </a: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GB" sz="1800" dirty="0" err="1">
                          <a:solidFill>
                            <a:srgbClr val="FF000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ໄປ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ກອງ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ເລາ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ຂັ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້​ນ​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ແຂວງ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ເມືອງ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ແລະ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ຄູ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ຮ່ວມພັດ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ໜັບ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ສະ</a:t>
                      </a:r>
                      <a:r>
                        <a:rPr lang="en-US" sz="1800" dirty="0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1800" dirty="0" err="1">
                          <a:solidFill>
                            <a:srgbClr val="00B05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ໜູນ</a:t>
                      </a:r>
                      <a:endParaRPr lang="en-US" sz="1800" b="0" dirty="0">
                        <a:solidFill>
                          <a:srgbClr val="00B05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 marL="23936" marR="23936" marT="0" marB="0"/>
                </a:tc>
                <a:extLst>
                  <a:ext uri="{0D108BD9-81ED-4DB2-BD59-A6C34878D82A}">
                    <a16:rowId xmlns:a16="http://schemas.microsoft.com/office/drawing/2014/main" val="1844795676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EA1D26F8-B363-25D5-A7AD-D0181BF92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456" y="142791"/>
            <a:ext cx="7887821" cy="36094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b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r>
              <a:rPr lang="lo-L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ວິທີການ ແລະ ຂັ້ນຕອນການຈັດຕັ້ງປະຕິບັດ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  (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ແຕ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່​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ລະ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ໄລ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ຍະ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)</a:t>
            </a:r>
            <a:b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</a:br>
            <a:endParaRPr lang="th-TH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B8E77-2FCC-4777-4AEB-A3DB07C87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33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3CE32-279B-8FCD-601F-1991CEC29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349" y="1322773"/>
            <a:ext cx="7872272" cy="239697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ແບ່ງ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ກຸ່ມ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ສົນ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ທະ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ຕາມ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ຊີ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້​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ວັດ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 (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ອະ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ທິ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ບາຍ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ວິ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ການຄິດ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ໄລ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ບັນ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ດາ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ຊີ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້​</a:t>
            </a:r>
            <a:r>
              <a:rPr lang="en-GB" sz="32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ວັດ</a:t>
            </a:r>
            <a:r>
              <a:rPr lang="en-GB" sz="3200" dirty="0">
                <a:latin typeface="Phetsarath OT" panose="02000500000000020004" pitchFamily="2" charset="0"/>
                <a:cs typeface="Phetsarath OT" panose="02000500000000020004" pitchFamily="2" charset="0"/>
              </a:rPr>
              <a:t>)​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6FB21-8C41-F06A-3FF3-C1A870C8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953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7576" y="322729"/>
            <a:ext cx="9036423" cy="50133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lo-L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ແບບຟອມສັງລວມການປະເມີນບ້ານໂພຊະນາການຕົວແບບ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b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</a:b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564D5E-8B78-5FF2-C1B9-0494192D6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BC678F42-7D06-A4BD-6962-240E5C2F86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121160"/>
              </p:ext>
            </p:extLst>
          </p:nvPr>
        </p:nvGraphicFramePr>
        <p:xfrm>
          <a:off x="167640" y="985421"/>
          <a:ext cx="8639007" cy="5178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374">
                  <a:extLst>
                    <a:ext uri="{9D8B030D-6E8A-4147-A177-3AD203B41FA5}">
                      <a16:colId xmlns:a16="http://schemas.microsoft.com/office/drawing/2014/main" val="2971404840"/>
                    </a:ext>
                  </a:extLst>
                </a:gridCol>
                <a:gridCol w="4333253">
                  <a:extLst>
                    <a:ext uri="{9D8B030D-6E8A-4147-A177-3AD203B41FA5}">
                      <a16:colId xmlns:a16="http://schemas.microsoft.com/office/drawing/2014/main" val="3391364064"/>
                    </a:ext>
                  </a:extLst>
                </a:gridCol>
                <a:gridCol w="1100099">
                  <a:extLst>
                    <a:ext uri="{9D8B030D-6E8A-4147-A177-3AD203B41FA5}">
                      <a16:colId xmlns:a16="http://schemas.microsoft.com/office/drawing/2014/main" val="519062069"/>
                    </a:ext>
                  </a:extLst>
                </a:gridCol>
                <a:gridCol w="1100099">
                  <a:extLst>
                    <a:ext uri="{9D8B030D-6E8A-4147-A177-3AD203B41FA5}">
                      <a16:colId xmlns:a16="http://schemas.microsoft.com/office/drawing/2014/main" val="1525578303"/>
                    </a:ext>
                  </a:extLst>
                </a:gridCol>
                <a:gridCol w="1557182">
                  <a:extLst>
                    <a:ext uri="{9D8B030D-6E8A-4147-A177-3AD203B41FA5}">
                      <a16:colId xmlns:a16="http://schemas.microsoft.com/office/drawing/2014/main" val="2430306289"/>
                    </a:ext>
                  </a:extLst>
                </a:gridCol>
              </a:tblGrid>
              <a:tr h="275208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​ລ/ດ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ກິດ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ຈະ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ກຳ</a:t>
                      </a:r>
                      <a:endParaRPr lang="en-GB" sz="20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ເປົ້າ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</a:t>
                      </a:r>
                      <a:endParaRPr lang="en-GB" sz="20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ປະຕິບັດໄດ້ (%)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ຊ່ອງວ່າງ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689208"/>
                  </a:ext>
                </a:extLst>
              </a:tr>
              <a:tr h="200650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lo-LA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ມີການປະ​ສານ​ງານ ແລະ ວາງແຜນຈຸລະພາກຮ່ວມກັບຫຼາຍຂະແໜງການໂດຍອີງໃສ່ 22 ກິດ​ຈະ​ກຳທີ່ເປັນບູລິມະສິດໃນຍຸດທະສາດແຫ່ງຊາດດ້ານໂພຊະນາການ. </a:t>
                      </a:r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NPAN 2021-2025  (</a:t>
                      </a:r>
                      <a:r>
                        <a:rPr lang="lo-LA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ກກ14 ໂຕຊີ້ບອກທີ່25)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lo-LA" sz="20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  <a:p>
                      <a:pPr algn="ctr"/>
                      <a:endParaRPr lang="lo-LA" sz="20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27338"/>
                  </a:ext>
                </a:extLst>
              </a:tr>
              <a:tr h="13081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lo-LA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ມີການຈັດກອງປະຊຸມເພື່ອປຶກສາຫາລືວຽກງານດ້ານໂພຊະນາການຢ່າງນ້ອຍ 4 ຄັ້ງຕໍ່ປີ </a:t>
                      </a:r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NPAN 2021-2025 (</a:t>
                      </a:r>
                      <a:r>
                        <a:rPr lang="lo-LA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ກກ17 ຕຊບ 30)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90%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lo-LA" sz="20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282223"/>
                  </a:ext>
                </a:extLst>
              </a:tr>
              <a:tr h="130811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2000" b="0" i="0" u="none" strike="noStrike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 ອສບ ທີ່ຜ່ານການອົບຮົມຄວາມຮູ້ພຶ້ນຖານດ້ານໂພຊະນາການ ແລະ ການຄໍ້າປະກັນສະບຽງອາຫານ. </a:t>
                      </a:r>
                      <a:r>
                        <a:rPr lang="en-GB" sz="2000" b="0" i="0" u="none" strike="noStrike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NPAN (</a:t>
                      </a:r>
                      <a:r>
                        <a:rPr lang="lo-LA" sz="2000" b="0" i="0" u="none" strike="noStrike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ກກ15 ຕຊບ 27)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lo-LA" sz="20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61000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F0DDDA37-4AA9-5BBB-E2BC-968CD563E8D3}"/>
              </a:ext>
            </a:extLst>
          </p:cNvPr>
          <p:cNvSpPr txBox="1">
            <a:spLocks/>
          </p:cNvSpPr>
          <p:nvPr/>
        </p:nvSpPr>
        <p:spPr>
          <a:xfrm>
            <a:off x="186431" y="656948"/>
            <a:ext cx="10859365" cy="116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>
                <a:latin typeface="Phetsarath OT" panose="02000500000000020004" pitchFamily="2" charset="0"/>
                <a:cs typeface="Phetsarath OT" panose="02000500000000020004" pitchFamily="2" charset="0"/>
              </a:rPr>
              <a:t>​ກຸ່ມຕົວ​ຊີ້ບອກ​ທີ່​ຕິດ​​ພັນ​ກັບ​ຫຼາຍ​ຂະ​ແໜງ​ການ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5294175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93E6-3DC9-5B95-45F4-E7581503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599" y="397760"/>
            <a:ext cx="8303895" cy="371475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ກຸ່ມຕົວ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ຊີ້ບອກ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ຕິດ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ພັນ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ຫຼາຍ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ແໜງ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ການກະ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ສິ</a:t>
            </a:r>
            <a:r>
              <a:rPr lang="en-GB" sz="2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endParaRPr lang="en-GB" sz="2800" b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E402125-D645-1AEB-C263-7ABC2036D1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6441576"/>
              </p:ext>
            </p:extLst>
          </p:nvPr>
        </p:nvGraphicFramePr>
        <p:xfrm>
          <a:off x="211455" y="941033"/>
          <a:ext cx="8635367" cy="5209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856">
                  <a:extLst>
                    <a:ext uri="{9D8B030D-6E8A-4147-A177-3AD203B41FA5}">
                      <a16:colId xmlns:a16="http://schemas.microsoft.com/office/drawing/2014/main" val="2971404840"/>
                    </a:ext>
                  </a:extLst>
                </a:gridCol>
                <a:gridCol w="4804578">
                  <a:extLst>
                    <a:ext uri="{9D8B030D-6E8A-4147-A177-3AD203B41FA5}">
                      <a16:colId xmlns:a16="http://schemas.microsoft.com/office/drawing/2014/main" val="3391364064"/>
                    </a:ext>
                  </a:extLst>
                </a:gridCol>
                <a:gridCol w="932156">
                  <a:extLst>
                    <a:ext uri="{9D8B030D-6E8A-4147-A177-3AD203B41FA5}">
                      <a16:colId xmlns:a16="http://schemas.microsoft.com/office/drawing/2014/main" val="519062069"/>
                    </a:ext>
                  </a:extLst>
                </a:gridCol>
                <a:gridCol w="1233996">
                  <a:extLst>
                    <a:ext uri="{9D8B030D-6E8A-4147-A177-3AD203B41FA5}">
                      <a16:colId xmlns:a16="http://schemas.microsoft.com/office/drawing/2014/main" val="3466007929"/>
                    </a:ext>
                  </a:extLst>
                </a:gridCol>
                <a:gridCol w="1229781">
                  <a:extLst>
                    <a:ext uri="{9D8B030D-6E8A-4147-A177-3AD203B41FA5}">
                      <a16:colId xmlns:a16="http://schemas.microsoft.com/office/drawing/2014/main" val="2430306289"/>
                    </a:ext>
                  </a:extLst>
                </a:gridCol>
              </a:tblGrid>
              <a:tr h="42934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​ລ/ດ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ກິດ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ຈະ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ກຳ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ເປົ້າ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ປະຕິບັດໄດ້ (%)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ຊ່ອງວ່າງ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689208"/>
                  </a:ext>
                </a:extLst>
              </a:tr>
              <a:tr h="104033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4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ບ້ານທີ່ມີແຜນການຈັດຕັ້ງກະສິກຳເພື່ອໂພຊະນາການທີ່ປະກອບມີ ການຜະລິດພຶດຜັກ, ໝາກໄມ້, ພຶດນ້ຳມັນ ແລະ ພຶດອື່ນໆ. </a:t>
                      </a:r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NPAN 2021-2025 (</a:t>
                      </a:r>
                      <a:r>
                        <a:rPr lang="lo-L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ກກ5 ຕຊວ 16). ສາມາດລວມເຂົ້າກັບຂໍ້ທີ່ 6 ເວົ້າເລື່ອງຜະລິດແລະບໍລິໂພກອາຫານຄືກັນ.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1927338"/>
                  </a:ext>
                </a:extLst>
              </a:tr>
              <a:tr h="9378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5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lo-L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ບ້ານທີ່ມີອຸປະກອນການຜະລິດທີ່ດີ </a:t>
                      </a:r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NPAN 2016-2020 (</a:t>
                      </a:r>
                      <a:r>
                        <a:rPr lang="lo-L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ກກ8 ຕຊວ 19). ຂໍ້ 7 ສາມາດລວມເຂົ້າກັນໄດ້ເພາະນອນໃນໂຕຊີ້ວັດອັນດຽວກັນ.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19959583"/>
                  </a:ext>
                </a:extLst>
              </a:tr>
              <a:tr h="109030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6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lo-L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ບ້ານທີ່ມີແຜນຈັດຕັ້ງກິດຈະກຳກະສິກຳເພື່ອໂພຊະນາການທີ່ປະກອບມີກິດຈະກຳຜະລິດທາດຊີ້ນທີ່ມີໂປຼຕີນສູງ ລວມເຖິງສັດນ້ຳ, ແລະ ແມງໄມ້ </a:t>
                      </a:r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NPAN 2016-2020 (</a:t>
                      </a:r>
                      <a:r>
                        <a:rPr lang="lo-L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ກກ6 ຕຊວ 17)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solidFill>
                          <a:srgbClr val="FF000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29435982"/>
                  </a:ext>
                </a:extLst>
              </a:tr>
              <a:tr h="50365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lo-L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ບ້ານທີ່ມີຄອບຄົວນຳໃຊ້ເທັກໂນໂລຊີແບບໃໜ່ໃນການແປຮູບອາຫານ..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06282223"/>
                  </a:ext>
                </a:extLst>
              </a:tr>
              <a:tr h="108119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ບ້ານທີ່ມີກຸ່ມແມ່ຍິງເພື່ອສ້າງລາຍຮັບເຂົ້າຄອບຄົວ.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3461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96538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93E6-3DC9-5B95-45F4-E7581503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67" y="388882"/>
            <a:ext cx="8303895" cy="257801"/>
          </a:xfrm>
        </p:spPr>
        <p:txBody>
          <a:bodyPr>
            <a:noAutofit/>
          </a:bodyPr>
          <a:lstStyle/>
          <a:p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ກຸ່ມຕົວ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ຊີ້ບອກ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ຕິດ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ພັນ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ຫຼາຍ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ແໜງ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ການສຶກ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ສາ</a:t>
            </a:r>
            <a:endParaRPr lang="en-GB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ADD24-E710-2A8F-683C-DF1D661C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9228683-D11E-CAF2-77F5-25151E2F0F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7758662"/>
              </p:ext>
            </p:extLst>
          </p:nvPr>
        </p:nvGraphicFramePr>
        <p:xfrm>
          <a:off x="142043" y="710214"/>
          <a:ext cx="8842160" cy="5635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4804">
                  <a:extLst>
                    <a:ext uri="{9D8B030D-6E8A-4147-A177-3AD203B41FA5}">
                      <a16:colId xmlns:a16="http://schemas.microsoft.com/office/drawing/2014/main" val="829239557"/>
                    </a:ext>
                  </a:extLst>
                </a:gridCol>
                <a:gridCol w="4232145">
                  <a:extLst>
                    <a:ext uri="{9D8B030D-6E8A-4147-A177-3AD203B41FA5}">
                      <a16:colId xmlns:a16="http://schemas.microsoft.com/office/drawing/2014/main" val="3860052906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885451302"/>
                    </a:ext>
                  </a:extLst>
                </a:gridCol>
                <a:gridCol w="1171852">
                  <a:extLst>
                    <a:ext uri="{9D8B030D-6E8A-4147-A177-3AD203B41FA5}">
                      <a16:colId xmlns:a16="http://schemas.microsoft.com/office/drawing/2014/main" val="2138083652"/>
                    </a:ext>
                  </a:extLst>
                </a:gridCol>
                <a:gridCol w="1651248">
                  <a:extLst>
                    <a:ext uri="{9D8B030D-6E8A-4147-A177-3AD203B41FA5}">
                      <a16:colId xmlns:a16="http://schemas.microsoft.com/office/drawing/2014/main" val="2431684485"/>
                    </a:ext>
                  </a:extLst>
                </a:gridCol>
              </a:tblGrid>
              <a:tr h="417250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​ລ/ດ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ກິດ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ຈະ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ກຳ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ເປົ້າ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800" b="1" dirty="0" err="1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ປະຕິບັດໄດ້ (%)</a:t>
                      </a:r>
                      <a:endParaRPr lang="en-GB" sz="18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ຊ່ອງວ່າງ</a:t>
                      </a:r>
                      <a:endParaRPr lang="en-GB" sz="18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598271"/>
                  </a:ext>
                </a:extLst>
              </a:tr>
              <a:tr h="81547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ໂຮງຮຽນອະນຸບານ ແລະ ປະຖົມໄດ້ນ້ຳໃຊ້ແຫຼ່ງນ້ຳດື່ມທີ່ຖືກປັບປຸງ ແລ້ວ (ສະອາດ ແລະ ປອດໄພ)</a:t>
                      </a:r>
                      <a:endParaRPr lang="lo-LA" sz="1800" b="0" i="0" u="none" strike="noStrike" dirty="0">
                        <a:solidFill>
                          <a:srgbClr val="FF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80%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72448"/>
                  </a:ext>
                </a:extLst>
              </a:tr>
              <a:tr h="81547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10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ໂຮງຮຽນອະນຸບານ ແລະ ປະຖົມທີ່ໄດ້ນຳໃຊ້ສີ່ງອຳນວຍຄວາມສະດວກດ້ານສຸຂະພິບານ(ວິດຖ່າຍ)</a:t>
                      </a:r>
                      <a:endParaRPr lang="lo-LA" sz="1800" b="0" i="0" u="none" strike="noStrike" dirty="0">
                        <a:solidFill>
                          <a:srgbClr val="FF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 100%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extLst>
                  <a:ext uri="{0D108BD9-81ED-4DB2-BD59-A6C34878D82A}">
                    <a16:rowId xmlns:a16="http://schemas.microsoft.com/office/drawing/2014/main" val="3088603497"/>
                  </a:ext>
                </a:extLst>
              </a:tr>
              <a:tr h="5122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ໂຮງຮຽນອະນຸບານ ແລະ ປະຖົມທີ່ໄດ້ນຳໃຊ້ສະຖານທີ່ລ້າງມືດ້ວຍສະບູ</a:t>
                      </a:r>
                      <a:endParaRPr lang="lo-LA" sz="1800" b="0" i="0" u="none" strike="noStrike" dirty="0">
                        <a:solidFill>
                          <a:srgbClr val="FF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 100%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768748"/>
                  </a:ext>
                </a:extLst>
              </a:tr>
              <a:tr h="5436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12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ນັກຮຽນຍິງໃນໂຮງຮຽນມັດທະຍົມທີ່ກິນທາດເຫຼັກ-ອາຊິດໂຟລິກ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85%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extLst>
                  <a:ext uri="{0D108BD9-81ED-4DB2-BD59-A6C34878D82A}">
                    <a16:rowId xmlns:a16="http://schemas.microsoft.com/office/drawing/2014/main" val="1502281554"/>
                  </a:ext>
                </a:extLst>
              </a:tr>
              <a:tr h="54364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ນັກຮຽນໃນໂຮງຮຽນປະຖົມໄດ້ກິນຢາຂ້າແມ່ທ້ອງ (ແຍກຍິງ-ຊາຍ)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85%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898709"/>
                  </a:ext>
                </a:extLst>
              </a:tr>
              <a:tr h="63720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14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ໂຮງຮຽນປະຖົມເປົ້າໝາຍໄດ້ສະໜອງ ແລະ ສົ່ງເສີມອາຫານທີ່ມີໂພຊະນາການໃນໂຮງຮຽນ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80%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/>
                </a:tc>
                <a:extLst>
                  <a:ext uri="{0D108BD9-81ED-4DB2-BD59-A6C34878D82A}">
                    <a16:rowId xmlns:a16="http://schemas.microsoft.com/office/drawing/2014/main" val="303601338"/>
                  </a:ext>
                </a:extLst>
              </a:tr>
              <a:tr h="1092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ໂຮງຮຽນປະຖົມມີການຜະລິດກະສິກຳຂອງໂຮງຮຽນໃນ</a:t>
                      </a:r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ໄ</a:t>
                      </a:r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ລຍະຈັດຕັ້ງການຮຽນ-ການສອນ (ເຊື່ອມສານວຽກງານໂພຊະນາການເຂົ້າໃນການປະຕິບັດຕົວຈິງ)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66%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844" marR="3844" marT="384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731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043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93E6-3DC9-5B95-45F4-E7581503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122552"/>
            <a:ext cx="8275320" cy="297806"/>
          </a:xfrm>
        </p:spPr>
        <p:txBody>
          <a:bodyPr>
            <a:noAutofit/>
          </a:bodyPr>
          <a:lstStyle/>
          <a:p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ກຸ່ມຕົວ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ຊີ້ບອກ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ຕິດ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ພັນ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ຫຼາຍ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ແໜງ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ການສາ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ທາ</a:t>
            </a:r>
            <a:endParaRPr lang="en-GB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ADD24-E710-2A8F-683C-DF1D661C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35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DF0B299-C4CD-0632-7027-2E24A0D0A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383689"/>
              </p:ext>
            </p:extLst>
          </p:nvPr>
        </p:nvGraphicFramePr>
        <p:xfrm>
          <a:off x="155675" y="443883"/>
          <a:ext cx="8748627" cy="60104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20">
                  <a:extLst>
                    <a:ext uri="{9D8B030D-6E8A-4147-A177-3AD203B41FA5}">
                      <a16:colId xmlns:a16="http://schemas.microsoft.com/office/drawing/2014/main" val="1873430193"/>
                    </a:ext>
                  </a:extLst>
                </a:gridCol>
                <a:gridCol w="5007137">
                  <a:extLst>
                    <a:ext uri="{9D8B030D-6E8A-4147-A177-3AD203B41FA5}">
                      <a16:colId xmlns:a16="http://schemas.microsoft.com/office/drawing/2014/main" val="532404172"/>
                    </a:ext>
                  </a:extLst>
                </a:gridCol>
                <a:gridCol w="1000804">
                  <a:extLst>
                    <a:ext uri="{9D8B030D-6E8A-4147-A177-3AD203B41FA5}">
                      <a16:colId xmlns:a16="http://schemas.microsoft.com/office/drawing/2014/main" val="3873191401"/>
                    </a:ext>
                  </a:extLst>
                </a:gridCol>
                <a:gridCol w="1071262">
                  <a:extLst>
                    <a:ext uri="{9D8B030D-6E8A-4147-A177-3AD203B41FA5}">
                      <a16:colId xmlns:a16="http://schemas.microsoft.com/office/drawing/2014/main" val="3492632250"/>
                    </a:ext>
                  </a:extLst>
                </a:gridCol>
                <a:gridCol w="1239304">
                  <a:extLst>
                    <a:ext uri="{9D8B030D-6E8A-4147-A177-3AD203B41FA5}">
                      <a16:colId xmlns:a16="http://schemas.microsoft.com/office/drawing/2014/main" val="3616321099"/>
                    </a:ext>
                  </a:extLst>
                </a:gridCol>
              </a:tblGrid>
              <a:tr h="359462"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​ລ/ດ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ກິດ</a:t>
                      </a:r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ຈະ</a:t>
                      </a:r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ກຳ</a:t>
                      </a:r>
                      <a:endParaRPr lang="en-GB" sz="15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ເປົ້າ</a:t>
                      </a:r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</a:t>
                      </a:r>
                      <a:endParaRPr lang="en-GB" sz="15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ປະຕິບັດໄດ້ (%)</a:t>
                      </a:r>
                      <a:endParaRPr lang="en-GB" sz="18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ຊ່ອງວ່າງ</a:t>
                      </a:r>
                      <a:endParaRPr lang="en-GB" sz="18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61486"/>
                  </a:ext>
                </a:extLst>
              </a:tr>
              <a:tr h="100015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16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ມີການໃຫ້ສຸຂະສຶກສາ ແລະ ຄໍາປຶກສາກ່ຽວກັບການດູແລ ແລະ ໃຫ້ອາຫານເດັກນ້ອຍ ແລະ ເດັກອ່ອນ ລວມທັງໂພຊະນາການຂອງແມ່ 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extLst>
                  <a:ext uri="{0D108BD9-81ED-4DB2-BD59-A6C34878D82A}">
                    <a16:rowId xmlns:a16="http://schemas.microsoft.com/office/drawing/2014/main" val="2062075125"/>
                  </a:ext>
                </a:extLst>
              </a:tr>
              <a:tr h="74848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ມີການເຝົ້າລະວັງໂດຍສະເພາະແມ່ນພະຍາດທີ່ເກີດຈາກການຂາດໂພຊະນາການ (ການ​ປະ​ເມີນ​ເດັກຂາດ​ສາ​ນ​ອາ​ຫານ)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80%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75851"/>
                  </a:ext>
                </a:extLst>
              </a:tr>
              <a:tr h="93896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18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ແມ່ຍິງຖືພາ, ແມ່ຍິງຫຼັງເກີດລູກ 3 ເດືອນ, ແມ່ຍິງ 12 - 25 ປີ ພາຍໃນບ້ານໄດ້ຮັບການເສີມຈຸລະສານອາຫານຄົບຕາມກຳນົດ 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extLst>
                  <a:ext uri="{0D108BD9-81ED-4DB2-BD59-A6C34878D82A}">
                    <a16:rowId xmlns:a16="http://schemas.microsoft.com/office/drawing/2014/main" val="1747316127"/>
                  </a:ext>
                </a:extLst>
              </a:tr>
              <a:tr h="74674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ເດັກອາຍຸ 12-59 ເດືອນໄດ້ຮັບຢາຂ້າແມ່ທ້ອງ 2 ຄັ້ງຕໍ່ປີ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467795"/>
                  </a:ext>
                </a:extLst>
              </a:tr>
              <a:tr h="55360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u="none" strike="noStrike" dirty="0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ເດັກອາຍຸ 6-11 ເດືອນໄດ້ຮັບຢາວິຕາມິນອາ 1 ຄັ້ງຕໍ່ປີ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extLst>
                  <a:ext uri="{0D108BD9-81ED-4DB2-BD59-A6C34878D82A}">
                    <a16:rowId xmlns:a16="http://schemas.microsoft.com/office/drawing/2014/main" val="1742971354"/>
                  </a:ext>
                </a:extLst>
              </a:tr>
              <a:tr h="70265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21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ເດັກອາຍຸ 12-59 ເດືອນໄດ້ຮັບຢາວິຕາມິນອາ 2 ຄັ້ງຕໍ່ປີ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extLst>
                  <a:ext uri="{0D108BD9-81ED-4DB2-BD59-A6C34878D82A}">
                    <a16:rowId xmlns:a16="http://schemas.microsoft.com/office/drawing/2014/main" val="3868632296"/>
                  </a:ext>
                </a:extLst>
              </a:tr>
              <a:tr h="70265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22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ເດັກອ່ອນ&lt; 6 ເດືອນໄດ້ກິນນົມແມ່ພຽງຢ່າງດຽວ 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70%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extLst>
                  <a:ext uri="{0D108BD9-81ED-4DB2-BD59-A6C34878D82A}">
                    <a16:rowId xmlns:a16="http://schemas.microsoft.com/office/drawing/2014/main" val="496931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87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93E6-3DC9-5B95-45F4-E7581503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122552"/>
            <a:ext cx="8275320" cy="297806"/>
          </a:xfrm>
        </p:spPr>
        <p:txBody>
          <a:bodyPr>
            <a:noAutofit/>
          </a:bodyPr>
          <a:lstStyle/>
          <a:p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ກຸ່ມຕົວ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ຊີ້ບອກ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ຕິດ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ພັນ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ຫຼາຍ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ແໜງ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ການສາ</a:t>
            </a:r>
            <a:r>
              <a:rPr lang="en-GB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4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ທາ</a:t>
            </a:r>
            <a:endParaRPr lang="en-GB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ADD24-E710-2A8F-683C-DF1D661C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DF0B299-C4CD-0632-7027-2E24A0D0A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298075"/>
              </p:ext>
            </p:extLst>
          </p:nvPr>
        </p:nvGraphicFramePr>
        <p:xfrm>
          <a:off x="137921" y="559294"/>
          <a:ext cx="8757504" cy="23011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478">
                  <a:extLst>
                    <a:ext uri="{9D8B030D-6E8A-4147-A177-3AD203B41FA5}">
                      <a16:colId xmlns:a16="http://schemas.microsoft.com/office/drawing/2014/main" val="1873430193"/>
                    </a:ext>
                  </a:extLst>
                </a:gridCol>
                <a:gridCol w="5175749">
                  <a:extLst>
                    <a:ext uri="{9D8B030D-6E8A-4147-A177-3AD203B41FA5}">
                      <a16:colId xmlns:a16="http://schemas.microsoft.com/office/drawing/2014/main" val="532404172"/>
                    </a:ext>
                  </a:extLst>
                </a:gridCol>
                <a:gridCol w="1004795">
                  <a:extLst>
                    <a:ext uri="{9D8B030D-6E8A-4147-A177-3AD203B41FA5}">
                      <a16:colId xmlns:a16="http://schemas.microsoft.com/office/drawing/2014/main" val="3873191401"/>
                    </a:ext>
                  </a:extLst>
                </a:gridCol>
                <a:gridCol w="1004795">
                  <a:extLst>
                    <a:ext uri="{9D8B030D-6E8A-4147-A177-3AD203B41FA5}">
                      <a16:colId xmlns:a16="http://schemas.microsoft.com/office/drawing/2014/main" val="1002457605"/>
                    </a:ext>
                  </a:extLst>
                </a:gridCol>
                <a:gridCol w="1129687">
                  <a:extLst>
                    <a:ext uri="{9D8B030D-6E8A-4147-A177-3AD203B41FA5}">
                      <a16:colId xmlns:a16="http://schemas.microsoft.com/office/drawing/2014/main" val="3616321099"/>
                    </a:ext>
                  </a:extLst>
                </a:gridCol>
              </a:tblGrid>
              <a:tr h="277755"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​ລ/ດ</a:t>
                      </a: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ກິດ</a:t>
                      </a:r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ຈະ</a:t>
                      </a:r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ກຳ</a:t>
                      </a:r>
                      <a:endParaRPr lang="en-GB" sz="15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ເປົ້າ</a:t>
                      </a:r>
                      <a:r>
                        <a:rPr lang="en-GB" sz="15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5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</a:t>
                      </a:r>
                      <a:endParaRPr lang="en-GB" sz="15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ປະຕິບັດໄດ້ (%)</a:t>
                      </a:r>
                      <a:endParaRPr lang="en-GB" sz="18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ຊ່ອງວ່າງ</a:t>
                      </a:r>
                      <a:endParaRPr lang="en-GB" sz="18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61486"/>
                  </a:ext>
                </a:extLst>
              </a:tr>
              <a:tr h="103089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23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ມີ​ການ​ລົດ​ລົງ​ຂອງ​ສະ​ພາບ​ການ​ຂາດ​ສານ​ອາ​ຫານ​ພາຍ​ໃນ​ບ້ານ</a:t>
                      </a:r>
                      <a:b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 ຂາດ​ສານອາຫານ​ຊຳ​ເຮື້ອ</a:t>
                      </a:r>
                      <a:b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 ໜ້ຳ​ໜັກຫຼຸດ</a:t>
                      </a:r>
                      <a:b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 ຂາດ​ສານອາ​ຫານກະ​ທັນ​ຫັນ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&lt;21%</a:t>
                      </a:r>
                      <a:br>
                        <a:rPr lang="en-GB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en-GB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&lt;10%</a:t>
                      </a:r>
                      <a:br>
                        <a:rPr lang="en-GB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en-GB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&lt;5%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FF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extLst>
                  <a:ext uri="{0D108BD9-81ED-4DB2-BD59-A6C34878D82A}">
                    <a16:rowId xmlns:a16="http://schemas.microsoft.com/office/drawing/2014/main" val="3407994304"/>
                  </a:ext>
                </a:extLst>
              </a:tr>
              <a:tr h="580908"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ສະ</a:t>
                      </a:r>
                      <a:r>
                        <a:rPr lang="en-GB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8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ເລ່ຍ</a:t>
                      </a:r>
                      <a:r>
                        <a:rPr lang="en-GB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8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ທັງ</a:t>
                      </a:r>
                      <a:r>
                        <a:rPr lang="en-GB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8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ໝົດ</a:t>
                      </a:r>
                      <a:r>
                        <a:rPr lang="en-GB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 </a:t>
                      </a:r>
                      <a:endParaRPr lang="lo-LA" sz="1800" b="1" i="1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8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3904" marR="3904" marT="3904" marB="0" anchor="ctr"/>
                </a:tc>
                <a:extLst>
                  <a:ext uri="{0D108BD9-81ED-4DB2-BD59-A6C34878D82A}">
                    <a16:rowId xmlns:a16="http://schemas.microsoft.com/office/drawing/2014/main" val="3715350879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70E58CAF-BC80-452C-5267-11E0B08E2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19" y="2949719"/>
            <a:ext cx="7981025" cy="242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thaiDist" defTabSz="685800" eaLnBrk="0" fontAlgn="base" hangingPunct="0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(</a:t>
            </a:r>
            <a:r>
              <a:rPr lang="lo-LA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ກ</a:t>
            </a:r>
            <a:r>
              <a:rPr lang="en-US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) </a:t>
            </a:r>
            <a:r>
              <a:rPr lang="lo-LA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ບ້ານໂພຊະນາການຕົວແບບທີ່ຢູ່ອ້ອມຮອບຕົວເມືອງ</a:t>
            </a:r>
            <a:endParaRPr lang="en-US" altLang="en-US" dirty="0">
              <a:solidFill>
                <a:srgbClr val="FF00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171450" indent="-171450" algn="thaiDist" defTabSz="685800" eaLnBrk="0" fontAlgn="base" hangingPunct="0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(</a:t>
            </a:r>
            <a:r>
              <a:rPr lang="lo-LA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ຂ</a:t>
            </a:r>
            <a:r>
              <a:rPr lang="en-US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) </a:t>
            </a:r>
            <a:r>
              <a:rPr lang="lo-LA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ບ້ານໂພຊະນາການຕົວແບບຊານເມືອງ ແລະ ທຸກຍາກ</a:t>
            </a:r>
            <a:endParaRPr lang="en-US" altLang="en-US" dirty="0">
              <a:solidFill>
                <a:srgbClr val="FF00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171450" indent="-171450" algn="thaiDist" defTabSz="685800" eaLnBrk="0" fontAlgn="base" hangingPunct="0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(</a:t>
            </a:r>
            <a:r>
              <a:rPr lang="lo-LA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ຄ</a:t>
            </a:r>
            <a:r>
              <a:rPr lang="en-US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) </a:t>
            </a:r>
            <a:r>
              <a:rPr lang="lo-LA" altLang="en-US" dirty="0">
                <a:solidFill>
                  <a:srgbClr val="FF0000"/>
                </a:solidFill>
                <a:latin typeface="Phetsarath OT" panose="02000500000000000000" pitchFamily="2" charset="0"/>
                <a:ea typeface="Times New Roman" panose="02020603050405020304" pitchFamily="18" charset="0"/>
                <a:cs typeface="Phetsarath OT" panose="02000500000000000000" pitchFamily="2" charset="0"/>
              </a:rPr>
              <a:t>ບ້ານໂພຊະນາການຕົວແບບຢູ່ຫ່າງໄກຊອກຫຼີກ ແລະ ທຸກຍາກ</a:t>
            </a:r>
            <a:endParaRPr lang="lo-LA" altLang="en-US" dirty="0">
              <a:solidFill>
                <a:srgbClr val="FF00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698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B727E-632C-C956-485C-2AA3A3CD8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714" y="1074198"/>
            <a:ext cx="7774620" cy="1793289"/>
          </a:xfrm>
        </p:spPr>
        <p:txBody>
          <a:bodyPr>
            <a:noAutofit/>
          </a:bodyPr>
          <a:lstStyle/>
          <a:p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ຕໍ່ບົດນໍາສະເໝີ </a:t>
            </a:r>
            <a:endParaRPr lang="en-GB" sz="32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AA986-412F-5A5E-28B5-FBF12970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825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6FAA31-1081-0F45-4046-285F56C12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508961"/>
              </p:ext>
            </p:extLst>
          </p:nvPr>
        </p:nvGraphicFramePr>
        <p:xfrm>
          <a:off x="133166" y="665824"/>
          <a:ext cx="8895423" cy="599242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67953">
                  <a:extLst>
                    <a:ext uri="{9D8B030D-6E8A-4147-A177-3AD203B41FA5}">
                      <a16:colId xmlns:a16="http://schemas.microsoft.com/office/drawing/2014/main" val="2462909544"/>
                    </a:ext>
                  </a:extLst>
                </a:gridCol>
                <a:gridCol w="2309529">
                  <a:extLst>
                    <a:ext uri="{9D8B030D-6E8A-4147-A177-3AD203B41FA5}">
                      <a16:colId xmlns:a16="http://schemas.microsoft.com/office/drawing/2014/main" val="202628232"/>
                    </a:ext>
                  </a:extLst>
                </a:gridCol>
                <a:gridCol w="2519925">
                  <a:extLst>
                    <a:ext uri="{9D8B030D-6E8A-4147-A177-3AD203B41FA5}">
                      <a16:colId xmlns:a16="http://schemas.microsoft.com/office/drawing/2014/main" val="605474276"/>
                    </a:ext>
                  </a:extLst>
                </a:gridCol>
                <a:gridCol w="1858218">
                  <a:extLst>
                    <a:ext uri="{9D8B030D-6E8A-4147-A177-3AD203B41FA5}">
                      <a16:colId xmlns:a16="http://schemas.microsoft.com/office/drawing/2014/main" val="2894554921"/>
                    </a:ext>
                  </a:extLst>
                </a:gridCol>
                <a:gridCol w="1133060">
                  <a:extLst>
                    <a:ext uri="{9D8B030D-6E8A-4147-A177-3AD203B41FA5}">
                      <a16:colId xmlns:a16="http://schemas.microsoft.com/office/drawing/2014/main" val="1085349796"/>
                    </a:ext>
                  </a:extLst>
                </a:gridCol>
                <a:gridCol w="806738">
                  <a:extLst>
                    <a:ext uri="{9D8B030D-6E8A-4147-A177-3AD203B41FA5}">
                      <a16:colId xmlns:a16="http://schemas.microsoft.com/office/drawing/2014/main" val="3018205047"/>
                    </a:ext>
                  </a:extLst>
                </a:gridCol>
              </a:tblGrid>
              <a:tr h="496664"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ລ/ດ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ຕົວຊີ້ວັດ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ຄໍ​າ​ນິ​ຍາມ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ຕົວຕັ້ງ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​ຕົວຫານ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ຄາດໝາຍສູ້ຊົນ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487452"/>
                  </a:ext>
                </a:extLst>
              </a:tr>
              <a:tr h="336203">
                <a:tc gridSpan="6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ຫຼາຍ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ຂະ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ແໜງ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ການ</a:t>
                      </a: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thaiDist"/>
                      <a:endParaRPr lang="en-GB" sz="12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07121"/>
                  </a:ext>
                </a:extLst>
              </a:tr>
              <a:tr h="16061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</a:t>
                      </a:r>
                    </a:p>
                    <a:p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ມີການປະ​ສານ​ງານ ແລະ ວາງແຜນຈຸລະພາກຮ່ວມກັບຫຼາຍຂະແໜງການໂດຍອີງໃສ່ 22 ກິດ​ຈະ​ກຳທີ່ເປັນບູລິມະສິດໃນຍຸດທະສາດແຫ່ງຊາດດ້ານໂພຊະນາການ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lo-LA" sz="1600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ໝາຍເຖິງຂັ້ນບ້ານມີການແຕ່ງຕັ້ງຄະນະກຳມະການວຽກງານໂພຊະນາການ ແລະ ສ້າງແຜນພັດທະນາບ້ານ ທີ່ໄດ້ລະບຸວຽກງານໂພຊະນາການ ຂອງຫຼາຍຂະແໜງການ</a:t>
                      </a:r>
                      <a:endParaRPr lang="en-GB" sz="1600" dirty="0">
                        <a:solidFill>
                          <a:srgbClr val="00B05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Phetsarath OT" panose="02000500000000020004" pitchFamily="2" charset="0"/>
                        <a:buChar char="-"/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ມີຂໍ້ຕົກລົງ</a:t>
                      </a:r>
                    </a:p>
                    <a:p>
                      <a:pPr marL="285750" indent="-285750">
                        <a:buFont typeface="Phetsarath OT" panose="02000500000000020004" pitchFamily="2" charset="0"/>
                        <a:buChar char="-"/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ມີແຜນພັດທະນາບ້ານ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100</a:t>
                      </a:r>
                      <a:r>
                        <a:rPr lang="en-GB" sz="160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%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715158"/>
                  </a:ext>
                </a:extLst>
              </a:tr>
              <a:tr h="1228705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ມີການຈັດກອງປະຊຸມເພື່ອປຶກສາຫາລືວຽກງານດ້ານໂພຊະນາການຢ່າງນ້ອຍ 4 ຄັ້ງຕໍ່ປີ</a:t>
                      </a:r>
                      <a:endParaRPr lang="en-GB" sz="1600" dirty="0">
                        <a:solidFill>
                          <a:srgbClr val="00B05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ໝໝາຍເຖິງຄະນະກຳມະການຂັ້ນບ້ານມີການຈັດກອງປະຊຸມວຽກງານໂພຊະນາການຢ່າງໜ້ອຍ 4 ຄັ້ງ/ປີ</a:t>
                      </a:r>
                      <a:endParaRPr lang="en-GB" sz="1600" dirty="0">
                        <a:solidFill>
                          <a:srgbClr val="00B05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ບົດລາຍງານທີ່ຖືກຮັບຮອງຈາກຂັ້ນເມືອງ ພ້ອມດ້ວຍໃບລົງທະບຽນ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ຕ້ອງມີບົດລາຍງານຢ່າງໜ້ອຍ 3 ໃນ 4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771556"/>
                  </a:ext>
                </a:extLst>
              </a:tr>
              <a:tr h="2324755"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3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 ອສບ ທີ່ຜ່ານການອົບຮົມຄວາມຮູ້ພຶ້ນຖານດ້ານໂພຊະນາການ ແລະ ການຄໍ້າປະກັນສະບຽງອາຫານ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ໝາຍເຖິງຄະນະກຳມະການຂັ້ນບ້ານ ແລະ ອາສາສະໝັກໃນຂັ້ນບ້ານໄດ້ເຂົ້າຮ່ວມຝຶກອົບຮົມກ່ຽວກັບວຽກໂພຊະນາການ ແລະ ການຄ້ໍາປະກັນສະບຽງອາຫານ </a:t>
                      </a:r>
                      <a:endParaRPr lang="en-GB" sz="1600" dirty="0">
                        <a:solidFill>
                          <a:srgbClr val="00B05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ຈຳນວນຄະນະກຳມະການຂັ້ນບ້ານ ແລະ ອາສາສະໝັກບ້ານເຂົ້າຮ່ວມຝຶກອົບຮົມກ່ຽວກັບວຽກໂພຊະນາການ ແລະ ການຄ້ໍາປະກັນສະບຽງອາຫານ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ຈຳນວນຄົນທີ່ໄດ້ເຂົ້າອົບຮົມ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x 100/</a:t>
                      </a:r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 ຄະນະກໍາມະການຂັ້ນບ້ານລວມທັງອາສາສະໝັກ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80%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292572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EA303300-6565-49D2-0791-FF0FE353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8" y="252413"/>
            <a:ext cx="8691562" cy="309562"/>
          </a:xfrm>
        </p:spPr>
        <p:txBody>
          <a:bodyPr>
            <a:noAutofit/>
          </a:bodyPr>
          <a:lstStyle/>
          <a:p>
            <a:pPr algn="ctr"/>
            <a:r>
              <a:rPr lang="lo-L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​ວິ​​ທີການ​ຈັດ​ຕັ້ງ​ປະ​ຕິ​ບັດ/ວິ​ທີ​ການ​ຄິດ​ໄລ່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2192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6FAA31-1081-0F45-4046-285F56C12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1707256"/>
              </p:ext>
            </p:extLst>
          </p:nvPr>
        </p:nvGraphicFramePr>
        <p:xfrm>
          <a:off x="133166" y="665827"/>
          <a:ext cx="8895423" cy="615468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67953">
                  <a:extLst>
                    <a:ext uri="{9D8B030D-6E8A-4147-A177-3AD203B41FA5}">
                      <a16:colId xmlns:a16="http://schemas.microsoft.com/office/drawing/2014/main" val="2462909544"/>
                    </a:ext>
                  </a:extLst>
                </a:gridCol>
                <a:gridCol w="2309529">
                  <a:extLst>
                    <a:ext uri="{9D8B030D-6E8A-4147-A177-3AD203B41FA5}">
                      <a16:colId xmlns:a16="http://schemas.microsoft.com/office/drawing/2014/main" val="202628232"/>
                    </a:ext>
                  </a:extLst>
                </a:gridCol>
                <a:gridCol w="2519925">
                  <a:extLst>
                    <a:ext uri="{9D8B030D-6E8A-4147-A177-3AD203B41FA5}">
                      <a16:colId xmlns:a16="http://schemas.microsoft.com/office/drawing/2014/main" val="605474276"/>
                    </a:ext>
                  </a:extLst>
                </a:gridCol>
                <a:gridCol w="1858218">
                  <a:extLst>
                    <a:ext uri="{9D8B030D-6E8A-4147-A177-3AD203B41FA5}">
                      <a16:colId xmlns:a16="http://schemas.microsoft.com/office/drawing/2014/main" val="2894554921"/>
                    </a:ext>
                  </a:extLst>
                </a:gridCol>
                <a:gridCol w="1133060">
                  <a:extLst>
                    <a:ext uri="{9D8B030D-6E8A-4147-A177-3AD203B41FA5}">
                      <a16:colId xmlns:a16="http://schemas.microsoft.com/office/drawing/2014/main" val="1085349796"/>
                    </a:ext>
                  </a:extLst>
                </a:gridCol>
                <a:gridCol w="806738">
                  <a:extLst>
                    <a:ext uri="{9D8B030D-6E8A-4147-A177-3AD203B41FA5}">
                      <a16:colId xmlns:a16="http://schemas.microsoft.com/office/drawing/2014/main" val="3018205047"/>
                    </a:ext>
                  </a:extLst>
                </a:gridCol>
              </a:tblGrid>
              <a:tr h="469202"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ລ/ດ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ຕົວຊີ້ວັດ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ຄໍ​າ​ນິ​ຍາມ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ຕົວຕັ້ງ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​ຕົວຫານ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ຄາດໝາຍສູ້ຊົນ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487452"/>
                  </a:ext>
                </a:extLst>
              </a:tr>
              <a:tr h="317613">
                <a:tc gridSpan="6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ຂະ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ແໜງ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lo-LA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ກະສິກໍາ</a:t>
                      </a: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thaiDist"/>
                      <a:endParaRPr lang="en-GB" sz="12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07121"/>
                  </a:ext>
                </a:extLst>
              </a:tr>
              <a:tr h="1472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4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ບ້ານທີ່ມີແຜນການຈັດຕັ້ງກະສິກຳເພື່ອໂພຊະນາການທີ່ປະກອບມີ ການຜະລິດພຶດຜັກ, ໝາກໄມ້, ພຶດນ້ຳມັນ ແລະ ພຶດອື່ນໆ. </a:t>
                      </a:r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NPAN 2021-2025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lo-LA" sz="1600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ໝາຍເຖິງບ້ານທີ່ມີແຜນການຈັດຕັ້ງກະສິກຳເພື່ອໂພຊະນາການ ແລະ ສາມາດການຜະລິດເພື່ອບໍລິໂພກ ແລະ ຈຳໜ່າຍເປັນສິນຄ້າເຊັ່ນ: ເຂົ້າ, ມັນ, ສາລີ, ພືດຜັກ ແລະ ໝາກໄມ້</a:t>
                      </a:r>
                      <a:endParaRPr lang="en-GB" sz="1600" dirty="0">
                        <a:solidFill>
                          <a:srgbClr val="00B05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Phetsarath OT" panose="02000500000000020004" pitchFamily="2" charset="0"/>
                        <a:buNone/>
                      </a:pPr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ຈຳນວນຄົວເຮືອນທີ່ຈັດຕັ້ງປະຕິບັດ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ຈຳນວນຄົວເຮືອນທັງໝົດ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</a:t>
                      </a:r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715158"/>
                  </a:ext>
                </a:extLst>
              </a:tr>
              <a:tr h="1934554"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5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ບ້ານທີ່ມີອຸປະກອນການຜະລິດທີ່ດີ </a:t>
                      </a:r>
                      <a:endParaRPr lang="en-GB" sz="1600" dirty="0">
                        <a:solidFill>
                          <a:srgbClr val="00B05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ໝາຍເຖິງຄົວເຮືອນໃນບ້ານເປົ້າໝາຍທີ່ເຂົ້າເຖິງ​ອຸ​ປະ​ກ​ອນຜະລິດທີ່​ດີ​ຂຶ້ນ ​ເຂົ້າ​ໃນການ​ຜະ​ລິດ​ກ​ະ​ສິ​​ກຳເຊັ່ນ: ລົດ​ໄຖ​ນາ, ຈັກ​ປັ່ນ​ເຂົ້າ, ເຄື່ອງ​ອັດ​ເມັດ​ຝູ່ນ, ຈັກ​ບົດ​ຫຍ້າ ເພື່ອ​ຜະ​ລິດ​ຝຸ່​ນ​ບົ່ມ, ໂ​ປ່ມ​ນ້ຳ​ໂຊ​ລ່າ​ເຊວ, ເຄື່ອງ​ຜະ​ລິດ​ເສັ້ນ​ເຝີ, ໂຮງ​ສີ​ເຂົ້​າ ແລະ ອື່ນ</a:t>
                      </a:r>
                      <a:endParaRPr lang="en-GB" sz="1600" dirty="0">
                        <a:solidFill>
                          <a:srgbClr val="00B05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ຈຳນວນຄົວເຮືອນທີ່ຈັດຕັ້ງປະຕິບັດ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ຈຳນວນຄົວເຮືອນທັງໝົດ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771556"/>
                  </a:ext>
                </a:extLst>
              </a:tr>
              <a:tr h="1727463"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6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ບ້ານທີ່ມີແຜນຈັດຕັ້ງກິດຈະກຳກະສິກຳເພື່ອໂພຊະນາການທີ່ປະກອບມີກິດຈະກຳຜະລິດທາດຊີ້ນທີ່ມີໂປຼຕີນສູງ ລວມເຖິງສັດນ້ຳ, ແລະ ແມງໄມ້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rgbClr val="00B050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ໝາຍເຖິງຈຳນວນຄົວເຮືອນພາຍໃນບ້ານທີ່ມີແຜນຈັດຕັ້ງກິດຈະກຳກະສິກຳເພື່ອໂພຊະນາການ ທີ່ປະກອບມີກິດຈະກຳການລ້ຽງສັດ  ເຊັ່ນ: ການລ້ຽງສັດ, ສັດປີກ ແລະ ສັດນ້ໍາ.</a:t>
                      </a:r>
                      <a:endParaRPr lang="en-GB" sz="1600" dirty="0">
                        <a:solidFill>
                          <a:srgbClr val="00B050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ຈຳນວນຄົວເຮືອນທີ່ຈັດຕັ້ງປະຕິບັດ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sz="1600" dirty="0">
                          <a:solidFill>
                            <a:schemeClr val="tx1"/>
                          </a:solidFill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ຈຳນວນຄົວເຮືອນທັງໝົດ</a:t>
                      </a:r>
                      <a:endParaRPr lang="en-GB" sz="1600" dirty="0">
                        <a:solidFill>
                          <a:schemeClr val="tx1"/>
                        </a:solidFill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292572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EA303300-6565-49D2-0791-FF0FE353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8" y="252413"/>
            <a:ext cx="8691562" cy="309562"/>
          </a:xfrm>
        </p:spPr>
        <p:txBody>
          <a:bodyPr>
            <a:noAutofit/>
          </a:bodyPr>
          <a:lstStyle/>
          <a:p>
            <a:pPr algn="ctr"/>
            <a:r>
              <a:rPr lang="lo-L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​ວິ​​ທີການ​ຈັດ​ຕັ້ງ​ປະ​ຕິ​ບັດ/ວິ​ທີ​ການ​ຄິດ​ໄລ່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3403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6FAA31-1081-0F45-4046-285F56C12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536859"/>
              </p:ext>
            </p:extLst>
          </p:nvPr>
        </p:nvGraphicFramePr>
        <p:xfrm>
          <a:off x="133166" y="650409"/>
          <a:ext cx="8895423" cy="536426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67953">
                  <a:extLst>
                    <a:ext uri="{9D8B030D-6E8A-4147-A177-3AD203B41FA5}">
                      <a16:colId xmlns:a16="http://schemas.microsoft.com/office/drawing/2014/main" val="2462909544"/>
                    </a:ext>
                  </a:extLst>
                </a:gridCol>
                <a:gridCol w="2309529">
                  <a:extLst>
                    <a:ext uri="{9D8B030D-6E8A-4147-A177-3AD203B41FA5}">
                      <a16:colId xmlns:a16="http://schemas.microsoft.com/office/drawing/2014/main" val="202628232"/>
                    </a:ext>
                  </a:extLst>
                </a:gridCol>
                <a:gridCol w="2519925">
                  <a:extLst>
                    <a:ext uri="{9D8B030D-6E8A-4147-A177-3AD203B41FA5}">
                      <a16:colId xmlns:a16="http://schemas.microsoft.com/office/drawing/2014/main" val="605474276"/>
                    </a:ext>
                  </a:extLst>
                </a:gridCol>
                <a:gridCol w="1858218">
                  <a:extLst>
                    <a:ext uri="{9D8B030D-6E8A-4147-A177-3AD203B41FA5}">
                      <a16:colId xmlns:a16="http://schemas.microsoft.com/office/drawing/2014/main" val="2894554921"/>
                    </a:ext>
                  </a:extLst>
                </a:gridCol>
                <a:gridCol w="1133060">
                  <a:extLst>
                    <a:ext uri="{9D8B030D-6E8A-4147-A177-3AD203B41FA5}">
                      <a16:colId xmlns:a16="http://schemas.microsoft.com/office/drawing/2014/main" val="1085349796"/>
                    </a:ext>
                  </a:extLst>
                </a:gridCol>
                <a:gridCol w="806738">
                  <a:extLst>
                    <a:ext uri="{9D8B030D-6E8A-4147-A177-3AD203B41FA5}">
                      <a16:colId xmlns:a16="http://schemas.microsoft.com/office/drawing/2014/main" val="3018205047"/>
                    </a:ext>
                  </a:extLst>
                </a:gridCol>
              </a:tblGrid>
              <a:tr h="537352"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ລ/ດ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ຕົວຊີ້ວັດ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ຄໍ​າ​ນິ​ຍາມ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ຕົວຕັ້ງ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​ຕົວຫານ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ຄາດໝາຍສູ້ຊົນ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487452"/>
                  </a:ext>
                </a:extLst>
              </a:tr>
              <a:tr h="330842">
                <a:tc gridSpan="6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ຂະ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ແໜງ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lo-LA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ກະສິກໍາ (ຕໍ່)</a:t>
                      </a: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thaiDist"/>
                      <a:endParaRPr lang="en-GB" sz="12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07121"/>
                  </a:ext>
                </a:extLst>
              </a:tr>
              <a:tr h="1533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ບ້ານທີ່ມີຄອບຄົວນຳໃຊ້ເທັກໂນໂລຊີແບບໃໜ່ໃນການແປຮູບອາຫານ..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thaiDist" fontAlgn="t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ໝາຍເຖິງຄົວເຮືອນທີ່ມີການແປຮູບຜະລິດຕະພັນຈາກກະສິກຳ ແລະ ເຄື່ອງປ່າຂອງດົງເພື່ອບໍລິໂພກ ແລະ ເພື່ອຂາຍຢ່າງນ້ອຍນຶ່ງຢ່າງຂຶ້ນໄປໂດຍນຳໃຊ້ພູມປັນຍາທ້ອງຖິ່ນ ແລະ ເຕັກນິກແບບໃໝ່.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ຈຳນວນຄົວເຮືອນທີ່ມີການແປຮູບຜະລິດຕະພັນຈາກກະສິກຳ ແລະ ເຄື່ອງປ່າຂອງດົງເພື່ອບໍລິໂພກ ແລະ ເພື່ອຂາຍຢ່າງນ້ອຍນຶ່ງຢ່າງຂຶ້ນໄປໂດຍນຳໃຊ້ພູມປັນຍາທ້ອງຖິ່ນ ແລະ ເຕັກນິກແບບໃໝ່.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ຈໍານວນຄອບຄົວທັງໝົດ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1715158"/>
                  </a:ext>
                </a:extLst>
              </a:tr>
              <a:tr h="2015131">
                <a:tc>
                  <a:txBody>
                    <a:bodyPr/>
                    <a:lstStyle/>
                    <a:p>
                      <a:pPr algn="ctr"/>
                      <a:r>
                        <a:rPr lang="lo-LA" sz="1600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</a:t>
                      </a:r>
                      <a:endParaRPr lang="en-GB" sz="16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ບ້ານທີ່ມີກຸ່ມແມ່ຍິງເພື່ອສ້າງລາຍຮັບເຂົ້າຄອບຄົວ.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thaiDist" fontAlgn="t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ໝາຍເຖິງ​ແມ່​ຍີງ​ໄດ້​ເຂົ້າ​ເປັນ​ສະ​ມາ​ຊິກ​ກຸ່ມສ້າງລາຍຮັບເຂົ້າ​ຄອບ​ຄົວ ທີ່ມີການຄຸ້ມຄອງບໍລິຫານໂດຍແມ່ຍິງ ເຊັ່ນ: ກຸ່ມປູກຝັງ, ລ້ຽງສັດ, ຫັດຖະກຳ, ສິນເຊື່ອ, ກຸ່ມທ້ອນເງິນ, ກອງ​ທຶນ​ໜູນ​ວຽນ​ພາຍ​ໃນ​ບ້ານ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ຈໍານວນສະມາຊິກກຸ່ມທີ່ສ້າງຮັບເຂົ້າຄອບຄົວໄດ້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ຈໍານວນຄົວ​ເຮືອນ/ຄອບ​ຄົວທັງໝົດ​ພາຍ​ໃນ​ບ້ານ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22771556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EA303300-6565-49D2-0791-FF0FE353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8" y="252413"/>
            <a:ext cx="8691562" cy="309562"/>
          </a:xfrm>
        </p:spPr>
        <p:txBody>
          <a:bodyPr>
            <a:noAutofit/>
          </a:bodyPr>
          <a:lstStyle/>
          <a:p>
            <a:pPr algn="ctr"/>
            <a:r>
              <a:rPr lang="lo-L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​ວິ​​ທີການ​ຈັດ​ຕັ້ງ​ປະ​ຕິ​ບັດ/ວິ​ທີ​ການ​ຄິດ​ໄລ່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5617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6FAA31-1081-0F45-4046-285F56C12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261098"/>
              </p:ext>
            </p:extLst>
          </p:nvPr>
        </p:nvGraphicFramePr>
        <p:xfrm>
          <a:off x="133166" y="650409"/>
          <a:ext cx="8895423" cy="601672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67953">
                  <a:extLst>
                    <a:ext uri="{9D8B030D-6E8A-4147-A177-3AD203B41FA5}">
                      <a16:colId xmlns:a16="http://schemas.microsoft.com/office/drawing/2014/main" val="2462909544"/>
                    </a:ext>
                  </a:extLst>
                </a:gridCol>
                <a:gridCol w="2309529">
                  <a:extLst>
                    <a:ext uri="{9D8B030D-6E8A-4147-A177-3AD203B41FA5}">
                      <a16:colId xmlns:a16="http://schemas.microsoft.com/office/drawing/2014/main" val="202628232"/>
                    </a:ext>
                  </a:extLst>
                </a:gridCol>
                <a:gridCol w="2519925">
                  <a:extLst>
                    <a:ext uri="{9D8B030D-6E8A-4147-A177-3AD203B41FA5}">
                      <a16:colId xmlns:a16="http://schemas.microsoft.com/office/drawing/2014/main" val="605474276"/>
                    </a:ext>
                  </a:extLst>
                </a:gridCol>
                <a:gridCol w="1858218">
                  <a:extLst>
                    <a:ext uri="{9D8B030D-6E8A-4147-A177-3AD203B41FA5}">
                      <a16:colId xmlns:a16="http://schemas.microsoft.com/office/drawing/2014/main" val="2894554921"/>
                    </a:ext>
                  </a:extLst>
                </a:gridCol>
                <a:gridCol w="1133060">
                  <a:extLst>
                    <a:ext uri="{9D8B030D-6E8A-4147-A177-3AD203B41FA5}">
                      <a16:colId xmlns:a16="http://schemas.microsoft.com/office/drawing/2014/main" val="1085349796"/>
                    </a:ext>
                  </a:extLst>
                </a:gridCol>
                <a:gridCol w="806738">
                  <a:extLst>
                    <a:ext uri="{9D8B030D-6E8A-4147-A177-3AD203B41FA5}">
                      <a16:colId xmlns:a16="http://schemas.microsoft.com/office/drawing/2014/main" val="3018205047"/>
                    </a:ext>
                  </a:extLst>
                </a:gridCol>
              </a:tblGrid>
              <a:tr h="590296"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ລ/ດ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ຕົວຊີ້ວັດ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ຄໍ​າ​ນິ​ຍາມ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ຕົວຕັ້ງ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​ຕົວຫານ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ຄາດໝາຍສູ້ຊົນ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487452"/>
                  </a:ext>
                </a:extLst>
              </a:tr>
              <a:tr h="399585">
                <a:tc gridSpan="6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ຂະ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ແໜງ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lo-LA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ສຶກສາ</a:t>
                      </a: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thaiDist"/>
                      <a:endParaRPr lang="en-GB" sz="12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07121"/>
                  </a:ext>
                </a:extLst>
              </a:tr>
              <a:tr h="146211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ໂຮງຮຽນອະນຸບານ ແລະ ປະຖົມໄດ້ນ້ຳໃຊ້ແຫຼ່ງນ້ຳດື່ມທີ່ຖືກປັບປຸງ ແລ້ວ (ສະອາດ ແລະ ປອດໄພ)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ໝາຍເຖິງໂຮງຮຽນອະນຸບານ ແລະ ປະຖົມມີການຈັດຫານ້ຳດື່ມໃຫ້ນັກຮຽນໄດ້ກິນໃນໂຮງຮຽນ ຫຼື ນັກຮຽນຖືນ້ຳດື່ມມາແຕ່ເຮືອນກິນໃນໂຮງຮຽນ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ຢ່າງນ້ອຍ 80% ຂອງຈໍານວນນັກຮຽນທັງໝົດ ໄດ້ດື່ມນ້ຳທີ່ສະອາດ ແລະ ປອດໄພໃນໂຮງຮຽນ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ຈໍານວນນັກຮຽນທັງໝົດ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1715158"/>
                  </a:ext>
                </a:extLst>
              </a:tr>
              <a:tr h="117151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ໂຮງຮຽນອະນຸບານ ແລະ ປະຖົມທີ່ໄດ້ນຳໃຊ້ສີ່ງອຳນວຍຄວາມສະດວກດ້ານສຸຂະພິບານ(ວິດຖ່າຍ)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ໝາຍເຖິງໂຮງຮຽນອະນຸບານ ແລະ ປະຖົມມີຫ້ອງນ້ຳທີ່ແຍກເພດ (ຍິງ-ຊາຍ) ທີ່ສະອາດຖືກຕາມຫຼັກສຸຂະພິບານ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 </a:t>
                      </a:r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ໂຮງຮຽນມີວິດຖ່າຍສາມາດນໍາໃຊ້ໄດ້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hetsarath OT" panose="02000500000000020004" pitchFamily="2" charset="0"/>
                          <a:ea typeface="+mn-ea"/>
                          <a:cs typeface="Phetsarath OT" panose="02000500000000020004" pitchFamily="2" charset="0"/>
                        </a:rPr>
                        <a:t>80%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Phetsarath OT" panose="02000500000000020004" pitchFamily="2" charset="0"/>
                        <a:ea typeface="+mn-ea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68033111"/>
                  </a:ext>
                </a:extLst>
              </a:tr>
              <a:tr h="117151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ໂຮງຮຽນອະນຸບານ ແລະ ປະຖົມທີ່ໄດ້ນຳໃຊ້ສະຖານທີ່ລ້າງມືດ້ວຍສະບູ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ໝາຍເຖິງໂຮງຮຽນອະນຸບານ ແລະ ປະຖົມມີສະຖານທີ່ລ້າງມື (ອ່າງລ້າງມືສະເພາະ) ແລະ ສະບູ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ຈຳນວນນັກຮຽນຍິງໃນໂຮງຮຽນມັດທະຍົມທີ່ໄດ້ກິນຢາທາເຫຼັກ-ອາຊິດໂຟລິກ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ຈຳນວນນັກຮຽນຍິງທັງໝົດ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hetsarath OT" panose="02000500000000020004" pitchFamily="2" charset="0"/>
                          <a:ea typeface="+mn-ea"/>
                          <a:cs typeface="Phetsarath OT" panose="02000500000000020004" pitchFamily="2" charset="0"/>
                        </a:rPr>
                        <a:t>80%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22771556"/>
                  </a:ext>
                </a:extLst>
              </a:tr>
              <a:tr h="122170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ນັກຮຽນຍິງໃນໂຮງຮຽນມັດທະຍົມທີ່ກິນທາດເຫຼັກ-ອາຊິດໂຟລິກ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ໝາຍເຖິງນັກຮຽນຍິງໃນໂຮງຮຽນມັດທະຍົມໄດ້ກິນຢາທາດເຫຼັກ-ອາຊິດໂຟລິດ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ຈໍານວນໄດ້ຮັບຕົວຈິງ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ຈຳນວນນັກຮຽນຍິງທັງໝົດ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77031022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EA303300-6565-49D2-0791-FF0FE353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8" y="252413"/>
            <a:ext cx="8691562" cy="309562"/>
          </a:xfrm>
        </p:spPr>
        <p:txBody>
          <a:bodyPr>
            <a:noAutofit/>
          </a:bodyPr>
          <a:lstStyle/>
          <a:p>
            <a:pPr algn="ctr"/>
            <a:r>
              <a:rPr lang="lo-L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​ວິ​​ທີການ​ຈັດ​ຕັ້ງ​ປະ​ຕິ​ບັດ/ວິ​ທີ​ການ​ຄິດ​ໄລ່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2057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6FAA31-1081-0F45-4046-285F56C12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226013"/>
              </p:ext>
            </p:extLst>
          </p:nvPr>
        </p:nvGraphicFramePr>
        <p:xfrm>
          <a:off x="133167" y="650409"/>
          <a:ext cx="8851036" cy="607886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66616">
                  <a:extLst>
                    <a:ext uri="{9D8B030D-6E8A-4147-A177-3AD203B41FA5}">
                      <a16:colId xmlns:a16="http://schemas.microsoft.com/office/drawing/2014/main" val="2462909544"/>
                    </a:ext>
                  </a:extLst>
                </a:gridCol>
                <a:gridCol w="2298005">
                  <a:extLst>
                    <a:ext uri="{9D8B030D-6E8A-4147-A177-3AD203B41FA5}">
                      <a16:colId xmlns:a16="http://schemas.microsoft.com/office/drawing/2014/main" val="202628232"/>
                    </a:ext>
                  </a:extLst>
                </a:gridCol>
                <a:gridCol w="2507351">
                  <a:extLst>
                    <a:ext uri="{9D8B030D-6E8A-4147-A177-3AD203B41FA5}">
                      <a16:colId xmlns:a16="http://schemas.microsoft.com/office/drawing/2014/main" val="605474276"/>
                    </a:ext>
                  </a:extLst>
                </a:gridCol>
                <a:gridCol w="1848946">
                  <a:extLst>
                    <a:ext uri="{9D8B030D-6E8A-4147-A177-3AD203B41FA5}">
                      <a16:colId xmlns:a16="http://schemas.microsoft.com/office/drawing/2014/main" val="2894554921"/>
                    </a:ext>
                  </a:extLst>
                </a:gridCol>
                <a:gridCol w="1127406">
                  <a:extLst>
                    <a:ext uri="{9D8B030D-6E8A-4147-A177-3AD203B41FA5}">
                      <a16:colId xmlns:a16="http://schemas.microsoft.com/office/drawing/2014/main" val="1085349796"/>
                    </a:ext>
                  </a:extLst>
                </a:gridCol>
                <a:gridCol w="802712">
                  <a:extLst>
                    <a:ext uri="{9D8B030D-6E8A-4147-A177-3AD203B41FA5}">
                      <a16:colId xmlns:a16="http://schemas.microsoft.com/office/drawing/2014/main" val="3018205047"/>
                    </a:ext>
                  </a:extLst>
                </a:gridCol>
              </a:tblGrid>
              <a:tr h="603030"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ລ/ດ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ຕົວຊີ້ວັດ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ຄໍ​າ​ນິ​ຍາມ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ຕົວຕັ້ງ</a:t>
                      </a:r>
                      <a:endParaRPr lang="lo-LA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​ຕົວຫານ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ຄາດໝາຍສູ້ຊົນ</a:t>
                      </a:r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487452"/>
                  </a:ext>
                </a:extLst>
              </a:tr>
              <a:tr h="408205">
                <a:tc gridSpan="6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ຂະ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dirty="0" err="1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ແໜງ</a:t>
                      </a:r>
                      <a:r>
                        <a:rPr lang="en-GB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lo-LA" sz="16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ສຶກສາ (ຕໍ)</a:t>
                      </a: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thaiDist"/>
                      <a:endParaRPr lang="en-GB" sz="1200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07121"/>
                  </a:ext>
                </a:extLst>
              </a:tr>
              <a:tr h="112873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ນັກຮຽນໃນໂຮງຮຽນປະຖົມໄດ້ກິນຢາຂ້າແມ່ທ້ອງ (ແຍກຍິງ-ຊາຍ)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7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ໝາຍເຖິງນັກຮຽນປະຖົມໄດ້ກິນຢາຂ້າແມ່ທ້ອງໃນໂຮງຮຽນ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7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ຈຳນວນນັກຮຽນປະຖົມທີ່ໄດ້ກິນຢາຂ້າແມ່ທ້ອງໃນໂຮງຮຽນ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7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ຈຳນວນນັກຮຽນປະຖົມທັງໝົດ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1715158"/>
                  </a:ext>
                </a:extLst>
              </a:tr>
              <a:tr h="168921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7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ໂຮງຮຽນປະຖົມເປົ້າໝາຍໄດ້ສະໜອງ ແລະ ສົ່ງເສີມອາຫານທີ່ມີໂພຊະນາການໃນໂຮງຮຽນ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7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ໝາຍເຖິງໂຮງຮຽນປະຖົມໄດ້ມີການສະໜອງ ແລະ ສົ່ງເສີມອາຫານທ່ຽງໃນໂຮງຮຽນທີ່ມີໂພຊະນາການຢ່າງໜ້ອຍ 3 ຄັ້ງ/ອາທິດ (ອາຫານ 6 ໝວດໃນ 1 ຄາບທ່ຽງ)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ຈຳນວນວັນທີ່ມີການສະໜອງ ແລະ ສົ່ງເສີມອາຫານທ່ຽງໃນໂຮງຮຽນ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ຈຳນວນວນເຂົ້າຮຽນທັງໝົດ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68033111"/>
                  </a:ext>
                </a:extLst>
              </a:tr>
              <a:tr h="224968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7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7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ໂຮງຮຽນປະຖົມມີການຜະລິດກະສິກຳຂອງໂຮງຮຽນໃນໂລຍະຈັດຕັ້ງການຮຽນ-ການສອນ (ເຊື່ອມສານວຽກງານໂພຊະນາການເຂົ້າໃນການປະຕິບັດຕົວຈິງ)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7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ໝາຍເຖິງການຜະລິດກະສິກຳຂອງໂຮງຮຽນ ແມ່ນການປູກພຶດຜັກສວນຄົວ ແລະລ້ຽງສັດນ້ອຍ ທີ່ເປັນຂອງໂຮງຮຽນ ເພື່ອເປັນບ່ອນຮຽນຮູ້, ນໍາໃຊ້ຜົນຜະລິດເຂົ້າມາປຸງແຕ່ງເປັນອາຫານ ຫຼື ຂ້າຍສ້າງລາຍຮັບໃຫ້ໂຮງຮຽນ ໃນໄລຍະມີການຮຽນ-ການສອນ.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ໂຮງຮຽນມີການປູກພືດຜັກຕາມລະດູການ ຢ່າງໜ້ອຍ  6 ເດືອນຂຶ້ນໄປ ພ້ອມທັງນຳໃຊ້ຜົນຜະລິດເຂົ້າໃນການປຸງແຕ່ງອາຫານ.ໂຮງຮຽນ ມີການລ້ຽງສັດຂະໜາດນ້ອຍ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9 ເດືອນ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66%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22771556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EA303300-6565-49D2-0791-FF0FE353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8" y="252413"/>
            <a:ext cx="8691562" cy="309562"/>
          </a:xfrm>
        </p:spPr>
        <p:txBody>
          <a:bodyPr>
            <a:noAutofit/>
          </a:bodyPr>
          <a:lstStyle/>
          <a:p>
            <a:pPr algn="ctr"/>
            <a:r>
              <a:rPr lang="lo-L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​ວິ​​ທີການ​ຈັດ​ຕັ້ງ​ປະ​ຕິ​ບັດ/ວິ​ທີ​ການ​ຄິດ​ໄລ່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1926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6FAA31-1081-0F45-4046-285F56C12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984480"/>
              </p:ext>
            </p:extLst>
          </p:nvPr>
        </p:nvGraphicFramePr>
        <p:xfrm>
          <a:off x="133167" y="435007"/>
          <a:ext cx="8851036" cy="635902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66616">
                  <a:extLst>
                    <a:ext uri="{9D8B030D-6E8A-4147-A177-3AD203B41FA5}">
                      <a16:colId xmlns:a16="http://schemas.microsoft.com/office/drawing/2014/main" val="2462909544"/>
                    </a:ext>
                  </a:extLst>
                </a:gridCol>
                <a:gridCol w="2298005">
                  <a:extLst>
                    <a:ext uri="{9D8B030D-6E8A-4147-A177-3AD203B41FA5}">
                      <a16:colId xmlns:a16="http://schemas.microsoft.com/office/drawing/2014/main" val="202628232"/>
                    </a:ext>
                  </a:extLst>
                </a:gridCol>
                <a:gridCol w="2507351">
                  <a:extLst>
                    <a:ext uri="{9D8B030D-6E8A-4147-A177-3AD203B41FA5}">
                      <a16:colId xmlns:a16="http://schemas.microsoft.com/office/drawing/2014/main" val="605474276"/>
                    </a:ext>
                  </a:extLst>
                </a:gridCol>
                <a:gridCol w="1848946">
                  <a:extLst>
                    <a:ext uri="{9D8B030D-6E8A-4147-A177-3AD203B41FA5}">
                      <a16:colId xmlns:a16="http://schemas.microsoft.com/office/drawing/2014/main" val="2894554921"/>
                    </a:ext>
                  </a:extLst>
                </a:gridCol>
                <a:gridCol w="1127406">
                  <a:extLst>
                    <a:ext uri="{9D8B030D-6E8A-4147-A177-3AD203B41FA5}">
                      <a16:colId xmlns:a16="http://schemas.microsoft.com/office/drawing/2014/main" val="1085349796"/>
                    </a:ext>
                  </a:extLst>
                </a:gridCol>
                <a:gridCol w="802712">
                  <a:extLst>
                    <a:ext uri="{9D8B030D-6E8A-4147-A177-3AD203B41FA5}">
                      <a16:colId xmlns:a16="http://schemas.microsoft.com/office/drawing/2014/main" val="3018205047"/>
                    </a:ext>
                  </a:extLst>
                </a:gridCol>
              </a:tblGrid>
              <a:tr h="605946"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ລ/ດ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ຕົວຊີ້ວັດ</a:t>
                      </a: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ຄໍ​າ​ນິ​ຍາມ</a:t>
                      </a:r>
                      <a:endParaRPr lang="lo-LA" sz="1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ຕົວຕັ້ງ</a:t>
                      </a:r>
                      <a:endParaRPr lang="lo-LA" sz="1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​ຕົວຫານ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ຄາດໝາຍສູ້ຊົນ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487452"/>
                  </a:ext>
                </a:extLst>
              </a:tr>
              <a:tr h="410178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ຂະ​ແໜງກ​ານ​ສາ​ທາ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07121"/>
                  </a:ext>
                </a:extLst>
              </a:tr>
              <a:tr h="22524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ມີການໃຫ້ສຸຂະສຶກສາ ແລະ ຄໍາປຶກສາກ່ຽວກັບການດູແລ ແລະ ໃຫ້ອາຫານເດັກນ້ອຍ ແລະ ເດັກອ່ອນ ລວມທັງໂພຊະນາການຂອງແມ່. 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ໝາຍເຖິງມີການໃຫ້ສຸຂະສຶກສາ ແລະ ຄໍາປຶກສາກ່ຽວກັບການດູແລ ແລະ ໃຫ້ອາຫານເດັກນ້ອຍ ແລະ ເດັກອ່ອນລວມທັງໂພຊະນາການຂອງແມ່ ໂດຍມີການບັນທຶກໃນປຶ້ມຕິດຕາມສຸຂະພາບ ແມ່ ແລະ ເດັກ (ປຶ້ມຫົວສີບົວ ຫຼື ປຶ້ມບັນທຶກ ບທດ 1 ຫຼື ປຶ້ມບັນທຶກ ບທມ)</a:t>
                      </a:r>
                      <a:br>
                        <a:rPr lang="lo-LA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endParaRPr lang="lo-LA" sz="15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ຢ່າງນ້ອຍ 75% ຂອງກຸ່ມເປົ້າໝາຍ (ແມ່ຍີງຖືພາ, ຜຸ້ປົກຄອງເດັກລຸ່ມ 5 ປິ, ແມ່ຍິງລ້ຽລູກນົມແມ່) ໄດ້ຮັບການກວດ ແລະ ມີການບັນທຶກ ໃນປຶ້ມຕິດຕາມສຸຂະພາບ ແມ່ ແລະ ເດັກ (ປຶ້ມຫົວສີບົວ ຫຼື ປຶ້ມບັນທຶກ ບທດ 1 ຫຼື ປຶ້ມບັນທຶກ ບທມ)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ຈໍານວນທັງໝົດພາຍໃນບ້ານ</a:t>
                      </a:r>
                      <a:r>
                        <a:rPr lang="en-GB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1591874"/>
                  </a:ext>
                </a:extLst>
              </a:tr>
              <a:tr h="91620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5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ມີການເຝົ້າລະວັງໂດຍສະເພາະແມ່ນພະຍາດທີ່ເກີດຈາກການຂາດໂພຊະນາການ (ການ​ປະ​ເມີນ​ເດັກຂາດ​ສາ​ນ​ອາ​ຫານ)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ໝາຍເຖິງຈຳ​ນວນ​ເດັກ​​ລຸ່ມ 5 ປີ ໄດ້​ຮັບ​ການ​ປະ​ເມີນ​ໂພ​ຊະ​ນ​າ​ການ ແບບ​ປົກ​ກະ​ຕິ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ຈໍານວນເດັກ​ລຸ່ມ 5 ປີ ໄດ້​ຮັບ​ການກັ່ນ​ຕອງ​ການ​ຂາດ​ສາ​ນອ​າ​ຫານ "</a:t>
                      </a:r>
                      <a:r>
                        <a:rPr lang="en-GB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MUAC"​  2 </a:t>
                      </a:r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ຄັ້ງຕໍ່ປີ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5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ຈຳນວນເດັກເປົ້າໝາຍໃນບ້ານ/ຈຳນວນເດັກທີ່ໄດ້ກວດ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5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80%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1715158"/>
                  </a:ext>
                </a:extLst>
              </a:tr>
              <a:tr h="212725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5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ແມ່ຍິງຖືພາ, ແມ່ຍິງຫຼັງເກີດລູກ 3 ເດືອນ, ແມ່ຍິງ 12 - 25 ປີ ພາຍໃນບ້ານໄດ້ຮັບການເສີມຈຸລະສານອາຫານຄົບຕາມກຳນົດ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ແມ່ຍີຖຶພາ ໄດ້ຮັບທາດເຫຼັກ-ອາຊິກໂຟລິກ ມື້ລະເມັດ</a:t>
                      </a:r>
                      <a:br>
                        <a:rPr lang="lo-LA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ແມ່ຍິງຫຼັງເກີດລູກ 3 ເດືອນ ໄດ້ຮັບທາດເຫຼັກ-ອາຊິກໂຟລິກມື້ລະເມັດ</a:t>
                      </a:r>
                      <a:br>
                        <a:rPr lang="lo-LA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ແມ່ຍິງ 12 - 25 ປີ ໄດ້ຮັບທາດເຫຼັກ-ອາຊິກໂຟລິກ ອາທິດລະເມັດ (ເອົາແຕ່ໃນບ້ານທີ່ບໍ່ໄດ້ເຂົ້າໂຮງຮຽນ 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ຈໍານວນແມ່ຍີຖຶພາ ໄດ້ຮັບທາດເຫຼັກ-ອາຊິກໂຟລິກ ມື້ລະເມັດ</a:t>
                      </a:r>
                      <a:b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ຈໍານວນແມ່ຍິງຫຼັງເກີດລູກ 3 ເດືອນ ໄດ້ຮັບທາດເຫຼັກ-ອາຊິກໂຟລິກມື້ລະເມັດ</a:t>
                      </a:r>
                      <a:b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ຈໍານວນແມ່ຍິງ 12 - 25 ປີ ໄດ້ຮັບທາດເຫຼັກ-ອາຊິກໂຟລິກ ອາທິດລະເມັດ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ຈໍານວນແມ່ຍິງເປົ້າໝາຍທັງໝົດ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68033111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EA303300-6565-49D2-0791-FF0FE353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10" y="137004"/>
            <a:ext cx="8691562" cy="309562"/>
          </a:xfrm>
        </p:spPr>
        <p:txBody>
          <a:bodyPr>
            <a:noAutofit/>
          </a:bodyPr>
          <a:lstStyle/>
          <a:p>
            <a:pPr algn="ctr"/>
            <a:r>
              <a:rPr lang="lo-L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​ວິ​​ທີການ​ຈັດ​ຕັ້ງ​ປະ​ຕິ​ບັດ/ວິ​ທີ​ການ​ຄິດ​ໄລ່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890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6FAA31-1081-0F45-4046-285F56C12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3122625"/>
              </p:ext>
            </p:extLst>
          </p:nvPr>
        </p:nvGraphicFramePr>
        <p:xfrm>
          <a:off x="115411" y="603682"/>
          <a:ext cx="8886545" cy="596579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99494">
                  <a:extLst>
                    <a:ext uri="{9D8B030D-6E8A-4147-A177-3AD203B41FA5}">
                      <a16:colId xmlns:a16="http://schemas.microsoft.com/office/drawing/2014/main" val="2462909544"/>
                    </a:ext>
                  </a:extLst>
                </a:gridCol>
                <a:gridCol w="2175416">
                  <a:extLst>
                    <a:ext uri="{9D8B030D-6E8A-4147-A177-3AD203B41FA5}">
                      <a16:colId xmlns:a16="http://schemas.microsoft.com/office/drawing/2014/main" val="3701820056"/>
                    </a:ext>
                  </a:extLst>
                </a:gridCol>
                <a:gridCol w="2517410">
                  <a:extLst>
                    <a:ext uri="{9D8B030D-6E8A-4147-A177-3AD203B41FA5}">
                      <a16:colId xmlns:a16="http://schemas.microsoft.com/office/drawing/2014/main" val="605474276"/>
                    </a:ext>
                  </a:extLst>
                </a:gridCol>
                <a:gridCol w="1856364">
                  <a:extLst>
                    <a:ext uri="{9D8B030D-6E8A-4147-A177-3AD203B41FA5}">
                      <a16:colId xmlns:a16="http://schemas.microsoft.com/office/drawing/2014/main" val="2894554921"/>
                    </a:ext>
                  </a:extLst>
                </a:gridCol>
                <a:gridCol w="1131929">
                  <a:extLst>
                    <a:ext uri="{9D8B030D-6E8A-4147-A177-3AD203B41FA5}">
                      <a16:colId xmlns:a16="http://schemas.microsoft.com/office/drawing/2014/main" val="1085349796"/>
                    </a:ext>
                  </a:extLst>
                </a:gridCol>
                <a:gridCol w="805932">
                  <a:extLst>
                    <a:ext uri="{9D8B030D-6E8A-4147-A177-3AD203B41FA5}">
                      <a16:colId xmlns:a16="http://schemas.microsoft.com/office/drawing/2014/main" val="3018205047"/>
                    </a:ext>
                  </a:extLst>
                </a:gridCol>
              </a:tblGrid>
              <a:tr h="582436"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ລ/ດ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ຕົວຊີ້ວັດ</a:t>
                      </a: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ຄໍ​າ​ນິ​ຍາມ</a:t>
                      </a:r>
                      <a:endParaRPr lang="lo-LA" sz="1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ຕົວຕັ້ງ</a:t>
                      </a:r>
                      <a:endParaRPr lang="lo-LA" sz="1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​ຕົວຫານ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ຄາດໝາຍສູ້ຊົນ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487452"/>
                  </a:ext>
                </a:extLst>
              </a:tr>
              <a:tr h="394263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ຂະ​ແໜງກ​ານ​ສາ​ທາ  (ຕໍ່)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07121"/>
                  </a:ext>
                </a:extLst>
              </a:tr>
              <a:tr h="11474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ເດັກອາຍຸ 12-59 ເດືອນໄດ້ຮັບຢາຂ້າແມ່ທ້ອງ 2 ຄັ້ງຕໍ່ປີ</a:t>
                      </a:r>
                      <a:endParaRPr lang="lo-LA" sz="18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ໝາຍເຖິງຈໍານວນເດັກອາຍຸ 12-59 ເດືອນໄດ້ຮັບຢາຂ້າແມ່ທ້ອງຄົບຕາມເປົ້າໝາຍ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ຈໍານວນເດັກອາຍຸ 12-59 ເດືອນທັງໝົດ ໄດ້ຮັບຢາຂ້າແມ່ທ້ອງ 2 ຄັ້ງຕໍ່ປີ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1591874"/>
                  </a:ext>
                </a:extLst>
              </a:tr>
              <a:tr h="11474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ເດັກອາຍຸ 6-11 ເດືອນໄດ້ຮັບຢາວິຕາມິນອາ 1 ຄັ້ງຕໍ່ປີ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ຈໍານວນເດັກອາຍຸ 6-11 ເດືອນໄດ້ຮັບຢາວິຕາມິນອາ ຄົບຕາມເປົ້າໝາຍ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ຈໍານວນເດັກອາຍຸ 6-11 ເດືອນທັງໝົດ ໄດ້ຮັບຢາວິຕາມິນອາ 1 ເທື່ອຕໍ່ປີ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1715158"/>
                  </a:ext>
                </a:extLst>
              </a:tr>
              <a:tr h="11474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ເດັກອາຍຸ 12-59 ເດືອນໄດ້ຮັບຢາວິຕາມິນອາ 2 ຄັ້ງຕໍ່ປີ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ໝາຍເຖິງຈໍານວນເດັກອາຍຸ 12-59 ເດືອນໄດ້ຮັບຢາວິຕາມິນອາ ຄົບຕາມເປົ້າໝາຍ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ຈໍານວນເດັກອາຍຸ 12-59 ເດືອນທັງໝົດ ໄດ້ຮັບຢາວິຕາມິນອາ 2 ເທື່ອຕໍ່ປີ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67432207"/>
                  </a:ext>
                </a:extLst>
              </a:tr>
              <a:tr h="154688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ເດັກອ່ອນ&lt; 6 ເດືອນໄດ້ກິນນົມແມ່ພຽງຢ່າງດຽວ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ໝາຍເຖິງເດັກອ່ອນ&lt; 6 ເດືອນໄດ້ກິນນົມແມ່ພຽງຢ່າງດຽວ ແລະ ບໍ່ໄດ້ຮັບອາຫານປະເພດແຫຼວ ຫຼື ອາຫານອື່ນໆ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ຈຳ​ນວນເດັກອ່ອນ 6 ເດືອນໄດ້ກິນນົມແມ່ພຽງຢ່າງດຽວ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ຈໍານວນເດັກອ່ອນທັງໝົດທີ່ເກີດໃນປີ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70%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68033111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EA303300-6565-49D2-0791-FF0FE353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10" y="137004"/>
            <a:ext cx="8691562" cy="309562"/>
          </a:xfrm>
        </p:spPr>
        <p:txBody>
          <a:bodyPr>
            <a:noAutofit/>
          </a:bodyPr>
          <a:lstStyle/>
          <a:p>
            <a:pPr algn="ctr"/>
            <a:r>
              <a:rPr lang="lo-L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​ວິ​​ທີການ​ຈັດ​ຕັ້ງ​ປະ​ຕິ​ບັດ/ວິ​ທີ​ການ​ຄິດ​ໄລ່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905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16FAA31-1081-0F45-4046-285F56C12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797970"/>
              </p:ext>
            </p:extLst>
          </p:nvPr>
        </p:nvGraphicFramePr>
        <p:xfrm>
          <a:off x="97655" y="426129"/>
          <a:ext cx="8886546" cy="379964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99494">
                  <a:extLst>
                    <a:ext uri="{9D8B030D-6E8A-4147-A177-3AD203B41FA5}">
                      <a16:colId xmlns:a16="http://schemas.microsoft.com/office/drawing/2014/main" val="2462909544"/>
                    </a:ext>
                  </a:extLst>
                </a:gridCol>
                <a:gridCol w="2175416">
                  <a:extLst>
                    <a:ext uri="{9D8B030D-6E8A-4147-A177-3AD203B41FA5}">
                      <a16:colId xmlns:a16="http://schemas.microsoft.com/office/drawing/2014/main" val="3701820056"/>
                    </a:ext>
                  </a:extLst>
                </a:gridCol>
                <a:gridCol w="2517411">
                  <a:extLst>
                    <a:ext uri="{9D8B030D-6E8A-4147-A177-3AD203B41FA5}">
                      <a16:colId xmlns:a16="http://schemas.microsoft.com/office/drawing/2014/main" val="605474276"/>
                    </a:ext>
                  </a:extLst>
                </a:gridCol>
                <a:gridCol w="1856364">
                  <a:extLst>
                    <a:ext uri="{9D8B030D-6E8A-4147-A177-3AD203B41FA5}">
                      <a16:colId xmlns:a16="http://schemas.microsoft.com/office/drawing/2014/main" val="2894554921"/>
                    </a:ext>
                  </a:extLst>
                </a:gridCol>
                <a:gridCol w="1131929">
                  <a:extLst>
                    <a:ext uri="{9D8B030D-6E8A-4147-A177-3AD203B41FA5}">
                      <a16:colId xmlns:a16="http://schemas.microsoft.com/office/drawing/2014/main" val="1085349796"/>
                    </a:ext>
                  </a:extLst>
                </a:gridCol>
                <a:gridCol w="805932">
                  <a:extLst>
                    <a:ext uri="{9D8B030D-6E8A-4147-A177-3AD203B41FA5}">
                      <a16:colId xmlns:a16="http://schemas.microsoft.com/office/drawing/2014/main" val="3018205047"/>
                    </a:ext>
                  </a:extLst>
                </a:gridCol>
              </a:tblGrid>
              <a:tr h="451281"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ລ/ດ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ຕົວຊີ້ວັດ</a:t>
                      </a: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ຄໍ​າ​ນິ​ຍາມ</a:t>
                      </a:r>
                      <a:endParaRPr lang="lo-LA" sz="1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ຕົວຕັ້ງ</a:t>
                      </a:r>
                      <a:endParaRPr lang="lo-LA" sz="1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ea typeface="Phetsarath OT" panose="02000500000000000000" pitchFamily="2" charset="2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​ຕົວຫານ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ຄາດໝາຍສູ້ຊົນ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Phetsarath OT" panose="02000500000000020004" pitchFamily="2" charset="0"/>
                          <a:ea typeface="Phetsarath OT" panose="02000500000000000000" pitchFamily="2" charset="2"/>
                          <a:cs typeface="Phetsarath OT" panose="02000500000000020004" pitchFamily="2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487452"/>
                  </a:ext>
                </a:extLst>
              </a:tr>
              <a:tr h="261268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lo-L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ຂະ​ແໜງກ​ານ​ສາ​ທາ  (ຕໍ່)</a:t>
                      </a: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07121"/>
                  </a:ext>
                </a:extLst>
              </a:tr>
              <a:tr h="265149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ມີ​ການ​ລົດ​ລົງ​ຂອງ​ສະ​ພາບ​ການ​ຂາດ​ສານ​ອາ​ຫານ​ພາຍ​ໃນ​ບ້ານ</a:t>
                      </a:r>
                      <a:b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 ຂາດ​ສານອາຫານ​ຊຳ​ເຮື້ອ</a:t>
                      </a:r>
                      <a:b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 ໜ້ຳ​ໜັກຫຼຸດ</a:t>
                      </a:r>
                      <a:b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*  ຂາດ​ສານອາ​ຫານກະ​ທັນ​ຫັນ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lo-LA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ຈັດກິດຈະກໍາສຸຂະສຶກສາ, ​ການໃຫ້ຄໍາປຶກສາກ່ຽວກັບການດູແລ,  ໃຫ້ອາຫານເດັກນ້ອຍ ແລະ ເດັກອ່ອນ ລວມທັງໂພຊະນາການຂອງແມ່ ແລະ ກັ່ນຕອງປະເມີນໂພຊະນາການເດັກນ້ອຍເປົ້າໝາຍໃຫ້ໄດ້ 100% ປະຈໍາໄຕຣມາດ</a:t>
                      </a:r>
                      <a:br>
                        <a:rPr lang="lo-LA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lo-LA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​ສໍ​າ​ລັບ​ອັດ​ຕາ​ການ​ຂາດ​ສານ​ອາ​ຫານ​ແມ່ນ​ອີງ​ໃສ່ຂໍ້​ເ​ບື້ອງ​ຕົ້ນ ຫຼື ຂໍ້​ມູນ​ຕົ້ນ​ປີ ເນື່ອງ​ຈາກວ່າ​ແຕ່​ລະ​​ພື້ນ​ທີ່​ບໍ່​ຄື​ກັນ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ຈໍານວນເດັກເປົ້າໝາຍ &lt; 5 ປີ ໄດ້ຮັບການປະເມີນທຸກໆໄຕຣມາດ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o-L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ຈໍານວນເດັກ &lt; 5 ປີ ທັງໝົດ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&lt;21%</a:t>
                      </a:r>
                      <a:b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&lt;10%</a:t>
                      </a:r>
                      <a:b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</a:b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&lt;5%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1591874"/>
                  </a:ext>
                </a:extLst>
              </a:tr>
              <a:tr h="43559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ສະ</a:t>
                      </a:r>
                      <a:r>
                        <a:rPr lang="en-GB" sz="1600" b="1" i="1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ເລ່ຍ</a:t>
                      </a:r>
                      <a:r>
                        <a:rPr lang="en-GB" sz="1600" b="1" i="1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ທັງ</a:t>
                      </a:r>
                      <a:r>
                        <a:rPr lang="en-GB" sz="1600" b="1" i="1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​</a:t>
                      </a:r>
                      <a:r>
                        <a:rPr lang="en-GB" sz="16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ໝົດ</a:t>
                      </a:r>
                      <a:r>
                        <a:rPr lang="en-GB" sz="1600" b="1" i="1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 </a:t>
                      </a:r>
                      <a:endParaRPr lang="lo-LA" sz="1600" b="1" i="1" u="none" strike="noStrike" dirty="0">
                        <a:solidFill>
                          <a:schemeClr val="tx1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lo-LA" sz="16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thaiDist" fontAlgn="ctr"/>
                      <a:endParaRPr lang="lo-LA" sz="1600" b="0" i="0" u="none" strike="noStrike" dirty="0">
                        <a:solidFill>
                          <a:srgbClr val="00B05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lo-LA" sz="16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lo-LA" sz="16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3621088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EA303300-6565-49D2-0791-FF0FE353E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10" y="137004"/>
            <a:ext cx="8691562" cy="309562"/>
          </a:xfrm>
        </p:spPr>
        <p:txBody>
          <a:bodyPr>
            <a:noAutofit/>
          </a:bodyPr>
          <a:lstStyle/>
          <a:p>
            <a:pPr algn="ctr"/>
            <a:r>
              <a:rPr lang="lo-L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​ວິ​​ທີການ​ຈັດ​ຕັ້ງ​ປະ​ຕິ​ບັດ/ວິ​ທີ​ການ​ຄິດ​ໄລ່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FFB8E7-3F0F-8B58-4F20-A3C83566A164}"/>
              </a:ext>
            </a:extLst>
          </p:cNvPr>
          <p:cNvSpPr/>
          <p:nvPr/>
        </p:nvSpPr>
        <p:spPr>
          <a:xfrm>
            <a:off x="84503" y="4323426"/>
            <a:ext cx="8957238" cy="8032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o-LA" sz="1400" u="sng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ໝາຍເຫດ: ກ </a:t>
            </a:r>
            <a:r>
              <a:rPr lang="lo-LA" sz="1400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1. ຄະແນນລວມສະ​ເລ່ຍຂອງບັນດາຕົວຊີ້ວັດ​ທັງ​ໝົດ 75% ລົງ​ມາ ຖື​ວ່າ​ຈັດ​ເປັນ​ບ້ານ​ໂພ​ຊະ​ນາ​ການ​ຕົວ​ແບບ ລະ​ດັບ​ຕ້ອງ​ສືບ​ຕໍ່​ປັບ​ປຸງ</a:t>
            </a:r>
          </a:p>
          <a:p>
            <a:r>
              <a:rPr lang="lo-LA" sz="1400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            2. ຄະແນນລວມສະ​ເລ່ຍຂອງບັນດາຕົວຊີ້ວັດ​ທັງ​ໝົດ 80% ລົງມາ ຖື​ວ່າ​ຈັດ​ເປັນ​ບ້ານ​ໂພ​ຊະ​ນາ​ການ​ຕົວ​ແບບ ລະ​ດັບ​ປາ​ນ​ກາງ</a:t>
            </a:r>
          </a:p>
          <a:p>
            <a:r>
              <a:rPr lang="lo-LA" sz="1400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            3. ຄະແນນລວມສະ​ເລ່ຍຂອງບັນດາຕົວຊີ້ວັດ​ທັງ​ໝົດ ​85% ຂຶ້ນ​ໄປ ຖື​ວ່າ​ຈັດ​ເປັນ​ບ້ານ​ໂພ​ຊະ​ນາ​ການ​ຕົວ​ແບບ ລະ​ດັບດີ</a:t>
            </a:r>
            <a:endParaRPr lang="en-GB" sz="1400" dirty="0">
              <a:solidFill>
                <a:schemeClr val="tx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5E54C7-7A47-6FB1-40A6-9DD9A07F1114}"/>
              </a:ext>
            </a:extLst>
          </p:cNvPr>
          <p:cNvSpPr/>
          <p:nvPr/>
        </p:nvSpPr>
        <p:spPr>
          <a:xfrm>
            <a:off x="93381" y="5185897"/>
            <a:ext cx="8957238" cy="8032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o-LA" sz="1400" u="sng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ໝາຍເຫດ: </a:t>
            </a:r>
            <a:r>
              <a:rPr lang="lo-LA" sz="1400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 1. ຄະແນນລວມສະ​ເລ່ຍຂອງບັນດາຕົວຊີ້ວັດ​ທັງ​ໝົດ 70% ລົງ​ມາ ຖື​ວ່າ​ຈັດ​ເປັນ​ບ້ານ​ໂພ​ຊະ​ນາ​ການ​ຕົວ​ແບບ ລະ​ດັບ​ຕ້ອງ​ສືບ​ຕໍ່​ປັບ​</a:t>
            </a:r>
            <a:r>
              <a:rPr lang="en-GB" sz="1400" dirty="0" err="1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ປຸ</a:t>
            </a:r>
            <a:r>
              <a:rPr lang="lo-LA" sz="1400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ງ</a:t>
            </a:r>
          </a:p>
          <a:p>
            <a:r>
              <a:rPr lang="lo-LA" sz="1400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            2. ຄະແນນລວມສະ​ເລ່ຍຂອງບັນດາຕົວຊີ້ວັດ​ທັງ​ໝົດ 75% </a:t>
            </a:r>
            <a:r>
              <a:rPr lang="en-GB" sz="1400" dirty="0" err="1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ລົງ</a:t>
            </a:r>
            <a:r>
              <a:rPr lang="lo-LA" sz="1400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​ມາ ຖື​ວ່າ​ຈັດ​ເປັນ​ບ້ານ​ໂພ​ຊະ​ນາ​ການ​ຕົວ​ແບບ ລະ​ດັບ​ປາ​ນ​ກາງ</a:t>
            </a:r>
          </a:p>
          <a:p>
            <a:r>
              <a:rPr lang="lo-LA" sz="1400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            3. ຄະແນນລວມສະ​ເລ່ຍຂອງບັນດາຕົວຊີ້ວັດ​ທັງ​ໝົດ ​80% ຂຶ້ນ​ໄປ ຖື​ວ່າ​ຈັດ​ເປັນ​ບ້ານ​ໂພ​ຊະ​ນາ​ການ​ຕົວ​ແບບ ລະ​ດັບດ</a:t>
            </a:r>
            <a:r>
              <a:rPr lang="en-GB" sz="1400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A1405E-76C1-C696-8BF1-BB24C88AC54B}"/>
              </a:ext>
            </a:extLst>
          </p:cNvPr>
          <p:cNvSpPr/>
          <p:nvPr/>
        </p:nvSpPr>
        <p:spPr>
          <a:xfrm>
            <a:off x="93381" y="6045693"/>
            <a:ext cx="8957238" cy="760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o-LA" sz="1400" u="sng" dirty="0">
                <a:solidFill>
                  <a:srgbClr val="92D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ໝ</a:t>
            </a:r>
            <a:r>
              <a:rPr lang="lo-LA" sz="1400" u="sng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າຍເຫດ: </a:t>
            </a:r>
            <a:r>
              <a:rPr lang="en-GB" sz="1400" u="sng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</a:t>
            </a:r>
            <a:r>
              <a:rPr lang="lo-LA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1. ຄະແນນລວມສະ​ເລ່ຍຂອງບັນດາຕົວຊີ້ວັດ​ທັງ​ໝົດ </a:t>
            </a:r>
            <a:r>
              <a:rPr lang="en-GB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65</a:t>
            </a:r>
            <a:r>
              <a:rPr lang="lo-LA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% ລົງ​ມາ ຖື​ວ່າ​ຈັດ​ເປັນ​ບ້ານ​ໂພ​ຊະ​ນາ​ການ​ຕົວ​ແບບ ລະ​ດັບ​ຕ້ອງ​ສືບ​ຕໍ່​ປັບ​</a:t>
            </a:r>
            <a:r>
              <a:rPr lang="en-GB" sz="1400" dirty="0" err="1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ປຸ</a:t>
            </a:r>
            <a:r>
              <a:rPr lang="lo-LA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ງ</a:t>
            </a:r>
          </a:p>
          <a:p>
            <a:r>
              <a:rPr lang="lo-LA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            2. ຄະແນນລວມສະ​ເລ່ຍຂອງບັນດາຕົວຊີ້ວັດ​ທັງ​ໝົດ 7</a:t>
            </a:r>
            <a:r>
              <a:rPr lang="en-GB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0</a:t>
            </a:r>
            <a:r>
              <a:rPr lang="lo-LA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% </a:t>
            </a:r>
            <a:r>
              <a:rPr lang="en-GB" sz="1400" dirty="0" err="1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ລົງ</a:t>
            </a:r>
            <a:r>
              <a:rPr lang="lo-LA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​ມາ ຖື​ວ່າ​ຈັດ​ເປັນ​ບ້ານ​ໂພ​ຊະ​ນາ​ການ​ຕົວ​ແບບ ລະ​ດັບ​ປາ​ນ​ກາງ</a:t>
            </a:r>
          </a:p>
          <a:p>
            <a:r>
              <a:rPr lang="lo-LA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            3. ຄະແນນລວມສະ​ເລ່ຍຂອງບັນດາຕົວຊີ້ວັດ​ທັງ​ໝົດ ​</a:t>
            </a:r>
            <a:r>
              <a:rPr lang="en-GB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75</a:t>
            </a:r>
            <a:r>
              <a:rPr lang="lo-LA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% ຂຶ້ນ​ໄປ ຖື​ວ່າ​ຈັດ​ເປັນ​ບ້ານ​ໂພ​ຊະ​ນາ​ການ​ຕົວ​ແບບ ລະ​ດັບດ</a:t>
            </a:r>
            <a:r>
              <a:rPr lang="en-GB" sz="1400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ີ</a:t>
            </a:r>
          </a:p>
        </p:txBody>
      </p:sp>
    </p:spTree>
    <p:extLst>
      <p:ext uri="{BB962C8B-B14F-4D97-AF65-F5344CB8AC3E}">
        <p14:creationId xmlns:p14="http://schemas.microsoft.com/office/powerpoint/2010/main" val="269694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6B811-E30F-F673-6ACB-13764F553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88" y="80683"/>
            <a:ext cx="8740588" cy="43899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ສິ່ງ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ທ້າ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ທາຍ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5AAB7-9281-3F92-D4D5-7379776D9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6542" y="577050"/>
            <a:ext cx="8743373" cy="6074762"/>
          </a:xfrm>
        </p:spPr>
        <p:txBody>
          <a:bodyPr>
            <a:noAutofit/>
          </a:bodyPr>
          <a:lstStyle/>
          <a:p>
            <a:pPr marL="457200" indent="-457200" algn="thaiDist">
              <a:lnSpc>
                <a:spcPct val="100000"/>
              </a:lnSpc>
              <a:buFont typeface="+mj-lt"/>
              <a:buAutoNum type="arabicParenR"/>
            </a:pPr>
            <a:r>
              <a:rPr lang="lo-LA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ທຸກໆພາກສ່ວນ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ຍັງ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ບໍ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ທັນ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ມີ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​ປ​ະ​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ສົບ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ໃນ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ສ້າງ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ໂພ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ຊະ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ນາ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ຕົວແບບ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</a:p>
          <a:p>
            <a:pPr marL="457200" indent="-457200" algn="thaiDist">
              <a:lnSpc>
                <a:spcPct val="100000"/>
              </a:lnSpc>
              <a:buFont typeface="+mj-lt"/>
              <a:buAutoNum type="arabicParenR"/>
            </a:pP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ຄວາມ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ເຂົ້າ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ໃຈ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ເກັບ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ກຳ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ເຄື່ອງ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ມື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/</a:t>
            </a:r>
            <a:r>
              <a:rPr lang="lo-LA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ອຸ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ກອນ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IEC </a:t>
            </a:r>
            <a:r>
              <a:rPr lang="lo-LA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ຕ່າງໆ</a:t>
            </a:r>
          </a:p>
          <a:p>
            <a:pPr marL="457200" indent="-457200" algn="thaiDist">
              <a:lnSpc>
                <a:spcPct val="100000"/>
              </a:lnSpc>
              <a:buFont typeface="+mj-lt"/>
              <a:buAutoNum type="arabicParenR"/>
            </a:pP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ເຄື່ອງ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ມື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ສ້າງ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ໂພ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ຊະ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ນາ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ແບບ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ຂອງ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ຊວງ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ຍັງ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ບໍ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ທັນໄດ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ໂຈະ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ຈົງ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ຫຼື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ລາຍ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ລະ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ອຽດທາງ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ດ້ານ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ວິ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ທີ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,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ເມີນ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ເງື່ອນ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ໄຂ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ຕ່າງ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ໆ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ຍັງ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ເປັນ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ອັນ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ລວມ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ຫຼື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ເດັນ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ກວ້າງ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ໆ</a:t>
            </a:r>
          </a:p>
          <a:p>
            <a:pPr marL="457200" indent="-457200" algn="thaiDist">
              <a:lnSpc>
                <a:spcPct val="100000"/>
              </a:lnSpc>
              <a:buFont typeface="+mj-lt"/>
              <a:buAutoNum type="arabicParenR"/>
            </a:pP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ຂາດ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ຢາ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ວິ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ຕາ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ມິນ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(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ອາ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ຫານ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ເສີມ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)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ຂັ້ນ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ສູນ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ກາງ-ຮອດ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ທ້ອງ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ຖິ່ນ_ການ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ລົງ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ບ້ານ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ຈິງ</a:t>
            </a:r>
            <a:endParaRPr lang="lo-LA" sz="22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457200" indent="-457200" algn="thaiDist">
              <a:lnSpc>
                <a:spcPct val="100000"/>
              </a:lnSpc>
              <a:buFont typeface="+mj-lt"/>
              <a:buAutoNum type="arabicParenR" startAt="7"/>
            </a:pPr>
            <a:r>
              <a:rPr lang="lo-LA" sz="2200" dirty="0">
                <a:cs typeface="Phetsarath OT" panose="02000500000000000000" pitchFamily="2" charset="0"/>
              </a:rPr>
              <a:t>ການນໍາໃຊ້ຄູ່ມືບົດຮຽນຕ່າງໆ ຈາກແຂວງ ແລະ ເມືອງຍັງບໍ່ມີຂໍ້ມູນຊັດເຈນ</a:t>
            </a:r>
            <a:endParaRPr lang="en-US" sz="2200" dirty="0">
              <a:cs typeface="Phetsarath OT" panose="02000500000000000000" pitchFamily="2" charset="0"/>
            </a:endParaRPr>
          </a:p>
          <a:p>
            <a:pPr marL="514350" indent="-514350" algn="thaiDist">
              <a:lnSpc>
                <a:spcPct val="100000"/>
              </a:lnSpc>
              <a:buFont typeface="+mj-lt"/>
              <a:buAutoNum type="arabicParenR" startAt="7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ເປັນກິດຈະກໍາໃໝ່ ຂອງພາກລັດ ແລະ ໂຄງການ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514350" indent="-514350" algn="thaiDist">
              <a:lnSpc>
                <a:spcPct val="100000"/>
              </a:lnSpc>
              <a:buFont typeface="+mj-lt"/>
              <a:buAutoNum type="arabicParenR" startAt="7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ວິຊາການຂັ້ນເມືອງ ແລະ ໂຄງການຍັງບໍ່ມີປະສົບການໃນການນໍາໃຊ້ຄູ່ມື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514350" indent="-514350" algn="thaiDist">
              <a:lnSpc>
                <a:spcPct val="100000"/>
              </a:lnSpc>
              <a:buFont typeface="+mj-lt"/>
              <a:buAutoNum type="arabicParenR" startAt="7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ງົບປະມານໂຄງການ</a:t>
            </a:r>
            <a:r>
              <a:rPr lang="en-US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2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2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ລັດ</a:t>
            </a: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ຍັງມີຈໍາກັດ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514350" indent="-514350" algn="thaiDist">
              <a:lnSpc>
                <a:spcPct val="100000"/>
              </a:lnSpc>
              <a:buFont typeface="+mj-lt"/>
              <a:buAutoNum type="arabicParenR" startAt="7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ຄວາມກະຕືລືລົ້ນຂອງພະນັກງານວິຊາການຂັ້ນເມືອງ ແລະ ບ້ານຍັງມີໜ້ອຍ</a:t>
            </a:r>
          </a:p>
          <a:p>
            <a:pPr marL="514350" indent="-514350" algn="thaiDist">
              <a:lnSpc>
                <a:spcPct val="100000"/>
              </a:lnSpc>
              <a:buFont typeface="+mj-lt"/>
              <a:buAutoNum type="arabicParenR" startAt="7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ການເຮັດວຽກເປັນທີມຂອງຫຼາຍຂະແໜງການ </a:t>
            </a:r>
          </a:p>
          <a:p>
            <a:pPr marL="514350" indent="-514350" algn="thaiDist">
              <a:lnSpc>
                <a:spcPct val="100000"/>
              </a:lnSpc>
              <a:buFont typeface="+mj-lt"/>
              <a:buAutoNum type="arabicParenR" startAt="7"/>
            </a:pP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ໄລ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ຍະ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ເວ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ລາ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ຈັດ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ຕັ້ງ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ຕິ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ບັດ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, 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ຕິດ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ຕາມ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ແລະ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ປະ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ເມີນ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ຈຳ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ກັດ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ບໍ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່​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ຄົບ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12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ເດືອນ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ຕາມ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ມາດ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ຕະ</a:t>
            </a:r>
            <a:r>
              <a:rPr lang="en-US" sz="2200" dirty="0"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2200" dirty="0" err="1">
                <a:ea typeface="Phetsarath OT" panose="02000500000000000000" pitchFamily="2" charset="2"/>
                <a:cs typeface="Phetsarath OT" panose="02000500000000000000" pitchFamily="2" charset="2"/>
              </a:rPr>
              <a:t>ຖານ</a:t>
            </a:r>
            <a:endParaRPr lang="en-US" sz="22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marL="514350" indent="-514350" algn="thaiDist">
              <a:lnSpc>
                <a:spcPct val="100000"/>
              </a:lnSpc>
              <a:buFont typeface="+mj-lt"/>
              <a:buAutoNum type="arabicParenR" startAt="7"/>
            </a:pP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457200" indent="-457200" algn="thaiDist">
              <a:lnSpc>
                <a:spcPct val="100000"/>
              </a:lnSpc>
              <a:buFont typeface="+mj-lt"/>
              <a:buAutoNum type="arabicParenR"/>
            </a:pPr>
            <a:endParaRPr lang="en-US" sz="22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algn="thaiDist">
              <a:lnSpc>
                <a:spcPct val="150000"/>
              </a:lnSpc>
            </a:pPr>
            <a:endParaRPr lang="en-US" sz="2200" dirty="0"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58BC9-5925-27B7-4081-5AB727ADF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4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EB331-D6B9-1C8D-5AF2-490A56E56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466740"/>
          </a:xfrm>
        </p:spPr>
        <p:txBody>
          <a:bodyPr>
            <a:noAutofit/>
          </a:bodyPr>
          <a:lstStyle/>
          <a:p>
            <a:r>
              <a:rPr lang="lo-LA" sz="32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ຂໍ້ສະເໝີແນະ</a:t>
            </a:r>
            <a:endParaRPr lang="en-GB" sz="32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D4840A-4E06-18BC-AFEE-F2903B8B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28" y="1748901"/>
            <a:ext cx="8593585" cy="453648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lo-LA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ວຽກງານຂອງຫຼາຍຂະແໜງການທີ່ດີ ແມ່ນເລີ່ມຕົ້ນຈາກການສ້າງບ້ານໂພຊະນາການແບບຕົວ ເນື່ອງຈາກວ່າຫຼາຍຂະແໜງການພາກສ່ວນມີຮ່ວມຢ່າງໃກ້ສິດ ແລະ ສຸມໃສ່ເປົ້າໝາຍດຽວໃຫ້ໃຫ້ບັນຈຸຢ່າງຊັດເຈນ</a:t>
            </a:r>
            <a:endParaRPr lang="en-GB" dirty="0">
              <a:solidFill>
                <a:srgbClr val="00B05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F4098-0ADD-7D5F-7532-2FA17456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66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2EEF1-9D4E-4281-1121-DA49626D0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669209"/>
            <a:ext cx="8001000" cy="1916673"/>
          </a:xfrm>
        </p:spPr>
        <p:txBody>
          <a:bodyPr/>
          <a:lstStyle/>
          <a:p>
            <a:r>
              <a:rPr lang="en-US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ຂ​</a:t>
            </a:r>
            <a:r>
              <a:rPr lang="en-US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ອບ</a:t>
            </a:r>
            <a:r>
              <a:rPr lang="en-US" dirty="0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dirty="0" err="1"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ໃຈ</a:t>
            </a:r>
            <a:endParaRPr lang="en-US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3EF134-2476-DD45-BD5A-40E4ED688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EB20-EC21-4268-94C0-5183E5051BF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90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3191</TotalTime>
  <Words>10074</Words>
  <Application>Microsoft Office PowerPoint</Application>
  <PresentationFormat>On-screen Show (4:3)</PresentationFormat>
  <Paragraphs>678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</vt:lpstr>
      <vt:lpstr>Calibri</vt:lpstr>
      <vt:lpstr>Calibri Light</vt:lpstr>
      <vt:lpstr>Phetsarath OT</vt:lpstr>
      <vt:lpstr>Symbol</vt:lpstr>
      <vt:lpstr>time newroman</vt:lpstr>
      <vt:lpstr>Times New Roman</vt:lpstr>
      <vt:lpstr>Wingdings</vt:lpstr>
      <vt:lpstr>Office Theme</vt:lpstr>
      <vt:lpstr>ຄູ່ມືການສ້າງ​ບ້ານ​​ໂພຊະນາການຕົວ​ແບບ Village Model on Nutrition (V-MoN)  ນໍາພາແລກປ່ຽນບົດຮຽນໂດຍ: ຕາງໜ້າອົງການແຄຣິຕັສ ລຸກຊໍາບວກ ປະຈໍາລາວ  ແລະ  ສະມາຄົມ ສພປ (ອາມິ)</vt:lpstr>
      <vt:lpstr>PowerPoint Presentation</vt:lpstr>
      <vt:lpstr>ປະ​ເດັນ​ທີ່ນໍາມາ​ແລກ​​ປ່ຽນ</vt:lpstr>
      <vt:lpstr>ຍຸດທະສາດຂອງ ​ແຜນ​ງານ NPAN 2021-2025 </vt:lpstr>
      <vt:lpstr>ຄວາມໝາຍຄວາມສຳຄັນຂອງບ້ານໂພຊະນາການຕົວແບບ</vt:lpstr>
      <vt:lpstr>ຄຸນລັກສະນະຂອງບ້ານໂພຊະນາການຕົວແບບ</vt:lpstr>
      <vt:lpstr>ຈຸດປະສົງໃນການສ້າງບ້ານຕົວແບບ</vt:lpstr>
      <vt:lpstr>ມາດຕະຖານຂອງບ້ານຕົວແບບດ້ານ</vt:lpstr>
      <vt:lpstr>ເງື່ອນໄຂຄັດເລືອກການສ້າງບ້ານຕົວແບບ</vt:lpstr>
      <vt:lpstr>ໂຄງ​ການ​ຮ່າງ​ການ​ຈັດ​ຕັ້ງ​ປະ​ຕິ​ບັດ</vt:lpstr>
      <vt:lpstr>ພາ​ລະ​ບົດ​ບາດ, ໜ້າທີ່ຮັບຜິດຊອບການຈັດຕັ້ງປະຕິບັດແຕ່ລະຂັ້ນ</vt:lpstr>
      <vt:lpstr>ຂັ້ນສູນກາງ</vt:lpstr>
      <vt:lpstr> ຂັ້ນແຂວງ</vt:lpstr>
      <vt:lpstr>ຂັ້ນເມືອງ</vt:lpstr>
      <vt:lpstr>ຂັ້ນໂຮງ​ໝໍ​ນ້ອຍ</vt:lpstr>
      <vt:lpstr>ຂັ້ນບ້ານ</vt:lpstr>
      <vt:lpstr>ອົງ​ການ ແລະ ສະ​ມາ​ຄົມ/ຄູ່ຮ່ວມພັດທະນາ</vt:lpstr>
      <vt:lpstr>ຂັ້ນຕອນ ແລະ ວິທີໃນການສ້າງບ້ານໂພຊະນາການຕົວແບບ</vt:lpstr>
      <vt:lpstr>1. ໄລ​ຍະການກະກຽມ</vt:lpstr>
      <vt:lpstr> ການກະກຽມກ່ອນລົງບ້ານ: </vt:lpstr>
      <vt:lpstr>ໄລຍະ​ທີ 2: ຈັດ​ກອງ​ປະ​ຊຸມຢູ່​ຂັ້ນ​ບ້ານ</vt:lpstr>
      <vt:lpstr>ການຈັດຕັ້ງປະຕິບັດ, ຕີລາຄາ ແລະ ການປະເມີນຜົນ </vt:lpstr>
      <vt:lpstr>ໄລ​ຍະ​ທີ 3: ຈັດ​ຕັ້ງ​ປະ​ຕິ​ບັດ</vt:lpstr>
      <vt:lpstr>ການຈັດ​ຕັ້ງ​ປະ​ຕິ​ບັດຢູ່ບ້ານເປົ້າໝາຍ</vt:lpstr>
      <vt:lpstr>ການຈັດ​ຕັ້ງ​ປະ​ຕິ​ບັດຢູ່ບ້ານເປົ້າໝາຍ(ຕໍ່)</vt:lpstr>
      <vt:lpstr>PowerPoint Presentation</vt:lpstr>
      <vt:lpstr> ໄລ​ຍະ​ທີ 4 : ຕິດ​ຕາມ ແລະ ປະ​ເມີນ​ຜົນ </vt:lpstr>
      <vt:lpstr> ວິທີການ ແລະ ຂັ້ນຕອນການຈັດຕັ້ງປະຕິບັດ  (ແຕ່​ລະ​ໄລ​ຍະ) </vt:lpstr>
      <vt:lpstr> ວິທີການ ແລະ ຂັ້ນຕອນການຈັດຕັ້ງປະຕິບັດ  (ແຕ່​ລະ​ໄລ​ຍະ) </vt:lpstr>
      <vt:lpstr> ວິທີການ ແລະ ຂັ້ນຕອນການຈັດຕັ້ງປະຕິບັດ  (ແຕ່​ລະ​ໄລ​ຍະ) </vt:lpstr>
      <vt:lpstr>ຈັດ​ແບ່ງ​ກຸ່ມ​ສົນ​ທະ​ນາ ຕາມ​ຕົວ​ຊີ້​ວັດ (ອະ​ທິ​ບາຍ​ວິ​ທີ​ການຄິດ​ໄລ່​ບັນ​ດາ​ຕົວ​ຊີ້​ວັດ)​</vt:lpstr>
      <vt:lpstr>ແບບຟອມສັງລວມການປະເມີນບ້ານໂພຊະນາການຕົວແບບ  </vt:lpstr>
      <vt:lpstr>​ກຸ່ມຕົວ​ຊີ້ບອກ​ທີ່​ຕິດ​​ພັນ​ກັບ​ຫຼາຍ​ຂະ​ແໜງ​ການກະ​ສິ​ກຳ</vt:lpstr>
      <vt:lpstr>​ກຸ່ມຕົວ​ຊີ້ບອກ​ທີ່​ຕິດ​​ພັນ​ກັບ​ຫຼາຍ​ຂະ​ແໜງ​ການສຶກ​ສາ</vt:lpstr>
      <vt:lpstr>​ກຸ່ມຕົວ​ຊີ້ບອກ​ທີ່​ຕິດ​​ພັນ​ກັບ​ຫຼາຍ​ຂະ​ແໜງ​ການສາ​ທາ</vt:lpstr>
      <vt:lpstr>​ກຸ່ມຕົວ​ຊີ້ບອກ​ທີ່​ຕິດ​​ພັນ​ກັບ​ຫຼາຍ​ຂະ​ແໜງ​ການສາ​ທາ</vt:lpstr>
      <vt:lpstr>ຕໍ່ບົດນໍາສະເໝີ </vt:lpstr>
      <vt:lpstr>​ວິ​​ທີການ​ຈັດ​ຕັ້ງ​ປະ​ຕິ​ບັດ/ວິ​ທີ​ການ​ຄິດ​ໄລ່ຕົວ​ຊີ້​ວັດ</vt:lpstr>
      <vt:lpstr>​ວິ​​ທີການ​ຈັດ​ຕັ້ງ​ປະ​ຕິ​ບັດ/ວິ​ທີ​ການ​ຄິດ​ໄລ່ຕົວ​ຊີ້​ວັດ</vt:lpstr>
      <vt:lpstr>​ວິ​​ທີການ​ຈັດ​ຕັ້ງ​ປະ​ຕິ​ບັດ/ວິ​ທີ​ການ​ຄິດ​ໄລ່ຕົວ​ຊີ້​ວັດ</vt:lpstr>
      <vt:lpstr>​ວິ​​ທີການ​ຈັດ​ຕັ້ງ​ປະ​ຕິ​ບັດ/ວິ​ທີ​ການ​ຄິດ​ໄລ່ຕົວ​ຊີ້​ວັດ</vt:lpstr>
      <vt:lpstr>​ວິ​​ທີການ​ຈັດ​ຕັ້ງ​ປະ​ຕິ​ບັດ/ວິ​ທີ​ການ​ຄິດ​ໄລ່ຕົວ​ຊີ້​ວັດ</vt:lpstr>
      <vt:lpstr>​ວິ​​ທີການ​ຈັດ​ຕັ້ງ​ປະ​ຕິ​ບັດ/ວິ​ທີ​ການ​ຄິດ​ໄລ່ຕົວ​ຊີ້​ວັດ</vt:lpstr>
      <vt:lpstr>​ວິ​​ທີການ​ຈັດ​ຕັ້ງ​ປະ​ຕິ​ບັດ/ວິ​ທີ​ການ​ຄິດ​ໄລ່ຕົວ​ຊີ້​ວັດ</vt:lpstr>
      <vt:lpstr>​ວິ​​ທີການ​ຈັດ​ຕັ້ງ​ປະ​ຕິ​ບັດ/ວິ​ທີ​ການ​ຄິດ​ໄລ່ຕົວ​ຊີ້​ວັດ</vt:lpstr>
      <vt:lpstr>ສິ່ງ​ທ້າ​ທາຍ</vt:lpstr>
      <vt:lpstr>ຂໍ້ສະເໝີແນະ</vt:lpstr>
      <vt:lpstr>ຂ​ອບ​ໃຈ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ຄວາມ​ຄິດລິເລີມສ້າງ​ບ້ານ​ຕົບ​ແບ​ດ້ານໂພຊະນາການ  ພາຍໃຕ້ແຜນງານຂອງອົງການແຄຣິຕັສ ລຸກຊຳບວກ  ປະຈາລາວ</dc:title>
  <dc:creator>Yengchang</dc:creator>
  <cp:lastModifiedBy>CHUEYONG Yengchang</cp:lastModifiedBy>
  <cp:revision>391</cp:revision>
  <dcterms:created xsi:type="dcterms:W3CDTF">2023-06-27T10:24:20Z</dcterms:created>
  <dcterms:modified xsi:type="dcterms:W3CDTF">2024-03-27T10:27:29Z</dcterms:modified>
</cp:coreProperties>
</file>