
<file path=[Content_Types].xml><?xml version="1.0" encoding="utf-8"?>
<Types xmlns="http://schemas.openxmlformats.org/package/2006/content-types">
  <Default Extension="png" ContentType="image/png"/>
  <Default Extension="jfif" ContentType="image/j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35" r:id="rId3"/>
    <p:sldId id="368" r:id="rId4"/>
    <p:sldId id="369" r:id="rId5"/>
    <p:sldId id="372" r:id="rId6"/>
    <p:sldId id="373" r:id="rId7"/>
    <p:sldId id="260" r:id="rId8"/>
    <p:sldId id="370" r:id="rId9"/>
    <p:sldId id="371" r:id="rId10"/>
    <p:sldId id="374" r:id="rId11"/>
    <p:sldId id="379" r:id="rId12"/>
    <p:sldId id="375" r:id="rId13"/>
    <p:sldId id="376" r:id="rId14"/>
    <p:sldId id="377" r:id="rId15"/>
    <p:sldId id="378" r:id="rId16"/>
    <p:sldId id="36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ields, David" initials="SD" lastIdx="1" clrIdx="0">
    <p:extLst>
      <p:ext uri="{19B8F6BF-5375-455C-9EA6-DF929625EA0E}">
        <p15:presenceInfo xmlns:p15="http://schemas.microsoft.com/office/powerpoint/2012/main" userId="S::david.shields@plan-international.org::132c92af-e989-43d6-8470-1d294d098c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AE8"/>
    <a:srgbClr val="FF33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36" autoAdjust="0"/>
    <p:restoredTop sz="81224" autoAdjust="0"/>
  </p:normalViewPr>
  <p:slideViewPr>
    <p:cSldViewPr snapToGrid="0">
      <p:cViewPr varScale="1">
        <p:scale>
          <a:sx n="55" d="100"/>
          <a:sy n="55" d="100"/>
        </p:scale>
        <p:origin x="1020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kta Sonesaksith" userId="3e854381-7502-4072-9aff-7c427c4c537b" providerId="ADAL" clId="{3EA79C20-DC91-412B-A953-2A381652A94F}"/>
    <pc:docChg chg="undo custSel addSld delSld modSld">
      <pc:chgData name="Tukta Sonesaksith" userId="3e854381-7502-4072-9aff-7c427c4c537b" providerId="ADAL" clId="{3EA79C20-DC91-412B-A953-2A381652A94F}" dt="2024-02-27T16:43:59.361" v="3376" actId="115"/>
      <pc:docMkLst>
        <pc:docMk/>
      </pc:docMkLst>
      <pc:sldChg chg="addSp">
        <pc:chgData name="Tukta Sonesaksith" userId="3e854381-7502-4072-9aff-7c427c4c537b" providerId="ADAL" clId="{3EA79C20-DC91-412B-A953-2A381652A94F}" dt="2024-02-27T08:30:32.337" v="117"/>
        <pc:sldMkLst>
          <pc:docMk/>
          <pc:sldMk cId="1778405068" sldId="335"/>
        </pc:sldMkLst>
        <pc:spChg chg="add">
          <ac:chgData name="Tukta Sonesaksith" userId="3e854381-7502-4072-9aff-7c427c4c537b" providerId="ADAL" clId="{3EA79C20-DC91-412B-A953-2A381652A94F}" dt="2024-02-27T08:30:32.337" v="117"/>
          <ac:spMkLst>
            <pc:docMk/>
            <pc:sldMk cId="1778405068" sldId="335"/>
            <ac:spMk id="4" creationId="{FEFF6856-669F-4269-A94F-5C1906EE473B}"/>
          </ac:spMkLst>
        </pc:spChg>
      </pc:sldChg>
      <pc:sldChg chg="modSp">
        <pc:chgData name="Tukta Sonesaksith" userId="3e854381-7502-4072-9aff-7c427c4c537b" providerId="ADAL" clId="{3EA79C20-DC91-412B-A953-2A381652A94F}" dt="2024-02-27T08:30:49.217" v="118"/>
        <pc:sldMkLst>
          <pc:docMk/>
          <pc:sldMk cId="3456228928" sldId="369"/>
        </pc:sldMkLst>
        <pc:spChg chg="mod">
          <ac:chgData name="Tukta Sonesaksith" userId="3e854381-7502-4072-9aff-7c427c4c537b" providerId="ADAL" clId="{3EA79C20-DC91-412B-A953-2A381652A94F}" dt="2024-02-27T08:30:49.217" v="118"/>
          <ac:spMkLst>
            <pc:docMk/>
            <pc:sldMk cId="3456228928" sldId="369"/>
            <ac:spMk id="4" creationId="{A68DD381-E5F7-8D3A-CA0D-BB9AEB900F42}"/>
          </ac:spMkLst>
        </pc:spChg>
      </pc:sldChg>
      <pc:sldChg chg="modSp">
        <pc:chgData name="Tukta Sonesaksith" userId="3e854381-7502-4072-9aff-7c427c4c537b" providerId="ADAL" clId="{3EA79C20-DC91-412B-A953-2A381652A94F}" dt="2024-02-27T09:18:29.711" v="1755" actId="255"/>
        <pc:sldMkLst>
          <pc:docMk/>
          <pc:sldMk cId="1596719805" sldId="371"/>
        </pc:sldMkLst>
        <pc:spChg chg="mod">
          <ac:chgData name="Tukta Sonesaksith" userId="3e854381-7502-4072-9aff-7c427c4c537b" providerId="ADAL" clId="{3EA79C20-DC91-412B-A953-2A381652A94F}" dt="2024-02-27T09:17:47.717" v="1754" actId="255"/>
          <ac:spMkLst>
            <pc:docMk/>
            <pc:sldMk cId="1596719805" sldId="371"/>
            <ac:spMk id="5" creationId="{5ABB16E8-4E90-41BC-B54F-4D3401FCC8DC}"/>
          </ac:spMkLst>
        </pc:spChg>
        <pc:spChg chg="mod">
          <ac:chgData name="Tukta Sonesaksith" userId="3e854381-7502-4072-9aff-7c427c4c537b" providerId="ADAL" clId="{3EA79C20-DC91-412B-A953-2A381652A94F}" dt="2024-02-27T09:18:29.711" v="1755" actId="255"/>
          <ac:spMkLst>
            <pc:docMk/>
            <pc:sldMk cId="1596719805" sldId="371"/>
            <ac:spMk id="7" creationId="{E2D2715D-14D2-5330-F8B5-8BD3E8C85B49}"/>
          </ac:spMkLst>
        </pc:spChg>
      </pc:sldChg>
      <pc:sldChg chg="addSp modSp">
        <pc:chgData name="Tukta Sonesaksith" userId="3e854381-7502-4072-9aff-7c427c4c537b" providerId="ADAL" clId="{3EA79C20-DC91-412B-A953-2A381652A94F}" dt="2024-02-27T08:53:43.320" v="817" actId="1036"/>
        <pc:sldMkLst>
          <pc:docMk/>
          <pc:sldMk cId="890486091" sldId="372"/>
        </pc:sldMkLst>
        <pc:spChg chg="mod">
          <ac:chgData name="Tukta Sonesaksith" userId="3e854381-7502-4072-9aff-7c427c4c537b" providerId="ADAL" clId="{3EA79C20-DC91-412B-A953-2A381652A94F}" dt="2024-02-27T08:53:43.320" v="817" actId="1036"/>
          <ac:spMkLst>
            <pc:docMk/>
            <pc:sldMk cId="890486091" sldId="372"/>
            <ac:spMk id="2" creationId="{6A8ABF4B-32FA-5A80-5ADA-DB2D44E2E120}"/>
          </ac:spMkLst>
        </pc:spChg>
        <pc:spChg chg="mod">
          <ac:chgData name="Tukta Sonesaksith" userId="3e854381-7502-4072-9aff-7c427c4c537b" providerId="ADAL" clId="{3EA79C20-DC91-412B-A953-2A381652A94F}" dt="2024-02-27T08:53:38.578" v="805" actId="1036"/>
          <ac:spMkLst>
            <pc:docMk/>
            <pc:sldMk cId="890486091" sldId="372"/>
            <ac:spMk id="3" creationId="{92A68721-676A-C646-C256-FFDA6C0CC803}"/>
          </ac:spMkLst>
        </pc:spChg>
        <pc:spChg chg="add mod">
          <ac:chgData name="Tukta Sonesaksith" userId="3e854381-7502-4072-9aff-7c427c4c537b" providerId="ADAL" clId="{3EA79C20-DC91-412B-A953-2A381652A94F}" dt="2024-02-27T08:53:38.578" v="805" actId="1036"/>
          <ac:spMkLst>
            <pc:docMk/>
            <pc:sldMk cId="890486091" sldId="372"/>
            <ac:spMk id="4" creationId="{EFB18AAE-3061-40EF-83E8-0BFC494120DC}"/>
          </ac:spMkLst>
        </pc:spChg>
      </pc:sldChg>
      <pc:sldChg chg="modSp">
        <pc:chgData name="Tukta Sonesaksith" userId="3e854381-7502-4072-9aff-7c427c4c537b" providerId="ADAL" clId="{3EA79C20-DC91-412B-A953-2A381652A94F}" dt="2024-02-27T09:08:44.427" v="1461" actId="2710"/>
        <pc:sldMkLst>
          <pc:docMk/>
          <pc:sldMk cId="1134068305" sldId="373"/>
        </pc:sldMkLst>
        <pc:spChg chg="mod">
          <ac:chgData name="Tukta Sonesaksith" userId="3e854381-7502-4072-9aff-7c427c4c537b" providerId="ADAL" clId="{3EA79C20-DC91-412B-A953-2A381652A94F}" dt="2024-02-27T09:08:44.427" v="1461" actId="2710"/>
          <ac:spMkLst>
            <pc:docMk/>
            <pc:sldMk cId="1134068305" sldId="373"/>
            <ac:spMk id="11" creationId="{32FBE85A-3C4A-40BF-8AD7-D8DB0ED46B31}"/>
          </ac:spMkLst>
        </pc:spChg>
      </pc:sldChg>
      <pc:sldChg chg="modSp">
        <pc:chgData name="Tukta Sonesaksith" userId="3e854381-7502-4072-9aff-7c427c4c537b" providerId="ADAL" clId="{3EA79C20-DC91-412B-A953-2A381652A94F}" dt="2024-02-27T09:40:00.804" v="2026" actId="1035"/>
        <pc:sldMkLst>
          <pc:docMk/>
          <pc:sldMk cId="281340399" sldId="374"/>
        </pc:sldMkLst>
        <pc:spChg chg="mod">
          <ac:chgData name="Tukta Sonesaksith" userId="3e854381-7502-4072-9aff-7c427c4c537b" providerId="ADAL" clId="{3EA79C20-DC91-412B-A953-2A381652A94F}" dt="2024-02-27T09:40:00.804" v="2026" actId="1035"/>
          <ac:spMkLst>
            <pc:docMk/>
            <pc:sldMk cId="281340399" sldId="374"/>
            <ac:spMk id="6" creationId="{2A0D6F73-A546-15FF-FD13-86579F1DC774}"/>
          </ac:spMkLst>
        </pc:spChg>
        <pc:spChg chg="mod">
          <ac:chgData name="Tukta Sonesaksith" userId="3e854381-7502-4072-9aff-7c427c4c537b" providerId="ADAL" clId="{3EA79C20-DC91-412B-A953-2A381652A94F}" dt="2024-02-27T09:39:52.561" v="2009" actId="1035"/>
          <ac:spMkLst>
            <pc:docMk/>
            <pc:sldMk cId="281340399" sldId="374"/>
            <ac:spMk id="10" creationId="{F960AA8A-7F9F-4419-9A5E-FDD18693A7C3}"/>
          </ac:spMkLst>
        </pc:spChg>
        <pc:spChg chg="mod">
          <ac:chgData name="Tukta Sonesaksith" userId="3e854381-7502-4072-9aff-7c427c4c537b" providerId="ADAL" clId="{3EA79C20-DC91-412B-A953-2A381652A94F}" dt="2024-02-27T09:40:00.804" v="2026" actId="1035"/>
          <ac:spMkLst>
            <pc:docMk/>
            <pc:sldMk cId="281340399" sldId="374"/>
            <ac:spMk id="11" creationId="{32FBE85A-3C4A-40BF-8AD7-D8DB0ED46B31}"/>
          </ac:spMkLst>
        </pc:spChg>
      </pc:sldChg>
      <pc:sldChg chg="modSp">
        <pc:chgData name="Tukta Sonesaksith" userId="3e854381-7502-4072-9aff-7c427c4c537b" providerId="ADAL" clId="{3EA79C20-DC91-412B-A953-2A381652A94F}" dt="2024-02-27T16:23:09.263" v="2695" actId="20578"/>
        <pc:sldMkLst>
          <pc:docMk/>
          <pc:sldMk cId="1228697340" sldId="375"/>
        </pc:sldMkLst>
        <pc:spChg chg="mod">
          <ac:chgData name="Tukta Sonesaksith" userId="3e854381-7502-4072-9aff-7c427c4c537b" providerId="ADAL" clId="{3EA79C20-DC91-412B-A953-2A381652A94F}" dt="2024-02-27T08:13:12.416" v="112" actId="20577"/>
          <ac:spMkLst>
            <pc:docMk/>
            <pc:sldMk cId="1228697340" sldId="375"/>
            <ac:spMk id="4" creationId="{8E7DB863-8ADC-C1B8-5E14-E3FAE4FB86FD}"/>
          </ac:spMkLst>
        </pc:spChg>
        <pc:spChg chg="mod">
          <ac:chgData name="Tukta Sonesaksith" userId="3e854381-7502-4072-9aff-7c427c4c537b" providerId="ADAL" clId="{3EA79C20-DC91-412B-A953-2A381652A94F}" dt="2024-02-27T16:23:09.263" v="2695" actId="20578"/>
          <ac:spMkLst>
            <pc:docMk/>
            <pc:sldMk cId="1228697340" sldId="375"/>
            <ac:spMk id="5" creationId="{5ABB16E8-4E90-41BC-B54F-4D3401FCC8DC}"/>
          </ac:spMkLst>
        </pc:spChg>
      </pc:sldChg>
      <pc:sldChg chg="modSp">
        <pc:chgData name="Tukta Sonesaksith" userId="3e854381-7502-4072-9aff-7c427c4c537b" providerId="ADAL" clId="{3EA79C20-DC91-412B-A953-2A381652A94F}" dt="2024-02-27T16:43:59.361" v="3376" actId="115"/>
        <pc:sldMkLst>
          <pc:docMk/>
          <pc:sldMk cId="3583813690" sldId="376"/>
        </pc:sldMkLst>
        <pc:spChg chg="mod">
          <ac:chgData name="Tukta Sonesaksith" userId="3e854381-7502-4072-9aff-7c427c4c537b" providerId="ADAL" clId="{3EA79C20-DC91-412B-A953-2A381652A94F}" dt="2024-02-27T16:43:55.956" v="3375" actId="115"/>
          <ac:spMkLst>
            <pc:docMk/>
            <pc:sldMk cId="3583813690" sldId="376"/>
            <ac:spMk id="4" creationId="{8E7DB863-8ADC-C1B8-5E14-E3FAE4FB86FD}"/>
          </ac:spMkLst>
        </pc:spChg>
        <pc:spChg chg="mod">
          <ac:chgData name="Tukta Sonesaksith" userId="3e854381-7502-4072-9aff-7c427c4c537b" providerId="ADAL" clId="{3EA79C20-DC91-412B-A953-2A381652A94F}" dt="2024-02-27T16:43:59.361" v="3376" actId="115"/>
          <ac:spMkLst>
            <pc:docMk/>
            <pc:sldMk cId="3583813690" sldId="376"/>
            <ac:spMk id="5" creationId="{5ABB16E8-4E90-41BC-B54F-4D3401FCC8DC}"/>
          </ac:spMkLst>
        </pc:spChg>
      </pc:sldChg>
      <pc:sldChg chg="modSp">
        <pc:chgData name="Tukta Sonesaksith" userId="3e854381-7502-4072-9aff-7c427c4c537b" providerId="ADAL" clId="{3EA79C20-DC91-412B-A953-2A381652A94F}" dt="2024-02-27T16:34:19.510" v="3287" actId="113"/>
        <pc:sldMkLst>
          <pc:docMk/>
          <pc:sldMk cId="511987671" sldId="378"/>
        </pc:sldMkLst>
        <pc:spChg chg="mod">
          <ac:chgData name="Tukta Sonesaksith" userId="3e854381-7502-4072-9aff-7c427c4c537b" providerId="ADAL" clId="{3EA79C20-DC91-412B-A953-2A381652A94F}" dt="2024-02-27T08:16:09.977" v="116" actId="11"/>
          <ac:spMkLst>
            <pc:docMk/>
            <pc:sldMk cId="511987671" sldId="378"/>
            <ac:spMk id="4" creationId="{8E7DB863-8ADC-C1B8-5E14-E3FAE4FB86FD}"/>
          </ac:spMkLst>
        </pc:spChg>
        <pc:spChg chg="mod">
          <ac:chgData name="Tukta Sonesaksith" userId="3e854381-7502-4072-9aff-7c427c4c537b" providerId="ADAL" clId="{3EA79C20-DC91-412B-A953-2A381652A94F}" dt="2024-02-27T16:34:19.510" v="3287" actId="113"/>
          <ac:spMkLst>
            <pc:docMk/>
            <pc:sldMk cId="511987671" sldId="378"/>
            <ac:spMk id="5" creationId="{5ABB16E8-4E90-41BC-B54F-4D3401FCC8DC}"/>
          </ac:spMkLst>
        </pc:spChg>
      </pc:sldChg>
      <pc:sldChg chg="modSp add">
        <pc:chgData name="Tukta Sonesaksith" userId="3e854381-7502-4072-9aff-7c427c4c537b" providerId="ADAL" clId="{3EA79C20-DC91-412B-A953-2A381652A94F}" dt="2024-02-27T16:38:52.348" v="3307" actId="207"/>
        <pc:sldMkLst>
          <pc:docMk/>
          <pc:sldMk cId="328744373" sldId="379"/>
        </pc:sldMkLst>
        <pc:spChg chg="mod">
          <ac:chgData name="Tukta Sonesaksith" userId="3e854381-7502-4072-9aff-7c427c4c537b" providerId="ADAL" clId="{3EA79C20-DC91-412B-A953-2A381652A94F}" dt="2024-02-27T16:38:21.234" v="3299" actId="255"/>
          <ac:spMkLst>
            <pc:docMk/>
            <pc:sldMk cId="328744373" sldId="379"/>
            <ac:spMk id="2" creationId="{6A8ABF4B-32FA-5A80-5ADA-DB2D44E2E120}"/>
          </ac:spMkLst>
        </pc:spChg>
        <pc:spChg chg="mod">
          <ac:chgData name="Tukta Sonesaksith" userId="3e854381-7502-4072-9aff-7c427c4c537b" providerId="ADAL" clId="{3EA79C20-DC91-412B-A953-2A381652A94F}" dt="2024-02-27T16:38:52.348" v="3307" actId="207"/>
          <ac:spMkLst>
            <pc:docMk/>
            <pc:sldMk cId="328744373" sldId="379"/>
            <ac:spMk id="3" creationId="{2A0E5FBF-1640-4509-897D-E55C817943BD}"/>
          </ac:spMkLst>
        </pc:spChg>
      </pc:sldChg>
      <pc:sldChg chg="add del">
        <pc:chgData name="Tukta Sonesaksith" userId="3e854381-7502-4072-9aff-7c427c4c537b" providerId="ADAL" clId="{3EA79C20-DC91-412B-A953-2A381652A94F}" dt="2024-02-27T16:37:15.554" v="3290"/>
        <pc:sldMkLst>
          <pc:docMk/>
          <pc:sldMk cId="759799694" sldId="380"/>
        </pc:sldMkLst>
      </pc:sldChg>
      <pc:sldChg chg="add del">
        <pc:chgData name="Tukta Sonesaksith" userId="3e854381-7502-4072-9aff-7c427c4c537b" providerId="ADAL" clId="{3EA79C20-DC91-412B-A953-2A381652A94F}" dt="2024-02-27T16:42:08.177" v="3309" actId="2696"/>
        <pc:sldMkLst>
          <pc:docMk/>
          <pc:sldMk cId="3946030922" sldId="38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6B85B-DF09-42B1-95C8-B9583B67F7AB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6D93F-5F9B-4AAE-AEDE-4469A7DB5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9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755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34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731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401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56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50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362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47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880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054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030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72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546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619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448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05C90-5694-434D-9A0C-7E6226FFD568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717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jpe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9" Type="http://schemas.openxmlformats.org/officeDocument/2006/relationships/image" Target="../media/image39.png"/><Relationship Id="rId21" Type="http://schemas.openxmlformats.org/officeDocument/2006/relationships/image" Target="../media/image21.png"/><Relationship Id="rId34" Type="http://schemas.openxmlformats.org/officeDocument/2006/relationships/image" Target="../media/image34.png"/><Relationship Id="rId42" Type="http://schemas.openxmlformats.org/officeDocument/2006/relationships/image" Target="../media/image42.jpeg"/><Relationship Id="rId47" Type="http://schemas.openxmlformats.org/officeDocument/2006/relationships/image" Target="../media/image47.jfif"/><Relationship Id="rId50" Type="http://schemas.openxmlformats.org/officeDocument/2006/relationships/image" Target="../media/image50.png"/><Relationship Id="rId55" Type="http://schemas.openxmlformats.org/officeDocument/2006/relationships/image" Target="../media/image55.png"/><Relationship Id="rId63" Type="http://schemas.openxmlformats.org/officeDocument/2006/relationships/image" Target="../media/image6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6" Type="http://schemas.openxmlformats.org/officeDocument/2006/relationships/image" Target="../media/image16.jpeg"/><Relationship Id="rId29" Type="http://schemas.openxmlformats.org/officeDocument/2006/relationships/image" Target="../media/image29.png"/><Relationship Id="rId11" Type="http://schemas.openxmlformats.org/officeDocument/2006/relationships/image" Target="../media/image11.png"/><Relationship Id="rId24" Type="http://schemas.openxmlformats.org/officeDocument/2006/relationships/image" Target="../media/image24.jpeg"/><Relationship Id="rId32" Type="http://schemas.openxmlformats.org/officeDocument/2006/relationships/image" Target="../media/image32.png"/><Relationship Id="rId37" Type="http://schemas.openxmlformats.org/officeDocument/2006/relationships/image" Target="../media/image37.jpeg"/><Relationship Id="rId40" Type="http://schemas.openxmlformats.org/officeDocument/2006/relationships/image" Target="../media/image40.png"/><Relationship Id="rId45" Type="http://schemas.openxmlformats.org/officeDocument/2006/relationships/image" Target="../media/image45.jpg"/><Relationship Id="rId53" Type="http://schemas.openxmlformats.org/officeDocument/2006/relationships/image" Target="../media/image53.jpg"/><Relationship Id="rId58" Type="http://schemas.openxmlformats.org/officeDocument/2006/relationships/image" Target="../media/image58.jpeg"/><Relationship Id="rId5" Type="http://schemas.openxmlformats.org/officeDocument/2006/relationships/image" Target="../media/image5.png"/><Relationship Id="rId61" Type="http://schemas.openxmlformats.org/officeDocument/2006/relationships/image" Target="../media/image61.jpeg"/><Relationship Id="rId19" Type="http://schemas.openxmlformats.org/officeDocument/2006/relationships/image" Target="../media/image19.png"/><Relationship Id="rId14" Type="http://schemas.openxmlformats.org/officeDocument/2006/relationships/image" Target="../media/image14.jpe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35" Type="http://schemas.openxmlformats.org/officeDocument/2006/relationships/image" Target="../media/image35.jpeg"/><Relationship Id="rId43" Type="http://schemas.openxmlformats.org/officeDocument/2006/relationships/image" Target="../media/image43.jpeg"/><Relationship Id="rId48" Type="http://schemas.openxmlformats.org/officeDocument/2006/relationships/image" Target="../media/image48.jpeg"/><Relationship Id="rId56" Type="http://schemas.openxmlformats.org/officeDocument/2006/relationships/image" Target="../media/image56.jpeg"/><Relationship Id="rId64" Type="http://schemas.openxmlformats.org/officeDocument/2006/relationships/image" Target="../media/image64.png"/><Relationship Id="rId8" Type="http://schemas.openxmlformats.org/officeDocument/2006/relationships/image" Target="../media/image8.png"/><Relationship Id="rId51" Type="http://schemas.openxmlformats.org/officeDocument/2006/relationships/image" Target="../media/image51.jpeg"/><Relationship Id="rId3" Type="http://schemas.openxmlformats.org/officeDocument/2006/relationships/image" Target="../media/image3.png"/><Relationship Id="rId12" Type="http://schemas.openxmlformats.org/officeDocument/2006/relationships/image" Target="../media/image12.jpe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jpeg"/><Relationship Id="rId38" Type="http://schemas.openxmlformats.org/officeDocument/2006/relationships/image" Target="../media/image38.png"/><Relationship Id="rId46" Type="http://schemas.openxmlformats.org/officeDocument/2006/relationships/image" Target="../media/image46.png"/><Relationship Id="rId59" Type="http://schemas.openxmlformats.org/officeDocument/2006/relationships/image" Target="../media/image59.png"/><Relationship Id="rId20" Type="http://schemas.openxmlformats.org/officeDocument/2006/relationships/image" Target="../media/image20.png"/><Relationship Id="rId41" Type="http://schemas.openxmlformats.org/officeDocument/2006/relationships/image" Target="../media/image41.png"/><Relationship Id="rId54" Type="http://schemas.openxmlformats.org/officeDocument/2006/relationships/image" Target="../media/image54.jpeg"/><Relationship Id="rId6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5" Type="http://schemas.openxmlformats.org/officeDocument/2006/relationships/image" Target="../media/image15.png"/><Relationship Id="rId23" Type="http://schemas.openxmlformats.org/officeDocument/2006/relationships/image" Target="../media/image23.jpeg"/><Relationship Id="rId28" Type="http://schemas.openxmlformats.org/officeDocument/2006/relationships/image" Target="../media/image28.jpeg"/><Relationship Id="rId36" Type="http://schemas.openxmlformats.org/officeDocument/2006/relationships/image" Target="../media/image36.jpeg"/><Relationship Id="rId49" Type="http://schemas.openxmlformats.org/officeDocument/2006/relationships/image" Target="../media/image49.png"/><Relationship Id="rId57" Type="http://schemas.openxmlformats.org/officeDocument/2006/relationships/image" Target="../media/image57.jpg"/><Relationship Id="rId10" Type="http://schemas.openxmlformats.org/officeDocument/2006/relationships/image" Target="../media/image10.emf"/><Relationship Id="rId31" Type="http://schemas.openxmlformats.org/officeDocument/2006/relationships/image" Target="../media/image31.jpeg"/><Relationship Id="rId44" Type="http://schemas.openxmlformats.org/officeDocument/2006/relationships/image" Target="../media/image44.png"/><Relationship Id="rId52" Type="http://schemas.openxmlformats.org/officeDocument/2006/relationships/image" Target="../media/image52.jpg"/><Relationship Id="rId60" Type="http://schemas.openxmlformats.org/officeDocument/2006/relationships/image" Target="../media/image60.jpg"/><Relationship Id="rId4" Type="http://schemas.openxmlformats.org/officeDocument/2006/relationships/image" Target="../media/image4.emf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320" y="217483"/>
            <a:ext cx="4439360" cy="24903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1365" y="2839066"/>
            <a:ext cx="11549269" cy="33257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400" b="1" dirty="0">
                <a:latin typeface="+mn-lt"/>
                <a:ea typeface="Phetsarath OT" panose="02000500000000000001" pitchFamily="2" charset="2"/>
                <a:cs typeface="Phetsarath OT" panose="02000500000000000001" pitchFamily="2" charset="2"/>
              </a:rPr>
              <a:t>Scaling Up Nutrition Civil Society Alliance</a:t>
            </a:r>
            <a:br>
              <a:rPr lang="en-US" b="1" dirty="0">
                <a:latin typeface="+mn-lt"/>
                <a:cs typeface="Arial" panose="020B0604020202020204" pitchFamily="34" charset="0"/>
              </a:rPr>
            </a:br>
            <a:r>
              <a:rPr lang="en-US" sz="4900" b="1" dirty="0">
                <a:solidFill>
                  <a:schemeClr val="accent4"/>
                </a:solidFill>
                <a:latin typeface="+mn-lt"/>
                <a:cs typeface="Arial" panose="020B0604020202020204" pitchFamily="34" charset="0"/>
              </a:rPr>
              <a:t>SUN CSA</a:t>
            </a:r>
            <a:br>
              <a:rPr lang="lo-LA" b="1" dirty="0">
                <a:solidFill>
                  <a:schemeClr val="accent4"/>
                </a:solidFill>
                <a:latin typeface="+mn-lt"/>
                <a:cs typeface="Arial" panose="020B0604020202020204" pitchFamily="34" charset="0"/>
              </a:rPr>
            </a:b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+mn-lt"/>
                <a:ea typeface="Phetsarath OT" panose="02000500000000000001" pitchFamily="2" charset="2"/>
                <a:cs typeface="Phetsarath OT" panose="02000500000000000001" pitchFamily="2" charset="2"/>
              </a:rPr>
              <a:t>SUN CSA Advocacy Working Group Meeting</a:t>
            </a:r>
            <a:br>
              <a:rPr lang="lo-LA" sz="2700" b="1" dirty="0">
                <a:solidFill>
                  <a:schemeClr val="accent2">
                    <a:lumMod val="75000"/>
                  </a:schemeClr>
                </a:solidFill>
                <a:latin typeface="+mn-lt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en-US" sz="2700" b="1" dirty="0">
                <a:solidFill>
                  <a:schemeClr val="accent2">
                    <a:lumMod val="75000"/>
                  </a:schemeClr>
                </a:solidFill>
                <a:latin typeface="+mn-lt"/>
                <a:ea typeface="Phetsarath OT" panose="02000500000000000001" pitchFamily="2" charset="2"/>
                <a:cs typeface="Phetsarath OT" panose="02000500000000000001" pitchFamily="2" charset="2"/>
              </a:rPr>
              <a:t>28 February 2024, Vientiane (Plan Office) and online via ZOOM</a:t>
            </a:r>
            <a:br>
              <a:rPr lang="en-US" b="1" dirty="0">
                <a:solidFill>
                  <a:schemeClr val="accent4"/>
                </a:solidFill>
                <a:latin typeface="+mn-lt"/>
                <a:cs typeface="Arial" panose="020B0604020202020204" pitchFamily="34" charset="0"/>
              </a:rPr>
            </a:br>
            <a:endParaRPr lang="en-US" sz="2200" b="1" dirty="0">
              <a:latin typeface="+mn-lt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934518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71269-B03E-4F8B-9851-330E25D48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150"/>
            <a:ext cx="10515600" cy="873740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Last SUN CSA AWG Meeting, 3 August 2023 – Key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C601D-F806-45E8-AD2B-DDAE39955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0432" y="1194619"/>
            <a:ext cx="5169036" cy="5250426"/>
          </a:xfrm>
        </p:spPr>
        <p:txBody>
          <a:bodyPr>
            <a:noAutofit/>
          </a:bodyPr>
          <a:lstStyle/>
          <a:p>
            <a:r>
              <a:rPr lang="en-US" sz="3000" dirty="0">
                <a:solidFill>
                  <a:srgbClr val="0070C0"/>
                </a:solidFill>
              </a:rPr>
              <a:t>Show how is Breastfeeding Advocacy – World Breastfeeding Campaign and food security Advocacy is designed to build on successful actions.</a:t>
            </a:r>
          </a:p>
          <a:p>
            <a:r>
              <a:rPr lang="en-US" sz="3000" dirty="0">
                <a:solidFill>
                  <a:srgbClr val="0070C0"/>
                </a:solidFill>
              </a:rPr>
              <a:t>Use list of actions in advocacy list (from AGM) to make plans to support orgs to raise awareness of their actions for each topic. </a:t>
            </a:r>
          </a:p>
          <a:p>
            <a:r>
              <a:rPr lang="en-US" sz="3000" dirty="0">
                <a:solidFill>
                  <a:srgbClr val="0070C0"/>
                </a:solidFill>
              </a:rPr>
              <a:t>Update from members</a:t>
            </a:r>
          </a:p>
          <a:p>
            <a:pPr marL="1090613" indent="-515938">
              <a:buNone/>
            </a:pPr>
            <a:endParaRPr lang="en-US" sz="3000" dirty="0">
              <a:solidFill>
                <a:srgbClr val="0070C0"/>
              </a:solidFill>
            </a:endParaRPr>
          </a:p>
          <a:p>
            <a:endParaRPr lang="en-US" sz="3000" dirty="0">
              <a:solidFill>
                <a:srgbClr val="0070C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FF6856-669F-4269-A94F-5C1906EE473B}"/>
              </a:ext>
            </a:extLst>
          </p:cNvPr>
          <p:cNvSpPr txBox="1">
            <a:spLocks/>
          </p:cNvSpPr>
          <p:nvPr/>
        </p:nvSpPr>
        <p:spPr>
          <a:xfrm>
            <a:off x="457200" y="1343786"/>
            <a:ext cx="5638800" cy="4952091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ວິທີການສະໜັບສະໜູນວຽກງານການລ້ຽງລູກດ້ວຍນໍ້ານົມແມ່- ກິດຈະກຳສັບປະດາສາກົນການລ້ຽງລູກດ້ວຍນໍ້ານົມແມ່ ແລະ ວຽກງານການຄໍ້າປະກັນສະບຽງອາຫານ.</a:t>
            </a:r>
          </a:p>
          <a:p>
            <a:pPr>
              <a:lnSpc>
                <a:spcPct val="120000"/>
              </a:lnSpc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ນຳໃຊ້ລາຍການກິດຈະກຳພາຍໃຕ້ຫົວຂໍ້ສະໜັບສະໜູນຕ່າງໆ (ຈາກ 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AGM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 ເພື່ອສ້າງແຜນໃນການສະໜັບສະໜູນບັນດາອົງກອນສະມາຊິກໃຫ້ເຂົ້າໃຈກ່ຽວກັບການດຳເນີນກິດຈະກຳສະໜັບສະໜູນຂອງຕົນໃນແຕ່ລະຫົວຂໍ້.</a:t>
            </a:r>
          </a:p>
          <a:p>
            <a:pPr>
              <a:lnSpc>
                <a:spcPct val="120000"/>
              </a:lnSpc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ອັບເດດວຽກຈາກສະມາຊິກ. 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78405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ABF4B-32FA-5A80-5ADA-DB2D44E2E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375" y="3717926"/>
            <a:ext cx="10727267" cy="1692274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What’s the difference between advocacy and other project activities?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D1FDBF-CC52-46B4-A4D7-11FD72FC56F2}"/>
              </a:ext>
            </a:extLst>
          </p:cNvPr>
          <p:cNvSpPr/>
          <p:nvPr/>
        </p:nvSpPr>
        <p:spPr>
          <a:xfrm>
            <a:off x="732365" y="1385748"/>
            <a:ext cx="10551286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o-LA" sz="5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ການສະໜັບສະໜູນ ແລະ ກິດຈະກຳໂຄງການ</a:t>
            </a:r>
            <a:endParaRPr lang="en-US" sz="5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algn="ctr"/>
            <a:r>
              <a:rPr lang="lo-LA" sz="5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ຕ່າງກັນແນວໃດ?</a:t>
            </a:r>
            <a:endParaRPr lang="en-US" sz="5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886485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ABF4B-32FA-5A80-5ADA-DB2D44E2E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6"/>
            <a:ext cx="10515600" cy="516618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What’s the difference between advocacy and other project activities?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8DD381-E5F7-8D3A-CA0D-BB9AEB900F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096" y="1405319"/>
            <a:ext cx="5638800" cy="4952091"/>
          </a:xfrm>
          <a:noFill/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“</a:t>
            </a:r>
            <a:r>
              <a:rPr lang="lo-LA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ການສະໜັບສະໜູນ</a:t>
            </a:r>
            <a:r>
              <a:rPr lang="en-US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”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ໝາຍເຖິງການທີ່ທ່ານ ຫຼື ອົງກອນຂອງທ່ານຍົກປະເດັນໃດໜຶ່ງຂຶ້ນເພື່ອຕ້ອງການໃຫ້ພາກສ່ວນກ່ຽວຂ້ອງຕ່າງໆທີ່ມີອຳນາດ (ລັດຖະບານ, ຜູ້ໃຫ້ທຶນ, ປະຊາຊົນທົ່ວໄປ, ຄູ່ຮ່ວມພັດທະນາອື່ນໆ) ຕອບສະໜອງ ກ່ຽວກັບສິ່ງທີ່ທ່ານຕ້ອງການປ່ຽນແປງ. </a:t>
            </a:r>
          </a:p>
          <a:p>
            <a:pPr marL="0" indent="0">
              <a:lnSpc>
                <a:spcPct val="120000"/>
              </a:lnSpc>
              <a:buNone/>
            </a:pPr>
            <a:endParaRPr lang="en-AU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“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ກິດຈະກຳໂຄງການ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”</a:t>
            </a:r>
            <a:r>
              <a:rPr lang="lo-LA" sz="2400" dirty="0">
                <a:solidFill>
                  <a:srgbClr val="0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ແມ່ນການດຳເນີນການສະເພາະ ທີ່ຈະຕ້ອງໄດ້ເຮັດໃຫ້ສຳເລັດເພື່ອບັນລຸຜົນສຳເລັດຂອງໂຄງການ, ຊຶ່ງຕາມປົກກະຕິແລ້ວ ຈະມີເປົ້າໝາຍໃນລະດັບຊຸມຊົນ.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4557746D-490B-4EF7-8868-1443D0FB1C50}"/>
              </a:ext>
            </a:extLst>
          </p:cNvPr>
          <p:cNvSpPr txBox="1">
            <a:spLocks/>
          </p:cNvSpPr>
          <p:nvPr/>
        </p:nvSpPr>
        <p:spPr>
          <a:xfrm>
            <a:off x="6287104" y="1405319"/>
            <a:ext cx="5638800" cy="49520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sz="27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“Advocacy”</a:t>
            </a:r>
            <a:r>
              <a:rPr lang="en-AU" sz="27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 is when you or your organisation raise issues that you want a stakeholder with power (such as government, donors, general public, other development partners) to respond to. It will include a request about what you want to have changed.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AU" sz="27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 </a:t>
            </a:r>
          </a:p>
          <a:p>
            <a:pPr marL="0" indent="0">
              <a:buNone/>
            </a:pPr>
            <a:r>
              <a:rPr lang="en-US" sz="27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“Project activities” </a:t>
            </a:r>
            <a:r>
              <a:rPr lang="en-US" sz="27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are the individual actions you must complete to achieve project success that is normally target at community level.</a:t>
            </a:r>
            <a:endParaRPr lang="en-US" sz="27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228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ABF4B-32FA-5A80-5ADA-DB2D44E2E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618" y="243210"/>
            <a:ext cx="10727267" cy="1121562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Examples of differences between advocacy and other project activities</a:t>
            </a:r>
            <a:endParaRPr lang="en-US" sz="3200" b="1" dirty="0">
              <a:solidFill>
                <a:srgbClr val="0070C0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A68721-676A-C646-C256-FFDA6C0CC803}"/>
              </a:ext>
            </a:extLst>
          </p:cNvPr>
          <p:cNvSpPr txBox="1"/>
          <p:nvPr/>
        </p:nvSpPr>
        <p:spPr>
          <a:xfrm>
            <a:off x="6096000" y="1620477"/>
            <a:ext cx="5877697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100" b="1" u="sng" dirty="0">
                <a:solidFill>
                  <a:schemeClr val="accent5"/>
                </a:solidFill>
              </a:rPr>
              <a:t>Breastfeeding</a:t>
            </a:r>
          </a:p>
          <a:p>
            <a:r>
              <a:rPr lang="en-AU" sz="2100" b="1" dirty="0">
                <a:solidFill>
                  <a:schemeClr val="accent5"/>
                </a:solidFill>
              </a:rPr>
              <a:t>ADVOCACY</a:t>
            </a:r>
            <a:r>
              <a:rPr lang="en-AU" sz="2100" dirty="0">
                <a:solidFill>
                  <a:schemeClr val="accent5"/>
                </a:solidFill>
              </a:rPr>
              <a:t>: Ask ‘EMPLOYERS’ to improve policy and practices that will help increase breastfeeding.  </a:t>
            </a:r>
          </a:p>
          <a:p>
            <a:r>
              <a:rPr lang="en-AU" sz="2100" b="1" dirty="0">
                <a:solidFill>
                  <a:schemeClr val="accent5"/>
                </a:solidFill>
              </a:rPr>
              <a:t>OTHER PROJECT ACTIVITY</a:t>
            </a:r>
            <a:r>
              <a:rPr lang="en-AU" sz="2100" dirty="0">
                <a:solidFill>
                  <a:schemeClr val="accent5"/>
                </a:solidFill>
              </a:rPr>
              <a:t>: Training mothers how to breastfeed and provide complimentary feeding.</a:t>
            </a:r>
          </a:p>
          <a:p>
            <a:endParaRPr lang="en-AU" sz="2100" dirty="0">
              <a:solidFill>
                <a:schemeClr val="accent5"/>
              </a:solidFill>
            </a:endParaRPr>
          </a:p>
          <a:p>
            <a:r>
              <a:rPr lang="en-AU" sz="2100" b="1" u="sng" dirty="0">
                <a:solidFill>
                  <a:schemeClr val="accent5"/>
                </a:solidFill>
              </a:rPr>
              <a:t>Food Security</a:t>
            </a:r>
          </a:p>
          <a:p>
            <a:r>
              <a:rPr lang="en-AU" sz="2100" b="1" dirty="0">
                <a:solidFill>
                  <a:schemeClr val="accent5"/>
                </a:solidFill>
              </a:rPr>
              <a:t>ADVOCACY</a:t>
            </a:r>
            <a:r>
              <a:rPr lang="en-AU" sz="2100" dirty="0">
                <a:solidFill>
                  <a:schemeClr val="accent5"/>
                </a:solidFill>
              </a:rPr>
              <a:t>: Encouraging government and donors to focus more funding and resources on agriculture for household consumption and increasing household livelihoods.</a:t>
            </a:r>
          </a:p>
          <a:p>
            <a:endParaRPr lang="en-AU" sz="2100" dirty="0">
              <a:solidFill>
                <a:schemeClr val="accent5"/>
              </a:solidFill>
            </a:endParaRPr>
          </a:p>
          <a:p>
            <a:r>
              <a:rPr lang="en-AU" sz="2100" b="1" dirty="0">
                <a:solidFill>
                  <a:schemeClr val="accent5"/>
                </a:solidFill>
              </a:rPr>
              <a:t>OTHER PROJECT ACTIVITY</a:t>
            </a:r>
            <a:r>
              <a:rPr lang="en-AU" sz="2100" dirty="0">
                <a:solidFill>
                  <a:schemeClr val="accent5"/>
                </a:solidFill>
              </a:rPr>
              <a:t>: Training families how to grow kitchen gardens and raise frogs for market.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B18AAE-3061-40EF-83E8-0BFC494120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096" y="1620477"/>
            <a:ext cx="5638800" cy="4952091"/>
          </a:xfrm>
          <a:noFill/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o-LA" sz="1900" b="1" u="sng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ການລ້ຽງລູກດ້ວຍນໍ້ານົມແມ່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o-LA" sz="19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ການສະໜັບສະໜູນ: </a:t>
            </a:r>
            <a:r>
              <a:rPr lang="lo-LA" sz="19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ຂໍໃຫ້ </a:t>
            </a:r>
            <a:r>
              <a:rPr lang="en-US" sz="19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“</a:t>
            </a:r>
            <a:r>
              <a:rPr lang="lo-LA" sz="19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ຜູ້ຈ້າງງານ</a:t>
            </a:r>
            <a:r>
              <a:rPr lang="en-US" sz="19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”</a:t>
            </a:r>
            <a:r>
              <a:rPr lang="lo-LA" sz="19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ປັບປຸງນະໂຍບາຍ ແລະ ແນວທາງປະຕິບັດ ທີ່ຈະຊ່ວຍເພີ່ມອັດຕາການລ້ຽງລູກດ້ວຍນໍ້ານົມແມ່.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o-LA" sz="19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ກິດຈະກຳໂຄງການ:</a:t>
            </a:r>
            <a:r>
              <a:rPr lang="lo-LA" sz="19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ການຝຶກອົບຮົມໃຫ້ກັບແມ່ກ່ຽວກັບວິທີການລ້ໜງລູກດ້ວຍນໍ້ານົມແມ່ ແລະ ການໃຫ້ອາຫານເສີມ.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lo-LA" sz="19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o-LA" sz="1900" b="1" u="sng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ການຄໍ້າປະກັນສະບຽງອາຫານ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o-LA" sz="19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ການສະໜັບສະໜູນ: </a:t>
            </a:r>
            <a:r>
              <a:rPr lang="lo-LA" sz="19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ຊຸກຍູ້ໃຫ້ລັດຖະບານ ແລະ ຜູ້ໃຫ້ທຶນ ເນັ້ນໃສ່ການສະໜອງທຶນ ແລະ ຊັບພະຍາກອນໃນດ້ານກະສິກຳ ເພື່ອການບໍລິໂພກຂອງຄົວເຮືອນ ແລະ ປັບປຸງການດຳລົງຊີວິດຂອງຄົວເຮືອນ ໃຫ້ຫຼາຍຂຶ້ນ.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o-LA" sz="19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ກິດຈະກຳໂຄງການ:</a:t>
            </a:r>
            <a:r>
              <a:rPr lang="lo-LA" sz="19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ການຝຶກອົບຮົມໃຫ້ແກ່ບັນດາຄອບຄົວ ກ່ຽວກັບກນລ້ຽງໄກ່ ແລະ ລ້ຽງກົບເພື່ອເປັນສິນຄ້າ.</a:t>
            </a:r>
            <a:endParaRPr lang="en-US" sz="19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890486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0D6F73-A546-15FF-FD13-86579F1DC7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4427" y="1412874"/>
            <a:ext cx="5867400" cy="50895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5"/>
                </a:solidFill>
              </a:rPr>
              <a:t>Increase the number of working mothers who breastfeed for at least 6 months and up to 2 years while continuing to work.</a:t>
            </a:r>
          </a:p>
          <a:p>
            <a:pPr marL="0" indent="0">
              <a:buNone/>
            </a:pPr>
            <a:r>
              <a:rPr lang="en-US" sz="2400" dirty="0"/>
              <a:t>To do this we will: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Improve Laos employers’ policies and practices relating to breastfeeding.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Increase the number of employers in Laos who have a written breastfeeding-related policy.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Increase in awareness of breastfeeding policy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960AA8A-7F9F-4419-9A5E-FDD18693A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125" y="568326"/>
            <a:ext cx="10826675" cy="516618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Workplace Breastfeeding Campaign- What’s our goal?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32FBE85A-3C4A-40BF-8AD7-D8DB0ED46B31}"/>
              </a:ext>
            </a:extLst>
          </p:cNvPr>
          <p:cNvSpPr txBox="1">
            <a:spLocks/>
          </p:cNvSpPr>
          <p:nvPr/>
        </p:nvSpPr>
        <p:spPr>
          <a:xfrm>
            <a:off x="162446" y="1412874"/>
            <a:ext cx="5867400" cy="5275793"/>
          </a:xfrm>
          <a:prstGeom prst="rect">
            <a:avLst/>
          </a:prstGeom>
          <a:solidFill>
            <a:srgbClr val="F0F9EB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lo-LA" sz="2400" b="1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ເພີ່ມຈຳນວນ ແມ່ທີ່ເຮັດວຽກປະຈຳທີ່ລ້ຽງລູກດ້ວຍນໍ້ານົມແມ່ຢ່າງໜ້ອຍ 6 ເດືອນ ແລະ ຈົນຮອດ 2 ປີ ໃນຂະນະທີ່ເຂົາເຈົ້າຍັງຄົງສືບຕໍ່ເຮັດວຽກ. 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ເພື່ອບັນລຸເປົ້າໝາຍ ພວກເຮົາຈະ: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ປັບປຸງນະໂຍບາຍ ແລະ ແນວທາງປະຕິບັດ ທີ່ກ່ຽວຂ້ອງກັບການລ້ຽງລູກດ້ວຍນໍ້ານົມແມ່ ຂອງບັນດາສະຖານທີ່ເຮັດວຽກ.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ເພີ່ມຈຳນວນສະຖານທີ່ເຮັດວຽກໃນລາວ ທີ່ມີນະໂຍບາຍທີ່ກ່ຽວຂ້ອງກັບການລ້ຽງລູກດ້ວຍນໍ້ານົມແມ່ແບບເປັນລາຍລັກອັກສອນ.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ເພີ່ມຄວາມຮັບຮູ້ກ່ຽວກັບນະໂຍບາຍທີ່ກ່ຽວກັບການລ້ຽງລູກດ້ວຍນໍ້ານົມແມ່.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34068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D3683-CB69-2A9A-A4C1-622B31AE2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152400"/>
            <a:ext cx="11734798" cy="799646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Workplace Breastfeeding Campaign- What did we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B2CC0-9E48-0412-BDD2-6EB0F2E784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1" y="1055914"/>
            <a:ext cx="5791200" cy="5649686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o-LA" sz="1470" b="1" dirty="0">
                <a:solidFill>
                  <a:schemeClr val="accent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ຂັ້ນຕອນທີ </a:t>
            </a:r>
            <a:r>
              <a:rPr lang="en-AU" sz="1470" b="1" dirty="0">
                <a:solidFill>
                  <a:schemeClr val="accent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1: </a:t>
            </a:r>
            <a:r>
              <a:rPr lang="lo-LA" sz="1470" b="1" dirty="0">
                <a:solidFill>
                  <a:schemeClr val="accent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ສ້າງຫຼັກຖານ ແລະ ຂໍ້ຄວາມສຳຄັນ </a:t>
            </a:r>
            <a:r>
              <a:rPr lang="en-AU" sz="1470" b="1" dirty="0">
                <a:solidFill>
                  <a:schemeClr val="accent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lo-LA" sz="1470" b="1" dirty="0">
                <a:solidFill>
                  <a:schemeClr val="accent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ສິ່ງທີ່ຂໍໃຫ້ເຮັດ</a:t>
            </a:r>
            <a:r>
              <a:rPr lang="en-AU" sz="1470" b="1" dirty="0">
                <a:solidFill>
                  <a:schemeClr val="accent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</a:t>
            </a:r>
            <a:endParaRPr lang="en-AU" sz="1470" dirty="0">
              <a:solidFill>
                <a:schemeClr val="accent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/>
            <a:r>
              <a:rPr lang="lo-LA" sz="147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ສິງຫາ </a:t>
            </a:r>
            <a:r>
              <a:rPr lang="en-AU" sz="147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2022</a:t>
            </a:r>
            <a:r>
              <a:rPr lang="en-AU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</a:t>
            </a:r>
            <a:r>
              <a:rPr lang="lo-LA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ສຳຫຼວດຄວາມຮັບຮູ້ຂອງພະນັກງານ,</a:t>
            </a:r>
            <a:r>
              <a:rPr lang="en-AU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  <a:r>
              <a:rPr lang="lo-LA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ການນຳໃຊ້ນະໂຍບາຍສົ່ງເສີມການລ້ຽງລູກດ້ວຍນໍ້ານົມແມ່ ແລະ ຄຳແນະນຳ</a:t>
            </a:r>
            <a:endParaRPr lang="en-AU" sz="147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/>
            <a:r>
              <a:rPr lang="lo-LA" sz="147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ສິງຫາ </a:t>
            </a:r>
            <a:r>
              <a:rPr lang="en-AU" sz="147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2022</a:t>
            </a:r>
            <a:r>
              <a:rPr lang="en-AU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</a:t>
            </a:r>
            <a:r>
              <a:rPr lang="lo-LA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ສຳຫຼວດອົງກອນ ກ່ຽວກັບນະໂຍບາຍ ແລະ ແນວທາງການປະຕິບັດ.</a:t>
            </a:r>
            <a:endParaRPr lang="en-AU" sz="147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/>
            <a:r>
              <a:rPr lang="lo-LA" sz="147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ກັນຍາ </a:t>
            </a:r>
            <a:r>
              <a:rPr lang="en-AU" sz="147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2022</a:t>
            </a:r>
            <a:r>
              <a:rPr lang="en-AU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</a:t>
            </a:r>
            <a:r>
              <a:rPr lang="lo-LA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ພັດທະນາເປັນແຜ່ນພັບ ແລະ </a:t>
            </a:r>
            <a:r>
              <a:rPr lang="en-AU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“10 </a:t>
            </a:r>
            <a:r>
              <a:rPr lang="lo-LA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ວິທີ ໃນການປັບປຸງການລ້ຽງລູກດ້ວຍນໍ້ານົມແມ່ຢູ່ບ່ອນເຮັດວຽກ</a:t>
            </a:r>
            <a:r>
              <a:rPr lang="en-AU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”  (</a:t>
            </a:r>
            <a:r>
              <a:rPr lang="lo-LA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ອີງຕາມຜົນ </a:t>
            </a:r>
            <a:r>
              <a:rPr lang="en-AU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 </a:t>
            </a:r>
            <a:r>
              <a:rPr lang="lo-LA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ການສຳຫຼວດ</a:t>
            </a:r>
            <a:r>
              <a:rPr lang="en-AU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).</a:t>
            </a:r>
          </a:p>
          <a:p>
            <a:pPr lvl="0"/>
            <a:r>
              <a:rPr lang="en-AU" sz="147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2022-2023</a:t>
            </a:r>
            <a:r>
              <a:rPr lang="en-AU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</a:t>
            </a:r>
            <a:r>
              <a:rPr lang="lo-LA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ພັດທະນາເປັນຂໍ້ຄວາມສຳຄັນ ແລະ ດຳເນີນການ: </a:t>
            </a:r>
            <a:endParaRPr lang="en-AU" sz="147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lo-LA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ເຜີຍແຜ່ແຜ່ນພັບຢ່າງເປັນວົງກວ້າງ </a:t>
            </a:r>
            <a:r>
              <a:rPr lang="en-AU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lo-LA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ໃນງານ, ຂໍ້ມູນໃນປຶ້ມຂຽນ ແລະ ອື່ນໆ</a:t>
            </a:r>
            <a:r>
              <a:rPr lang="en-AU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).</a:t>
            </a:r>
          </a:p>
          <a:p>
            <a:pPr marL="914400" lvl="1" indent="-457200">
              <a:buFont typeface="+mj-lt"/>
              <a:buAutoNum type="arabicPeriod"/>
            </a:pPr>
            <a:r>
              <a:rPr lang="lo-LA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ຂໍໃຫ້ບັນດາອົງກອນຈັດຕັ້ງປະຕິບັດ </a:t>
            </a:r>
            <a:r>
              <a:rPr lang="en-AU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“10 </a:t>
            </a:r>
            <a:r>
              <a:rPr lang="lo-LA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ວິທີ</a:t>
            </a:r>
            <a:r>
              <a:rPr lang="en-AU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”.</a:t>
            </a:r>
          </a:p>
          <a:p>
            <a:pPr marL="914400" lvl="1" indent="-457200">
              <a:buFont typeface="+mj-lt"/>
              <a:buAutoNum type="arabicPeriod"/>
            </a:pPr>
            <a:r>
              <a:rPr lang="lo-LA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ຊົມເຊີຍອົງກອນທີ່ປະຕິບັດຕາມ 10 ວິທີ </a:t>
            </a:r>
            <a:r>
              <a:rPr lang="en-AU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lo-LA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ປັບປຸງການສຳຫຼວດກ່ຽວກັບ </a:t>
            </a:r>
            <a:r>
              <a:rPr lang="en-AU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10</a:t>
            </a:r>
            <a:r>
              <a:rPr lang="lo-LA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ວິທີ</a:t>
            </a:r>
            <a:r>
              <a:rPr lang="en-AU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 ມອບລາງວັນ. ມອບລາງວັນໃນກອງປະຊຸມ </a:t>
            </a:r>
            <a:r>
              <a:rPr lang="en-AU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AGM &amp; WBW).</a:t>
            </a:r>
          </a:p>
          <a:p>
            <a:pPr marL="914400" lvl="1" indent="-457200">
              <a:buFont typeface="+mj-lt"/>
              <a:buAutoNum type="arabicPeriod"/>
            </a:pPr>
            <a:r>
              <a:rPr lang="lo-LA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ສະໜັບສະໜູນອົງກອນທີ່ມີນະໂຍບາຍທີ່ດີ (ວີດີໂອ, ລາງວັນ)</a:t>
            </a:r>
            <a:r>
              <a:rPr lang="en-AU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 </a:t>
            </a:r>
            <a:r>
              <a:rPr lang="en-AU" sz="147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lo-LA" sz="147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ມີນາ</a:t>
            </a:r>
            <a:r>
              <a:rPr lang="en-AU" sz="147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– </a:t>
            </a:r>
            <a:r>
              <a:rPr lang="lo-LA" sz="147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ສິງຫາ</a:t>
            </a:r>
            <a:r>
              <a:rPr lang="en-AU" sz="147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lo-LA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ໃຫ້ພາກສ່ວນກ່ຽວຂ້ອງອື່ນໆ ເຂົ້າມາມີສ່ວນຮ່ວມໃນວຽກງານສະໜັບສະໜູນ ແລະ ຮັບລາງວັນ </a:t>
            </a:r>
            <a:r>
              <a:rPr lang="en-AU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lo-LA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ລັດຖະບານ</a:t>
            </a:r>
            <a:r>
              <a:rPr lang="en-AU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lo-LA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ພາກທຸລະກິດ</a:t>
            </a:r>
            <a:r>
              <a:rPr lang="en-AU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lo-LA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ຜູ້ໃຫ້ທຶນ</a:t>
            </a:r>
            <a:r>
              <a:rPr lang="en-AU" sz="147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). </a:t>
            </a:r>
            <a:r>
              <a:rPr lang="lo-LA" sz="1470" dirty="0">
                <a:solidFill>
                  <a:schemeClr val="accent6">
                    <a:lumMod val="50000"/>
                  </a:schemeClr>
                </a:solidFill>
                <a:highlight>
                  <a:srgbClr val="FFFF00"/>
                </a:highligh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ໃນໄລຍະເດືອນສິງຫາ </a:t>
            </a:r>
            <a:r>
              <a:rPr lang="en-AU" sz="1470" dirty="0">
                <a:solidFill>
                  <a:schemeClr val="accent6">
                    <a:lumMod val="50000"/>
                  </a:schemeClr>
                </a:solidFill>
                <a:highlight>
                  <a:srgbClr val="FFFF00"/>
                </a:highligh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2023-</a:t>
            </a:r>
            <a:r>
              <a:rPr lang="lo-LA" sz="1470" dirty="0">
                <a:solidFill>
                  <a:schemeClr val="accent6">
                    <a:lumMod val="50000"/>
                  </a:schemeClr>
                </a:solidFill>
                <a:highlight>
                  <a:srgbClr val="FFFF00"/>
                </a:highligh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ສິງຫາ</a:t>
            </a:r>
            <a:r>
              <a:rPr lang="en-AU" sz="1470" dirty="0">
                <a:solidFill>
                  <a:schemeClr val="accent6">
                    <a:lumMod val="50000"/>
                  </a:schemeClr>
                </a:solidFill>
                <a:highlight>
                  <a:srgbClr val="FFFF00"/>
                </a:highligh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2024.</a:t>
            </a:r>
          </a:p>
          <a:p>
            <a:pPr marL="914400" lvl="1" indent="-457200">
              <a:buFont typeface="+mj-lt"/>
              <a:buAutoNum type="arabicPeriod"/>
            </a:pPr>
            <a:r>
              <a:rPr lang="lo-LA" sz="1470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ປັບປຸງຍຸດທະສາດ ເພື່ອນຳໄປສູ່ການເປັນລາງວັນລະດັບຊາດ - ມີພາກທຸລະກິດ ແລະ ພາກສ່ວນອື່ນໆເຂົ້າຮ່ວມ</a:t>
            </a:r>
            <a:r>
              <a:rPr lang="en-AU" sz="1470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 </a:t>
            </a:r>
            <a:r>
              <a:rPr lang="en-AU" sz="1470" dirty="0">
                <a:solidFill>
                  <a:schemeClr val="accent6">
                    <a:lumMod val="50000"/>
                  </a:schemeClr>
                </a:solidFill>
                <a:highlight>
                  <a:srgbClr val="FFFF00"/>
                </a:highligh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lo-LA" sz="1470" dirty="0">
                <a:solidFill>
                  <a:schemeClr val="accent6">
                    <a:lumMod val="50000"/>
                  </a:schemeClr>
                </a:solidFill>
                <a:highlight>
                  <a:srgbClr val="FFFF00"/>
                </a:highligh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ສ້າງໜ່ວຍງານເຮັດວຽກ</a:t>
            </a:r>
            <a:r>
              <a:rPr lang="en-AU" sz="1470" dirty="0">
                <a:solidFill>
                  <a:schemeClr val="accent6">
                    <a:lumMod val="50000"/>
                  </a:schemeClr>
                </a:solidFill>
                <a:highlight>
                  <a:srgbClr val="FFFF00"/>
                </a:highligh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?) (</a:t>
            </a:r>
            <a:r>
              <a:rPr lang="lo-LA" sz="1470" dirty="0">
                <a:solidFill>
                  <a:schemeClr val="accent6">
                    <a:lumMod val="50000"/>
                  </a:schemeClr>
                </a:solidFill>
                <a:highlight>
                  <a:srgbClr val="FFFF00"/>
                </a:highligh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ກັນຍາ</a:t>
            </a:r>
            <a:r>
              <a:rPr lang="en-AU" sz="1470" dirty="0">
                <a:solidFill>
                  <a:schemeClr val="accent6">
                    <a:lumMod val="50000"/>
                  </a:schemeClr>
                </a:solidFill>
                <a:highlight>
                  <a:srgbClr val="FFFF00"/>
                </a:highligh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-</a:t>
            </a:r>
            <a:r>
              <a:rPr lang="lo-LA" sz="1470" dirty="0">
                <a:solidFill>
                  <a:schemeClr val="accent6">
                    <a:lumMod val="50000"/>
                  </a:schemeClr>
                </a:solidFill>
                <a:highlight>
                  <a:srgbClr val="FFFF00"/>
                </a:highligh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ທັນວາ </a:t>
            </a:r>
            <a:r>
              <a:rPr lang="en-AU" sz="1470" dirty="0">
                <a:solidFill>
                  <a:schemeClr val="accent6">
                    <a:lumMod val="50000"/>
                  </a:schemeClr>
                </a:solidFill>
                <a:highlight>
                  <a:srgbClr val="FFFF00"/>
                </a:highligh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2023)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1A9799C-4AE2-4ADE-B017-316A5050D12D}"/>
              </a:ext>
            </a:extLst>
          </p:cNvPr>
          <p:cNvSpPr txBox="1">
            <a:spLocks/>
          </p:cNvSpPr>
          <p:nvPr/>
        </p:nvSpPr>
        <p:spPr>
          <a:xfrm>
            <a:off x="6163733" y="1055914"/>
            <a:ext cx="5791200" cy="56496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sz="2400" b="1" dirty="0">
                <a:solidFill>
                  <a:schemeClr val="accent1"/>
                </a:solidFill>
              </a:rPr>
              <a:t>Step 1: Build evidence and key messages (request for action)</a:t>
            </a:r>
            <a:endParaRPr lang="en-AU" sz="2400" dirty="0">
              <a:solidFill>
                <a:schemeClr val="accent1"/>
              </a:solidFill>
            </a:endParaRPr>
          </a:p>
          <a:p>
            <a:r>
              <a:rPr lang="en-AU" sz="2400" b="1" dirty="0"/>
              <a:t>AUG 2022</a:t>
            </a:r>
            <a:r>
              <a:rPr lang="en-AU" sz="2400" dirty="0"/>
              <a:t>: Survey of staff awareness, use of breastfeeding policies and suggestions.</a:t>
            </a:r>
          </a:p>
          <a:p>
            <a:r>
              <a:rPr lang="en-AU" sz="2400" b="1" dirty="0"/>
              <a:t>AUG 2022</a:t>
            </a:r>
            <a:r>
              <a:rPr lang="en-AU" sz="2400" dirty="0"/>
              <a:t>: Survey of organisations and their policy and practice.</a:t>
            </a:r>
          </a:p>
          <a:p>
            <a:r>
              <a:rPr lang="en-AU" sz="2400" b="1" dirty="0"/>
              <a:t>SEPTEMBER 2022</a:t>
            </a:r>
            <a:r>
              <a:rPr lang="en-AU" sz="2400" dirty="0"/>
              <a:t>: Develop brochure and “10 steps to improve workplace breastfeeding”  (based on 2 survey results).</a:t>
            </a:r>
          </a:p>
          <a:p>
            <a:r>
              <a:rPr lang="en-AU" sz="2400" b="1" dirty="0"/>
              <a:t>2022-2023</a:t>
            </a:r>
            <a:r>
              <a:rPr lang="en-AU" sz="2400" dirty="0"/>
              <a:t>: Develop key messages &amp; actions: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AU" sz="2300" dirty="0"/>
              <a:t>Share brochure widely (events, notebook etc).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AU" sz="2300" dirty="0"/>
              <a:t>Ask organisations to implement the “10 steps”.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AU" sz="2300" dirty="0"/>
              <a:t>Celebrate those who follow steps (Develop 10-steps survey and Awards. Present Awards during AGM &amp; WBW).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AU" sz="2300" dirty="0"/>
              <a:t>Promote organisations who have good policies (videos, awards). </a:t>
            </a:r>
            <a:r>
              <a:rPr lang="en-AU" sz="2300" b="1" dirty="0">
                <a:solidFill>
                  <a:schemeClr val="accent2"/>
                </a:solidFill>
              </a:rPr>
              <a:t>(March – August 2023)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AU" sz="2300" dirty="0"/>
              <a:t>Involve more stakeholders in advocacy and awards (gov, business, donors</a:t>
            </a:r>
            <a:r>
              <a:rPr lang="en-AU" sz="2000" dirty="0"/>
              <a:t>). </a:t>
            </a:r>
            <a:r>
              <a:rPr lang="en-AU" sz="2000" dirty="0">
                <a:solidFill>
                  <a:schemeClr val="accent6">
                    <a:lumMod val="50000"/>
                  </a:schemeClr>
                </a:solidFill>
                <a:highlight>
                  <a:srgbClr val="FFFF00"/>
                </a:highlight>
              </a:rPr>
              <a:t>Planned from Aug 2023-Aug 2024.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AU" sz="2000" dirty="0">
                <a:solidFill>
                  <a:schemeClr val="accent2"/>
                </a:solidFill>
              </a:rPr>
              <a:t>Develop strategy for national Awards – with businesses etc. </a:t>
            </a:r>
            <a:r>
              <a:rPr lang="en-AU" sz="2000" dirty="0">
                <a:solidFill>
                  <a:schemeClr val="accent6">
                    <a:lumMod val="50000"/>
                  </a:schemeClr>
                </a:solidFill>
                <a:highlight>
                  <a:srgbClr val="FFFF00"/>
                </a:highlight>
              </a:rPr>
              <a:t>(Working Group?) (Sept-Dec 2023)</a:t>
            </a:r>
          </a:p>
        </p:txBody>
      </p:sp>
    </p:spTree>
    <p:extLst>
      <p:ext uri="{BB962C8B-B14F-4D97-AF65-F5344CB8AC3E}">
        <p14:creationId xmlns:p14="http://schemas.microsoft.com/office/powerpoint/2010/main" val="2414541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D3683-CB69-2A9A-A4C1-622B31AE2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152400"/>
            <a:ext cx="11734798" cy="799646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Workplace Breastfeeding Campaign- </a:t>
            </a:r>
            <a:r>
              <a:rPr lang="en-US" sz="26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What did we do?</a:t>
            </a:r>
            <a:endParaRPr lang="en-US" sz="2800" b="1" dirty="0">
              <a:solidFill>
                <a:schemeClr val="accent2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DB863-8ADC-C1B8-5E14-E3FAE4FB86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055913"/>
            <a:ext cx="5791200" cy="5649686"/>
          </a:xfrm>
          <a:ln>
            <a:solidFill>
              <a:schemeClr val="tx1"/>
            </a:solidFill>
          </a:ln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AU" sz="2400" b="1" dirty="0">
                <a:solidFill>
                  <a:schemeClr val="accent1"/>
                </a:solidFill>
              </a:rPr>
              <a:t>Step 2: Implement Advocacy Actions related to Breastfeeding policies in the workplace:</a:t>
            </a:r>
            <a:endParaRPr lang="en-AU" sz="2400" dirty="0">
              <a:solidFill>
                <a:schemeClr val="accent1"/>
              </a:solidFill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AU" sz="2400" dirty="0"/>
              <a:t>Share the ‘10-steps’ brochure widely – key events, notebook, social media. Make the steps known.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AU" sz="2400" dirty="0"/>
              <a:t>Ask organisations to review the SUN CSA ‘10 steps’ within your organisation and agree on what to implement. Report back to SUN CSA Secretariat to help promote your successes.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AU" sz="2400" dirty="0"/>
              <a:t>Conduct survey of organisations compliance with ‘10 steps’. (survey for awards)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AU" sz="2400" dirty="0"/>
              <a:t>Give “Breastfeeding-Friendly Workplace Awards” to organisations  who fill in survey. Celebrate good practice. (at AGM in March 202</a:t>
            </a:r>
            <a:r>
              <a:rPr lang="en-US" sz="2400" dirty="0"/>
              <a:t>4</a:t>
            </a:r>
            <a:r>
              <a:rPr lang="en-AU" sz="2400" dirty="0"/>
              <a:t>)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AU" sz="2400" dirty="0"/>
              <a:t>Make videos of best practice (rewarding and promoting good practice). </a:t>
            </a:r>
            <a:r>
              <a:rPr lang="en-AU" sz="2400" b="1" dirty="0">
                <a:solidFill>
                  <a:schemeClr val="accent2"/>
                </a:solidFill>
              </a:rPr>
              <a:t>5 org videos this year.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AU" sz="2400" dirty="0"/>
              <a:t>Involve more stakeholders in Awards (WBW event with government, donors, business, UN).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AU" sz="2400" dirty="0"/>
              <a:t>Expand into national awards (involve government, all ‘SUN Laos’ – hold annually. Host on SUN CSA website). </a:t>
            </a:r>
            <a:r>
              <a:rPr lang="en-AU" sz="2400" dirty="0">
                <a:solidFill>
                  <a:schemeClr val="accent6">
                    <a:lumMod val="50000"/>
                  </a:schemeClr>
                </a:solidFill>
                <a:highlight>
                  <a:srgbClr val="FFFF00"/>
                </a:highlight>
              </a:rPr>
              <a:t>From Aug 2023-Aug 2024.</a:t>
            </a:r>
            <a:endParaRPr lang="en-AU" sz="2400" dirty="0"/>
          </a:p>
          <a:p>
            <a:pPr marL="457200" lvl="0" indent="-457200">
              <a:buFont typeface="+mj-lt"/>
              <a:buAutoNum type="arabicPeriod"/>
            </a:pPr>
            <a:r>
              <a:rPr lang="en-AU" sz="2400" dirty="0"/>
              <a:t>Highlight improvements in practices -% steps followed. </a:t>
            </a:r>
            <a:r>
              <a:rPr lang="en-AU" sz="2400" b="1" dirty="0">
                <a:solidFill>
                  <a:schemeClr val="accent2"/>
                </a:solidFill>
              </a:rPr>
              <a:t>(Social media posts, videos, newsletter).</a:t>
            </a:r>
          </a:p>
          <a:p>
            <a:pPr marL="0" lvl="0" indent="0">
              <a:buNone/>
            </a:pPr>
            <a:endParaRPr lang="en-AU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5ABB16E8-4E90-41BC-B54F-4D3401FCC8DC}"/>
              </a:ext>
            </a:extLst>
          </p:cNvPr>
          <p:cNvSpPr txBox="1">
            <a:spLocks/>
          </p:cNvSpPr>
          <p:nvPr/>
        </p:nvSpPr>
        <p:spPr>
          <a:xfrm>
            <a:off x="304800" y="1055913"/>
            <a:ext cx="5791200" cy="56496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lo-LA" sz="1600" b="1" dirty="0">
                <a:solidFill>
                  <a:schemeClr val="accent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ຂັນຕອນທີ</a:t>
            </a:r>
            <a:r>
              <a:rPr lang="en-AU" sz="1600" b="1" dirty="0">
                <a:solidFill>
                  <a:schemeClr val="accent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2: </a:t>
            </a:r>
            <a:r>
              <a:rPr lang="lo-LA" sz="1600" b="1" dirty="0">
                <a:solidFill>
                  <a:schemeClr val="accent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ດຳເນີນການສະໜັບສະໜູນທີ່ກ່ຽວຂ້ອງກັບນະໂຍບາຍການລ້ຽງລູກດ້ວຍນໍ້ານົມແມ່ຢູ່ບ່ອນເຮັດວຽກ: </a:t>
            </a:r>
            <a:endParaRPr lang="en-AU" sz="1600" dirty="0">
              <a:solidFill>
                <a:schemeClr val="accent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buFont typeface="+mj-lt"/>
              <a:buAutoNum type="arabicPeriod"/>
            </a:pP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ແບ່ງປັນແຜ່ນພັບທີ່ກ່ຽວກັບ </a:t>
            </a:r>
            <a:r>
              <a:rPr lang="en-AU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‘10-</a:t>
            </a: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ຂໍ້</a:t>
            </a:r>
            <a:r>
              <a:rPr lang="en-AU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’ </a:t>
            </a: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ຢ່າງເປັນວົງກວ້າງ</a:t>
            </a:r>
            <a:r>
              <a:rPr lang="en-AU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– </a:t>
            </a: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ງານສຳຄັນ, ປຶ້ມຂຽນ, ສື່ສັງຄົມອອນໄລນ໌. ໃຫ້ຂໍ້ມູນດັ່ງກ່າວເປັນທີ່ຮັບຮູ້. </a:t>
            </a:r>
          </a:p>
          <a:p>
            <a:pPr marL="457200" indent="-457200">
              <a:buFont typeface="+mj-lt"/>
              <a:buAutoNum type="arabicPeriod"/>
            </a:pP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ຂໍໃຫ້ແຕ່ລະອົງກອນທົບທວນຄືນພາຍໃນອົງກອນກ່ຽວກັບ</a:t>
            </a:r>
            <a:r>
              <a:rPr lang="en-US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AU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‘10-</a:t>
            </a: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ຂໍ້</a:t>
            </a:r>
            <a:r>
              <a:rPr lang="en-AU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’</a:t>
            </a: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ແລະ ເຫັນດີຮ່ວມກັນວ່າຈະຈັດຕັ້ງປະຕິບັດຂໍ້ໃດແດ່. ແຈ້ງກັບຫາກອງເລຂາ </a:t>
            </a:r>
            <a:r>
              <a:rPr lang="en-AU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ເພື່ອທີ່ຈະຊ່ວຍໂປຣໂມດ.</a:t>
            </a:r>
          </a:p>
          <a:p>
            <a:pPr marL="457200" indent="-457200">
              <a:buFont typeface="+mj-lt"/>
              <a:buAutoNum type="arabicPeriod"/>
            </a:pP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ດຳເນີນການສຳຫຼວດອົງກອນທີ່ປະຕິບັດ</a:t>
            </a:r>
            <a:r>
              <a:rPr lang="en-AU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‘10 </a:t>
            </a: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ຂໍ້</a:t>
            </a:r>
            <a:r>
              <a:rPr lang="en-AU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’. (</a:t>
            </a: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ສຳຫຼວດເພື່ອມອບລາງວັນ</a:t>
            </a:r>
            <a:r>
              <a:rPr lang="en-AU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ມອບລາງວັນ</a:t>
            </a:r>
            <a:r>
              <a:rPr lang="en-AU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“</a:t>
            </a: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ບ່ອນເຮັດວຽກທີ່ເປັນມິດກັບການລ້ຽງລູກດ້ວຍນໍ້ານົມແມ່</a:t>
            </a:r>
            <a:r>
              <a:rPr lang="en-AU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” </a:t>
            </a: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ໃຫ້ແກ່ອົງກອນທີ່ເຂົ້າຮ່ວມການສຳຫຼວດ</a:t>
            </a:r>
            <a:r>
              <a:rPr lang="en-AU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 (</a:t>
            </a: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ໃນກອງປະຊຸມ </a:t>
            </a:r>
            <a:r>
              <a:rPr lang="en-AU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AGM  202</a:t>
            </a: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</a:t>
            </a:r>
            <a:r>
              <a:rPr lang="en-AU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ຜະລິດວີດີໂອກ່ຽວກັບການຈັດຕັ້ງປະຕິບັດທີ່ດີທີ່ສຸດ </a:t>
            </a:r>
            <a:r>
              <a:rPr lang="en-AU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ມອບ</a:t>
            </a:r>
            <a:r>
              <a:rPr lang="en-AU" sz="16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ລາງວັນ ແລະ ສົ່ງເສີມແນວທາງປະຕິບັດທີ່ດີ)</a:t>
            </a:r>
            <a:r>
              <a:rPr lang="en-AU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 </a:t>
            </a:r>
            <a:r>
              <a:rPr lang="lo-LA" sz="16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ປີນີ້ມີ </a:t>
            </a:r>
            <a:r>
              <a:rPr lang="en-AU" sz="16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5 </a:t>
            </a:r>
            <a:r>
              <a:rPr lang="lo-LA" sz="16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ວີດີໂອຈາກອົງກອນ.</a:t>
            </a:r>
          </a:p>
          <a:p>
            <a:pPr marL="457200" indent="-457200">
              <a:buFont typeface="+mj-lt"/>
              <a:buAutoNum type="arabicPeriod"/>
            </a:pP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ສະໜັບສະໜູນໃຫ້ພາກສ່ວນກ່ຽວຂ້ອງອື່ນໆ ເຂົ້າຮ່ວມໃນການສຳຫຼວດ ແລະ ຮັບລາງວັນ</a:t>
            </a:r>
            <a:r>
              <a:rPr lang="en-AU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(</a:t>
            </a: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ງານ </a:t>
            </a:r>
            <a:r>
              <a:rPr lang="en-AU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WBW </a:t>
            </a: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ຮ່ວມກັບລັດຖະບານ</a:t>
            </a:r>
            <a:r>
              <a:rPr lang="en-AU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ຜູ້ໃຫ້ທຶນ, ພາກທຸລະກິດ, </a:t>
            </a:r>
            <a:r>
              <a:rPr lang="en-AU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UN).</a:t>
            </a:r>
          </a:p>
          <a:p>
            <a:pPr marL="457200" indent="-457200">
              <a:buFont typeface="+mj-lt"/>
              <a:buAutoNum type="arabicPeriod"/>
            </a:pP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ພັກດັນໃຫ້ເປັນລາງວັນລະດັບຊາດ </a:t>
            </a:r>
            <a:r>
              <a:rPr lang="en-AU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ສະໜັບສະໜູນໃຫ້ລັດຖະບານ, </a:t>
            </a:r>
            <a:r>
              <a:rPr lang="en-AU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‘SUN </a:t>
            </a: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ລາວ</a:t>
            </a:r>
            <a:r>
              <a:rPr lang="en-AU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’</a:t>
            </a: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ທັງໝົດ</a:t>
            </a:r>
            <a:r>
              <a:rPr lang="en-AU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– </a:t>
            </a: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ປະຈຳປີ</a:t>
            </a:r>
            <a:r>
              <a:rPr lang="en-AU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 </a:t>
            </a: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ຜ່ານທາງເວັບໄຊ້ </a:t>
            </a:r>
            <a:r>
              <a:rPr lang="en-AU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CSA). </a:t>
            </a: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ນັບແຕ່</a:t>
            </a:r>
            <a:r>
              <a:rPr lang="lo-LA" sz="1600" dirty="0">
                <a:solidFill>
                  <a:schemeClr val="accent6">
                    <a:lumMod val="50000"/>
                  </a:schemeClr>
                </a:solidFill>
                <a:highlight>
                  <a:srgbClr val="FFFF00"/>
                </a:highligh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ເດືອນສິງຫາ</a:t>
            </a:r>
            <a:r>
              <a:rPr lang="en-AU" sz="1600" dirty="0">
                <a:solidFill>
                  <a:schemeClr val="accent6">
                    <a:lumMod val="50000"/>
                  </a:schemeClr>
                </a:solidFill>
                <a:highlight>
                  <a:srgbClr val="FFFF00"/>
                </a:highligh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2023-</a:t>
            </a:r>
            <a:r>
              <a:rPr lang="lo-LA" sz="1600" dirty="0">
                <a:solidFill>
                  <a:schemeClr val="accent6">
                    <a:lumMod val="50000"/>
                  </a:schemeClr>
                </a:solidFill>
                <a:highlight>
                  <a:srgbClr val="FFFF00"/>
                </a:highligh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ສິງຫາ</a:t>
            </a:r>
            <a:r>
              <a:rPr lang="en-AU" sz="1600" dirty="0">
                <a:solidFill>
                  <a:schemeClr val="accent6">
                    <a:lumMod val="50000"/>
                  </a:schemeClr>
                </a:solidFill>
                <a:highlight>
                  <a:srgbClr val="FFFF00"/>
                </a:highligh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2024.</a:t>
            </a:r>
            <a:endParaRPr lang="en-AU" sz="1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buFont typeface="+mj-lt"/>
              <a:buAutoNum type="arabicPeriod"/>
            </a:pP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ເນັ້ນໃຫ້ເຫັນເຸຖິງຄວາມຄືບໜ້າໃນການຈັດຕັ້ງປະຕິບັດ 10 ຂໍ້</a:t>
            </a:r>
            <a:r>
              <a:rPr lang="en-AU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 </a:t>
            </a:r>
            <a:r>
              <a:rPr lang="en-AU" sz="16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lo-LA" sz="16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ສື່ສັງຄົມອອນໄລນ໌, ວີດີໂອ, ຈົດໝາຍຂ່າວ</a:t>
            </a:r>
            <a:r>
              <a:rPr lang="en-AU" sz="16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).</a:t>
            </a:r>
            <a:r>
              <a:rPr lang="lo-LA" sz="16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en-AU" sz="1600" b="1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AU" sz="1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23098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D3683-CB69-2A9A-A4C1-622B31AE2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152400"/>
            <a:ext cx="11734798" cy="799646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Workplace Breastfeeding Campaign- </a:t>
            </a:r>
            <a:r>
              <a:rPr lang="en-US" sz="26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What did we achieve?</a:t>
            </a:r>
            <a:endParaRPr lang="en-US" sz="2800" b="1" dirty="0">
              <a:solidFill>
                <a:schemeClr val="accent2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DB863-8ADC-C1B8-5E14-E3FAE4FB86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055913"/>
            <a:ext cx="5791200" cy="5649686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lvl="0" indent="0">
              <a:buNone/>
            </a:pPr>
            <a:endParaRPr lang="en-AU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5ABB16E8-4E90-41BC-B54F-4D3401FCC8DC}"/>
              </a:ext>
            </a:extLst>
          </p:cNvPr>
          <p:cNvSpPr txBox="1">
            <a:spLocks/>
          </p:cNvSpPr>
          <p:nvPr/>
        </p:nvSpPr>
        <p:spPr>
          <a:xfrm>
            <a:off x="228602" y="1055913"/>
            <a:ext cx="5791200" cy="56496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lo-LA" sz="1800" b="1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ເປົ້າໝາຍ: ເພີ່ມຈຳນວນ ແມ່ທີ່ເຮັດວຽກປະຈຳທີ່ລ້ຽງລູກດ້ວຍນໍ້ານົມແມ່ຢ່າງໜ້ອຍ 6 ເດືອນ ແລະ ຈົນຮອດ 2 ປີ ໃນຂະນະທີ່ເຂົາເຈົ້າຍັງຄົງສືບຕໍ່ເຮັດວຽກ. </a:t>
            </a:r>
            <a:r>
              <a:rPr lang="lo-LA" sz="1800" b="1" dirty="0">
                <a:solidFill>
                  <a:schemeClr val="accent2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(ການລ້ຽງລູກດ້ວຍນໍ້ານົມແມ່ເພີ່ມຂຶ້ນ 15% ນັບຈາກປີ 2022)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ເພື່ອບັນລຸເປົ້າໝາຍ ພວກເຮົາໄດ້: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ປັບປຸງນະໂຍບາຍ ແລະ ແນວທາງປະຕິບັດ ທີ່ກ່ຽວຂ້ອງກັບການລ້ຽງລູກດ້ວຍນໍ້ານົມແມ່ ຂອງບັນດາສະຖານທີ່ເຮັດວຽກ. </a:t>
            </a:r>
            <a:r>
              <a:rPr lang="lo-LA" sz="1800" b="1" dirty="0">
                <a:solidFill>
                  <a:schemeClr val="accent2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(ບ່ອນເຮັດວຽກ 30 ແຫ່ງ ໃນປີ 2023) ເພີ່ມຂຶ້ນ 16%. 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ເພີ່ມຈຳນວນສະຖານທີ່ເຮັດວຽກໃນລາວ ທີ່ມີນະໂຍບາຍທີ່ກ່ຽວຂ້ອງກັບການລ້ຽງລູກດ້ວຍນໍ້ານົມແມ່ແບບເປັນລາຍລັກອັກສອນ. (ຈະແຈ້ງຂໍ້ມູນພາຍຫຼັງ)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ເພີ່ມຄວາມຮັບຮູ້ກ່ຽວກັບນະໂຍບາຍທີ່ກ່ຽວກັບການລ້ຽງລູກດ້ວຍນໍ້ານົມແມ່. </a:t>
            </a:r>
            <a:r>
              <a:rPr lang="lo-LA" sz="1800" b="1" dirty="0">
                <a:solidFill>
                  <a:schemeClr val="accent2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(ເພີ່ມຂຶ້ນ 20% ນັບຈາກປີ 2022)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lo-LA" sz="1800" b="1" dirty="0">
                <a:solidFill>
                  <a:schemeClr val="accent2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ສ້າງຂະບວນການໃນລະດັບຊາດ ເພື່ອຂະຫຍາຍຂອບເຂດການຈັດຕັ້ງປະຕິບັດ.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lo-LA" sz="1800" b="1" dirty="0">
                <a:solidFill>
                  <a:schemeClr val="accent2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ຖືກຮັບຮູ້ໂດຍລັດຖະບານ ແລະ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UN - </a:t>
            </a:r>
            <a:r>
              <a:rPr lang="lo-LA" sz="1800" b="1" dirty="0">
                <a:solidFill>
                  <a:schemeClr val="accent2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ຜູ້ໃຫ້ທຶນ</a:t>
            </a:r>
            <a:endParaRPr lang="en-US" sz="1800" b="1" dirty="0">
              <a:solidFill>
                <a:schemeClr val="accent2">
                  <a:lumMod val="75000"/>
                </a:schemeClr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lnSpc>
                <a:spcPct val="100000"/>
              </a:lnSpc>
              <a:buNone/>
            </a:pPr>
            <a:endParaRPr lang="lo-LA" sz="1800" b="1" dirty="0">
              <a:solidFill>
                <a:schemeClr val="accent2">
                  <a:lumMod val="75000"/>
                </a:schemeClr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en-AU" sz="18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D2715D-14D2-5330-F8B5-8BD3E8C85B49}"/>
              </a:ext>
            </a:extLst>
          </p:cNvPr>
          <p:cNvSpPr txBox="1"/>
          <p:nvPr/>
        </p:nvSpPr>
        <p:spPr>
          <a:xfrm>
            <a:off x="6172198" y="1055913"/>
            <a:ext cx="5791199" cy="5586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chemeClr val="accent5"/>
                </a:solidFill>
              </a:rPr>
              <a:t>GOAL: Increase the number of working mothers who breastfeed for at least 6 months and up to 2 years while continuing to work. </a:t>
            </a:r>
            <a:r>
              <a:rPr lang="en-US" sz="2100" b="1" dirty="0">
                <a:solidFill>
                  <a:schemeClr val="accent2"/>
                </a:solidFill>
              </a:rPr>
              <a:t>(15% increase in workplace breastfeeding since 2022)</a:t>
            </a:r>
          </a:p>
          <a:p>
            <a:pPr marL="0" indent="0">
              <a:buNone/>
            </a:pPr>
            <a:r>
              <a:rPr lang="en-US" sz="2100" dirty="0"/>
              <a:t>To do this we: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100" dirty="0"/>
              <a:t>Improved Laos employers’ policies and practices relating to breastfeeding. -  </a:t>
            </a:r>
            <a:r>
              <a:rPr lang="en-US" sz="2100" b="1" dirty="0">
                <a:solidFill>
                  <a:schemeClr val="accent2"/>
                </a:solidFill>
              </a:rPr>
              <a:t>(30 employers in 2023) 16% improvement.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100" dirty="0"/>
              <a:t>Increased the number of employers in Laos who have a written breastfeeding-related policy. (TBC)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100" dirty="0"/>
              <a:t>Increased in awareness of breastfeeding policy </a:t>
            </a:r>
            <a:r>
              <a:rPr lang="en-US" sz="2100" b="1" dirty="0">
                <a:solidFill>
                  <a:schemeClr val="accent2"/>
                </a:solidFill>
              </a:rPr>
              <a:t>(20% increase since 2022)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100" b="1" dirty="0">
                <a:solidFill>
                  <a:schemeClr val="accent2"/>
                </a:solidFill>
              </a:rPr>
              <a:t>Created a national campaign that can be Scaled Up.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100" b="1" dirty="0">
                <a:solidFill>
                  <a:schemeClr val="accent2"/>
                </a:solidFill>
              </a:rPr>
              <a:t>Received recognition from government &amp; UN-donors</a:t>
            </a:r>
          </a:p>
        </p:txBody>
      </p:sp>
    </p:spTree>
    <p:extLst>
      <p:ext uri="{BB962C8B-B14F-4D97-AF65-F5344CB8AC3E}">
        <p14:creationId xmlns:p14="http://schemas.microsoft.com/office/powerpoint/2010/main" val="1596719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0D6F73-A546-15FF-FD13-86579F1DC7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4427" y="1229988"/>
            <a:ext cx="5867400" cy="5089526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Encourage more workplaces to join the awards</a:t>
            </a:r>
          </a:p>
          <a:p>
            <a:pPr lvl="1"/>
            <a:r>
              <a:rPr lang="en-US" dirty="0"/>
              <a:t>All members can share in each province</a:t>
            </a:r>
          </a:p>
          <a:p>
            <a:pPr lvl="0"/>
            <a:r>
              <a:rPr lang="en-US" dirty="0"/>
              <a:t>Meet business associations to share award information </a:t>
            </a:r>
          </a:p>
          <a:p>
            <a:pPr lvl="1"/>
            <a:r>
              <a:rPr lang="en-US" dirty="0"/>
              <a:t>Led by Secretariat</a:t>
            </a:r>
          </a:p>
          <a:p>
            <a:pPr lvl="1"/>
            <a:r>
              <a:rPr lang="en-US" dirty="0"/>
              <a:t>Work with SUN Business</a:t>
            </a:r>
          </a:p>
          <a:p>
            <a:pPr lvl="1"/>
            <a:r>
              <a:rPr lang="en-US" dirty="0"/>
              <a:t>SUN CSA Member support welcome</a:t>
            </a:r>
          </a:p>
          <a:p>
            <a:pPr lvl="0"/>
            <a:r>
              <a:rPr lang="en-US" dirty="0"/>
              <a:t>Business workplace advisory service?</a:t>
            </a:r>
          </a:p>
          <a:p>
            <a:pPr lvl="1"/>
            <a:r>
              <a:rPr lang="en-US" dirty="0"/>
              <a:t>Working Group to discuss</a:t>
            </a:r>
          </a:p>
          <a:p>
            <a:pPr lvl="1"/>
            <a:r>
              <a:rPr lang="en-US" dirty="0"/>
              <a:t>Work with SUN Business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960AA8A-7F9F-4419-9A5E-FDD18693A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82262"/>
            <a:ext cx="11027485" cy="516618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Workplace Breastfeeding Campaign- What’s the next Step?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32FBE85A-3C4A-40BF-8AD7-D8DB0ED46B31}"/>
              </a:ext>
            </a:extLst>
          </p:cNvPr>
          <p:cNvSpPr txBox="1">
            <a:spLocks/>
          </p:cNvSpPr>
          <p:nvPr/>
        </p:nvSpPr>
        <p:spPr>
          <a:xfrm>
            <a:off x="211666" y="1229987"/>
            <a:ext cx="5867400" cy="5275793"/>
          </a:xfrm>
          <a:prstGeom prst="rect">
            <a:avLst/>
          </a:prstGeom>
          <a:solidFill>
            <a:srgbClr val="F0F9EB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lo-LA" sz="27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ຊຸກຍູ້ໃຫ້ບ່ອນເຮັດວຽກຫຼາຍໆບ່ອນເຂົ້າຮ່ວມ ແລະ ຮັບລາງວັນ</a:t>
            </a:r>
          </a:p>
          <a:p>
            <a:pPr marL="860425" lvl="0" indent="-293688"/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ສະມາຊິກພວກເຮົາແຊຣ໌ຂໍ້ມູນຂ່າວສານນີ້ຢູ່ໃນແຕ່ລະແຂວງ.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/>
            <a:r>
              <a:rPr lang="lo-LA" sz="27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ປະຊຸມກັບສະມາຄົມທຸລະກິດ ເພື່ອເຜີຍແຜ່ຂໍ້ມູນກ່ຽວກັບການເຂົ້າຮ່ວມ ແລະ ຮັບລາງວັນ</a:t>
            </a:r>
          </a:p>
          <a:p>
            <a:pPr marL="860425" lvl="0" indent="-290513"/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ນຳພາໂດຍກອງເລຂາ</a:t>
            </a:r>
          </a:p>
          <a:p>
            <a:pPr marL="860425" lvl="0" indent="-290513"/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ເຮັດວຽກຮ່ວມກັບ ເຄືອຂ່າຍ 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ທຸລະກິດ</a:t>
            </a:r>
          </a:p>
          <a:p>
            <a:pPr marL="860425" lvl="0" indent="-290513"/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ຕ້ອງການການສະໜັບສະໜູນຈາກສະມາຊິກ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/>
            <a:r>
              <a:rPr lang="lo-LA" sz="27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ບໍລິການໃຫ້ຄຳປຶກສາແກ່ພາກທຸລະກິດ</a:t>
            </a:r>
          </a:p>
          <a:p>
            <a:pPr marL="860425" lvl="0" indent="-290513"/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ປະຊຸມໜ່ວຍງານສະເພາະເພື່ອປຶກສາຫາລື</a:t>
            </a:r>
          </a:p>
          <a:p>
            <a:pPr marL="860425" lvl="0" indent="-290513"/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ເຮັດວຽກຮ່ວມກັບເຄືອຂ່າຍ 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ທຸລະກິດ  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81340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ABF4B-32FA-5A80-5ADA-DB2D44E2E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66" y="383055"/>
            <a:ext cx="10727267" cy="1041299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Q&amp;A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2A0E5FBF-1640-4509-897D-E55C817943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9888" y="1547446"/>
            <a:ext cx="11427311" cy="4927499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lvl="0"/>
            <a:r>
              <a:rPr lang="lo-LA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ພວກເຮົາຈະປັບປຸງກິດຈະກຳສະໜັບສະໜູນການລ້ຽງລູກດ້ວຍນໍ້ານົມແມ່ຢູ່ບ່ອນເຮັດວຽກ (ທີ່ພວກເຮົາກຳລັງເຮັດຢູ່ນີ້) ໃຫ້ດີຂຶ້ນຕື່ມໄດ້ຄືແນວໃດ?</a:t>
            </a:r>
            <a:endParaRPr lang="en-US" sz="3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/>
            <a:r>
              <a:rPr lang="lo-LA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ມີກຸ່ມທຸລະກິດໃດແດ່ທີ່ທ່ານຈະສາມາດເຊີນຊວນ ຫຼື ສະໜັບສະໜູນໃຫ້ເຂົາເຈົ້າເຂົ້າຮ່ວມ ແລະ ຮັບລາງວັນ?</a:t>
            </a:r>
            <a:endParaRPr lang="en-US" sz="3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lvl="0" indent="0">
              <a:buNone/>
            </a:pPr>
            <a:endParaRPr lang="lo-LA" sz="3200" dirty="0"/>
          </a:p>
          <a:p>
            <a:pPr lvl="0"/>
            <a:r>
              <a:rPr lang="en-US" sz="3200" dirty="0">
                <a:solidFill>
                  <a:srgbClr val="0070C0"/>
                </a:solidFill>
              </a:rPr>
              <a:t>What can we do to improve the workplace breastfeeding campaign?</a:t>
            </a:r>
          </a:p>
          <a:p>
            <a:pPr lvl="0"/>
            <a:r>
              <a:rPr lang="en-US" sz="3200" dirty="0">
                <a:solidFill>
                  <a:srgbClr val="0070C0"/>
                </a:solidFill>
              </a:rPr>
              <a:t>Which other groups or business can your </a:t>
            </a:r>
            <a:r>
              <a:rPr lang="en-US" sz="3200" dirty="0" err="1">
                <a:solidFill>
                  <a:srgbClr val="0070C0"/>
                </a:solidFill>
              </a:rPr>
              <a:t>organistaion</a:t>
            </a:r>
            <a:r>
              <a:rPr lang="en-US" sz="3200" dirty="0">
                <a:solidFill>
                  <a:srgbClr val="0070C0"/>
                </a:solidFill>
              </a:rPr>
              <a:t> encourage to join the workplace breastfeeding award?</a:t>
            </a:r>
          </a:p>
          <a:p>
            <a:pPr lvl="0"/>
            <a:endParaRPr lang="en-US" sz="3200" dirty="0"/>
          </a:p>
          <a:p>
            <a:pPr lvl="0"/>
            <a:endParaRPr lang="en-AU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8744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D3683-CB69-2A9A-A4C1-622B31AE2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152400"/>
            <a:ext cx="11734798" cy="799646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Food Security Campaign- </a:t>
            </a:r>
            <a:r>
              <a:rPr lang="en-US" sz="26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What did we achieve?</a:t>
            </a:r>
            <a:endParaRPr lang="en-US" sz="2800" b="1" dirty="0">
              <a:solidFill>
                <a:schemeClr val="accent2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DB863-8ADC-C1B8-5E14-E3FAE4FB86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055913"/>
            <a:ext cx="5791200" cy="5649686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lvl="0"/>
            <a:r>
              <a:rPr lang="en-AU" dirty="0"/>
              <a:t>Many SUN CSA member organisations are increasing their project activities that support livelihoods, food production, and climate-change adaptation to increase food security.</a:t>
            </a:r>
          </a:p>
          <a:p>
            <a:r>
              <a:rPr lang="en-US" dirty="0"/>
              <a:t>Actions/responses by members has been promoted.</a:t>
            </a:r>
          </a:p>
          <a:p>
            <a:pPr lvl="0"/>
            <a:r>
              <a:rPr lang="en-AU" dirty="0"/>
              <a:t>SUN CSA Food security recommendation has been raised with Govt, DPs, Donors (DP meetings, NNF…)</a:t>
            </a:r>
          </a:p>
          <a:p>
            <a:pPr lvl="0"/>
            <a:r>
              <a:rPr lang="en-US" dirty="0"/>
              <a:t>Any thing else?</a:t>
            </a:r>
          </a:p>
          <a:p>
            <a:pPr lvl="0"/>
            <a:endParaRPr lang="en-AU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5ABB16E8-4E90-41BC-B54F-4D3401FCC8DC}"/>
              </a:ext>
            </a:extLst>
          </p:cNvPr>
          <p:cNvSpPr txBox="1">
            <a:spLocks/>
          </p:cNvSpPr>
          <p:nvPr/>
        </p:nvSpPr>
        <p:spPr>
          <a:xfrm>
            <a:off x="304800" y="1055913"/>
            <a:ext cx="5791200" cy="56496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ມີຫຼາຍອົງກອນສະມາຊິກ 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ທີ່ເພີ່ມກິດຈະກຳທີ່ເປັນການສະໜັບສະໜູນການດຳລົງຊີວິດ, ການຜະລິດອາຫານ ແລະ ການປັບຕົວເຂົ້າກັບການປ່ຽນແປງສະພາບດິນຟ້າອາກາດ ໃນໂຄງການຂອງຕົນ ໂດຍມີເປົ້າໝາຍເພື່ອເພີ່ມການຄໍ້າປະກັນດ້ານສະບຽງອາຫານ.</a:t>
            </a:r>
          </a:p>
          <a:p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ກິດຈະກຳ/ການຕອບໂຕ້ ໂດຍສະມາຊິກ ໄດ້ຮັບການສະໜັບສະໝູນ.</a:t>
            </a:r>
          </a:p>
          <a:p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ບັນດາຂໍ້ສະເໜີແນະກ່ຽວກັບການຄໍ້າປະກັນສະບຽງອາຫານ ໄດ້ຖືກຍົກຂຶ້ນຕໍ່ລັດຖະບານ, ຄູ່ຮ່ວມພັດທະນາ, ຜູ້ໃຫ້ທຶນ (ກອງປະຊຸມກັບຄູ່່ວມພັດທະນາ, 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NNF…)</a:t>
            </a:r>
          </a:p>
          <a:p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ມີອັນໃດຕື່ມບໍ່?</a:t>
            </a:r>
            <a:endParaRPr lang="en-AU" sz="2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228697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D3683-CB69-2A9A-A4C1-622B31AE2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152400"/>
            <a:ext cx="11734798" cy="799646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Food Security Campaign- </a:t>
            </a:r>
            <a:r>
              <a:rPr lang="en-US" sz="26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What’s the next Step?</a:t>
            </a:r>
            <a:endParaRPr lang="en-US" sz="2800" b="1" dirty="0">
              <a:solidFill>
                <a:schemeClr val="accent2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DB863-8ADC-C1B8-5E14-E3FAE4FB86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055913"/>
            <a:ext cx="5791200" cy="5649686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dirty="0"/>
              <a:t>Promote members’ response through their projects</a:t>
            </a:r>
          </a:p>
          <a:p>
            <a:r>
              <a:rPr lang="en-US" dirty="0"/>
              <a:t>Keep raising SUN CSA Recommendations in the conversation, meeting…with Government, donors, partners… </a:t>
            </a:r>
          </a:p>
          <a:p>
            <a:r>
              <a:rPr lang="en-US" dirty="0"/>
              <a:t>Connect climate change projects more into the food security campaign.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How do we do this? And how can we link to your projects?</a:t>
            </a:r>
          </a:p>
          <a:p>
            <a:r>
              <a:rPr lang="en-US" dirty="0"/>
              <a:t>Any other idea?</a:t>
            </a:r>
            <a:endParaRPr lang="lo-LA" dirty="0"/>
          </a:p>
          <a:p>
            <a:pPr marL="0" indent="0">
              <a:buNone/>
            </a:pPr>
            <a:r>
              <a:rPr lang="en-US" b="1" i="1" u="sng" dirty="0"/>
              <a:t>Please share your idea</a:t>
            </a:r>
          </a:p>
          <a:p>
            <a:pPr marL="0" lvl="0" indent="0">
              <a:buNone/>
            </a:pPr>
            <a:endParaRPr lang="en-AU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5ABB16E8-4E90-41BC-B54F-4D3401FCC8DC}"/>
              </a:ext>
            </a:extLst>
          </p:cNvPr>
          <p:cNvSpPr txBox="1">
            <a:spLocks/>
          </p:cNvSpPr>
          <p:nvPr/>
        </p:nvSpPr>
        <p:spPr>
          <a:xfrm>
            <a:off x="304800" y="1055913"/>
            <a:ext cx="5791200" cy="56496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ສະໜັບສະໜູນການຕອບໂຕ້ທີ່ດຳເນີນໂດຍອົງກອນສະມາຊິກໂດຍຜ່ານໂຄງການຂອງເຂົາເຈົ້າ.</a:t>
            </a:r>
          </a:p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ສຶບຕໍ່ຍົກບັນດາຂໍ້ສະເໜີແນະ 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ຂຶ້ນໃນການສົນທະນາ, ກອງປະຊຸມ…ກັບລັດຖະບານ, ຜູ້ໃຫ້ທຶນ, ູ່ຮ່ວມພັດທະນາ…</a:t>
            </a:r>
          </a:p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ຊື່ອມສານໂຄງການທີ່ກ່ຽວກັບການປ່ຽນແປງສະພາບດິນຟ້າອາກາດເຂົ້າໃນການສະໜັບສະໜູນການຄໍ້າປະກັນສະບຽງອາການໃຫ້ຫຼາຍຂຶ້ນ. </a:t>
            </a:r>
            <a:r>
              <a:rPr lang="lo-LA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ພວກເຮົາເຮັດຫຍັງແດ່? ແລະ ພວກເຮົາເຊື່ອມມັນເຂົ້າກັບໂຄງການຄືແນວໃດ?</a:t>
            </a:r>
          </a:p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ທ່ານມີແນວຄວາມຄິດອື່ນໆເພີ່ມເຕີມບໍ່?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None/>
            </a:pPr>
            <a:r>
              <a:rPr lang="lo-LA" b="1" i="1" u="sng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ກະລຸນາແລກປ່ຽນຄຳຄິດເຫັນນຳກັນ</a:t>
            </a:r>
            <a:endParaRPr lang="en-US" b="1" i="1" u="sng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None/>
            </a:pPr>
            <a:endParaRPr lang="en-AU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583813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ABF4B-32FA-5A80-5ADA-DB2D44E2E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66" y="383055"/>
            <a:ext cx="10727267" cy="1692274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Review Advocacy Topics and activity planning for the next 12 months- Discussion Session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2A0E5FBF-1640-4509-897D-E55C817943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9888" y="2075329"/>
            <a:ext cx="11427311" cy="4399616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lvl="0"/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ທົບທວນຄືນຫົວຂໍ້ການສະໜັບສະໜູນ ແລະ ວາງແຜນກິດຈະກຳໃນ 12 ເດືອນຕໍ່ໜ້າ </a:t>
            </a:r>
          </a:p>
          <a:p>
            <a:pPr lvl="0"/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ທົບທວນຄືນ ແລະ ກຳນົດຫົວຂໍ້ຮ່ວມກັນ</a:t>
            </a:r>
          </a:p>
          <a:p>
            <a:pPr lvl="0"/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ແລກປ່ຽນກ່ຽວກັບກິດຈະກຳທີ່ສະມາຊິກເຮັດ (ອີງຕາມຫົວຂໍ້ຮ່ວມກັນ) ແລະ ກິດຈະກຳທີ່ວາງແຜນຈະເຮັດ</a:t>
            </a:r>
          </a:p>
          <a:p>
            <a:pPr lvl="0"/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ອົງກອນອື່ນຈະມີສ່ວນຮ່ວມໄດ້ຄືແນວໃດ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lvl="0" indent="0">
              <a:buNone/>
            </a:pPr>
            <a:endParaRPr lang="lo-LA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/>
            <a:r>
              <a:rPr lang="en-AU" dirty="0">
                <a:solidFill>
                  <a:srgbClr val="0070C0"/>
                </a:solidFill>
              </a:rPr>
              <a:t>Review and identify the joint topics</a:t>
            </a:r>
          </a:p>
          <a:p>
            <a:pPr lvl="0"/>
            <a:r>
              <a:rPr lang="en-AU" dirty="0">
                <a:solidFill>
                  <a:srgbClr val="0070C0"/>
                </a:solidFill>
              </a:rPr>
              <a:t>Share on what members do and plan to do</a:t>
            </a:r>
          </a:p>
          <a:p>
            <a:pPr lvl="0"/>
            <a:r>
              <a:rPr lang="en-AU" dirty="0">
                <a:solidFill>
                  <a:srgbClr val="0070C0"/>
                </a:solidFill>
              </a:rPr>
              <a:t>How other members can get involved?</a:t>
            </a:r>
          </a:p>
          <a:p>
            <a:pPr lvl="0"/>
            <a:endParaRPr lang="en-US" dirty="0"/>
          </a:p>
          <a:p>
            <a:pPr lvl="0"/>
            <a:endParaRPr lang="en-AU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539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D3683-CB69-2A9A-A4C1-622B31AE2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152400"/>
            <a:ext cx="11734798" cy="799646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Current and Future Advocacy Priorities of SUN CSA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DB863-8ADC-C1B8-5E14-E3FAE4FB86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055913"/>
            <a:ext cx="5791200" cy="5649686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b="1" dirty="0"/>
              <a:t>First 1000 Days of Life 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b="1" dirty="0"/>
              <a:t>Inclusion of vulnerable people, including ethnic minorities, PWDs, people living with illness, including HIV/AIDS. 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b="1" dirty="0"/>
              <a:t>WASH and nutrition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b="1" dirty="0"/>
              <a:t>Food Insecurity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BMS Code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COVID-19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Gender roles related to nutrition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Climate change and nutrition</a:t>
            </a:r>
          </a:p>
          <a:p>
            <a:endParaRPr lang="en-US" dirty="0"/>
          </a:p>
          <a:p>
            <a:pPr marL="0" lvl="0" indent="0">
              <a:buNone/>
            </a:pPr>
            <a:endParaRPr lang="en-AU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5ABB16E8-4E90-41BC-B54F-4D3401FCC8DC}"/>
              </a:ext>
            </a:extLst>
          </p:cNvPr>
          <p:cNvSpPr txBox="1">
            <a:spLocks/>
          </p:cNvSpPr>
          <p:nvPr/>
        </p:nvSpPr>
        <p:spPr>
          <a:xfrm>
            <a:off x="304800" y="1055913"/>
            <a:ext cx="5791200" cy="56496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+mj-lt"/>
              <a:buAutoNum type="arabicPeriod"/>
            </a:pP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1000 ວັນທຳອິດຂອງຊີວິດ</a:t>
            </a:r>
          </a:p>
          <a:p>
            <a:pPr marL="342900" indent="-342900">
              <a:buFont typeface="+mj-lt"/>
              <a:buAutoNum type="arabicPeriod"/>
            </a:pP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ການມີສ່ວນຮ່ວມຂອງກຸ່ມຄົນດ້ອຍໂອກາດ, ລວມເຖິງຊົນເຜົ່າ, ຄົນພິການ, ຄົນທີ່ເປັນພະຍາດ, ລວມທັງ </a:t>
            </a:r>
            <a:r>
              <a:rPr lang="en-US" b="1" dirty="0"/>
              <a:t>HIV/AIDS. 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WASH</a:t>
            </a:r>
            <a:r>
              <a:rPr lang="lo-LA" b="1" dirty="0"/>
              <a:t> </a:t>
            </a: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 ໂພຊະນາການ</a:t>
            </a:r>
          </a:p>
          <a:p>
            <a:pPr marL="342900" indent="-342900">
              <a:buFont typeface="+mj-lt"/>
              <a:buAutoNum type="arabicPeriod"/>
            </a:pP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ການບໍ່ຄໍ້າປະກັນສະບຽງອາຫານ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BMS Code </a:t>
            </a:r>
          </a:p>
          <a:p>
            <a:pPr marL="342900" indent="-342900">
              <a:buFont typeface="+mj-lt"/>
              <a:buAutoNum type="arabicPeriod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ໂຄວິດ- 19</a:t>
            </a:r>
          </a:p>
          <a:p>
            <a:pPr marL="342900" indent="-342900">
              <a:buFont typeface="+mj-lt"/>
              <a:buAutoNum type="arabicPeriod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ບົດບາດຍິງ-ຊາຍ ທີ່ກ່ຽວຂ້ອງກັບໂພຊະນາການ</a:t>
            </a:r>
          </a:p>
          <a:p>
            <a:pPr marL="342900" indent="-342900">
              <a:buFont typeface="+mj-lt"/>
              <a:buAutoNum type="arabicPeriod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ການປ່ຽນແປງສະພາບດິນຟ້າອາກາດ ແລະ ໂພຊະນາການ</a:t>
            </a:r>
            <a:endParaRPr lang="en-AU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511987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8392" y="163964"/>
            <a:ext cx="10955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o-LA" sz="2800" b="1" dirty="0">
                <a:solidFill>
                  <a:schemeClr val="accent1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ຂໍຂອບໃຈສະມາຊິກທຸກທ່ານທີ່ໄດ້ຮ່ວມກັນເຮັດວຽກເພື່ອປັບປຸງໂພຊະນາການ!</a:t>
            </a:r>
            <a:endParaRPr lang="en-AU" sz="2800" b="1" dirty="0">
              <a:solidFill>
                <a:schemeClr val="accent1">
                  <a:lumMod val="75000"/>
                </a:schemeClr>
              </a:solidFill>
              <a:latin typeface="Phetsarath OT" panose="02000500000000020004" pitchFamily="2" charset="0"/>
              <a:ea typeface="Phetsarath OT" panose="02000500000000000001" pitchFamily="2" charset="2"/>
              <a:cs typeface="Phetsarath OT" panose="02000500000000020004" pitchFamily="2" charset="0"/>
            </a:endParaRP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E39AB73E-4D0A-407F-8B8C-7D9DEB2D40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883" y="1089760"/>
            <a:ext cx="1036509" cy="691035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0B920EE8-E426-4936-8A4E-AA3B87D868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376" y="1155085"/>
            <a:ext cx="847174" cy="716675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A8C02D39-6E9A-4DD1-8CB1-11563143B3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22797" y="2617113"/>
            <a:ext cx="3514317" cy="1848531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319085E2-96F9-470E-815E-BCE3FB1ED7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475" y="4786555"/>
            <a:ext cx="916425" cy="900680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C3083F49-B579-4547-B88E-D5D85FB139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75" y="1756523"/>
            <a:ext cx="803596" cy="803596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FC571BBD-1BB8-4929-BD26-96710D1DDBD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64" y="3922676"/>
            <a:ext cx="771357" cy="760518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F8624428-18B8-4636-BF83-4B19F8B780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78971" y="5002223"/>
            <a:ext cx="920713" cy="876869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BA93DEBD-ABF3-4284-8D9C-BF0D8587A3D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623" y="1192344"/>
            <a:ext cx="1425234" cy="541286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9CC0FD14-BDDC-44EA-B7E6-C7E3D732E02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1685" y="2767406"/>
            <a:ext cx="1966435" cy="1389583"/>
          </a:xfrm>
          <a:prstGeom prst="rect">
            <a:avLst/>
          </a:prstGeom>
        </p:spPr>
      </p:pic>
      <p:pic>
        <p:nvPicPr>
          <p:cNvPr id="84" name="Picture 83" descr="Shape&#10;&#10;Description automatically generated with medium confidence">
            <a:extLst>
              <a:ext uri="{FF2B5EF4-FFF2-40B4-BE49-F238E27FC236}">
                <a16:creationId xmlns:a16="http://schemas.microsoft.com/office/drawing/2014/main" id="{B24BE911-0420-4E79-80C2-3D2AFB9549C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32" y="1183962"/>
            <a:ext cx="1745801" cy="468409"/>
          </a:xfrm>
          <a:prstGeom prst="rect">
            <a:avLst/>
          </a:prstGeom>
        </p:spPr>
      </p:pic>
      <p:pic>
        <p:nvPicPr>
          <p:cNvPr id="86" name="Picture 8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34D8925-EEF8-4AF3-BC9A-4DDB1DF5561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83" y="2637621"/>
            <a:ext cx="1345678" cy="277872"/>
          </a:xfrm>
          <a:prstGeom prst="rect">
            <a:avLst/>
          </a:prstGeom>
        </p:spPr>
      </p:pic>
      <p:pic>
        <p:nvPicPr>
          <p:cNvPr id="88" name="Picture 87" descr="Chart&#10;&#10;Description automatically generated with medium confidence">
            <a:extLst>
              <a:ext uri="{FF2B5EF4-FFF2-40B4-BE49-F238E27FC236}">
                <a16:creationId xmlns:a16="http://schemas.microsoft.com/office/drawing/2014/main" id="{F30E0F34-629A-4B93-9BF5-A298540EEB5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5151" y="1182537"/>
            <a:ext cx="1154172" cy="544625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63D5330B-85C4-45C9-9F97-DE1252D4937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60073" y="4048729"/>
            <a:ext cx="762603" cy="762603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E1240DB0-7F15-4F10-9CA6-2E0E5BBCF29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184" y="3519645"/>
            <a:ext cx="1018860" cy="1018860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84574B4E-A31A-4A44-86BC-F9A4FAC527E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617" y="1927735"/>
            <a:ext cx="748760" cy="748760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E6DFB0A2-DDED-4F90-8AB9-C599900F8C4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013" y="2111349"/>
            <a:ext cx="1094414" cy="528481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B7CE6BC2-8681-4923-A8A8-C48C50EEA4B1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940" y="4871950"/>
            <a:ext cx="1504329" cy="324663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2B4873B9-53F8-4A4B-8967-27219F20B741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6505" y="3354371"/>
            <a:ext cx="804118" cy="804118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39D7F435-03A6-4B70-B9A5-CE0C6555BE3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165" y="5919623"/>
            <a:ext cx="765122" cy="765122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D8BF217B-00AD-42AB-9FBE-C48AA69BCB5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484" y="3080219"/>
            <a:ext cx="880399" cy="880399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4156F263-3721-432C-9BD3-54E753C9A6E9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329" y="5093395"/>
            <a:ext cx="952462" cy="952462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482EFE9F-F093-4AE6-BCAD-7E5AEFF167EA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9589" y="5673633"/>
            <a:ext cx="1162447" cy="434068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FB238DB2-2009-41BC-95B4-1B7287EEE1D5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497" y="2372036"/>
            <a:ext cx="746059" cy="669540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FCFDC139-95D4-4E23-9FB2-20AFC7D34CAA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772" y="5890667"/>
            <a:ext cx="760518" cy="760518"/>
          </a:xfrm>
          <a:prstGeom prst="rect">
            <a:avLst/>
          </a:prstGeom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6B8CCE0C-39FB-4C62-94D5-8A6F1EA0D6E2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69" y="5305851"/>
            <a:ext cx="734982" cy="734982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3BDFF470-4150-4048-9E96-5732C92B2C24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470" y="1867447"/>
            <a:ext cx="760448" cy="760448"/>
          </a:xfrm>
          <a:prstGeom prst="rect">
            <a:avLst/>
          </a:prstGeom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73716D4D-995C-4E84-8F94-BB437175F22D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546" y="5322793"/>
            <a:ext cx="900759" cy="764037"/>
          </a:xfrm>
          <a:prstGeom prst="rect">
            <a:avLst/>
          </a:prstGeom>
        </p:spPr>
      </p:pic>
      <p:pic>
        <p:nvPicPr>
          <p:cNvPr id="119" name="Picture 118">
            <a:extLst>
              <a:ext uri="{FF2B5EF4-FFF2-40B4-BE49-F238E27FC236}">
                <a16:creationId xmlns:a16="http://schemas.microsoft.com/office/drawing/2014/main" id="{91694AE0-919D-424F-B721-5EB518D3190D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176" y="1192976"/>
            <a:ext cx="1317076" cy="468412"/>
          </a:xfrm>
          <a:prstGeom prst="rect">
            <a:avLst/>
          </a:prstGeom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45FF9E44-06E7-46A5-98BF-FD2A652899B9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493" y="5862133"/>
            <a:ext cx="863800" cy="863800"/>
          </a:xfrm>
          <a:prstGeom prst="rect">
            <a:avLst/>
          </a:prstGeom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5B6694CF-E04D-4E9B-AE2D-6B1E407476EF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48" y="4898215"/>
            <a:ext cx="914919" cy="595684"/>
          </a:xfrm>
          <a:prstGeom prst="rect">
            <a:avLst/>
          </a:prstGeom>
        </p:spPr>
      </p:pic>
      <p:pic>
        <p:nvPicPr>
          <p:cNvPr id="122" name="Picture 121">
            <a:extLst>
              <a:ext uri="{FF2B5EF4-FFF2-40B4-BE49-F238E27FC236}">
                <a16:creationId xmlns:a16="http://schemas.microsoft.com/office/drawing/2014/main" id="{7EE0FEBC-3F71-4783-AE52-5E05C7C085CC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700" y="4913098"/>
            <a:ext cx="916863" cy="629579"/>
          </a:xfrm>
          <a:prstGeom prst="rect">
            <a:avLst/>
          </a:prstGeom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13EA5ECC-2AE4-4A0C-B600-0AE0732E6D0B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375" y="1716816"/>
            <a:ext cx="742730" cy="742730"/>
          </a:xfrm>
          <a:prstGeom prst="rect">
            <a:avLst/>
          </a:prstGeom>
        </p:spPr>
      </p:pic>
      <p:pic>
        <p:nvPicPr>
          <p:cNvPr id="124" name="Picture 123">
            <a:extLst>
              <a:ext uri="{FF2B5EF4-FFF2-40B4-BE49-F238E27FC236}">
                <a16:creationId xmlns:a16="http://schemas.microsoft.com/office/drawing/2014/main" id="{F5CC0DBF-B972-40D5-9EF5-D5BF71B2374C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353" y="2438846"/>
            <a:ext cx="1044945" cy="804118"/>
          </a:xfrm>
          <a:prstGeom prst="rect">
            <a:avLst/>
          </a:prstGeom>
        </p:spPr>
      </p:pic>
      <p:pic>
        <p:nvPicPr>
          <p:cNvPr id="125" name="Picture 124">
            <a:extLst>
              <a:ext uri="{FF2B5EF4-FFF2-40B4-BE49-F238E27FC236}">
                <a16:creationId xmlns:a16="http://schemas.microsoft.com/office/drawing/2014/main" id="{3C2A35F2-17B4-4E59-ABAF-7B0097FEE6D0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783" y="3756925"/>
            <a:ext cx="782608" cy="849964"/>
          </a:xfrm>
          <a:prstGeom prst="rect">
            <a:avLst/>
          </a:prstGeom>
        </p:spPr>
      </p:pic>
      <p:pic>
        <p:nvPicPr>
          <p:cNvPr id="126" name="Picture 125">
            <a:extLst>
              <a:ext uri="{FF2B5EF4-FFF2-40B4-BE49-F238E27FC236}">
                <a16:creationId xmlns:a16="http://schemas.microsoft.com/office/drawing/2014/main" id="{15F58AA1-9A32-453B-BBCE-E3645577790D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997" y="4171073"/>
            <a:ext cx="731328" cy="731328"/>
          </a:xfrm>
          <a:prstGeom prst="rect">
            <a:avLst/>
          </a:prstGeom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C4EDB7BE-22B0-42A5-9047-CD6B0DAC7587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57" y="1762855"/>
            <a:ext cx="1624121" cy="545632"/>
          </a:xfrm>
          <a:prstGeom prst="rect">
            <a:avLst/>
          </a:prstGeom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836C1255-1C3C-4F7A-A278-3FBE17013D8F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470" y="4274708"/>
            <a:ext cx="870041" cy="591400"/>
          </a:xfrm>
          <a:prstGeom prst="rect">
            <a:avLst/>
          </a:prstGeom>
        </p:spPr>
      </p:pic>
      <p:pic>
        <p:nvPicPr>
          <p:cNvPr id="129" name="Picture 128">
            <a:extLst>
              <a:ext uri="{FF2B5EF4-FFF2-40B4-BE49-F238E27FC236}">
                <a16:creationId xmlns:a16="http://schemas.microsoft.com/office/drawing/2014/main" id="{CAC51A8D-490E-459B-A767-D8A5378B90E9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650" y="4583742"/>
            <a:ext cx="1042837" cy="1042837"/>
          </a:xfrm>
          <a:prstGeom prst="rect">
            <a:avLst/>
          </a:prstGeom>
        </p:spPr>
      </p:pic>
      <p:pic>
        <p:nvPicPr>
          <p:cNvPr id="130" name="Picture 129">
            <a:extLst>
              <a:ext uri="{FF2B5EF4-FFF2-40B4-BE49-F238E27FC236}">
                <a16:creationId xmlns:a16="http://schemas.microsoft.com/office/drawing/2014/main" id="{3DEA7ACA-D3CF-43E9-A19D-AE153CE42507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682" y="2947304"/>
            <a:ext cx="1316992" cy="369501"/>
          </a:xfrm>
          <a:prstGeom prst="rect">
            <a:avLst/>
          </a:prstGeom>
        </p:spPr>
      </p:pic>
      <p:pic>
        <p:nvPicPr>
          <p:cNvPr id="131" name="Picture 130">
            <a:extLst>
              <a:ext uri="{FF2B5EF4-FFF2-40B4-BE49-F238E27FC236}">
                <a16:creationId xmlns:a16="http://schemas.microsoft.com/office/drawing/2014/main" id="{915D641D-0A93-453C-8D48-A1F180DAA227}"/>
              </a:ext>
            </a:extLst>
          </p:cNvPr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755" y="6190514"/>
            <a:ext cx="679220" cy="679220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114AE167-A5B6-4060-BFC0-7B9194AA20B3}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1052" y="1042768"/>
            <a:ext cx="814199" cy="814199"/>
          </a:xfrm>
          <a:prstGeom prst="rect">
            <a:avLst/>
          </a:prstGeom>
        </p:spPr>
      </p:pic>
      <p:pic>
        <p:nvPicPr>
          <p:cNvPr id="133" name="Picture 132">
            <a:extLst>
              <a:ext uri="{FF2B5EF4-FFF2-40B4-BE49-F238E27FC236}">
                <a16:creationId xmlns:a16="http://schemas.microsoft.com/office/drawing/2014/main" id="{AABC266E-D4A2-4287-99A7-CC62E7BDE6FA}"/>
              </a:ext>
            </a:extLst>
          </p:cNvPr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902" y="5807205"/>
            <a:ext cx="910575" cy="910575"/>
          </a:xfrm>
          <a:prstGeom prst="rect">
            <a:avLst/>
          </a:prstGeom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7F1639BA-7EB0-454A-9C33-3C4279D73490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2624" y="2489436"/>
            <a:ext cx="782608" cy="782608"/>
          </a:xfrm>
          <a:prstGeom prst="rect">
            <a:avLst/>
          </a:prstGeom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41089012-1DA8-49EE-B1C5-57D36B47163D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353" y="3752522"/>
            <a:ext cx="746958" cy="738839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E7F9165A-D711-49B1-B8E1-860F47D569B6}"/>
              </a:ext>
            </a:extLst>
          </p:cNvPr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341" y="3420757"/>
            <a:ext cx="880399" cy="880399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6189DA70-D618-49A4-8ADD-55C5516AD528}"/>
              </a:ext>
            </a:extLst>
          </p:cNvPr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109" y="3273983"/>
            <a:ext cx="967603" cy="731328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D69E5D3F-EC35-45FC-BD50-C36CDDDAE37A}"/>
              </a:ext>
            </a:extLst>
          </p:cNvPr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439" y="5191319"/>
            <a:ext cx="804118" cy="804118"/>
          </a:xfrm>
          <a:prstGeom prst="rect">
            <a:avLst/>
          </a:prstGeom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6A40680D-6EC8-43C9-96F5-273E2ED11717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453" y="2906380"/>
            <a:ext cx="731328" cy="731328"/>
          </a:xfrm>
          <a:prstGeom prst="rect">
            <a:avLst/>
          </a:prstGeom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C1F8179B-00FE-43B7-B2D9-E774F1CAFBC9}"/>
              </a:ext>
            </a:extLst>
          </p:cNvPr>
          <p:cNvPicPr>
            <a:picLocks noChangeAspect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460" y="6022488"/>
            <a:ext cx="804005" cy="724119"/>
          </a:xfrm>
          <a:prstGeom prst="rect">
            <a:avLst/>
          </a:prstGeom>
        </p:spPr>
      </p:pic>
      <p:pic>
        <p:nvPicPr>
          <p:cNvPr id="141" name="Picture 140">
            <a:extLst>
              <a:ext uri="{FF2B5EF4-FFF2-40B4-BE49-F238E27FC236}">
                <a16:creationId xmlns:a16="http://schemas.microsoft.com/office/drawing/2014/main" id="{C2A10AB4-15BF-4E8A-80BF-A6BA9C68B5F6}"/>
              </a:ext>
            </a:extLst>
          </p:cNvPr>
          <p:cNvPicPr>
            <a:picLocks noChangeAspect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551" y="1942461"/>
            <a:ext cx="903616" cy="903616"/>
          </a:xfrm>
          <a:prstGeom prst="rect">
            <a:avLst/>
          </a:prstGeom>
        </p:spPr>
      </p:pic>
      <p:pic>
        <p:nvPicPr>
          <p:cNvPr id="142" name="Picture 141">
            <a:extLst>
              <a:ext uri="{FF2B5EF4-FFF2-40B4-BE49-F238E27FC236}">
                <a16:creationId xmlns:a16="http://schemas.microsoft.com/office/drawing/2014/main" id="{4A146733-7D8B-4934-95FE-CFED8AAE4B27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997" y="4973660"/>
            <a:ext cx="900681" cy="900681"/>
          </a:xfrm>
          <a:prstGeom prst="rect">
            <a:avLst/>
          </a:prstGeom>
        </p:spPr>
      </p:pic>
      <p:pic>
        <p:nvPicPr>
          <p:cNvPr id="143" name="Picture 142">
            <a:extLst>
              <a:ext uri="{FF2B5EF4-FFF2-40B4-BE49-F238E27FC236}">
                <a16:creationId xmlns:a16="http://schemas.microsoft.com/office/drawing/2014/main" id="{BB20D3F6-FD0B-4500-A3C7-31BB7580754C}"/>
              </a:ext>
            </a:extLst>
          </p:cNvPr>
          <p:cNvPicPr>
            <a:picLocks noChangeAspect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662" y="1190939"/>
            <a:ext cx="806744" cy="806744"/>
          </a:xfrm>
          <a:prstGeom prst="rect">
            <a:avLst/>
          </a:prstGeom>
        </p:spPr>
      </p:pic>
      <p:pic>
        <p:nvPicPr>
          <p:cNvPr id="144" name="Picture 143">
            <a:extLst>
              <a:ext uri="{FF2B5EF4-FFF2-40B4-BE49-F238E27FC236}">
                <a16:creationId xmlns:a16="http://schemas.microsoft.com/office/drawing/2014/main" id="{E82DF851-388D-48E5-8E15-B52DD6281589}"/>
              </a:ext>
            </a:extLst>
          </p:cNvPr>
          <p:cNvPicPr>
            <a:picLocks noChangeAspect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007" y="4869259"/>
            <a:ext cx="766403" cy="762603"/>
          </a:xfrm>
          <a:prstGeom prst="rect">
            <a:avLst/>
          </a:prstGeom>
        </p:spPr>
      </p:pic>
      <p:pic>
        <p:nvPicPr>
          <p:cNvPr id="145" name="Picture 144">
            <a:extLst>
              <a:ext uri="{FF2B5EF4-FFF2-40B4-BE49-F238E27FC236}">
                <a16:creationId xmlns:a16="http://schemas.microsoft.com/office/drawing/2014/main" id="{7EA5F23C-F8C3-4046-8991-9E709FA69F20}"/>
              </a:ext>
            </a:extLst>
          </p:cNvPr>
          <p:cNvPicPr>
            <a:picLocks noChangeAspect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050" y="4455096"/>
            <a:ext cx="662917" cy="662917"/>
          </a:xfrm>
          <a:prstGeom prst="rect">
            <a:avLst/>
          </a:prstGeom>
        </p:spPr>
      </p:pic>
      <p:pic>
        <p:nvPicPr>
          <p:cNvPr id="146" name="Picture 145">
            <a:extLst>
              <a:ext uri="{FF2B5EF4-FFF2-40B4-BE49-F238E27FC236}">
                <a16:creationId xmlns:a16="http://schemas.microsoft.com/office/drawing/2014/main" id="{3E592AD9-13E6-4A73-9A2E-BDE010653762}"/>
              </a:ext>
            </a:extLst>
          </p:cNvPr>
          <p:cNvPicPr>
            <a:picLocks noChangeAspect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112" y="6040833"/>
            <a:ext cx="806744" cy="806744"/>
          </a:xfrm>
          <a:prstGeom prst="rect">
            <a:avLst/>
          </a:prstGeom>
        </p:spPr>
      </p:pic>
      <p:pic>
        <p:nvPicPr>
          <p:cNvPr id="147" name="Picture 146">
            <a:extLst>
              <a:ext uri="{FF2B5EF4-FFF2-40B4-BE49-F238E27FC236}">
                <a16:creationId xmlns:a16="http://schemas.microsoft.com/office/drawing/2014/main" id="{76B9953F-756A-4C7B-9D9D-DFD1848843F7}"/>
              </a:ext>
            </a:extLst>
          </p:cNvPr>
          <p:cNvPicPr>
            <a:picLocks noChangeAspect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159" y="4441181"/>
            <a:ext cx="911824" cy="911824"/>
          </a:xfrm>
          <a:prstGeom prst="rect">
            <a:avLst/>
          </a:prstGeom>
        </p:spPr>
      </p:pic>
      <p:pic>
        <p:nvPicPr>
          <p:cNvPr id="148" name="Picture 147">
            <a:extLst>
              <a:ext uri="{FF2B5EF4-FFF2-40B4-BE49-F238E27FC236}">
                <a16:creationId xmlns:a16="http://schemas.microsoft.com/office/drawing/2014/main" id="{09573174-78EC-4243-AD12-14D6999B490A}"/>
              </a:ext>
            </a:extLst>
          </p:cNvPr>
          <p:cNvPicPr>
            <a:picLocks noChangeAspect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912" y="6217504"/>
            <a:ext cx="1528387" cy="508429"/>
          </a:xfrm>
          <a:prstGeom prst="rect">
            <a:avLst/>
          </a:prstGeom>
        </p:spPr>
      </p:pic>
      <p:pic>
        <p:nvPicPr>
          <p:cNvPr id="149" name="Picture 148">
            <a:extLst>
              <a:ext uri="{FF2B5EF4-FFF2-40B4-BE49-F238E27FC236}">
                <a16:creationId xmlns:a16="http://schemas.microsoft.com/office/drawing/2014/main" id="{6A01804B-6F64-4C55-8DCC-FB22B287386C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391" y="4423724"/>
            <a:ext cx="884584" cy="868881"/>
          </a:xfrm>
          <a:prstGeom prst="rect">
            <a:avLst/>
          </a:prstGeom>
        </p:spPr>
      </p:pic>
      <p:pic>
        <p:nvPicPr>
          <p:cNvPr id="150" name="Picture 149">
            <a:extLst>
              <a:ext uri="{FF2B5EF4-FFF2-40B4-BE49-F238E27FC236}">
                <a16:creationId xmlns:a16="http://schemas.microsoft.com/office/drawing/2014/main" id="{C2D1371F-A945-45CB-A4D2-21FE319E2EFF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04" y="1509615"/>
            <a:ext cx="1119974" cy="803596"/>
          </a:xfrm>
          <a:prstGeom prst="rect">
            <a:avLst/>
          </a:prstGeom>
        </p:spPr>
      </p:pic>
      <p:pic>
        <p:nvPicPr>
          <p:cNvPr id="151" name="Picture 150">
            <a:extLst>
              <a:ext uri="{FF2B5EF4-FFF2-40B4-BE49-F238E27FC236}">
                <a16:creationId xmlns:a16="http://schemas.microsoft.com/office/drawing/2014/main" id="{3EC2D558-A0F3-4791-9F96-346C44B5544F}"/>
              </a:ext>
            </a:extLst>
          </p:cNvPr>
          <p:cNvPicPr>
            <a:picLocks noChangeAspect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455" y="4206350"/>
            <a:ext cx="969265" cy="409218"/>
          </a:xfrm>
          <a:prstGeom prst="rect">
            <a:avLst/>
          </a:prstGeom>
        </p:spPr>
      </p:pic>
      <p:pic>
        <p:nvPicPr>
          <p:cNvPr id="152" name="Picture 2" descr="May be an image of one or more people">
            <a:extLst>
              <a:ext uri="{FF2B5EF4-FFF2-40B4-BE49-F238E27FC236}">
                <a16:creationId xmlns:a16="http://schemas.microsoft.com/office/drawing/2014/main" id="{F1052902-EF19-4075-8CD5-760C681DF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69" y="5768223"/>
            <a:ext cx="903260" cy="903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152">
            <a:extLst>
              <a:ext uri="{FF2B5EF4-FFF2-40B4-BE49-F238E27FC236}">
                <a16:creationId xmlns:a16="http://schemas.microsoft.com/office/drawing/2014/main" id="{3F07F76E-2A72-4B1D-89B8-F535E9487708}"/>
              </a:ext>
            </a:extLst>
          </p:cNvPr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>
            <a:off x="5637614" y="1891197"/>
            <a:ext cx="986984" cy="98698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A5553A0-0890-49BE-9BCF-788DCD6EEC83}"/>
              </a:ext>
            </a:extLst>
          </p:cNvPr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>
            <a:off x="2120483" y="1997683"/>
            <a:ext cx="671893" cy="67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751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6451</TotalTime>
  <Words>2806</Words>
  <Application>Microsoft Office PowerPoint</Application>
  <PresentationFormat>Widescreen</PresentationFormat>
  <Paragraphs>183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DokChampa</vt:lpstr>
      <vt:lpstr>Phetsarath OT</vt:lpstr>
      <vt:lpstr>Office Theme</vt:lpstr>
      <vt:lpstr>Scaling Up Nutrition Civil Society Alliance SUN CSA SUN CSA Advocacy Working Group Meeting 28 February 2024, Vientiane (Plan Office) and online via ZOOM </vt:lpstr>
      <vt:lpstr>Last SUN CSA AWG Meeting, 3 August 2023 – Key points</vt:lpstr>
      <vt:lpstr>What’s the difference between advocacy and other project activities? </vt:lpstr>
      <vt:lpstr>What’s the difference between advocacy and other project activities? </vt:lpstr>
      <vt:lpstr>Examples of differences between advocacy and other project activities</vt:lpstr>
      <vt:lpstr>Workplace Breastfeeding Campaign- What’s our goal?</vt:lpstr>
      <vt:lpstr>Workplace Breastfeeding Campaign- What did we do?</vt:lpstr>
      <vt:lpstr>Workplace Breastfeeding Campaign- What did we do?</vt:lpstr>
      <vt:lpstr>Workplace Breastfeeding Campaign- What did we achieve?</vt:lpstr>
      <vt:lpstr>Workplace Breastfeeding Campaign- What’s the next Step?</vt:lpstr>
      <vt:lpstr>Q&amp;A</vt:lpstr>
      <vt:lpstr>Food Security Campaign- What did we achieve?</vt:lpstr>
      <vt:lpstr>Food Security Campaign- What’s the next Step?</vt:lpstr>
      <vt:lpstr>Review Advocacy Topics and activity planning for the next 12 months- Discussion Session</vt:lpstr>
      <vt:lpstr>Current and Future Advocacy Priorities of SUN CSA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General Meeting SUN CSA Laos Update 2019-2020 25 August 2020</dc:title>
  <dc:creator>Shields, David</dc:creator>
  <cp:lastModifiedBy>Tukta Sonesaksith</cp:lastModifiedBy>
  <cp:revision>258</cp:revision>
  <dcterms:created xsi:type="dcterms:W3CDTF">2020-08-24T14:27:18Z</dcterms:created>
  <dcterms:modified xsi:type="dcterms:W3CDTF">2024-02-27T16:44:02Z</dcterms:modified>
</cp:coreProperties>
</file>