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34" r:id="rId4"/>
  </p:sldMasterIdLst>
  <p:notesMasterIdLst>
    <p:notesMasterId r:id="rId38"/>
  </p:notesMasterIdLst>
  <p:sldIdLst>
    <p:sldId id="256" r:id="rId5"/>
    <p:sldId id="300" r:id="rId6"/>
    <p:sldId id="305" r:id="rId7"/>
    <p:sldId id="298" r:id="rId8"/>
    <p:sldId id="299" r:id="rId9"/>
    <p:sldId id="264" r:id="rId10"/>
    <p:sldId id="301" r:id="rId11"/>
    <p:sldId id="257" r:id="rId12"/>
    <p:sldId id="306" r:id="rId13"/>
    <p:sldId id="307" r:id="rId14"/>
    <p:sldId id="308" r:id="rId15"/>
    <p:sldId id="309" r:id="rId16"/>
    <p:sldId id="293" r:id="rId17"/>
    <p:sldId id="265" r:id="rId18"/>
    <p:sldId id="288" r:id="rId19"/>
    <p:sldId id="289" r:id="rId20"/>
    <p:sldId id="272" r:id="rId21"/>
    <p:sldId id="277" r:id="rId22"/>
    <p:sldId id="294" r:id="rId23"/>
    <p:sldId id="303" r:id="rId24"/>
    <p:sldId id="286" r:id="rId25"/>
    <p:sldId id="287" r:id="rId26"/>
    <p:sldId id="304" r:id="rId27"/>
    <p:sldId id="291" r:id="rId28"/>
    <p:sldId id="297" r:id="rId29"/>
    <p:sldId id="295" r:id="rId30"/>
    <p:sldId id="278" r:id="rId31"/>
    <p:sldId id="310" r:id="rId32"/>
    <p:sldId id="285" r:id="rId33"/>
    <p:sldId id="302" r:id="rId34"/>
    <p:sldId id="311" r:id="rId35"/>
    <p:sldId id="312" r:id="rId36"/>
    <p:sldId id="266"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31"/>
    <p:restoredTop sz="75782" autoAdjust="0"/>
  </p:normalViewPr>
  <p:slideViewPr>
    <p:cSldViewPr snapToGrid="0">
      <p:cViewPr varScale="1">
        <p:scale>
          <a:sx n="95" d="100"/>
          <a:sy n="95"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diagrams/_rels/data2.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diagrams/_rels/data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A1A832-1824-4594-8F58-BF772B99361D}" type="doc">
      <dgm:prSet loTypeId="urn:microsoft.com/office/officeart/2005/8/layout/pList1" loCatId="list" qsTypeId="urn:microsoft.com/office/officeart/2005/8/quickstyle/simple2" qsCatId="simple" csTypeId="urn:microsoft.com/office/officeart/2005/8/colors/colorful5" csCatId="colorful" phldr="1"/>
      <dgm:spPr/>
      <dgm:t>
        <a:bodyPr/>
        <a:lstStyle/>
        <a:p>
          <a:endParaRPr lang="en-US"/>
        </a:p>
      </dgm:t>
    </dgm:pt>
    <dgm:pt modelId="{8DC66279-557C-4F14-ABDE-185D0E95303E}">
      <dgm:prSet custT="1"/>
      <dgm:spPr/>
      <dgm:t>
        <a:bodyPr/>
        <a:lstStyle/>
        <a:p>
          <a:pPr>
            <a:defRPr cap="all"/>
          </a:pPr>
          <a:r>
            <a:rPr lang="en-US" sz="2200" b="1" cap="none"/>
            <a:t>Summarizing</a:t>
          </a:r>
          <a:endParaRPr lang="en-US" sz="2200" cap="none"/>
        </a:p>
      </dgm:t>
    </dgm:pt>
    <dgm:pt modelId="{15A6A17A-844D-4D51-B26F-0E1043021989}" type="parTrans" cxnId="{C4C6786D-0844-45FD-B477-9EABAD395D07}">
      <dgm:prSet/>
      <dgm:spPr/>
      <dgm:t>
        <a:bodyPr/>
        <a:lstStyle/>
        <a:p>
          <a:endParaRPr lang="en-US"/>
        </a:p>
      </dgm:t>
    </dgm:pt>
    <dgm:pt modelId="{26482F1C-389F-4077-B849-B0D6EEC79742}" type="sibTrans" cxnId="{C4C6786D-0844-45FD-B477-9EABAD395D07}">
      <dgm:prSet/>
      <dgm:spPr/>
      <dgm:t>
        <a:bodyPr/>
        <a:lstStyle/>
        <a:p>
          <a:endParaRPr lang="en-US"/>
        </a:p>
      </dgm:t>
    </dgm:pt>
    <dgm:pt modelId="{2E8727B8-1225-4F14-B323-7944C531BD2F}">
      <dgm:prSet custT="1"/>
      <dgm:spPr/>
      <dgm:t>
        <a:bodyPr/>
        <a:lstStyle/>
        <a:p>
          <a:pPr>
            <a:defRPr cap="all"/>
          </a:pPr>
          <a:r>
            <a:rPr lang="en-US" sz="2200" b="1" cap="none"/>
            <a:t>Brainstorming</a:t>
          </a:r>
          <a:endParaRPr lang="en-US" sz="2200" cap="none"/>
        </a:p>
      </dgm:t>
    </dgm:pt>
    <dgm:pt modelId="{2B28A715-F7EB-46C8-B462-4E3CDEB21550}" type="parTrans" cxnId="{D38EF197-B86F-498B-B1E2-6590543EEFF1}">
      <dgm:prSet/>
      <dgm:spPr/>
      <dgm:t>
        <a:bodyPr/>
        <a:lstStyle/>
        <a:p>
          <a:endParaRPr lang="en-US"/>
        </a:p>
      </dgm:t>
    </dgm:pt>
    <dgm:pt modelId="{99C3C15E-7E86-4CCE-ABC2-530170404874}" type="sibTrans" cxnId="{D38EF197-B86F-498B-B1E2-6590543EEFF1}">
      <dgm:prSet/>
      <dgm:spPr/>
      <dgm:t>
        <a:bodyPr/>
        <a:lstStyle/>
        <a:p>
          <a:endParaRPr lang="en-US"/>
        </a:p>
      </dgm:t>
    </dgm:pt>
    <dgm:pt modelId="{5DDFB0E9-6E67-4E45-A145-7F893FDEA16E}">
      <dgm:prSet custT="1"/>
      <dgm:spPr/>
      <dgm:t>
        <a:bodyPr/>
        <a:lstStyle/>
        <a:p>
          <a:pPr>
            <a:defRPr cap="all"/>
          </a:pPr>
          <a:r>
            <a:rPr lang="en-US" sz="2200" b="1" cap="none"/>
            <a:t>Synthesizing</a:t>
          </a:r>
          <a:endParaRPr lang="en-US" sz="2200" cap="none"/>
        </a:p>
      </dgm:t>
    </dgm:pt>
    <dgm:pt modelId="{E386863A-414D-4F2B-9AAD-88F770BD141B}" type="parTrans" cxnId="{508E8452-1EC1-4197-86A3-66ADDEE2AC63}">
      <dgm:prSet/>
      <dgm:spPr/>
      <dgm:t>
        <a:bodyPr/>
        <a:lstStyle/>
        <a:p>
          <a:endParaRPr lang="en-US"/>
        </a:p>
      </dgm:t>
    </dgm:pt>
    <dgm:pt modelId="{29BE960B-3ED4-4F32-BC5D-DF0E626FA279}" type="sibTrans" cxnId="{508E8452-1EC1-4197-86A3-66ADDEE2AC63}">
      <dgm:prSet/>
      <dgm:spPr/>
      <dgm:t>
        <a:bodyPr/>
        <a:lstStyle/>
        <a:p>
          <a:endParaRPr lang="en-US"/>
        </a:p>
      </dgm:t>
    </dgm:pt>
    <dgm:pt modelId="{A0FED9C3-8BF7-4D9D-87A8-C88D22D771EE}">
      <dgm:prSet custT="1"/>
      <dgm:spPr/>
      <dgm:t>
        <a:bodyPr/>
        <a:lstStyle/>
        <a:p>
          <a:pPr>
            <a:defRPr cap="all"/>
          </a:pPr>
          <a:r>
            <a:rPr lang="en-US" sz="2200" b="1" cap="none"/>
            <a:t>Writing</a:t>
          </a:r>
          <a:endParaRPr lang="en-US" sz="2200" cap="none"/>
        </a:p>
      </dgm:t>
    </dgm:pt>
    <dgm:pt modelId="{A73A0522-9F9C-4863-B02D-008ADB61F2B9}" type="parTrans" cxnId="{0111C47F-3CCF-46CA-B64A-86C9BEF34DDD}">
      <dgm:prSet/>
      <dgm:spPr/>
      <dgm:t>
        <a:bodyPr/>
        <a:lstStyle/>
        <a:p>
          <a:endParaRPr lang="en-US"/>
        </a:p>
      </dgm:t>
    </dgm:pt>
    <dgm:pt modelId="{8189B398-1F72-4A7A-BB2A-F87B69F16968}" type="sibTrans" cxnId="{0111C47F-3CCF-46CA-B64A-86C9BEF34DDD}">
      <dgm:prSet/>
      <dgm:spPr/>
      <dgm:t>
        <a:bodyPr/>
        <a:lstStyle/>
        <a:p>
          <a:endParaRPr lang="en-US"/>
        </a:p>
      </dgm:t>
    </dgm:pt>
    <dgm:pt modelId="{58CDF1B9-88E8-4B6C-A14D-1D052DBA885D}">
      <dgm:prSet custT="1"/>
      <dgm:spPr/>
      <dgm:t>
        <a:bodyPr/>
        <a:lstStyle/>
        <a:p>
          <a:pPr>
            <a:defRPr cap="all"/>
          </a:pPr>
          <a:r>
            <a:rPr lang="en-US" sz="2200" b="1" cap="none"/>
            <a:t>Coding</a:t>
          </a:r>
          <a:endParaRPr lang="en-US" sz="2200" cap="none"/>
        </a:p>
      </dgm:t>
    </dgm:pt>
    <dgm:pt modelId="{E0C58D25-26CA-40BF-ABBA-15BDA09DE251}" type="parTrans" cxnId="{54ED00F9-0AA6-473A-BE77-144F9B58D426}">
      <dgm:prSet/>
      <dgm:spPr/>
      <dgm:t>
        <a:bodyPr/>
        <a:lstStyle/>
        <a:p>
          <a:endParaRPr lang="en-US"/>
        </a:p>
      </dgm:t>
    </dgm:pt>
    <dgm:pt modelId="{B1CABCBC-68B1-4FAB-A91E-F95CB3D3E111}" type="sibTrans" cxnId="{54ED00F9-0AA6-473A-BE77-144F9B58D426}">
      <dgm:prSet/>
      <dgm:spPr/>
      <dgm:t>
        <a:bodyPr/>
        <a:lstStyle/>
        <a:p>
          <a:endParaRPr lang="en-US"/>
        </a:p>
      </dgm:t>
    </dgm:pt>
    <dgm:pt modelId="{CC0B0542-B9D7-4D52-A967-35B779F3DCDE}">
      <dgm:prSet custT="1"/>
      <dgm:spPr/>
      <dgm:t>
        <a:bodyPr/>
        <a:lstStyle/>
        <a:p>
          <a:pPr>
            <a:defRPr cap="all"/>
          </a:pPr>
          <a:r>
            <a:rPr lang="en-US" sz="2200" b="1" cap="none"/>
            <a:t>Extracting</a:t>
          </a:r>
          <a:endParaRPr lang="en-US" sz="2200" cap="none"/>
        </a:p>
      </dgm:t>
    </dgm:pt>
    <dgm:pt modelId="{1C7556A3-38E4-4A09-8D5E-1947718CE2F7}" type="parTrans" cxnId="{EF282A05-F414-450F-8F32-A95BC963670D}">
      <dgm:prSet/>
      <dgm:spPr/>
      <dgm:t>
        <a:bodyPr/>
        <a:lstStyle/>
        <a:p>
          <a:endParaRPr lang="en-US"/>
        </a:p>
      </dgm:t>
    </dgm:pt>
    <dgm:pt modelId="{26E7FE91-0260-4399-9C15-B7E1794AF46D}" type="sibTrans" cxnId="{EF282A05-F414-450F-8F32-A95BC963670D}">
      <dgm:prSet/>
      <dgm:spPr/>
      <dgm:t>
        <a:bodyPr/>
        <a:lstStyle/>
        <a:p>
          <a:endParaRPr lang="en-US"/>
        </a:p>
      </dgm:t>
    </dgm:pt>
    <dgm:pt modelId="{B72FD823-F8E5-4E4F-9000-809389D2C484}">
      <dgm:prSet custT="1"/>
      <dgm:spPr/>
      <dgm:t>
        <a:bodyPr/>
        <a:lstStyle/>
        <a:p>
          <a:pPr>
            <a:defRPr cap="all"/>
          </a:pPr>
          <a:r>
            <a:rPr lang="en-US" sz="2200" b="1" cap="none"/>
            <a:t>Reformatting</a:t>
          </a:r>
          <a:endParaRPr lang="en-US" sz="2200" cap="none"/>
        </a:p>
      </dgm:t>
    </dgm:pt>
    <dgm:pt modelId="{CACCFBEC-AE46-4A31-9862-65610DDDF412}" type="parTrans" cxnId="{9F9A0128-8C1C-44D0-908A-F8B5E0A1F6C7}">
      <dgm:prSet/>
      <dgm:spPr/>
      <dgm:t>
        <a:bodyPr/>
        <a:lstStyle/>
        <a:p>
          <a:endParaRPr lang="en-US"/>
        </a:p>
      </dgm:t>
    </dgm:pt>
    <dgm:pt modelId="{D24FF8EF-3DF3-4257-898E-4D504EF18397}" type="sibTrans" cxnId="{9F9A0128-8C1C-44D0-908A-F8B5E0A1F6C7}">
      <dgm:prSet/>
      <dgm:spPr/>
      <dgm:t>
        <a:bodyPr/>
        <a:lstStyle/>
        <a:p>
          <a:endParaRPr lang="en-US"/>
        </a:p>
      </dgm:t>
    </dgm:pt>
    <dgm:pt modelId="{5B1C7060-5859-48E0-AAAB-314FB6FDDF5D}" type="pres">
      <dgm:prSet presAssocID="{4BA1A832-1824-4594-8F58-BF772B99361D}" presName="Name0" presStyleCnt="0">
        <dgm:presLayoutVars>
          <dgm:dir/>
          <dgm:resizeHandles val="exact"/>
        </dgm:presLayoutVars>
      </dgm:prSet>
      <dgm:spPr/>
    </dgm:pt>
    <dgm:pt modelId="{BED10F5D-C6EB-4C5D-B642-A452946E54AF}" type="pres">
      <dgm:prSet presAssocID="{8DC66279-557C-4F14-ABDE-185D0E95303E}" presName="compNode" presStyleCnt="0"/>
      <dgm:spPr/>
    </dgm:pt>
    <dgm:pt modelId="{2EDBA18A-0F73-43CA-B554-050987534AC8}" type="pres">
      <dgm:prSet presAssocID="{8DC66279-557C-4F14-ABDE-185D0E95303E}" presName="pictRect" presStyleLbl="node1" presStyleIdx="0" presStyleCnt="7" custScaleX="7531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pt>
    <dgm:pt modelId="{22585F4B-B1CE-46DB-B0C3-23C5415DD384}" type="pres">
      <dgm:prSet presAssocID="{8DC66279-557C-4F14-ABDE-185D0E95303E}" presName="textRect" presStyleLbl="revTx" presStyleIdx="0" presStyleCnt="7">
        <dgm:presLayoutVars>
          <dgm:bulletEnabled val="1"/>
        </dgm:presLayoutVars>
      </dgm:prSet>
      <dgm:spPr/>
    </dgm:pt>
    <dgm:pt modelId="{C94FB9C2-15FA-49C6-90FC-77DD4F34E39D}" type="pres">
      <dgm:prSet presAssocID="{26482F1C-389F-4077-B849-B0D6EEC79742}" presName="sibTrans" presStyleLbl="sibTrans2D1" presStyleIdx="0" presStyleCnt="0"/>
      <dgm:spPr/>
    </dgm:pt>
    <dgm:pt modelId="{89B148EA-2903-435D-A25E-5EE0209EDA0F}" type="pres">
      <dgm:prSet presAssocID="{2E8727B8-1225-4F14-B323-7944C531BD2F}" presName="compNode" presStyleCnt="0"/>
      <dgm:spPr/>
    </dgm:pt>
    <dgm:pt modelId="{C180AFDC-601F-42E1-B245-062829BFC729}" type="pres">
      <dgm:prSet presAssocID="{2E8727B8-1225-4F14-B323-7944C531BD2F}" presName="pictRect" presStyleLbl="node1" presStyleIdx="1" presStyleCnt="7" custScaleX="8247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pt>
    <dgm:pt modelId="{E7D984AB-FA0B-4E1B-90FE-CC740537A926}" type="pres">
      <dgm:prSet presAssocID="{2E8727B8-1225-4F14-B323-7944C531BD2F}" presName="textRect" presStyleLbl="revTx" presStyleIdx="1" presStyleCnt="7">
        <dgm:presLayoutVars>
          <dgm:bulletEnabled val="1"/>
        </dgm:presLayoutVars>
      </dgm:prSet>
      <dgm:spPr/>
    </dgm:pt>
    <dgm:pt modelId="{948CE429-F00A-49CC-9B8A-6AC9CE2F7747}" type="pres">
      <dgm:prSet presAssocID="{99C3C15E-7E86-4CCE-ABC2-530170404874}" presName="sibTrans" presStyleLbl="sibTrans2D1" presStyleIdx="0" presStyleCnt="0"/>
      <dgm:spPr/>
    </dgm:pt>
    <dgm:pt modelId="{7CA5B9D5-CBCC-4691-AFAC-8321E246FBAE}" type="pres">
      <dgm:prSet presAssocID="{5DDFB0E9-6E67-4E45-A145-7F893FDEA16E}" presName="compNode" presStyleCnt="0"/>
      <dgm:spPr/>
    </dgm:pt>
    <dgm:pt modelId="{FE9943FF-0942-43C5-A827-DAB46BD93831}" type="pres">
      <dgm:prSet presAssocID="{5DDFB0E9-6E67-4E45-A145-7F893FDEA16E}" presName="pictRect" presStyleLbl="node1" presStyleIdx="2" presStyleCnt="7" custScaleX="8367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pt>
    <dgm:pt modelId="{6E4A5F1C-7D1A-42A7-8EF9-CF1C1C26A0AE}" type="pres">
      <dgm:prSet presAssocID="{5DDFB0E9-6E67-4E45-A145-7F893FDEA16E}" presName="textRect" presStyleLbl="revTx" presStyleIdx="2" presStyleCnt="7">
        <dgm:presLayoutVars>
          <dgm:bulletEnabled val="1"/>
        </dgm:presLayoutVars>
      </dgm:prSet>
      <dgm:spPr/>
    </dgm:pt>
    <dgm:pt modelId="{094739E2-7CF9-4AE2-9745-889CBE1394B8}" type="pres">
      <dgm:prSet presAssocID="{29BE960B-3ED4-4F32-BC5D-DF0E626FA279}" presName="sibTrans" presStyleLbl="sibTrans2D1" presStyleIdx="0" presStyleCnt="0"/>
      <dgm:spPr/>
    </dgm:pt>
    <dgm:pt modelId="{CE9A85CE-36D8-47A5-A2AE-42BFBA364155}" type="pres">
      <dgm:prSet presAssocID="{A0FED9C3-8BF7-4D9D-87A8-C88D22D771EE}" presName="compNode" presStyleCnt="0"/>
      <dgm:spPr/>
    </dgm:pt>
    <dgm:pt modelId="{8AEBC7F2-06FC-4E89-989F-1080469F9C9E}" type="pres">
      <dgm:prSet presAssocID="{A0FED9C3-8BF7-4D9D-87A8-C88D22D771EE}" presName="pictRect" presStyleLbl="node1" presStyleIdx="3" presStyleCnt="7" custScaleX="7513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pt>
    <dgm:pt modelId="{12ED8A28-2912-4A27-9877-2928029313EF}" type="pres">
      <dgm:prSet presAssocID="{A0FED9C3-8BF7-4D9D-87A8-C88D22D771EE}" presName="textRect" presStyleLbl="revTx" presStyleIdx="3" presStyleCnt="7">
        <dgm:presLayoutVars>
          <dgm:bulletEnabled val="1"/>
        </dgm:presLayoutVars>
      </dgm:prSet>
      <dgm:spPr/>
    </dgm:pt>
    <dgm:pt modelId="{ED2D856F-B8ED-458C-AF1C-65DCE3A0EB9B}" type="pres">
      <dgm:prSet presAssocID="{8189B398-1F72-4A7A-BB2A-F87B69F16968}" presName="sibTrans" presStyleLbl="sibTrans2D1" presStyleIdx="0" presStyleCnt="0"/>
      <dgm:spPr/>
    </dgm:pt>
    <dgm:pt modelId="{0651ECF4-7A69-4D7E-8702-A9F9976D5D1F}" type="pres">
      <dgm:prSet presAssocID="{58CDF1B9-88E8-4B6C-A14D-1D052DBA885D}" presName="compNode" presStyleCnt="0"/>
      <dgm:spPr/>
    </dgm:pt>
    <dgm:pt modelId="{F6710962-037C-4C34-8620-C2408E5C0E5D}" type="pres">
      <dgm:prSet presAssocID="{58CDF1B9-88E8-4B6C-A14D-1D052DBA885D}" presName="pictRect" presStyleLbl="node1" presStyleIdx="4" presStyleCnt="7" custScaleX="74561"/>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pt>
    <dgm:pt modelId="{CC8F815B-AD9C-4F1A-89AC-E6318690E01D}" type="pres">
      <dgm:prSet presAssocID="{58CDF1B9-88E8-4B6C-A14D-1D052DBA885D}" presName="textRect" presStyleLbl="revTx" presStyleIdx="4" presStyleCnt="7">
        <dgm:presLayoutVars>
          <dgm:bulletEnabled val="1"/>
        </dgm:presLayoutVars>
      </dgm:prSet>
      <dgm:spPr/>
    </dgm:pt>
    <dgm:pt modelId="{3423C7EA-B458-417C-8E5D-79C60FCD7388}" type="pres">
      <dgm:prSet presAssocID="{B1CABCBC-68B1-4FAB-A91E-F95CB3D3E111}" presName="sibTrans" presStyleLbl="sibTrans2D1" presStyleIdx="0" presStyleCnt="0"/>
      <dgm:spPr/>
    </dgm:pt>
    <dgm:pt modelId="{DAB3F18B-5978-4A01-B758-134363CAB486}" type="pres">
      <dgm:prSet presAssocID="{CC0B0542-B9D7-4D52-A967-35B779F3DCDE}" presName="compNode" presStyleCnt="0"/>
      <dgm:spPr/>
    </dgm:pt>
    <dgm:pt modelId="{6CAA1FBB-BF13-4F60-8F41-C7A1B6340BDF}" type="pres">
      <dgm:prSet presAssocID="{CC0B0542-B9D7-4D52-A967-35B779F3DCDE}" presName="pictRect" presStyleLbl="node1" presStyleIdx="5" presStyleCnt="7" custScaleX="9087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pt>
    <dgm:pt modelId="{7DBDF6A0-0282-4334-83F8-A86CEC2B4512}" type="pres">
      <dgm:prSet presAssocID="{CC0B0542-B9D7-4D52-A967-35B779F3DCDE}" presName="textRect" presStyleLbl="revTx" presStyleIdx="5" presStyleCnt="7">
        <dgm:presLayoutVars>
          <dgm:bulletEnabled val="1"/>
        </dgm:presLayoutVars>
      </dgm:prSet>
      <dgm:spPr/>
    </dgm:pt>
    <dgm:pt modelId="{78D15D4B-A59D-4EEE-8FFE-AF15A185089A}" type="pres">
      <dgm:prSet presAssocID="{26E7FE91-0260-4399-9C15-B7E1794AF46D}" presName="sibTrans" presStyleLbl="sibTrans2D1" presStyleIdx="0" presStyleCnt="0"/>
      <dgm:spPr/>
    </dgm:pt>
    <dgm:pt modelId="{2E9D92E2-38D7-4B7B-AABD-CAA708916606}" type="pres">
      <dgm:prSet presAssocID="{B72FD823-F8E5-4E4F-9000-809389D2C484}" presName="compNode" presStyleCnt="0"/>
      <dgm:spPr/>
    </dgm:pt>
    <dgm:pt modelId="{DA939A8A-59CA-44BA-9F5E-C4DC5705BF0B}" type="pres">
      <dgm:prSet presAssocID="{B72FD823-F8E5-4E4F-9000-809389D2C484}" presName="pictRect" presStyleLbl="node1" presStyleIdx="6" presStyleCnt="7" custScaleX="85515"/>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pt>
    <dgm:pt modelId="{6D71D7EF-03B0-48E8-9C6E-E406A7B596BE}" type="pres">
      <dgm:prSet presAssocID="{B72FD823-F8E5-4E4F-9000-809389D2C484}" presName="textRect" presStyleLbl="revTx" presStyleIdx="6" presStyleCnt="7">
        <dgm:presLayoutVars>
          <dgm:bulletEnabled val="1"/>
        </dgm:presLayoutVars>
      </dgm:prSet>
      <dgm:spPr/>
    </dgm:pt>
  </dgm:ptLst>
  <dgm:cxnLst>
    <dgm:cxn modelId="{EF282A05-F414-450F-8F32-A95BC963670D}" srcId="{4BA1A832-1824-4594-8F58-BF772B99361D}" destId="{CC0B0542-B9D7-4D52-A967-35B779F3DCDE}" srcOrd="5" destOrd="0" parTransId="{1C7556A3-38E4-4A09-8D5E-1947718CE2F7}" sibTransId="{26E7FE91-0260-4399-9C15-B7E1794AF46D}"/>
    <dgm:cxn modelId="{FB5ECD16-1566-46B9-B698-6CA80F1D0083}" type="presOf" srcId="{26E7FE91-0260-4399-9C15-B7E1794AF46D}" destId="{78D15D4B-A59D-4EEE-8FFE-AF15A185089A}" srcOrd="0" destOrd="0" presId="urn:microsoft.com/office/officeart/2005/8/layout/pList1"/>
    <dgm:cxn modelId="{07CEDF1A-33A5-43D9-95E6-43F08EC7DCF5}" type="presOf" srcId="{CC0B0542-B9D7-4D52-A967-35B779F3DCDE}" destId="{7DBDF6A0-0282-4334-83F8-A86CEC2B4512}" srcOrd="0" destOrd="0" presId="urn:microsoft.com/office/officeart/2005/8/layout/pList1"/>
    <dgm:cxn modelId="{9F9A0128-8C1C-44D0-908A-F8B5E0A1F6C7}" srcId="{4BA1A832-1824-4594-8F58-BF772B99361D}" destId="{B72FD823-F8E5-4E4F-9000-809389D2C484}" srcOrd="6" destOrd="0" parTransId="{CACCFBEC-AE46-4A31-9862-65610DDDF412}" sibTransId="{D24FF8EF-3DF3-4257-898E-4D504EF18397}"/>
    <dgm:cxn modelId="{894E8529-06BD-48FA-9BA3-3217136B7208}" type="presOf" srcId="{8189B398-1F72-4A7A-BB2A-F87B69F16968}" destId="{ED2D856F-B8ED-458C-AF1C-65DCE3A0EB9B}" srcOrd="0" destOrd="0" presId="urn:microsoft.com/office/officeart/2005/8/layout/pList1"/>
    <dgm:cxn modelId="{508E8452-1EC1-4197-86A3-66ADDEE2AC63}" srcId="{4BA1A832-1824-4594-8F58-BF772B99361D}" destId="{5DDFB0E9-6E67-4E45-A145-7F893FDEA16E}" srcOrd="2" destOrd="0" parTransId="{E386863A-414D-4F2B-9AAD-88F770BD141B}" sibTransId="{29BE960B-3ED4-4F32-BC5D-DF0E626FA279}"/>
    <dgm:cxn modelId="{C4C6786D-0844-45FD-B477-9EABAD395D07}" srcId="{4BA1A832-1824-4594-8F58-BF772B99361D}" destId="{8DC66279-557C-4F14-ABDE-185D0E95303E}" srcOrd="0" destOrd="0" parTransId="{15A6A17A-844D-4D51-B26F-0E1043021989}" sibTransId="{26482F1C-389F-4077-B849-B0D6EEC79742}"/>
    <dgm:cxn modelId="{FDEC3376-3E66-4FD2-8AFA-DBF9AEEB9A58}" type="presOf" srcId="{2E8727B8-1225-4F14-B323-7944C531BD2F}" destId="{E7D984AB-FA0B-4E1B-90FE-CC740537A926}" srcOrd="0" destOrd="0" presId="urn:microsoft.com/office/officeart/2005/8/layout/pList1"/>
    <dgm:cxn modelId="{B094447C-E995-4203-B6F3-CE8FB65F23A4}" type="presOf" srcId="{99C3C15E-7E86-4CCE-ABC2-530170404874}" destId="{948CE429-F00A-49CC-9B8A-6AC9CE2F7747}" srcOrd="0" destOrd="0" presId="urn:microsoft.com/office/officeart/2005/8/layout/pList1"/>
    <dgm:cxn modelId="{EB43967F-DA79-4103-8A46-1456C3EBD9C7}" type="presOf" srcId="{A0FED9C3-8BF7-4D9D-87A8-C88D22D771EE}" destId="{12ED8A28-2912-4A27-9877-2928029313EF}" srcOrd="0" destOrd="0" presId="urn:microsoft.com/office/officeart/2005/8/layout/pList1"/>
    <dgm:cxn modelId="{0111C47F-3CCF-46CA-B64A-86C9BEF34DDD}" srcId="{4BA1A832-1824-4594-8F58-BF772B99361D}" destId="{A0FED9C3-8BF7-4D9D-87A8-C88D22D771EE}" srcOrd="3" destOrd="0" parTransId="{A73A0522-9F9C-4863-B02D-008ADB61F2B9}" sibTransId="{8189B398-1F72-4A7A-BB2A-F87B69F16968}"/>
    <dgm:cxn modelId="{D2B01C87-B3ED-4846-9357-5BBA5B3CF690}" type="presOf" srcId="{58CDF1B9-88E8-4B6C-A14D-1D052DBA885D}" destId="{CC8F815B-AD9C-4F1A-89AC-E6318690E01D}" srcOrd="0" destOrd="0" presId="urn:microsoft.com/office/officeart/2005/8/layout/pList1"/>
    <dgm:cxn modelId="{D60BE892-21C8-4C79-AA27-0B46AA0B5417}" type="presOf" srcId="{29BE960B-3ED4-4F32-BC5D-DF0E626FA279}" destId="{094739E2-7CF9-4AE2-9745-889CBE1394B8}" srcOrd="0" destOrd="0" presId="urn:microsoft.com/office/officeart/2005/8/layout/pList1"/>
    <dgm:cxn modelId="{D38EF197-B86F-498B-B1E2-6590543EEFF1}" srcId="{4BA1A832-1824-4594-8F58-BF772B99361D}" destId="{2E8727B8-1225-4F14-B323-7944C531BD2F}" srcOrd="1" destOrd="0" parTransId="{2B28A715-F7EB-46C8-B462-4E3CDEB21550}" sibTransId="{99C3C15E-7E86-4CCE-ABC2-530170404874}"/>
    <dgm:cxn modelId="{5CF90DA6-CB40-499D-ABAE-547D126A131A}" type="presOf" srcId="{B72FD823-F8E5-4E4F-9000-809389D2C484}" destId="{6D71D7EF-03B0-48E8-9C6E-E406A7B596BE}" srcOrd="0" destOrd="0" presId="urn:microsoft.com/office/officeart/2005/8/layout/pList1"/>
    <dgm:cxn modelId="{CE3240B1-C608-417A-BCD9-9B5085F92EBD}" type="presOf" srcId="{4BA1A832-1824-4594-8F58-BF772B99361D}" destId="{5B1C7060-5859-48E0-AAAB-314FB6FDDF5D}" srcOrd="0" destOrd="0" presId="urn:microsoft.com/office/officeart/2005/8/layout/pList1"/>
    <dgm:cxn modelId="{D90493B7-DAFD-4F05-857B-CACE975990C0}" type="presOf" srcId="{8DC66279-557C-4F14-ABDE-185D0E95303E}" destId="{22585F4B-B1CE-46DB-B0C3-23C5415DD384}" srcOrd="0" destOrd="0" presId="urn:microsoft.com/office/officeart/2005/8/layout/pList1"/>
    <dgm:cxn modelId="{F75946DF-F1F2-490E-8CA2-DB1DBCFCDC3D}" type="presOf" srcId="{26482F1C-389F-4077-B849-B0D6EEC79742}" destId="{C94FB9C2-15FA-49C6-90FC-77DD4F34E39D}" srcOrd="0" destOrd="0" presId="urn:microsoft.com/office/officeart/2005/8/layout/pList1"/>
    <dgm:cxn modelId="{040C8DE1-9267-4EFD-9A19-3D045D932C20}" type="presOf" srcId="{B1CABCBC-68B1-4FAB-A91E-F95CB3D3E111}" destId="{3423C7EA-B458-417C-8E5D-79C60FCD7388}" srcOrd="0" destOrd="0" presId="urn:microsoft.com/office/officeart/2005/8/layout/pList1"/>
    <dgm:cxn modelId="{E290D3F2-8F19-4381-A3A0-B7DC468E68C9}" type="presOf" srcId="{5DDFB0E9-6E67-4E45-A145-7F893FDEA16E}" destId="{6E4A5F1C-7D1A-42A7-8EF9-CF1C1C26A0AE}" srcOrd="0" destOrd="0" presId="urn:microsoft.com/office/officeart/2005/8/layout/pList1"/>
    <dgm:cxn modelId="{54ED00F9-0AA6-473A-BE77-144F9B58D426}" srcId="{4BA1A832-1824-4594-8F58-BF772B99361D}" destId="{58CDF1B9-88E8-4B6C-A14D-1D052DBA885D}" srcOrd="4" destOrd="0" parTransId="{E0C58D25-26CA-40BF-ABBA-15BDA09DE251}" sibTransId="{B1CABCBC-68B1-4FAB-A91E-F95CB3D3E111}"/>
    <dgm:cxn modelId="{1155676C-25B7-427E-9D28-FF2891909539}" type="presParOf" srcId="{5B1C7060-5859-48E0-AAAB-314FB6FDDF5D}" destId="{BED10F5D-C6EB-4C5D-B642-A452946E54AF}" srcOrd="0" destOrd="0" presId="urn:microsoft.com/office/officeart/2005/8/layout/pList1"/>
    <dgm:cxn modelId="{9C27E141-4901-4128-AF8F-177BC0FA521A}" type="presParOf" srcId="{BED10F5D-C6EB-4C5D-B642-A452946E54AF}" destId="{2EDBA18A-0F73-43CA-B554-050987534AC8}" srcOrd="0" destOrd="0" presId="urn:microsoft.com/office/officeart/2005/8/layout/pList1"/>
    <dgm:cxn modelId="{CD37F894-8548-45FA-8CA0-77D24AB23AB2}" type="presParOf" srcId="{BED10F5D-C6EB-4C5D-B642-A452946E54AF}" destId="{22585F4B-B1CE-46DB-B0C3-23C5415DD384}" srcOrd="1" destOrd="0" presId="urn:microsoft.com/office/officeart/2005/8/layout/pList1"/>
    <dgm:cxn modelId="{7CE76269-10F0-41E9-B68D-5911180FF00F}" type="presParOf" srcId="{5B1C7060-5859-48E0-AAAB-314FB6FDDF5D}" destId="{C94FB9C2-15FA-49C6-90FC-77DD4F34E39D}" srcOrd="1" destOrd="0" presId="urn:microsoft.com/office/officeart/2005/8/layout/pList1"/>
    <dgm:cxn modelId="{A9FF9383-632B-4400-8343-59BDA475C734}" type="presParOf" srcId="{5B1C7060-5859-48E0-AAAB-314FB6FDDF5D}" destId="{89B148EA-2903-435D-A25E-5EE0209EDA0F}" srcOrd="2" destOrd="0" presId="urn:microsoft.com/office/officeart/2005/8/layout/pList1"/>
    <dgm:cxn modelId="{3CFC3E40-B934-436A-B2FF-35A439440C49}" type="presParOf" srcId="{89B148EA-2903-435D-A25E-5EE0209EDA0F}" destId="{C180AFDC-601F-42E1-B245-062829BFC729}" srcOrd="0" destOrd="0" presId="urn:microsoft.com/office/officeart/2005/8/layout/pList1"/>
    <dgm:cxn modelId="{498FDD6F-BE70-4137-99B6-0BEE2E830A04}" type="presParOf" srcId="{89B148EA-2903-435D-A25E-5EE0209EDA0F}" destId="{E7D984AB-FA0B-4E1B-90FE-CC740537A926}" srcOrd="1" destOrd="0" presId="urn:microsoft.com/office/officeart/2005/8/layout/pList1"/>
    <dgm:cxn modelId="{9F2ED761-9C75-41FB-B7BE-92E7CE934C2A}" type="presParOf" srcId="{5B1C7060-5859-48E0-AAAB-314FB6FDDF5D}" destId="{948CE429-F00A-49CC-9B8A-6AC9CE2F7747}" srcOrd="3" destOrd="0" presId="urn:microsoft.com/office/officeart/2005/8/layout/pList1"/>
    <dgm:cxn modelId="{9BB5865F-5B40-41B3-B779-34635FB6AF29}" type="presParOf" srcId="{5B1C7060-5859-48E0-AAAB-314FB6FDDF5D}" destId="{7CA5B9D5-CBCC-4691-AFAC-8321E246FBAE}" srcOrd="4" destOrd="0" presId="urn:microsoft.com/office/officeart/2005/8/layout/pList1"/>
    <dgm:cxn modelId="{80F1A174-15C9-4EBB-88C9-F27DE1EEBFCC}" type="presParOf" srcId="{7CA5B9D5-CBCC-4691-AFAC-8321E246FBAE}" destId="{FE9943FF-0942-43C5-A827-DAB46BD93831}" srcOrd="0" destOrd="0" presId="urn:microsoft.com/office/officeart/2005/8/layout/pList1"/>
    <dgm:cxn modelId="{6C3CC8C4-EB37-427D-90BA-0837D065E6F5}" type="presParOf" srcId="{7CA5B9D5-CBCC-4691-AFAC-8321E246FBAE}" destId="{6E4A5F1C-7D1A-42A7-8EF9-CF1C1C26A0AE}" srcOrd="1" destOrd="0" presId="urn:microsoft.com/office/officeart/2005/8/layout/pList1"/>
    <dgm:cxn modelId="{3C461220-7034-46E6-BCC8-2F776B1B8996}" type="presParOf" srcId="{5B1C7060-5859-48E0-AAAB-314FB6FDDF5D}" destId="{094739E2-7CF9-4AE2-9745-889CBE1394B8}" srcOrd="5" destOrd="0" presId="urn:microsoft.com/office/officeart/2005/8/layout/pList1"/>
    <dgm:cxn modelId="{8404FFE9-6680-47B0-B781-4B4B207DE556}" type="presParOf" srcId="{5B1C7060-5859-48E0-AAAB-314FB6FDDF5D}" destId="{CE9A85CE-36D8-47A5-A2AE-42BFBA364155}" srcOrd="6" destOrd="0" presId="urn:microsoft.com/office/officeart/2005/8/layout/pList1"/>
    <dgm:cxn modelId="{28B4D9EB-D9FC-403F-8E66-09C6F1B4C0C1}" type="presParOf" srcId="{CE9A85CE-36D8-47A5-A2AE-42BFBA364155}" destId="{8AEBC7F2-06FC-4E89-989F-1080469F9C9E}" srcOrd="0" destOrd="0" presId="urn:microsoft.com/office/officeart/2005/8/layout/pList1"/>
    <dgm:cxn modelId="{57BE9D53-0FDE-4307-8BEE-418246A1BCE5}" type="presParOf" srcId="{CE9A85CE-36D8-47A5-A2AE-42BFBA364155}" destId="{12ED8A28-2912-4A27-9877-2928029313EF}" srcOrd="1" destOrd="0" presId="urn:microsoft.com/office/officeart/2005/8/layout/pList1"/>
    <dgm:cxn modelId="{FD8D5A94-73D3-4BC4-B96B-F6D1B203C121}" type="presParOf" srcId="{5B1C7060-5859-48E0-AAAB-314FB6FDDF5D}" destId="{ED2D856F-B8ED-458C-AF1C-65DCE3A0EB9B}" srcOrd="7" destOrd="0" presId="urn:microsoft.com/office/officeart/2005/8/layout/pList1"/>
    <dgm:cxn modelId="{401B5E4F-0A53-4EFF-8D2C-178333884608}" type="presParOf" srcId="{5B1C7060-5859-48E0-AAAB-314FB6FDDF5D}" destId="{0651ECF4-7A69-4D7E-8702-A9F9976D5D1F}" srcOrd="8" destOrd="0" presId="urn:microsoft.com/office/officeart/2005/8/layout/pList1"/>
    <dgm:cxn modelId="{60F2F09A-2BFA-4028-A72C-227745CDACBC}" type="presParOf" srcId="{0651ECF4-7A69-4D7E-8702-A9F9976D5D1F}" destId="{F6710962-037C-4C34-8620-C2408E5C0E5D}" srcOrd="0" destOrd="0" presId="urn:microsoft.com/office/officeart/2005/8/layout/pList1"/>
    <dgm:cxn modelId="{A82BC3B9-101B-495F-91B8-A2909CFC5028}" type="presParOf" srcId="{0651ECF4-7A69-4D7E-8702-A9F9976D5D1F}" destId="{CC8F815B-AD9C-4F1A-89AC-E6318690E01D}" srcOrd="1" destOrd="0" presId="urn:microsoft.com/office/officeart/2005/8/layout/pList1"/>
    <dgm:cxn modelId="{804D488E-964B-4BD4-A09F-5A1ED3ADCEFA}" type="presParOf" srcId="{5B1C7060-5859-48E0-AAAB-314FB6FDDF5D}" destId="{3423C7EA-B458-417C-8E5D-79C60FCD7388}" srcOrd="9" destOrd="0" presId="urn:microsoft.com/office/officeart/2005/8/layout/pList1"/>
    <dgm:cxn modelId="{0744E578-1AC9-4AE9-B01C-EEA3E5656A48}" type="presParOf" srcId="{5B1C7060-5859-48E0-AAAB-314FB6FDDF5D}" destId="{DAB3F18B-5978-4A01-B758-134363CAB486}" srcOrd="10" destOrd="0" presId="urn:microsoft.com/office/officeart/2005/8/layout/pList1"/>
    <dgm:cxn modelId="{CB082EAF-1706-4C8B-8D65-DD795A73025A}" type="presParOf" srcId="{DAB3F18B-5978-4A01-B758-134363CAB486}" destId="{6CAA1FBB-BF13-4F60-8F41-C7A1B6340BDF}" srcOrd="0" destOrd="0" presId="urn:microsoft.com/office/officeart/2005/8/layout/pList1"/>
    <dgm:cxn modelId="{6C03A778-C231-4334-A9A1-E1D4989051A3}" type="presParOf" srcId="{DAB3F18B-5978-4A01-B758-134363CAB486}" destId="{7DBDF6A0-0282-4334-83F8-A86CEC2B4512}" srcOrd="1" destOrd="0" presId="urn:microsoft.com/office/officeart/2005/8/layout/pList1"/>
    <dgm:cxn modelId="{A46175F3-E395-4C68-AC86-A4D27709C430}" type="presParOf" srcId="{5B1C7060-5859-48E0-AAAB-314FB6FDDF5D}" destId="{78D15D4B-A59D-4EEE-8FFE-AF15A185089A}" srcOrd="11" destOrd="0" presId="urn:microsoft.com/office/officeart/2005/8/layout/pList1"/>
    <dgm:cxn modelId="{2B667BDB-C383-461C-B547-FAD26E674BC0}" type="presParOf" srcId="{5B1C7060-5859-48E0-AAAB-314FB6FDDF5D}" destId="{2E9D92E2-38D7-4B7B-AABD-CAA708916606}" srcOrd="12" destOrd="0" presId="urn:microsoft.com/office/officeart/2005/8/layout/pList1"/>
    <dgm:cxn modelId="{7CC69388-FA73-4CCB-84E9-A930B982EC7F}" type="presParOf" srcId="{2E9D92E2-38D7-4B7B-AABD-CAA708916606}" destId="{DA939A8A-59CA-44BA-9F5E-C4DC5705BF0B}" srcOrd="0" destOrd="0" presId="urn:microsoft.com/office/officeart/2005/8/layout/pList1"/>
    <dgm:cxn modelId="{A937AB84-229C-4FFD-A8B1-D32FB5D0607B}" type="presParOf" srcId="{2E9D92E2-38D7-4B7B-AABD-CAA708916606}" destId="{6D71D7EF-03B0-48E8-9C6E-E406A7B596BE}"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A93254-02AE-4A37-B2D9-D30B4E238FA0}"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4B6927F7-6761-4905-8407-763F722DB9AC}">
      <dgm:prSet/>
      <dgm:spPr/>
      <dgm:t>
        <a:bodyPr/>
        <a:lstStyle/>
        <a:p>
          <a:pPr>
            <a:lnSpc>
              <a:spcPct val="100000"/>
            </a:lnSpc>
          </a:pPr>
          <a:r>
            <a:rPr lang="en-US"/>
            <a:t>Read your responses before using them: It is essential to provide a human eye to any content generated using generative AI tools</a:t>
          </a:r>
        </a:p>
      </dgm:t>
    </dgm:pt>
    <dgm:pt modelId="{D595DFE2-11ED-4D56-BCC6-79A5D18BEC8F}" type="parTrans" cxnId="{DE284897-9336-46B5-A032-340AE0379CF5}">
      <dgm:prSet/>
      <dgm:spPr/>
      <dgm:t>
        <a:bodyPr/>
        <a:lstStyle/>
        <a:p>
          <a:endParaRPr lang="en-US"/>
        </a:p>
      </dgm:t>
    </dgm:pt>
    <dgm:pt modelId="{22181177-B075-4111-9403-EFBC386A2959}" type="sibTrans" cxnId="{DE284897-9336-46B5-A032-340AE0379CF5}">
      <dgm:prSet/>
      <dgm:spPr/>
      <dgm:t>
        <a:bodyPr/>
        <a:lstStyle/>
        <a:p>
          <a:pPr>
            <a:lnSpc>
              <a:spcPct val="100000"/>
            </a:lnSpc>
          </a:pPr>
          <a:endParaRPr lang="en-US"/>
        </a:p>
      </dgm:t>
    </dgm:pt>
    <dgm:pt modelId="{A7A37183-660D-412C-9B35-A4E4B9D175DA}">
      <dgm:prSet/>
      <dgm:spPr/>
      <dgm:t>
        <a:bodyPr/>
        <a:lstStyle/>
        <a:p>
          <a:pPr>
            <a:lnSpc>
              <a:spcPct val="100000"/>
            </a:lnSpc>
          </a:pPr>
          <a:r>
            <a:rPr lang="en-US"/>
            <a:t>Get feedback from others: Once you have generated some content, get feedback from others to see if it is inaccurate, biased, or not optimized to CRS’ mission and values</a:t>
          </a:r>
        </a:p>
      </dgm:t>
    </dgm:pt>
    <dgm:pt modelId="{4245C3C1-5F71-462F-8EF4-CC06CBEEE255}" type="parTrans" cxnId="{48515B55-29D3-42D3-89A5-7666A2AD38D6}">
      <dgm:prSet/>
      <dgm:spPr/>
      <dgm:t>
        <a:bodyPr/>
        <a:lstStyle/>
        <a:p>
          <a:endParaRPr lang="en-US"/>
        </a:p>
      </dgm:t>
    </dgm:pt>
    <dgm:pt modelId="{BC1F6BA7-C079-4CD4-980C-2E5F3FFBD8F7}" type="sibTrans" cxnId="{48515B55-29D3-42D3-89A5-7666A2AD38D6}">
      <dgm:prSet/>
      <dgm:spPr/>
      <dgm:t>
        <a:bodyPr/>
        <a:lstStyle/>
        <a:p>
          <a:pPr>
            <a:lnSpc>
              <a:spcPct val="100000"/>
            </a:lnSpc>
          </a:pPr>
          <a:endParaRPr lang="en-US"/>
        </a:p>
      </dgm:t>
    </dgm:pt>
    <dgm:pt modelId="{5AD85262-58C2-4FB6-8A63-5BCE958042E8}">
      <dgm:prSet/>
      <dgm:spPr/>
      <dgm:t>
        <a:bodyPr/>
        <a:lstStyle/>
        <a:p>
          <a:pPr>
            <a:lnSpc>
              <a:spcPct val="100000"/>
            </a:lnSpc>
          </a:pPr>
          <a:r>
            <a:rPr lang="en-US"/>
            <a:t>Keep learning and evolving: The field of generative AI is constantly evolving</a:t>
          </a:r>
        </a:p>
      </dgm:t>
    </dgm:pt>
    <dgm:pt modelId="{FDB80F99-0DB6-4F5A-A2BA-A7D813B08217}" type="parTrans" cxnId="{96E431C5-DB06-4850-A367-9A079F2A2EFE}">
      <dgm:prSet/>
      <dgm:spPr/>
      <dgm:t>
        <a:bodyPr/>
        <a:lstStyle/>
        <a:p>
          <a:endParaRPr lang="en-US"/>
        </a:p>
      </dgm:t>
    </dgm:pt>
    <dgm:pt modelId="{319905AF-EBB6-4916-BC69-41368B0E0B35}" type="sibTrans" cxnId="{96E431C5-DB06-4850-A367-9A079F2A2EFE}">
      <dgm:prSet/>
      <dgm:spPr/>
      <dgm:t>
        <a:bodyPr/>
        <a:lstStyle/>
        <a:p>
          <a:pPr>
            <a:lnSpc>
              <a:spcPct val="100000"/>
            </a:lnSpc>
          </a:pPr>
          <a:endParaRPr lang="en-US"/>
        </a:p>
      </dgm:t>
    </dgm:pt>
    <dgm:pt modelId="{3A527421-9060-42BD-88CD-5E1EB2242712}">
      <dgm:prSet/>
      <dgm:spPr/>
      <dgm:t>
        <a:bodyPr/>
        <a:lstStyle/>
        <a:p>
          <a:pPr>
            <a:lnSpc>
              <a:spcPct val="100000"/>
            </a:lnSpc>
          </a:pPr>
          <a:r>
            <a:rPr lang="en-US"/>
            <a:t>Disclose the use of AI: In most content you create using AI, it is recommended that you disclose the fact that you used AI to create that content</a:t>
          </a:r>
        </a:p>
      </dgm:t>
    </dgm:pt>
    <dgm:pt modelId="{3AC2A84C-6C4E-4F2A-B368-068E607C46E4}" type="parTrans" cxnId="{7AAD57F1-25A3-4D24-8307-1607CC99DBA3}">
      <dgm:prSet/>
      <dgm:spPr/>
      <dgm:t>
        <a:bodyPr/>
        <a:lstStyle/>
        <a:p>
          <a:endParaRPr lang="en-US"/>
        </a:p>
      </dgm:t>
    </dgm:pt>
    <dgm:pt modelId="{49EF7EDA-6901-409B-9575-ABB8A8A4FF67}" type="sibTrans" cxnId="{7AAD57F1-25A3-4D24-8307-1607CC99DBA3}">
      <dgm:prSet/>
      <dgm:spPr/>
      <dgm:t>
        <a:bodyPr/>
        <a:lstStyle/>
        <a:p>
          <a:endParaRPr lang="en-US"/>
        </a:p>
      </dgm:t>
    </dgm:pt>
    <dgm:pt modelId="{F238DD13-66CB-4E7C-8F17-B0605062F37D}" type="pres">
      <dgm:prSet presAssocID="{3BA93254-02AE-4A37-B2D9-D30B4E238FA0}" presName="root" presStyleCnt="0">
        <dgm:presLayoutVars>
          <dgm:dir/>
          <dgm:resizeHandles val="exact"/>
        </dgm:presLayoutVars>
      </dgm:prSet>
      <dgm:spPr/>
    </dgm:pt>
    <dgm:pt modelId="{8BD95F14-DFB5-4BF7-A851-F92B6E6DC108}" type="pres">
      <dgm:prSet presAssocID="{3BA93254-02AE-4A37-B2D9-D30B4E238FA0}" presName="container" presStyleCnt="0">
        <dgm:presLayoutVars>
          <dgm:dir/>
          <dgm:resizeHandles val="exact"/>
        </dgm:presLayoutVars>
      </dgm:prSet>
      <dgm:spPr/>
    </dgm:pt>
    <dgm:pt modelId="{3823A31F-2BB8-44E5-AF99-EC056AA024A9}" type="pres">
      <dgm:prSet presAssocID="{4B6927F7-6761-4905-8407-763F722DB9AC}" presName="compNode" presStyleCnt="0"/>
      <dgm:spPr/>
    </dgm:pt>
    <dgm:pt modelId="{6363714A-E8EB-4CBA-88C2-D9EBD9C542A7}" type="pres">
      <dgm:prSet presAssocID="{4B6927F7-6761-4905-8407-763F722DB9AC}" presName="iconBgRect" presStyleLbl="bgShp" presStyleIdx="0" presStyleCnt="4"/>
      <dgm:spPr/>
    </dgm:pt>
    <dgm:pt modelId="{D68957EB-3FFD-4C52-8372-DBC357CC82F9}" type="pres">
      <dgm:prSet presAssocID="{4B6927F7-6761-4905-8407-763F722DB9A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85379041-4D9E-4234-B575-A1A81EE07711}" type="pres">
      <dgm:prSet presAssocID="{4B6927F7-6761-4905-8407-763F722DB9AC}" presName="spaceRect" presStyleCnt="0"/>
      <dgm:spPr/>
    </dgm:pt>
    <dgm:pt modelId="{3A138FD4-A813-457D-9305-2564668A8BCB}" type="pres">
      <dgm:prSet presAssocID="{4B6927F7-6761-4905-8407-763F722DB9AC}" presName="textRect" presStyleLbl="revTx" presStyleIdx="0" presStyleCnt="4">
        <dgm:presLayoutVars>
          <dgm:chMax val="1"/>
          <dgm:chPref val="1"/>
        </dgm:presLayoutVars>
      </dgm:prSet>
      <dgm:spPr/>
    </dgm:pt>
    <dgm:pt modelId="{A2664649-754D-4F1F-B63E-145A5A930F2E}" type="pres">
      <dgm:prSet presAssocID="{22181177-B075-4111-9403-EFBC386A2959}" presName="sibTrans" presStyleLbl="sibTrans2D1" presStyleIdx="0" presStyleCnt="0"/>
      <dgm:spPr/>
    </dgm:pt>
    <dgm:pt modelId="{5169A8FC-C49E-4F75-B859-6AC34FB6ADB0}" type="pres">
      <dgm:prSet presAssocID="{A7A37183-660D-412C-9B35-A4E4B9D175DA}" presName="compNode" presStyleCnt="0"/>
      <dgm:spPr/>
    </dgm:pt>
    <dgm:pt modelId="{DEC3A93E-2D89-4DDC-9B6B-27DA5D4FE3C9}" type="pres">
      <dgm:prSet presAssocID="{A7A37183-660D-412C-9B35-A4E4B9D175DA}" presName="iconBgRect" presStyleLbl="bgShp" presStyleIdx="1" presStyleCnt="4"/>
      <dgm:spPr/>
    </dgm:pt>
    <dgm:pt modelId="{87216E73-4CA1-4A3C-A52D-23D3F5395B1D}" type="pres">
      <dgm:prSet presAssocID="{A7A37183-660D-412C-9B35-A4E4B9D175D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5362A731-8DF9-4716-9D69-32CF3D113E68}" type="pres">
      <dgm:prSet presAssocID="{A7A37183-660D-412C-9B35-A4E4B9D175DA}" presName="spaceRect" presStyleCnt="0"/>
      <dgm:spPr/>
    </dgm:pt>
    <dgm:pt modelId="{B7722FE8-A9A3-4F1C-9D5F-CE482AF3AB7C}" type="pres">
      <dgm:prSet presAssocID="{A7A37183-660D-412C-9B35-A4E4B9D175DA}" presName="textRect" presStyleLbl="revTx" presStyleIdx="1" presStyleCnt="4">
        <dgm:presLayoutVars>
          <dgm:chMax val="1"/>
          <dgm:chPref val="1"/>
        </dgm:presLayoutVars>
      </dgm:prSet>
      <dgm:spPr/>
    </dgm:pt>
    <dgm:pt modelId="{88615F3E-D4BA-4F19-99F6-89BF04B1F047}" type="pres">
      <dgm:prSet presAssocID="{BC1F6BA7-C079-4CD4-980C-2E5F3FFBD8F7}" presName="sibTrans" presStyleLbl="sibTrans2D1" presStyleIdx="0" presStyleCnt="0"/>
      <dgm:spPr/>
    </dgm:pt>
    <dgm:pt modelId="{8517D0BB-78A8-43C0-A939-D4ED4526A0D2}" type="pres">
      <dgm:prSet presAssocID="{5AD85262-58C2-4FB6-8A63-5BCE958042E8}" presName="compNode" presStyleCnt="0"/>
      <dgm:spPr/>
    </dgm:pt>
    <dgm:pt modelId="{21311B53-097A-4DC1-A595-4898CA968800}" type="pres">
      <dgm:prSet presAssocID="{5AD85262-58C2-4FB6-8A63-5BCE958042E8}" presName="iconBgRect" presStyleLbl="bgShp" presStyleIdx="2" presStyleCnt="4"/>
      <dgm:spPr/>
    </dgm:pt>
    <dgm:pt modelId="{CEAA803A-C68E-4F52-ABF2-51F8CE3BF25B}" type="pres">
      <dgm:prSet presAssocID="{5AD85262-58C2-4FB6-8A63-5BCE958042E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 Bulb and Gear"/>
        </a:ext>
      </dgm:extLst>
    </dgm:pt>
    <dgm:pt modelId="{54E94249-0464-4E4F-85C0-F8FD3B00D208}" type="pres">
      <dgm:prSet presAssocID="{5AD85262-58C2-4FB6-8A63-5BCE958042E8}" presName="spaceRect" presStyleCnt="0"/>
      <dgm:spPr/>
    </dgm:pt>
    <dgm:pt modelId="{DCF934AD-F04C-428E-8F6A-64E2DB06E5EE}" type="pres">
      <dgm:prSet presAssocID="{5AD85262-58C2-4FB6-8A63-5BCE958042E8}" presName="textRect" presStyleLbl="revTx" presStyleIdx="2" presStyleCnt="4">
        <dgm:presLayoutVars>
          <dgm:chMax val="1"/>
          <dgm:chPref val="1"/>
        </dgm:presLayoutVars>
      </dgm:prSet>
      <dgm:spPr/>
    </dgm:pt>
    <dgm:pt modelId="{9FC660C2-21EB-471E-8A20-6B5912CC1260}" type="pres">
      <dgm:prSet presAssocID="{319905AF-EBB6-4916-BC69-41368B0E0B35}" presName="sibTrans" presStyleLbl="sibTrans2D1" presStyleIdx="0" presStyleCnt="0"/>
      <dgm:spPr/>
    </dgm:pt>
    <dgm:pt modelId="{F9F78326-5870-404B-BB6E-207AEBB2618F}" type="pres">
      <dgm:prSet presAssocID="{3A527421-9060-42BD-88CD-5E1EB2242712}" presName="compNode" presStyleCnt="0"/>
      <dgm:spPr/>
    </dgm:pt>
    <dgm:pt modelId="{4DB1F3B4-A2E5-41A8-9A1A-D9AF042879E7}" type="pres">
      <dgm:prSet presAssocID="{3A527421-9060-42BD-88CD-5E1EB2242712}" presName="iconBgRect" presStyleLbl="bgShp" presStyleIdx="3" presStyleCnt="4"/>
      <dgm:spPr/>
    </dgm:pt>
    <dgm:pt modelId="{BC1D285F-AA9B-471B-8ED0-C99D429B4386}" type="pres">
      <dgm:prSet presAssocID="{3A527421-9060-42BD-88CD-5E1EB224271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erson with Idea"/>
        </a:ext>
      </dgm:extLst>
    </dgm:pt>
    <dgm:pt modelId="{2EF78040-5468-4BBA-9C80-3B80EE5F7343}" type="pres">
      <dgm:prSet presAssocID="{3A527421-9060-42BD-88CD-5E1EB2242712}" presName="spaceRect" presStyleCnt="0"/>
      <dgm:spPr/>
    </dgm:pt>
    <dgm:pt modelId="{97202AD8-45E6-4709-8B7F-C8E6CC833D5B}" type="pres">
      <dgm:prSet presAssocID="{3A527421-9060-42BD-88CD-5E1EB2242712}" presName="textRect" presStyleLbl="revTx" presStyleIdx="3" presStyleCnt="4">
        <dgm:presLayoutVars>
          <dgm:chMax val="1"/>
          <dgm:chPref val="1"/>
        </dgm:presLayoutVars>
      </dgm:prSet>
      <dgm:spPr/>
    </dgm:pt>
  </dgm:ptLst>
  <dgm:cxnLst>
    <dgm:cxn modelId="{04351A06-7C32-4261-BA6E-8CF60DC6E4A0}" type="presOf" srcId="{3BA93254-02AE-4A37-B2D9-D30B4E238FA0}" destId="{F238DD13-66CB-4E7C-8F17-B0605062F37D}" srcOrd="0" destOrd="0" presId="urn:microsoft.com/office/officeart/2018/2/layout/IconCircleList"/>
    <dgm:cxn modelId="{2772261A-E536-4598-967E-B36D8B82B7AF}" type="presOf" srcId="{BC1F6BA7-C079-4CD4-980C-2E5F3FFBD8F7}" destId="{88615F3E-D4BA-4F19-99F6-89BF04B1F047}" srcOrd="0" destOrd="0" presId="urn:microsoft.com/office/officeart/2018/2/layout/IconCircleList"/>
    <dgm:cxn modelId="{F9481151-996E-4414-A650-5095D9D8F53B}" type="presOf" srcId="{A7A37183-660D-412C-9B35-A4E4B9D175DA}" destId="{B7722FE8-A9A3-4F1C-9D5F-CE482AF3AB7C}" srcOrd="0" destOrd="0" presId="urn:microsoft.com/office/officeart/2018/2/layout/IconCircleList"/>
    <dgm:cxn modelId="{48515B55-29D3-42D3-89A5-7666A2AD38D6}" srcId="{3BA93254-02AE-4A37-B2D9-D30B4E238FA0}" destId="{A7A37183-660D-412C-9B35-A4E4B9D175DA}" srcOrd="1" destOrd="0" parTransId="{4245C3C1-5F71-462F-8EF4-CC06CBEEE255}" sibTransId="{BC1F6BA7-C079-4CD4-980C-2E5F3FFBD8F7}"/>
    <dgm:cxn modelId="{5E8E2E7F-72B5-48EF-8AB7-607AC434D2BF}" type="presOf" srcId="{3A527421-9060-42BD-88CD-5E1EB2242712}" destId="{97202AD8-45E6-4709-8B7F-C8E6CC833D5B}" srcOrd="0" destOrd="0" presId="urn:microsoft.com/office/officeart/2018/2/layout/IconCircleList"/>
    <dgm:cxn modelId="{986B108D-1DDE-4D9C-9572-FBFA2823FB73}" type="presOf" srcId="{319905AF-EBB6-4916-BC69-41368B0E0B35}" destId="{9FC660C2-21EB-471E-8A20-6B5912CC1260}" srcOrd="0" destOrd="0" presId="urn:microsoft.com/office/officeart/2018/2/layout/IconCircleList"/>
    <dgm:cxn modelId="{DE284897-9336-46B5-A032-340AE0379CF5}" srcId="{3BA93254-02AE-4A37-B2D9-D30B4E238FA0}" destId="{4B6927F7-6761-4905-8407-763F722DB9AC}" srcOrd="0" destOrd="0" parTransId="{D595DFE2-11ED-4D56-BCC6-79A5D18BEC8F}" sibTransId="{22181177-B075-4111-9403-EFBC386A2959}"/>
    <dgm:cxn modelId="{C88FA2C2-F3B0-4F6E-AAAF-7A51FA411675}" type="presOf" srcId="{22181177-B075-4111-9403-EFBC386A2959}" destId="{A2664649-754D-4F1F-B63E-145A5A930F2E}" srcOrd="0" destOrd="0" presId="urn:microsoft.com/office/officeart/2018/2/layout/IconCircleList"/>
    <dgm:cxn modelId="{96E431C5-DB06-4850-A367-9A079F2A2EFE}" srcId="{3BA93254-02AE-4A37-B2D9-D30B4E238FA0}" destId="{5AD85262-58C2-4FB6-8A63-5BCE958042E8}" srcOrd="2" destOrd="0" parTransId="{FDB80F99-0DB6-4F5A-A2BA-A7D813B08217}" sibTransId="{319905AF-EBB6-4916-BC69-41368B0E0B35}"/>
    <dgm:cxn modelId="{62BA76CD-6369-4EDA-8064-7E71D9E8835A}" type="presOf" srcId="{5AD85262-58C2-4FB6-8A63-5BCE958042E8}" destId="{DCF934AD-F04C-428E-8F6A-64E2DB06E5EE}" srcOrd="0" destOrd="0" presId="urn:microsoft.com/office/officeart/2018/2/layout/IconCircleList"/>
    <dgm:cxn modelId="{7AAD57F1-25A3-4D24-8307-1607CC99DBA3}" srcId="{3BA93254-02AE-4A37-B2D9-D30B4E238FA0}" destId="{3A527421-9060-42BD-88CD-5E1EB2242712}" srcOrd="3" destOrd="0" parTransId="{3AC2A84C-6C4E-4F2A-B368-068E607C46E4}" sibTransId="{49EF7EDA-6901-409B-9575-ABB8A8A4FF67}"/>
    <dgm:cxn modelId="{2859AAF7-D9C3-4857-B576-22D30B8D4C23}" type="presOf" srcId="{4B6927F7-6761-4905-8407-763F722DB9AC}" destId="{3A138FD4-A813-457D-9305-2564668A8BCB}" srcOrd="0" destOrd="0" presId="urn:microsoft.com/office/officeart/2018/2/layout/IconCircleList"/>
    <dgm:cxn modelId="{DE1EAF0E-B5D0-4C38-ADDA-ED94F42C24EA}" type="presParOf" srcId="{F238DD13-66CB-4E7C-8F17-B0605062F37D}" destId="{8BD95F14-DFB5-4BF7-A851-F92B6E6DC108}" srcOrd="0" destOrd="0" presId="urn:microsoft.com/office/officeart/2018/2/layout/IconCircleList"/>
    <dgm:cxn modelId="{CE457DD0-D3FC-4019-B738-323B70506199}" type="presParOf" srcId="{8BD95F14-DFB5-4BF7-A851-F92B6E6DC108}" destId="{3823A31F-2BB8-44E5-AF99-EC056AA024A9}" srcOrd="0" destOrd="0" presId="urn:microsoft.com/office/officeart/2018/2/layout/IconCircleList"/>
    <dgm:cxn modelId="{DDF90068-B35B-4FE7-A484-356DDF414C47}" type="presParOf" srcId="{3823A31F-2BB8-44E5-AF99-EC056AA024A9}" destId="{6363714A-E8EB-4CBA-88C2-D9EBD9C542A7}" srcOrd="0" destOrd="0" presId="urn:microsoft.com/office/officeart/2018/2/layout/IconCircleList"/>
    <dgm:cxn modelId="{BD06A749-76AA-45EB-A983-2A76C6D0F0EE}" type="presParOf" srcId="{3823A31F-2BB8-44E5-AF99-EC056AA024A9}" destId="{D68957EB-3FFD-4C52-8372-DBC357CC82F9}" srcOrd="1" destOrd="0" presId="urn:microsoft.com/office/officeart/2018/2/layout/IconCircleList"/>
    <dgm:cxn modelId="{586F745C-3338-4C58-B0DE-42EE74CFDF37}" type="presParOf" srcId="{3823A31F-2BB8-44E5-AF99-EC056AA024A9}" destId="{85379041-4D9E-4234-B575-A1A81EE07711}" srcOrd="2" destOrd="0" presId="urn:microsoft.com/office/officeart/2018/2/layout/IconCircleList"/>
    <dgm:cxn modelId="{67F93695-9B3B-4CF0-82EA-867267A9D219}" type="presParOf" srcId="{3823A31F-2BB8-44E5-AF99-EC056AA024A9}" destId="{3A138FD4-A813-457D-9305-2564668A8BCB}" srcOrd="3" destOrd="0" presId="urn:microsoft.com/office/officeart/2018/2/layout/IconCircleList"/>
    <dgm:cxn modelId="{38C48BA0-7E51-4563-9606-EBAAE3EF17D4}" type="presParOf" srcId="{8BD95F14-DFB5-4BF7-A851-F92B6E6DC108}" destId="{A2664649-754D-4F1F-B63E-145A5A930F2E}" srcOrd="1" destOrd="0" presId="urn:microsoft.com/office/officeart/2018/2/layout/IconCircleList"/>
    <dgm:cxn modelId="{15359B85-ADE4-435C-9370-62F3E123C581}" type="presParOf" srcId="{8BD95F14-DFB5-4BF7-A851-F92B6E6DC108}" destId="{5169A8FC-C49E-4F75-B859-6AC34FB6ADB0}" srcOrd="2" destOrd="0" presId="urn:microsoft.com/office/officeart/2018/2/layout/IconCircleList"/>
    <dgm:cxn modelId="{EB9C03D2-7A25-4B9F-BA08-80F5FCAE37F5}" type="presParOf" srcId="{5169A8FC-C49E-4F75-B859-6AC34FB6ADB0}" destId="{DEC3A93E-2D89-4DDC-9B6B-27DA5D4FE3C9}" srcOrd="0" destOrd="0" presId="urn:microsoft.com/office/officeart/2018/2/layout/IconCircleList"/>
    <dgm:cxn modelId="{47F82C5D-BAC5-471B-A0EC-9507E1A08DF5}" type="presParOf" srcId="{5169A8FC-C49E-4F75-B859-6AC34FB6ADB0}" destId="{87216E73-4CA1-4A3C-A52D-23D3F5395B1D}" srcOrd="1" destOrd="0" presId="urn:microsoft.com/office/officeart/2018/2/layout/IconCircleList"/>
    <dgm:cxn modelId="{A0DA633C-332A-48BB-9FD9-45AD5AF1E76E}" type="presParOf" srcId="{5169A8FC-C49E-4F75-B859-6AC34FB6ADB0}" destId="{5362A731-8DF9-4716-9D69-32CF3D113E68}" srcOrd="2" destOrd="0" presId="urn:microsoft.com/office/officeart/2018/2/layout/IconCircleList"/>
    <dgm:cxn modelId="{C8F43B5B-A26A-4458-87D5-061CF6FEF0B8}" type="presParOf" srcId="{5169A8FC-C49E-4F75-B859-6AC34FB6ADB0}" destId="{B7722FE8-A9A3-4F1C-9D5F-CE482AF3AB7C}" srcOrd="3" destOrd="0" presId="urn:microsoft.com/office/officeart/2018/2/layout/IconCircleList"/>
    <dgm:cxn modelId="{1BBF66A8-BEA9-439F-ABDC-FECD10FEE86F}" type="presParOf" srcId="{8BD95F14-DFB5-4BF7-A851-F92B6E6DC108}" destId="{88615F3E-D4BA-4F19-99F6-89BF04B1F047}" srcOrd="3" destOrd="0" presId="urn:microsoft.com/office/officeart/2018/2/layout/IconCircleList"/>
    <dgm:cxn modelId="{B5190E59-E79C-46B2-BEF1-122A93D1911D}" type="presParOf" srcId="{8BD95F14-DFB5-4BF7-A851-F92B6E6DC108}" destId="{8517D0BB-78A8-43C0-A939-D4ED4526A0D2}" srcOrd="4" destOrd="0" presId="urn:microsoft.com/office/officeart/2018/2/layout/IconCircleList"/>
    <dgm:cxn modelId="{E50AF1AA-7737-4C73-8EFB-75DD15EC2D8B}" type="presParOf" srcId="{8517D0BB-78A8-43C0-A939-D4ED4526A0D2}" destId="{21311B53-097A-4DC1-A595-4898CA968800}" srcOrd="0" destOrd="0" presId="urn:microsoft.com/office/officeart/2018/2/layout/IconCircleList"/>
    <dgm:cxn modelId="{D6C6FB9D-B695-4089-A8FE-63D8B3CEC413}" type="presParOf" srcId="{8517D0BB-78A8-43C0-A939-D4ED4526A0D2}" destId="{CEAA803A-C68E-4F52-ABF2-51F8CE3BF25B}" srcOrd="1" destOrd="0" presId="urn:microsoft.com/office/officeart/2018/2/layout/IconCircleList"/>
    <dgm:cxn modelId="{651B36E5-F776-4BEE-9963-595412354C51}" type="presParOf" srcId="{8517D0BB-78A8-43C0-A939-D4ED4526A0D2}" destId="{54E94249-0464-4E4F-85C0-F8FD3B00D208}" srcOrd="2" destOrd="0" presId="urn:microsoft.com/office/officeart/2018/2/layout/IconCircleList"/>
    <dgm:cxn modelId="{24EAD013-B30A-4356-B4FE-4E35ABBEBC74}" type="presParOf" srcId="{8517D0BB-78A8-43C0-A939-D4ED4526A0D2}" destId="{DCF934AD-F04C-428E-8F6A-64E2DB06E5EE}" srcOrd="3" destOrd="0" presId="urn:microsoft.com/office/officeart/2018/2/layout/IconCircleList"/>
    <dgm:cxn modelId="{A24FAF8A-95CF-4417-8136-B37BF97D9AC6}" type="presParOf" srcId="{8BD95F14-DFB5-4BF7-A851-F92B6E6DC108}" destId="{9FC660C2-21EB-471E-8A20-6B5912CC1260}" srcOrd="5" destOrd="0" presId="urn:microsoft.com/office/officeart/2018/2/layout/IconCircleList"/>
    <dgm:cxn modelId="{A58D20C8-E32A-4EC8-9DBC-45F69CB86984}" type="presParOf" srcId="{8BD95F14-DFB5-4BF7-A851-F92B6E6DC108}" destId="{F9F78326-5870-404B-BB6E-207AEBB2618F}" srcOrd="6" destOrd="0" presId="urn:microsoft.com/office/officeart/2018/2/layout/IconCircleList"/>
    <dgm:cxn modelId="{0904568C-3182-4E35-A664-F54ED4EDE445}" type="presParOf" srcId="{F9F78326-5870-404B-BB6E-207AEBB2618F}" destId="{4DB1F3B4-A2E5-41A8-9A1A-D9AF042879E7}" srcOrd="0" destOrd="0" presId="urn:microsoft.com/office/officeart/2018/2/layout/IconCircleList"/>
    <dgm:cxn modelId="{20EC1528-1C92-4064-A166-493B6F3FDE56}" type="presParOf" srcId="{F9F78326-5870-404B-BB6E-207AEBB2618F}" destId="{BC1D285F-AA9B-471B-8ED0-C99D429B4386}" srcOrd="1" destOrd="0" presId="urn:microsoft.com/office/officeart/2018/2/layout/IconCircleList"/>
    <dgm:cxn modelId="{202BFD3B-D3EE-4D52-9063-09FEDE8058C4}" type="presParOf" srcId="{F9F78326-5870-404B-BB6E-207AEBB2618F}" destId="{2EF78040-5468-4BBA-9C80-3B80EE5F7343}" srcOrd="2" destOrd="0" presId="urn:microsoft.com/office/officeart/2018/2/layout/IconCircleList"/>
    <dgm:cxn modelId="{9771622A-6B4B-4995-82C7-128DA091F718}" type="presParOf" srcId="{F9F78326-5870-404B-BB6E-207AEBB2618F}" destId="{97202AD8-45E6-4709-8B7F-C8E6CC833D5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8AA117C-142E-4A03-8314-A6EBA4AB45E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IN"/>
        </a:p>
      </dgm:t>
    </dgm:pt>
    <dgm:pt modelId="{5472C4E1-6D25-42DF-82F9-AD3B70007673}">
      <dgm:prSet/>
      <dgm:spPr/>
      <dgm:t>
        <a:bodyPr/>
        <a:lstStyle/>
        <a:p>
          <a:r>
            <a:rPr lang="en-IN" dirty="0"/>
            <a:t>Multi-hour training to Asia Staff on the use of Generative AI.</a:t>
          </a:r>
        </a:p>
      </dgm:t>
    </dgm:pt>
    <dgm:pt modelId="{2FB708F2-3D90-416F-BF6F-DA8676582451}" type="parTrans" cxnId="{60B7EF28-63A8-42D3-A75C-DB3001791229}">
      <dgm:prSet/>
      <dgm:spPr/>
      <dgm:t>
        <a:bodyPr/>
        <a:lstStyle/>
        <a:p>
          <a:endParaRPr lang="en-IN"/>
        </a:p>
      </dgm:t>
    </dgm:pt>
    <dgm:pt modelId="{74F2ADC8-B8EA-4BCC-A45B-451B89A36021}" type="sibTrans" cxnId="{60B7EF28-63A8-42D3-A75C-DB3001791229}">
      <dgm:prSet/>
      <dgm:spPr/>
      <dgm:t>
        <a:bodyPr/>
        <a:lstStyle/>
        <a:p>
          <a:endParaRPr lang="en-IN"/>
        </a:p>
      </dgm:t>
    </dgm:pt>
    <dgm:pt modelId="{B457FF43-5D1A-40F7-A087-1052E8407705}">
      <dgm:prSet/>
      <dgm:spPr/>
      <dgm:t>
        <a:bodyPr/>
        <a:lstStyle/>
        <a:p>
          <a:r>
            <a:rPr lang="en-IN"/>
            <a:t>Introduction to Community of Practice and resources.</a:t>
          </a:r>
        </a:p>
      </dgm:t>
    </dgm:pt>
    <dgm:pt modelId="{F83E2E95-5411-40F0-B4FA-D8C1CF8EC44C}" type="parTrans" cxnId="{D128D4DD-BE35-4E6C-91BF-063D2986EF1D}">
      <dgm:prSet/>
      <dgm:spPr/>
      <dgm:t>
        <a:bodyPr/>
        <a:lstStyle/>
        <a:p>
          <a:endParaRPr lang="en-IN"/>
        </a:p>
      </dgm:t>
    </dgm:pt>
    <dgm:pt modelId="{2DE5B901-583B-4A31-B423-0A38753F9B5F}" type="sibTrans" cxnId="{D128D4DD-BE35-4E6C-91BF-063D2986EF1D}">
      <dgm:prSet/>
      <dgm:spPr/>
      <dgm:t>
        <a:bodyPr/>
        <a:lstStyle/>
        <a:p>
          <a:endParaRPr lang="en-IN"/>
        </a:p>
      </dgm:t>
    </dgm:pt>
    <dgm:pt modelId="{68070356-8A14-4637-9D93-C343CAFF48DF}">
      <dgm:prSet/>
      <dgm:spPr/>
      <dgm:t>
        <a:bodyPr/>
        <a:lstStyle/>
        <a:p>
          <a:r>
            <a:rPr lang="en-IN"/>
            <a:t>Webinars on useful resources around new developments.</a:t>
          </a:r>
        </a:p>
      </dgm:t>
    </dgm:pt>
    <dgm:pt modelId="{B24B8E5D-EC05-4FDF-9B01-AC51A8BC04AB}" type="parTrans" cxnId="{AB53EE2A-938F-44B3-BC22-3D5D7510B824}">
      <dgm:prSet/>
      <dgm:spPr/>
      <dgm:t>
        <a:bodyPr/>
        <a:lstStyle/>
        <a:p>
          <a:endParaRPr lang="en-IN"/>
        </a:p>
      </dgm:t>
    </dgm:pt>
    <dgm:pt modelId="{442F08FE-3040-425C-B058-5C314BFDD6A1}" type="sibTrans" cxnId="{AB53EE2A-938F-44B3-BC22-3D5D7510B824}">
      <dgm:prSet/>
      <dgm:spPr/>
      <dgm:t>
        <a:bodyPr/>
        <a:lstStyle/>
        <a:p>
          <a:endParaRPr lang="en-IN"/>
        </a:p>
      </dgm:t>
    </dgm:pt>
    <dgm:pt modelId="{1A88ECE8-C182-461D-9A5C-360A4EEE021F}" type="pres">
      <dgm:prSet presAssocID="{28AA117C-142E-4A03-8314-A6EBA4AB45ED}" presName="linearFlow" presStyleCnt="0">
        <dgm:presLayoutVars>
          <dgm:dir/>
          <dgm:resizeHandles val="exact"/>
        </dgm:presLayoutVars>
      </dgm:prSet>
      <dgm:spPr/>
    </dgm:pt>
    <dgm:pt modelId="{361B3464-CFA6-45B3-B594-BADCFC4BD3AD}" type="pres">
      <dgm:prSet presAssocID="{5472C4E1-6D25-42DF-82F9-AD3B70007673}" presName="composite" presStyleCnt="0"/>
      <dgm:spPr/>
    </dgm:pt>
    <dgm:pt modelId="{D2AAC004-16E8-49C9-AC25-CF07BC52E481}" type="pres">
      <dgm:prSet presAssocID="{5472C4E1-6D25-42DF-82F9-AD3B70007673}"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eacher with solid fill"/>
        </a:ext>
      </dgm:extLst>
    </dgm:pt>
    <dgm:pt modelId="{F91C3267-27CB-4C4C-95E0-CB955B090288}" type="pres">
      <dgm:prSet presAssocID="{5472C4E1-6D25-42DF-82F9-AD3B70007673}" presName="txShp" presStyleLbl="node1" presStyleIdx="0" presStyleCnt="3">
        <dgm:presLayoutVars>
          <dgm:bulletEnabled val="1"/>
        </dgm:presLayoutVars>
      </dgm:prSet>
      <dgm:spPr/>
    </dgm:pt>
    <dgm:pt modelId="{304B9D84-19BF-4AE7-9A2E-B154D7075F19}" type="pres">
      <dgm:prSet presAssocID="{74F2ADC8-B8EA-4BCC-A45B-451B89A36021}" presName="spacing" presStyleCnt="0"/>
      <dgm:spPr/>
    </dgm:pt>
    <dgm:pt modelId="{64DF2B05-40FC-4C14-94B1-F469DD9F584E}" type="pres">
      <dgm:prSet presAssocID="{B457FF43-5D1A-40F7-A087-1052E8407705}" presName="composite" presStyleCnt="0"/>
      <dgm:spPr/>
    </dgm:pt>
    <dgm:pt modelId="{25B8B134-E038-417F-8B83-1C60E6F14271}" type="pres">
      <dgm:prSet presAssocID="{B457FF43-5D1A-40F7-A087-1052E8407705}"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at with solid fill"/>
        </a:ext>
      </dgm:extLst>
    </dgm:pt>
    <dgm:pt modelId="{6F0E0A0A-38ED-4E74-89FC-ED4CDB1814B7}" type="pres">
      <dgm:prSet presAssocID="{B457FF43-5D1A-40F7-A087-1052E8407705}" presName="txShp" presStyleLbl="node1" presStyleIdx="1" presStyleCnt="3">
        <dgm:presLayoutVars>
          <dgm:bulletEnabled val="1"/>
        </dgm:presLayoutVars>
      </dgm:prSet>
      <dgm:spPr/>
    </dgm:pt>
    <dgm:pt modelId="{B1D0D196-89CB-4CFC-B928-F6A21B63F2CD}" type="pres">
      <dgm:prSet presAssocID="{2DE5B901-583B-4A31-B423-0A38753F9B5F}" presName="spacing" presStyleCnt="0"/>
      <dgm:spPr/>
    </dgm:pt>
    <dgm:pt modelId="{933E900D-395D-432B-A178-C6ED8E555E3E}" type="pres">
      <dgm:prSet presAssocID="{68070356-8A14-4637-9D93-C343CAFF48DF}" presName="composite" presStyleCnt="0"/>
      <dgm:spPr/>
    </dgm:pt>
    <dgm:pt modelId="{F1446CB3-4BEB-4B39-936E-01125919545E}" type="pres">
      <dgm:prSet presAssocID="{68070356-8A14-4637-9D93-C343CAFF48DF}"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Online meeting with solid fill"/>
        </a:ext>
      </dgm:extLst>
    </dgm:pt>
    <dgm:pt modelId="{1415AAC1-F9AA-4D23-A725-B6B4589E47A9}" type="pres">
      <dgm:prSet presAssocID="{68070356-8A14-4637-9D93-C343CAFF48DF}" presName="txShp" presStyleLbl="node1" presStyleIdx="2" presStyleCnt="3">
        <dgm:presLayoutVars>
          <dgm:bulletEnabled val="1"/>
        </dgm:presLayoutVars>
      </dgm:prSet>
      <dgm:spPr/>
    </dgm:pt>
  </dgm:ptLst>
  <dgm:cxnLst>
    <dgm:cxn modelId="{60B7EF28-63A8-42D3-A75C-DB3001791229}" srcId="{28AA117C-142E-4A03-8314-A6EBA4AB45ED}" destId="{5472C4E1-6D25-42DF-82F9-AD3B70007673}" srcOrd="0" destOrd="0" parTransId="{2FB708F2-3D90-416F-BF6F-DA8676582451}" sibTransId="{74F2ADC8-B8EA-4BCC-A45B-451B89A36021}"/>
    <dgm:cxn modelId="{AB53EE2A-938F-44B3-BC22-3D5D7510B824}" srcId="{28AA117C-142E-4A03-8314-A6EBA4AB45ED}" destId="{68070356-8A14-4637-9D93-C343CAFF48DF}" srcOrd="2" destOrd="0" parTransId="{B24B8E5D-EC05-4FDF-9B01-AC51A8BC04AB}" sibTransId="{442F08FE-3040-425C-B058-5C314BFDD6A1}"/>
    <dgm:cxn modelId="{17988E86-134A-4740-89E4-E518CD27EF84}" type="presOf" srcId="{B457FF43-5D1A-40F7-A087-1052E8407705}" destId="{6F0E0A0A-38ED-4E74-89FC-ED4CDB1814B7}" srcOrd="0" destOrd="0" presId="urn:microsoft.com/office/officeart/2005/8/layout/vList3"/>
    <dgm:cxn modelId="{4EBC8DA2-DC6A-4774-99DE-0511EDDBADDC}" type="presOf" srcId="{28AA117C-142E-4A03-8314-A6EBA4AB45ED}" destId="{1A88ECE8-C182-461D-9A5C-360A4EEE021F}" srcOrd="0" destOrd="0" presId="urn:microsoft.com/office/officeart/2005/8/layout/vList3"/>
    <dgm:cxn modelId="{D128D4DD-BE35-4E6C-91BF-063D2986EF1D}" srcId="{28AA117C-142E-4A03-8314-A6EBA4AB45ED}" destId="{B457FF43-5D1A-40F7-A087-1052E8407705}" srcOrd="1" destOrd="0" parTransId="{F83E2E95-5411-40F0-B4FA-D8C1CF8EC44C}" sibTransId="{2DE5B901-583B-4A31-B423-0A38753F9B5F}"/>
    <dgm:cxn modelId="{AC3358DE-FD84-4E59-AE61-6045DE7B014D}" type="presOf" srcId="{5472C4E1-6D25-42DF-82F9-AD3B70007673}" destId="{F91C3267-27CB-4C4C-95E0-CB955B090288}" srcOrd="0" destOrd="0" presId="urn:microsoft.com/office/officeart/2005/8/layout/vList3"/>
    <dgm:cxn modelId="{7DC7F6FB-A196-4E05-8C98-D5DF4E170AE7}" type="presOf" srcId="{68070356-8A14-4637-9D93-C343CAFF48DF}" destId="{1415AAC1-F9AA-4D23-A725-B6B4589E47A9}" srcOrd="0" destOrd="0" presId="urn:microsoft.com/office/officeart/2005/8/layout/vList3"/>
    <dgm:cxn modelId="{53281C63-D3BF-4F8C-98DD-EAB327AD3323}" type="presParOf" srcId="{1A88ECE8-C182-461D-9A5C-360A4EEE021F}" destId="{361B3464-CFA6-45B3-B594-BADCFC4BD3AD}" srcOrd="0" destOrd="0" presId="urn:microsoft.com/office/officeart/2005/8/layout/vList3"/>
    <dgm:cxn modelId="{150264DE-985E-4912-B21F-07D11068F5B9}" type="presParOf" srcId="{361B3464-CFA6-45B3-B594-BADCFC4BD3AD}" destId="{D2AAC004-16E8-49C9-AC25-CF07BC52E481}" srcOrd="0" destOrd="0" presId="urn:microsoft.com/office/officeart/2005/8/layout/vList3"/>
    <dgm:cxn modelId="{5272A684-8100-434B-B85C-F797347DFF8B}" type="presParOf" srcId="{361B3464-CFA6-45B3-B594-BADCFC4BD3AD}" destId="{F91C3267-27CB-4C4C-95E0-CB955B090288}" srcOrd="1" destOrd="0" presId="urn:microsoft.com/office/officeart/2005/8/layout/vList3"/>
    <dgm:cxn modelId="{48847A9B-CC6F-4396-93F8-4C1AE4B33761}" type="presParOf" srcId="{1A88ECE8-C182-461D-9A5C-360A4EEE021F}" destId="{304B9D84-19BF-4AE7-9A2E-B154D7075F19}" srcOrd="1" destOrd="0" presId="urn:microsoft.com/office/officeart/2005/8/layout/vList3"/>
    <dgm:cxn modelId="{000338D7-94C4-47A7-993C-3DA5D21BB2D4}" type="presParOf" srcId="{1A88ECE8-C182-461D-9A5C-360A4EEE021F}" destId="{64DF2B05-40FC-4C14-94B1-F469DD9F584E}" srcOrd="2" destOrd="0" presId="urn:microsoft.com/office/officeart/2005/8/layout/vList3"/>
    <dgm:cxn modelId="{881ECE2A-F46F-4E7F-BEFE-0F92A45BB997}" type="presParOf" srcId="{64DF2B05-40FC-4C14-94B1-F469DD9F584E}" destId="{25B8B134-E038-417F-8B83-1C60E6F14271}" srcOrd="0" destOrd="0" presId="urn:microsoft.com/office/officeart/2005/8/layout/vList3"/>
    <dgm:cxn modelId="{4B795CAE-AE5F-4025-AFC3-64EB17A0011B}" type="presParOf" srcId="{64DF2B05-40FC-4C14-94B1-F469DD9F584E}" destId="{6F0E0A0A-38ED-4E74-89FC-ED4CDB1814B7}" srcOrd="1" destOrd="0" presId="urn:microsoft.com/office/officeart/2005/8/layout/vList3"/>
    <dgm:cxn modelId="{BF1E9671-CD48-464B-BDEF-F23348B781BA}" type="presParOf" srcId="{1A88ECE8-C182-461D-9A5C-360A4EEE021F}" destId="{B1D0D196-89CB-4CFC-B928-F6A21B63F2CD}" srcOrd="3" destOrd="0" presId="urn:microsoft.com/office/officeart/2005/8/layout/vList3"/>
    <dgm:cxn modelId="{25694EF1-D814-4939-9A22-904BA79DCBA8}" type="presParOf" srcId="{1A88ECE8-C182-461D-9A5C-360A4EEE021F}" destId="{933E900D-395D-432B-A178-C6ED8E555E3E}" srcOrd="4" destOrd="0" presId="urn:microsoft.com/office/officeart/2005/8/layout/vList3"/>
    <dgm:cxn modelId="{DE368567-B840-4569-B76E-2F790B4CDB40}" type="presParOf" srcId="{933E900D-395D-432B-A178-C6ED8E555E3E}" destId="{F1446CB3-4BEB-4B39-936E-01125919545E}" srcOrd="0" destOrd="0" presId="urn:microsoft.com/office/officeart/2005/8/layout/vList3"/>
    <dgm:cxn modelId="{FF1E359C-F008-402C-9B73-17F97B870EB0}" type="presParOf" srcId="{933E900D-395D-432B-A178-C6ED8E555E3E}" destId="{1415AAC1-F9AA-4D23-A725-B6B4589E47A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DBA18A-0F73-43CA-B554-050987534AC8}">
      <dsp:nvSpPr>
        <dsp:cNvPr id="0" name=""/>
        <dsp:cNvSpPr/>
      </dsp:nvSpPr>
      <dsp:spPr>
        <a:xfrm>
          <a:off x="332968" y="1794"/>
          <a:ext cx="1590653" cy="1455187"/>
        </a:xfrm>
        <a:prstGeom prst="round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2585F4B-B1CE-46DB-B0C3-23C5415DD384}">
      <dsp:nvSpPr>
        <dsp:cNvPr id="0" name=""/>
        <dsp:cNvSpPr/>
      </dsp:nvSpPr>
      <dsp:spPr>
        <a:xfrm>
          <a:off x="72280" y="1456981"/>
          <a:ext cx="2112028" cy="78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cap="none"/>
            <a:t>Summarizing</a:t>
          </a:r>
          <a:endParaRPr lang="en-US" sz="2200" kern="1200" cap="none"/>
        </a:p>
      </dsp:txBody>
      <dsp:txXfrm>
        <a:off x="72280" y="1456981"/>
        <a:ext cx="2112028" cy="783562"/>
      </dsp:txXfrm>
    </dsp:sp>
    <dsp:sp modelId="{C180AFDC-601F-42E1-B245-062829BFC729}">
      <dsp:nvSpPr>
        <dsp:cNvPr id="0" name=""/>
        <dsp:cNvSpPr/>
      </dsp:nvSpPr>
      <dsp:spPr>
        <a:xfrm>
          <a:off x="2580667" y="1794"/>
          <a:ext cx="1741895" cy="1455187"/>
        </a:xfrm>
        <a:prstGeom prst="round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7D984AB-FA0B-4E1B-90FE-CC740537A926}">
      <dsp:nvSpPr>
        <dsp:cNvPr id="0" name=""/>
        <dsp:cNvSpPr/>
      </dsp:nvSpPr>
      <dsp:spPr>
        <a:xfrm>
          <a:off x="2395600" y="1456981"/>
          <a:ext cx="2112028" cy="78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cap="none"/>
            <a:t>Brainstorming</a:t>
          </a:r>
          <a:endParaRPr lang="en-US" sz="2200" kern="1200" cap="none"/>
        </a:p>
      </dsp:txBody>
      <dsp:txXfrm>
        <a:off x="2395600" y="1456981"/>
        <a:ext cx="2112028" cy="783562"/>
      </dsp:txXfrm>
    </dsp:sp>
    <dsp:sp modelId="{FE9943FF-0942-43C5-A827-DAB46BD93831}">
      <dsp:nvSpPr>
        <dsp:cNvPr id="0" name=""/>
        <dsp:cNvSpPr/>
      </dsp:nvSpPr>
      <dsp:spPr>
        <a:xfrm>
          <a:off x="4891273" y="1794"/>
          <a:ext cx="1767324" cy="1455187"/>
        </a:xfrm>
        <a:prstGeom prst="round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E4A5F1C-7D1A-42A7-8EF9-CF1C1C26A0AE}">
      <dsp:nvSpPr>
        <dsp:cNvPr id="0" name=""/>
        <dsp:cNvSpPr/>
      </dsp:nvSpPr>
      <dsp:spPr>
        <a:xfrm>
          <a:off x="4718921" y="1456981"/>
          <a:ext cx="2112028" cy="78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cap="none"/>
            <a:t>Synthesizing</a:t>
          </a:r>
          <a:endParaRPr lang="en-US" sz="2200" kern="1200" cap="none"/>
        </a:p>
      </dsp:txBody>
      <dsp:txXfrm>
        <a:off x="4718921" y="1456981"/>
        <a:ext cx="2112028" cy="783562"/>
      </dsp:txXfrm>
    </dsp:sp>
    <dsp:sp modelId="{8AEBC7F2-06FC-4E89-989F-1080469F9C9E}">
      <dsp:nvSpPr>
        <dsp:cNvPr id="0" name=""/>
        <dsp:cNvSpPr/>
      </dsp:nvSpPr>
      <dsp:spPr>
        <a:xfrm>
          <a:off x="7304851" y="1794"/>
          <a:ext cx="1586809" cy="1455187"/>
        </a:xfrm>
        <a:prstGeom prst="round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2ED8A28-2912-4A27-9877-2928029313EF}">
      <dsp:nvSpPr>
        <dsp:cNvPr id="0" name=""/>
        <dsp:cNvSpPr/>
      </dsp:nvSpPr>
      <dsp:spPr>
        <a:xfrm>
          <a:off x="7042241" y="1456981"/>
          <a:ext cx="2112028" cy="78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cap="none"/>
            <a:t>Writing</a:t>
          </a:r>
          <a:endParaRPr lang="en-US" sz="2200" kern="1200" cap="none"/>
        </a:p>
      </dsp:txBody>
      <dsp:txXfrm>
        <a:off x="7042241" y="1456981"/>
        <a:ext cx="2112028" cy="783562"/>
      </dsp:txXfrm>
    </dsp:sp>
    <dsp:sp modelId="{F6710962-037C-4C34-8620-C2408E5C0E5D}">
      <dsp:nvSpPr>
        <dsp:cNvPr id="0" name=""/>
        <dsp:cNvSpPr/>
      </dsp:nvSpPr>
      <dsp:spPr>
        <a:xfrm>
          <a:off x="1502580" y="2451747"/>
          <a:ext cx="1574749" cy="1455187"/>
        </a:xfrm>
        <a:prstGeom prst="round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C8F815B-AD9C-4F1A-89AC-E6318690E01D}">
      <dsp:nvSpPr>
        <dsp:cNvPr id="0" name=""/>
        <dsp:cNvSpPr/>
      </dsp:nvSpPr>
      <dsp:spPr>
        <a:xfrm>
          <a:off x="1233940" y="3906935"/>
          <a:ext cx="2112028" cy="78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cap="none"/>
            <a:t>Coding</a:t>
          </a:r>
          <a:endParaRPr lang="en-US" sz="2200" kern="1200" cap="none"/>
        </a:p>
      </dsp:txBody>
      <dsp:txXfrm>
        <a:off x="1233940" y="3906935"/>
        <a:ext cx="2112028" cy="783562"/>
      </dsp:txXfrm>
    </dsp:sp>
    <dsp:sp modelId="{6CAA1FBB-BF13-4F60-8F41-C7A1B6340BDF}">
      <dsp:nvSpPr>
        <dsp:cNvPr id="0" name=""/>
        <dsp:cNvSpPr/>
      </dsp:nvSpPr>
      <dsp:spPr>
        <a:xfrm>
          <a:off x="3653675" y="2451747"/>
          <a:ext cx="1919200" cy="1455187"/>
        </a:xfrm>
        <a:prstGeom prst="round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DBDF6A0-0282-4334-83F8-A86CEC2B4512}">
      <dsp:nvSpPr>
        <dsp:cNvPr id="0" name=""/>
        <dsp:cNvSpPr/>
      </dsp:nvSpPr>
      <dsp:spPr>
        <a:xfrm>
          <a:off x="3557261" y="3906935"/>
          <a:ext cx="2112028" cy="78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cap="none"/>
            <a:t>Extracting</a:t>
          </a:r>
          <a:endParaRPr lang="en-US" sz="2200" kern="1200" cap="none"/>
        </a:p>
      </dsp:txBody>
      <dsp:txXfrm>
        <a:off x="3557261" y="3906935"/>
        <a:ext cx="2112028" cy="783562"/>
      </dsp:txXfrm>
    </dsp:sp>
    <dsp:sp modelId="{DA939A8A-59CA-44BA-9F5E-C4DC5705BF0B}">
      <dsp:nvSpPr>
        <dsp:cNvPr id="0" name=""/>
        <dsp:cNvSpPr/>
      </dsp:nvSpPr>
      <dsp:spPr>
        <a:xfrm>
          <a:off x="6033545" y="2451747"/>
          <a:ext cx="1806101" cy="1455187"/>
        </a:xfrm>
        <a:prstGeom prst="round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D71D7EF-03B0-48E8-9C6E-E406A7B596BE}">
      <dsp:nvSpPr>
        <dsp:cNvPr id="0" name=""/>
        <dsp:cNvSpPr/>
      </dsp:nvSpPr>
      <dsp:spPr>
        <a:xfrm>
          <a:off x="5880581" y="3906935"/>
          <a:ext cx="2112028" cy="78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0" numCol="1" spcCol="1270" anchor="t" anchorCtr="0">
          <a:noAutofit/>
        </a:bodyPr>
        <a:lstStyle/>
        <a:p>
          <a:pPr marL="0" lvl="0" indent="0" algn="ctr" defTabSz="977900">
            <a:lnSpc>
              <a:spcPct val="90000"/>
            </a:lnSpc>
            <a:spcBef>
              <a:spcPct val="0"/>
            </a:spcBef>
            <a:spcAft>
              <a:spcPct val="35000"/>
            </a:spcAft>
            <a:buNone/>
            <a:defRPr cap="all"/>
          </a:pPr>
          <a:r>
            <a:rPr lang="en-US" sz="2200" b="1" kern="1200" cap="none"/>
            <a:t>Reformatting</a:t>
          </a:r>
          <a:endParaRPr lang="en-US" sz="2200" kern="1200" cap="none"/>
        </a:p>
      </dsp:txBody>
      <dsp:txXfrm>
        <a:off x="5880581" y="3906935"/>
        <a:ext cx="2112028" cy="7835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63714A-E8EB-4CBA-88C2-D9EBD9C542A7}">
      <dsp:nvSpPr>
        <dsp:cNvPr id="0" name=""/>
        <dsp:cNvSpPr/>
      </dsp:nvSpPr>
      <dsp:spPr>
        <a:xfrm>
          <a:off x="212335" y="611386"/>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8957EB-3FFD-4C52-8372-DBC357CC82F9}">
      <dsp:nvSpPr>
        <dsp:cNvPr id="0" name=""/>
        <dsp:cNvSpPr/>
      </dsp:nvSpPr>
      <dsp:spPr>
        <a:xfrm>
          <a:off x="492877" y="891928"/>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138FD4-A813-457D-9305-2564668A8BCB}">
      <dsp:nvSpPr>
        <dsp:cNvPr id="0" name=""/>
        <dsp:cNvSpPr/>
      </dsp:nvSpPr>
      <dsp:spPr>
        <a:xfrm>
          <a:off x="1834517" y="611386"/>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Read your responses before using them: It is essential to provide a human eye to any content generated using generative AI tools</a:t>
          </a:r>
        </a:p>
      </dsp:txBody>
      <dsp:txXfrm>
        <a:off x="1834517" y="611386"/>
        <a:ext cx="3148942" cy="1335915"/>
      </dsp:txXfrm>
    </dsp:sp>
    <dsp:sp modelId="{DEC3A93E-2D89-4DDC-9B6B-27DA5D4FE3C9}">
      <dsp:nvSpPr>
        <dsp:cNvPr id="0" name=""/>
        <dsp:cNvSpPr/>
      </dsp:nvSpPr>
      <dsp:spPr>
        <a:xfrm>
          <a:off x="5532139" y="611386"/>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216E73-4CA1-4A3C-A52D-23D3F5395B1D}">
      <dsp:nvSpPr>
        <dsp:cNvPr id="0" name=""/>
        <dsp:cNvSpPr/>
      </dsp:nvSpPr>
      <dsp:spPr>
        <a:xfrm>
          <a:off x="5812681" y="891928"/>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722FE8-A9A3-4F1C-9D5F-CE482AF3AB7C}">
      <dsp:nvSpPr>
        <dsp:cNvPr id="0" name=""/>
        <dsp:cNvSpPr/>
      </dsp:nvSpPr>
      <dsp:spPr>
        <a:xfrm>
          <a:off x="7154322" y="611386"/>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Get feedback from others: Once you have generated some content, get feedback from others to see if it is inaccurate, biased, or not optimized to CRS’ mission and values</a:t>
          </a:r>
        </a:p>
      </dsp:txBody>
      <dsp:txXfrm>
        <a:off x="7154322" y="611386"/>
        <a:ext cx="3148942" cy="1335915"/>
      </dsp:txXfrm>
    </dsp:sp>
    <dsp:sp modelId="{21311B53-097A-4DC1-A595-4898CA968800}">
      <dsp:nvSpPr>
        <dsp:cNvPr id="0" name=""/>
        <dsp:cNvSpPr/>
      </dsp:nvSpPr>
      <dsp:spPr>
        <a:xfrm>
          <a:off x="212335" y="2744990"/>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AA803A-C68E-4F52-ABF2-51F8CE3BF25B}">
      <dsp:nvSpPr>
        <dsp:cNvPr id="0" name=""/>
        <dsp:cNvSpPr/>
      </dsp:nvSpPr>
      <dsp:spPr>
        <a:xfrm>
          <a:off x="492877" y="3025532"/>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F934AD-F04C-428E-8F6A-64E2DB06E5EE}">
      <dsp:nvSpPr>
        <dsp:cNvPr id="0" name=""/>
        <dsp:cNvSpPr/>
      </dsp:nvSpPr>
      <dsp:spPr>
        <a:xfrm>
          <a:off x="1834517" y="27449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Keep learning and evolving: The field of generative AI is constantly evolving</a:t>
          </a:r>
        </a:p>
      </dsp:txBody>
      <dsp:txXfrm>
        <a:off x="1834517" y="2744990"/>
        <a:ext cx="3148942" cy="1335915"/>
      </dsp:txXfrm>
    </dsp:sp>
    <dsp:sp modelId="{4DB1F3B4-A2E5-41A8-9A1A-D9AF042879E7}">
      <dsp:nvSpPr>
        <dsp:cNvPr id="0" name=""/>
        <dsp:cNvSpPr/>
      </dsp:nvSpPr>
      <dsp:spPr>
        <a:xfrm>
          <a:off x="5532139" y="2744990"/>
          <a:ext cx="1335915" cy="1335915"/>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1D285F-AA9B-471B-8ED0-C99D429B4386}">
      <dsp:nvSpPr>
        <dsp:cNvPr id="0" name=""/>
        <dsp:cNvSpPr/>
      </dsp:nvSpPr>
      <dsp:spPr>
        <a:xfrm>
          <a:off x="5812681" y="3025532"/>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202AD8-45E6-4709-8B7F-C8E6CC833D5B}">
      <dsp:nvSpPr>
        <dsp:cNvPr id="0" name=""/>
        <dsp:cNvSpPr/>
      </dsp:nvSpPr>
      <dsp:spPr>
        <a:xfrm>
          <a:off x="7154322" y="2744990"/>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Disclose the use of AI: In most content you create using AI, it is recommended that you disclose the fact that you used AI to create that content</a:t>
          </a:r>
        </a:p>
      </dsp:txBody>
      <dsp:txXfrm>
        <a:off x="7154322" y="2744990"/>
        <a:ext cx="3148942" cy="1335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C3267-27CB-4C4C-95E0-CB955B090288}">
      <dsp:nvSpPr>
        <dsp:cNvPr id="0" name=""/>
        <dsp:cNvSpPr/>
      </dsp:nvSpPr>
      <dsp:spPr>
        <a:xfrm rot="10800000">
          <a:off x="2298797" y="60"/>
          <a:ext cx="7749260" cy="138766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1922" tIns="148590" rIns="277368" bIns="148590" numCol="1" spcCol="1270" anchor="ctr" anchorCtr="0">
          <a:noAutofit/>
        </a:bodyPr>
        <a:lstStyle/>
        <a:p>
          <a:pPr marL="0" lvl="0" indent="0" algn="ctr" defTabSz="1733550">
            <a:lnSpc>
              <a:spcPct val="90000"/>
            </a:lnSpc>
            <a:spcBef>
              <a:spcPct val="0"/>
            </a:spcBef>
            <a:spcAft>
              <a:spcPct val="35000"/>
            </a:spcAft>
            <a:buNone/>
          </a:pPr>
          <a:r>
            <a:rPr lang="en-IN" sz="3900" kern="1200" dirty="0"/>
            <a:t>Multi-hour training to Asia Staff on the use of Generative AI.</a:t>
          </a:r>
        </a:p>
      </dsp:txBody>
      <dsp:txXfrm rot="10800000">
        <a:off x="2645713" y="60"/>
        <a:ext cx="7402344" cy="1387665"/>
      </dsp:txXfrm>
    </dsp:sp>
    <dsp:sp modelId="{D2AAC004-16E8-49C9-AC25-CF07BC52E481}">
      <dsp:nvSpPr>
        <dsp:cNvPr id="0" name=""/>
        <dsp:cNvSpPr/>
      </dsp:nvSpPr>
      <dsp:spPr>
        <a:xfrm>
          <a:off x="1604965" y="60"/>
          <a:ext cx="1387665" cy="1387665"/>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0E0A0A-38ED-4E74-89FC-ED4CDB1814B7}">
      <dsp:nvSpPr>
        <dsp:cNvPr id="0" name=""/>
        <dsp:cNvSpPr/>
      </dsp:nvSpPr>
      <dsp:spPr>
        <a:xfrm rot="10800000">
          <a:off x="2298797" y="1801955"/>
          <a:ext cx="7749260" cy="138766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1922" tIns="148590" rIns="277368" bIns="148590" numCol="1" spcCol="1270" anchor="ctr" anchorCtr="0">
          <a:noAutofit/>
        </a:bodyPr>
        <a:lstStyle/>
        <a:p>
          <a:pPr marL="0" lvl="0" indent="0" algn="ctr" defTabSz="1733550">
            <a:lnSpc>
              <a:spcPct val="90000"/>
            </a:lnSpc>
            <a:spcBef>
              <a:spcPct val="0"/>
            </a:spcBef>
            <a:spcAft>
              <a:spcPct val="35000"/>
            </a:spcAft>
            <a:buNone/>
          </a:pPr>
          <a:r>
            <a:rPr lang="en-IN" sz="3900" kern="1200"/>
            <a:t>Introduction to Community of Practice and resources.</a:t>
          </a:r>
        </a:p>
      </dsp:txBody>
      <dsp:txXfrm rot="10800000">
        <a:off x="2645713" y="1801955"/>
        <a:ext cx="7402344" cy="1387665"/>
      </dsp:txXfrm>
    </dsp:sp>
    <dsp:sp modelId="{25B8B134-E038-417F-8B83-1C60E6F14271}">
      <dsp:nvSpPr>
        <dsp:cNvPr id="0" name=""/>
        <dsp:cNvSpPr/>
      </dsp:nvSpPr>
      <dsp:spPr>
        <a:xfrm>
          <a:off x="1604965" y="1801955"/>
          <a:ext cx="1387665" cy="1387665"/>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15AAC1-F9AA-4D23-A725-B6B4589E47A9}">
      <dsp:nvSpPr>
        <dsp:cNvPr id="0" name=""/>
        <dsp:cNvSpPr/>
      </dsp:nvSpPr>
      <dsp:spPr>
        <a:xfrm rot="10800000">
          <a:off x="2298797" y="3603849"/>
          <a:ext cx="7749260" cy="138766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1922" tIns="148590" rIns="277368" bIns="148590" numCol="1" spcCol="1270" anchor="ctr" anchorCtr="0">
          <a:noAutofit/>
        </a:bodyPr>
        <a:lstStyle/>
        <a:p>
          <a:pPr marL="0" lvl="0" indent="0" algn="ctr" defTabSz="1733550">
            <a:lnSpc>
              <a:spcPct val="90000"/>
            </a:lnSpc>
            <a:spcBef>
              <a:spcPct val="0"/>
            </a:spcBef>
            <a:spcAft>
              <a:spcPct val="35000"/>
            </a:spcAft>
            <a:buNone/>
          </a:pPr>
          <a:r>
            <a:rPr lang="en-IN" sz="3900" kern="1200"/>
            <a:t>Webinars on useful resources around new developments.</a:t>
          </a:r>
        </a:p>
      </dsp:txBody>
      <dsp:txXfrm rot="10800000">
        <a:off x="2645713" y="3603849"/>
        <a:ext cx="7402344" cy="1387665"/>
      </dsp:txXfrm>
    </dsp:sp>
    <dsp:sp modelId="{F1446CB3-4BEB-4B39-936E-01125919545E}">
      <dsp:nvSpPr>
        <dsp:cNvPr id="0" name=""/>
        <dsp:cNvSpPr/>
      </dsp:nvSpPr>
      <dsp:spPr>
        <a:xfrm>
          <a:off x="1604965" y="3603849"/>
          <a:ext cx="1387665" cy="1387665"/>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F44C2-2B48-2440-B91F-9AA6981E740C}" type="datetimeFigureOut">
              <a:rPr lang="en-US" smtClean="0"/>
              <a:t>3/28/24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E77AE1-64B2-544E-9109-A75612B0A115}" type="slidenum">
              <a:rPr lang="en-US" smtClean="0"/>
              <a:t>‹#›</a:t>
            </a:fld>
            <a:endParaRPr lang="en-US"/>
          </a:p>
        </p:txBody>
      </p:sp>
    </p:spTree>
    <p:extLst>
      <p:ext uri="{BB962C8B-B14F-4D97-AF65-F5344CB8AC3E}">
        <p14:creationId xmlns:p14="http://schemas.microsoft.com/office/powerpoint/2010/main" val="295593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ing.com/chat"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gartner.com/document/4020143?ref=TypeAheadSearch" TargetMode="External"/><Relationship Id="rId7" Type="http://schemas.openxmlformats.org/officeDocument/2006/relationships/hyperlink" Target="https://www.washingtonpost.com/technology/interactive/2023/ai-jobs-workplace/"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axios.com/2023/05/01/chatgpt-empathy-better-than-doctors" TargetMode="External"/><Relationship Id="rId5" Type="http://schemas.openxmlformats.org/officeDocument/2006/relationships/hyperlink" Target="https://www.theaiweekly.com/will-chat-gpt-replace-developers/" TargetMode="External"/><Relationship Id="rId4" Type="http://schemas.openxmlformats.org/officeDocument/2006/relationships/hyperlink" Target="https://www.gartner.com/document/4016883"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Recommended for 1-hour meeting. 20 minutes for slides 2-9 which includes a demo. 30 minutes for the activity. 10 minutes for remaining questions. </a:t>
            </a:r>
          </a:p>
          <a:p>
            <a:endParaRPr lang="en-US"/>
          </a:p>
          <a:p>
            <a:r>
              <a:rPr lang="en-US"/>
              <a:t>If working with less time, slides 2-8 can be sent as pre-reading for the meeting. </a:t>
            </a:r>
          </a:p>
        </p:txBody>
      </p:sp>
      <p:sp>
        <p:nvSpPr>
          <p:cNvPr id="4" name="Slide Number Placeholder 3"/>
          <p:cNvSpPr>
            <a:spLocks noGrp="1"/>
          </p:cNvSpPr>
          <p:nvPr>
            <p:ph type="sldNum" sz="quarter" idx="5"/>
          </p:nvPr>
        </p:nvSpPr>
        <p:spPr/>
        <p:txBody>
          <a:bodyPr/>
          <a:lstStyle/>
          <a:p>
            <a:fld id="{6CE77AE1-64B2-544E-9109-A75612B0A115}" type="slidenum">
              <a:rPr lang="en-US" smtClean="0"/>
              <a:t>1</a:t>
            </a:fld>
            <a:endParaRPr lang="en-US"/>
          </a:p>
        </p:txBody>
      </p:sp>
    </p:spTree>
    <p:extLst>
      <p:ext uri="{BB962C8B-B14F-4D97-AF65-F5344CB8AC3E}">
        <p14:creationId xmlns:p14="http://schemas.microsoft.com/office/powerpoint/2010/main" val="4262662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2</a:t>
            </a:fld>
            <a:endParaRPr lang="en-US"/>
          </a:p>
        </p:txBody>
      </p:sp>
    </p:spTree>
    <p:extLst>
      <p:ext uri="{BB962C8B-B14F-4D97-AF65-F5344CB8AC3E}">
        <p14:creationId xmlns:p14="http://schemas.microsoft.com/office/powerpoint/2010/main" val="1998555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4</a:t>
            </a:fld>
            <a:endParaRPr lang="en-US"/>
          </a:p>
        </p:txBody>
      </p:sp>
    </p:spTree>
    <p:extLst>
      <p:ext uri="{BB962C8B-B14F-4D97-AF65-F5344CB8AC3E}">
        <p14:creationId xmlns:p14="http://schemas.microsoft.com/office/powerpoint/2010/main" val="3107152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5</a:t>
            </a:fld>
            <a:endParaRPr lang="en-US"/>
          </a:p>
        </p:txBody>
      </p:sp>
    </p:spTree>
    <p:extLst>
      <p:ext uri="{BB962C8B-B14F-4D97-AF65-F5344CB8AC3E}">
        <p14:creationId xmlns:p14="http://schemas.microsoft.com/office/powerpoint/2010/main" val="1744212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6</a:t>
            </a:fld>
            <a:endParaRPr lang="en-US"/>
          </a:p>
        </p:txBody>
      </p:sp>
    </p:spTree>
    <p:extLst>
      <p:ext uri="{BB962C8B-B14F-4D97-AF65-F5344CB8AC3E}">
        <p14:creationId xmlns:p14="http://schemas.microsoft.com/office/powerpoint/2010/main" val="3498562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7</a:t>
            </a:fld>
            <a:endParaRPr lang="en-US"/>
          </a:p>
        </p:txBody>
      </p:sp>
    </p:spTree>
    <p:extLst>
      <p:ext uri="{BB962C8B-B14F-4D97-AF65-F5344CB8AC3E}">
        <p14:creationId xmlns:p14="http://schemas.microsoft.com/office/powerpoint/2010/main" val="2572897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Artificial Creativity</a:t>
            </a:r>
          </a:p>
        </p:txBody>
      </p:sp>
      <p:sp>
        <p:nvSpPr>
          <p:cNvPr id="4" name="Slide Number Placeholder 3"/>
          <p:cNvSpPr>
            <a:spLocks noGrp="1"/>
          </p:cNvSpPr>
          <p:nvPr>
            <p:ph type="sldNum" sz="quarter" idx="5"/>
          </p:nvPr>
        </p:nvSpPr>
        <p:spPr/>
        <p:txBody>
          <a:bodyPr/>
          <a:lstStyle/>
          <a:p>
            <a:fld id="{6CE77AE1-64B2-544E-9109-A75612B0A115}" type="slidenum">
              <a:rPr lang="en-US" smtClean="0"/>
              <a:t>8</a:t>
            </a:fld>
            <a:endParaRPr lang="en-US"/>
          </a:p>
        </p:txBody>
      </p:sp>
    </p:spTree>
    <p:extLst>
      <p:ext uri="{BB962C8B-B14F-4D97-AF65-F5344CB8AC3E}">
        <p14:creationId xmlns:p14="http://schemas.microsoft.com/office/powerpoint/2010/main" val="893623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20:notes"/>
          <p:cNvSpPr>
            <a:spLocks noGrp="1" noRot="1" noChangeAspect="1"/>
          </p:cNvSpPr>
          <p:nvPr>
            <p:ph type="sldImg" idx="2"/>
          </p:nvPr>
        </p:nvSpPr>
        <p:spPr>
          <a:xfrm>
            <a:off x="1333500" y="658813"/>
            <a:ext cx="4191000" cy="23574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7" name="Google Shape;66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lnSpc>
                <a:spcPct val="115000"/>
              </a:lnSpc>
              <a:buNone/>
            </a:pPr>
            <a:r>
              <a:rPr lang="en-US" sz="1800" dirty="0">
                <a:effectLst/>
                <a:latin typeface="Arial" panose="020B0604020202020204" pitchFamily="34" charset="0"/>
                <a:ea typeface="MS Mincho" panose="02020609040205080304" pitchFamily="49" charset="-128"/>
              </a:rPr>
              <a:t>GenAI risk is not just one single risk that should be added to an organization’s risk register like cyber risk or data privacy risk.</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Since GenAI amplifies the human type of intelligence that underlies every human activity, providing superhuman capabilities in a range of activities, it also creates brand new risks and it amplifies many existing risks. And this is only complicated further by the output of GenAI often being unpredictable and unexplainable.</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Organizations should therefore create their own risk taxonomy specifically for GenAI.</a:t>
            </a:r>
          </a:p>
          <a:p>
            <a:pPr marL="158750" indent="0">
              <a:lnSpc>
                <a:spcPct val="115000"/>
              </a:lnSpc>
              <a:buNone/>
            </a:pPr>
            <a:r>
              <a:rPr lang="en-US" sz="1800" dirty="0">
                <a:effectLst/>
                <a:latin typeface="Arial" panose="020B0604020202020204" pitchFamily="34" charset="0"/>
                <a:ea typeface="MS Mincho" panose="02020609040205080304" pitchFamily="49" charset="-128"/>
              </a:rPr>
              <a:t>Since GenAI risk will be so all-encompassing, it is key that organizations set risk tolerance levels for the various types of GenAI risk. Some risks will be very hard for organizations to meaningfully mitigate.</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This slide suggests one high-level GenAI risk taxonomy, with five categories. For each one, an example risk is provided.</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This is not meant to be a comprehensive list, but it can be used as a starting point for an organization looking to think through all the ways in which GenAI will impact its ability to execute its strategies.</a:t>
            </a:r>
            <a:endParaRPr lang="en-GB" sz="1800" dirty="0">
              <a:effectLst/>
              <a:latin typeface="Arial" panose="020B0604020202020204" pitchFamily="34" charset="0"/>
              <a:ea typeface="MS Mincho" panose="02020609040205080304" pitchFamily="49" charset="-128"/>
            </a:endParaRP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The first category is use of GenAI along intended, designated lines. Even if GenAI is “only” used as intended, it will disrupt multiple industries. For instance, the educational services industry is suffering because of students turning to ChatGPT. And Hollywood writers have been on strike, fearing that Generative AI will take their jobs. Generative AI fuels new types of competition with smaller companies getting superpowers and being able to take on bigger competitors. It will also lead to increased ease of entry for new disruptive startups in many industries.</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Second, there will naturally be great misuse. People will use GenAI to mass produce highly tailored and personalized misinformation, including deepfakes. This will lead to an increase in fraud and extortion scams. Powerful technology that is easy to use will most certainly be used this way. Another example in this category is creation of code for malware, leading to an increase in cyberattacks.</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Third, since GenAI leads to such productivity improvements, it will be adopted widely — soon perhaps in every Microsoft office product. However, since at least the current generations of GenAI tend to “hallucinate,” make up incorrect information and present it in a convincing way, there is great risk of inaccurate, incorrect AI-informed decision making.</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A fourth category could be structural effects on society. Some suggest that many jobs could be replaced by GenAI, and we may see large effects on unemployment. This is a risk where there is less that each individual organization can do to manage and mitigate, but it is essential that these scenarios are included in an organization’s scenario planning.</a:t>
            </a:r>
            <a:endParaRPr lang="en-GB" sz="1800" dirty="0">
              <a:effectLst/>
              <a:latin typeface="Arial" panose="020B0604020202020204" pitchFamily="34" charset="0"/>
              <a:ea typeface="MS Mincho" panose="02020609040205080304" pitchFamily="49" charset="-128"/>
            </a:endParaRPr>
          </a:p>
          <a:p>
            <a:pPr marL="158750" indent="0">
              <a:lnSpc>
                <a:spcPct val="115000"/>
              </a:lnSpc>
              <a:buNone/>
            </a:pPr>
            <a:r>
              <a:rPr lang="en-GB"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Finally, there is a fifth category, which has the most speculative risks. There has, for example, been speculation over the past decade that AIs that operate as agents, like the recent AutoGPT, if given goals that are misaligned with humanity, can end up causing massive harm to humanity. This is a set of risks that the individual organization cannot do much about, but it is an important set of risks to include in the discussion.</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For more information, contact Malcolm Murray.</a:t>
            </a:r>
          </a:p>
        </p:txBody>
      </p:sp>
    </p:spTree>
    <p:extLst>
      <p:ext uri="{BB962C8B-B14F-4D97-AF65-F5344CB8AC3E}">
        <p14:creationId xmlns:p14="http://schemas.microsoft.com/office/powerpoint/2010/main" val="1110596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14</a:t>
            </a:fld>
            <a:endParaRPr lang="en-US"/>
          </a:p>
        </p:txBody>
      </p:sp>
    </p:spTree>
    <p:extLst>
      <p:ext uri="{BB962C8B-B14F-4D97-AF65-F5344CB8AC3E}">
        <p14:creationId xmlns:p14="http://schemas.microsoft.com/office/powerpoint/2010/main" val="1522965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900"/>
              </a:spcBef>
              <a:spcAft>
                <a:spcPts val="0"/>
              </a:spcAft>
              <a:buNone/>
            </a:pP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If helpful you can post these instructions in the chat so users can log in while following the presentation.</a:t>
            </a:r>
          </a:p>
          <a:p>
            <a:pPr marL="0" marR="0" indent="0">
              <a:lnSpc>
                <a:spcPct val="107000"/>
              </a:lnSpc>
              <a:spcBef>
                <a:spcPts val="900"/>
              </a:spcBef>
              <a:spcAft>
                <a:spcPts val="0"/>
              </a:spcAft>
              <a:buNone/>
            </a:pPr>
            <a:endPar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endParaRPr>
          </a:p>
          <a:p>
            <a:pPr marL="0" marR="0" indent="0">
              <a:lnSpc>
                <a:spcPct val="107000"/>
              </a:lnSpc>
              <a:spcBef>
                <a:spcPts val="900"/>
              </a:spcBef>
              <a:spcAft>
                <a:spcPts val="0"/>
              </a:spcAft>
              <a:buNone/>
            </a:pP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To access Bing Chat Enterprise, follow these steps:</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tabLst>
                <a:tab pos="457200" algn="l"/>
              </a:tabLst>
            </a:pP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Open a window in </a:t>
            </a:r>
            <a:r>
              <a:rPr lang="en-US" sz="1200" b="1"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Microsoft Edge or Chrome.</a:t>
            </a: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 Other browsers are not currently supported.</a:t>
            </a:r>
            <a:endParaRPr lang="en-US" sz="1200" kern="100" dirty="0">
              <a:solidFill>
                <a:srgbClr val="111111"/>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tabLst>
                <a:tab pos="457200" algn="l"/>
              </a:tabLst>
            </a:pP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Go to </a:t>
            </a:r>
            <a:r>
              <a:rPr lang="en-US" sz="1200" u="sng"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hlinkClick r:id="rId3" tooltip="https://www.bing.com/chat"/>
              </a:rPr>
              <a:t>bing.com/chat</a:t>
            </a: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 </a:t>
            </a:r>
            <a:endParaRPr lang="en-US" sz="1200" kern="100" dirty="0">
              <a:solidFill>
                <a:srgbClr val="111111"/>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tabLst>
                <a:tab pos="457200" algn="l"/>
              </a:tabLst>
            </a:pP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Select "</a:t>
            </a:r>
            <a:r>
              <a:rPr lang="en-US" sz="1200" b="1"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Sign in</a:t>
            </a: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 in the upper right-hand corner and select "</a:t>
            </a:r>
            <a:r>
              <a:rPr lang="en-US" sz="1200" b="1"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Sign in with a work or school account</a:t>
            </a: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 from the dropdown that appears.</a:t>
            </a:r>
            <a:endParaRPr lang="en-US" sz="1200" kern="100" dirty="0">
              <a:solidFill>
                <a:srgbClr val="111111"/>
              </a:solidFill>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07000"/>
              </a:lnSpc>
              <a:spcBef>
                <a:spcPts val="0"/>
              </a:spcBef>
              <a:spcAft>
                <a:spcPts val="0"/>
              </a:spcAft>
              <a:buFont typeface="+mj-lt"/>
              <a:buAutoNum type="arabicPeriod"/>
              <a:tabLst>
                <a:tab pos="457200" algn="l"/>
              </a:tabLst>
            </a:pPr>
            <a:r>
              <a:rPr lang="en-US" sz="1200" kern="0" dirty="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Login using your M365 credentials. </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15</a:t>
            </a:fld>
            <a:endParaRPr lang="en-US"/>
          </a:p>
        </p:txBody>
      </p:sp>
    </p:spTree>
    <p:extLst>
      <p:ext uri="{BB962C8B-B14F-4D97-AF65-F5344CB8AC3E}">
        <p14:creationId xmlns:p14="http://schemas.microsoft.com/office/powerpoint/2010/main" val="2367910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17</a:t>
            </a:fld>
            <a:endParaRPr lang="en-US"/>
          </a:p>
        </p:txBody>
      </p:sp>
    </p:spTree>
    <p:extLst>
      <p:ext uri="{BB962C8B-B14F-4D97-AF65-F5344CB8AC3E}">
        <p14:creationId xmlns:p14="http://schemas.microsoft.com/office/powerpoint/2010/main" val="3660149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4" name="Google Shape;894;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lnSpc>
                <a:spcPct val="115000"/>
              </a:lnSpc>
              <a:buNone/>
            </a:pPr>
            <a:r>
              <a:rPr lang="en-US" sz="1800" b="1" dirty="0">
                <a:effectLst/>
                <a:latin typeface="Arial" panose="020B0604020202020204" pitchFamily="34" charset="0"/>
                <a:ea typeface="MS Mincho" panose="02020609040205080304" pitchFamily="49" charset="-128"/>
              </a:rPr>
              <a:t>Weather prediction:</a:t>
            </a:r>
            <a:r>
              <a:rPr lang="en-US" sz="1800" dirty="0">
                <a:effectLst/>
                <a:latin typeface="Arial" panose="020B0604020202020204" pitchFamily="34" charset="0"/>
                <a:ea typeface="MS Mincho" panose="02020609040205080304" pitchFamily="49" charset="-128"/>
              </a:rPr>
              <a:t> Weather prediction involves complex models, workflows, and real-time interpretation. These are tasks that AI tools already master.</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Competing in video games:</a:t>
            </a:r>
            <a:r>
              <a:rPr lang="en-US" sz="1800" dirty="0">
                <a:effectLst/>
                <a:latin typeface="Arial" panose="020B0604020202020204" pitchFamily="34" charset="0"/>
                <a:ea typeface="MS Mincho" panose="02020609040205080304" pitchFamily="49" charset="-128"/>
              </a:rPr>
              <a:t> AI systems will continuously increase their usage of player behavioral prediction, adversarial strategy and spatial awareness to outperform human players.</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Language translation:</a:t>
            </a:r>
            <a:r>
              <a:rPr lang="en-US" sz="1800" dirty="0">
                <a:effectLst/>
                <a:latin typeface="Arial" panose="020B0604020202020204" pitchFamily="34" charset="0"/>
                <a:ea typeface="MS Mincho" panose="02020609040205080304" pitchFamily="49" charset="-128"/>
              </a:rPr>
              <a:t> AI is already much better at translation in certain dimensions like speed and consistency. However, humans can bring unique cultural awareness for more complex or creative translation. The combination, with AI supporting human translators is currently the best option. However, this might quickly change with the rapid improvement of large language models, which can translate large documents in sophisticated ways, even for rare languages. For more information, see </a:t>
            </a:r>
            <a:r>
              <a:rPr lang="en-US" sz="1800" u="sng" dirty="0">
                <a:solidFill>
                  <a:srgbClr val="0000FF"/>
                </a:solidFill>
                <a:effectLst/>
                <a:latin typeface="Arial" panose="020B0604020202020204" pitchFamily="34" charset="0"/>
                <a:ea typeface="MS Mincho" panose="02020609040205080304" pitchFamily="49" charset="-128"/>
                <a:hlinkClick r:id="rId3"/>
              </a:rPr>
              <a:t>Maverick* Research: Machine Translation Can Save the World</a:t>
            </a:r>
            <a:r>
              <a:rPr lang="en-US" altLang="ja-JP" sz="1800" u="sng" dirty="0">
                <a:solidFill>
                  <a:srgbClr val="0000FF"/>
                </a:solidFill>
                <a:effectLst/>
                <a:latin typeface="Arial" panose="020B0604020202020204" pitchFamily="34" charset="0"/>
                <a:ea typeface="MS Mincho" panose="02020609040205080304" pitchFamily="49" charset="-128"/>
                <a:hlinkClick r:id="rId3"/>
              </a:rPr>
              <a:t>’</a:t>
            </a:r>
            <a:r>
              <a:rPr lang="en-US" sz="1800" u="sng" dirty="0">
                <a:solidFill>
                  <a:srgbClr val="0000FF"/>
                </a:solidFill>
                <a:effectLst/>
                <a:latin typeface="Arial" panose="020B0604020202020204" pitchFamily="34" charset="0"/>
                <a:ea typeface="MS Mincho" panose="02020609040205080304" pitchFamily="49" charset="-128"/>
                <a:hlinkClick r:id="rId3"/>
              </a:rPr>
              <a:t>s Languages From Extinction</a:t>
            </a:r>
            <a:r>
              <a:rPr lang="en-US" sz="1800" u="sng" dirty="0">
                <a:solidFill>
                  <a:srgbClr val="0000FF"/>
                </a:solidFill>
                <a:effectLst/>
                <a:latin typeface="Arial" panose="020B0604020202020204" pitchFamily="34" charset="0"/>
                <a:ea typeface="MS Mincho" panose="02020609040205080304" pitchFamily="49" charset="-128"/>
              </a:rPr>
              <a:t> </a:t>
            </a:r>
            <a:r>
              <a:rPr lang="en-US" sz="1800" dirty="0">
                <a:solidFill>
                  <a:srgbClr val="000000"/>
                </a:solidFill>
                <a:effectLst/>
                <a:latin typeface="Arial" panose="020B0604020202020204" pitchFamily="34" charset="0"/>
                <a:ea typeface="MS Mincho" panose="02020609040205080304" pitchFamily="49" charset="-128"/>
              </a:rPr>
              <a:t>(G00773251).</a:t>
            </a:r>
            <a:endParaRPr lang="en-US" sz="1800" dirty="0">
              <a:effectLst/>
              <a:latin typeface="Arial" panose="020B0604020202020204" pitchFamily="34" charset="0"/>
              <a:ea typeface="MS Mincho" panose="02020609040205080304" pitchFamily="49" charset="-128"/>
            </a:endParaRP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Voice/facial recognition:</a:t>
            </a:r>
            <a:r>
              <a:rPr lang="en-US" sz="1800" dirty="0">
                <a:effectLst/>
                <a:latin typeface="Arial" panose="020B0604020202020204" pitchFamily="34" charset="0"/>
                <a:ea typeface="MS Mincho" panose="02020609040205080304" pitchFamily="49" charset="-128"/>
              </a:rPr>
              <a:t> AI already assists in recognizing human voice and facial features</a:t>
            </a:r>
            <a:r>
              <a:rPr lang="en-US" sz="1800" u="sng" dirty="0">
                <a:solidFill>
                  <a:srgbClr val="65B4B4"/>
                </a:solidFill>
                <a:effectLst/>
                <a:latin typeface="Arial" panose="020B0604020202020204" pitchFamily="34" charset="0"/>
                <a:ea typeface="MS Mincho" panose="02020609040205080304" pitchFamily="49" charset="-128"/>
              </a:rPr>
              <a:t>,</a:t>
            </a:r>
            <a:r>
              <a:rPr lang="en-US" sz="1800" dirty="0">
                <a:effectLst/>
                <a:latin typeface="Arial" panose="020B0604020202020204" pitchFamily="34" charset="0"/>
                <a:ea typeface="MS Mincho" panose="02020609040205080304" pitchFamily="49" charset="-128"/>
              </a:rPr>
              <a:t> but humans are still much better at these tasks. This will change as facial- and voice-recognition models improve.</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Driving a car: </a:t>
            </a:r>
            <a:r>
              <a:rPr lang="en-US" sz="1800" dirty="0">
                <a:effectLst/>
                <a:latin typeface="Arial" panose="020B0604020202020204" pitchFamily="34" charset="0"/>
                <a:ea typeface="MS Mincho" panose="02020609040205080304" pitchFamily="49" charset="-128"/>
              </a:rPr>
              <a:t>Drivers will be increasingly assisted by AI in control of the vehicle, navigation and avoidance of collisions. We are expecting full autonomy to be allowed by the end of the 2020s. For more information, see </a:t>
            </a:r>
            <a:r>
              <a:rPr lang="en-US" sz="1800" u="sng" dirty="0">
                <a:solidFill>
                  <a:srgbClr val="0000FF"/>
                </a:solidFill>
                <a:effectLst/>
                <a:latin typeface="Arial" panose="020B0604020202020204" pitchFamily="34" charset="0"/>
                <a:ea typeface="MS Mincho" panose="02020609040205080304" pitchFamily="49" charset="-128"/>
                <a:hlinkClick r:id="rId4"/>
              </a:rPr>
              <a:t>Emerging Tech: The Future of Autonomous Vehicles</a:t>
            </a:r>
            <a:r>
              <a:rPr lang="en-US" sz="1800" dirty="0">
                <a:effectLst/>
                <a:latin typeface="Arial" panose="020B0604020202020204" pitchFamily="34" charset="0"/>
                <a:ea typeface="MS Mincho" panose="02020609040205080304" pitchFamily="49" charset="-128"/>
              </a:rPr>
              <a:t> (G00759769).</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Medical diagnosis:</a:t>
            </a:r>
            <a:r>
              <a:rPr lang="en-US" sz="1800" dirty="0">
                <a:effectLst/>
                <a:latin typeface="Arial" panose="020B0604020202020204" pitchFamily="34" charset="0"/>
                <a:ea typeface="MS Mincho" panose="02020609040205080304" pitchFamily="49" charset="-128"/>
              </a:rPr>
              <a:t> AI can uncover complex patterns in patient data and clinical images that humans cannot. However, medical diagnosis requires causal reasoning, which current AI struggles with, making human and AI teams the best current option. Rapid advances in causal AI could tip the balance toward AI taking over as the more accurate option.</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Software programming:</a:t>
            </a:r>
            <a:r>
              <a:rPr lang="en-US" sz="1800" dirty="0">
                <a:effectLst/>
                <a:latin typeface="Arial" panose="020B0604020202020204" pitchFamily="34" charset="0"/>
                <a:ea typeface="MS Mincho" panose="02020609040205080304" pitchFamily="49" charset="-128"/>
              </a:rPr>
              <a:t> Software programming is a creative endeavor. Humans can be greatly assisted by GenAI proposing solutions to problems and generating the associated code, but it will not replace humans because it lacks context, judgment and contextual knowledge. For more information, see The Ai Weekly article, </a:t>
            </a:r>
            <a:r>
              <a:rPr lang="en-US" sz="1800" u="sng" dirty="0">
                <a:solidFill>
                  <a:srgbClr val="0000FF"/>
                </a:solidFill>
                <a:effectLst/>
                <a:latin typeface="Arial" panose="020B0604020202020204" pitchFamily="34" charset="0"/>
                <a:ea typeface="MS Mincho" panose="02020609040205080304" pitchFamily="49" charset="-128"/>
                <a:hlinkClick r:id="rId5"/>
              </a:rPr>
              <a:t>Will ChatGPT Replace Developers?</a:t>
            </a: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Creating financial analysis: </a:t>
            </a:r>
            <a:r>
              <a:rPr lang="en-US" sz="1800" dirty="0">
                <a:effectLst/>
                <a:latin typeface="Arial" panose="020B0604020202020204" pitchFamily="34" charset="0"/>
                <a:ea typeface="MS Mincho" panose="02020609040205080304" pitchFamily="49" charset="-128"/>
              </a:rPr>
              <a:t>AI and machine learning is helping humans automate and run large and complex financial models, but it is unlikely to outperform people in identifying investment opportunities and making new recommendations.</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Creating music:</a:t>
            </a:r>
            <a:r>
              <a:rPr lang="en-US" sz="1800" dirty="0">
                <a:effectLst/>
                <a:latin typeface="Arial" panose="020B0604020202020204" pitchFamily="34" charset="0"/>
                <a:ea typeface="MS Mincho" panose="02020609040205080304" pitchFamily="49" charset="-128"/>
              </a:rPr>
              <a:t> AI can help generate ideas, helping humans to create music. It can combine preexisting musical works, but it lacks the creativity needed to generate original art.</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Writing best-selling book:</a:t>
            </a:r>
            <a:r>
              <a:rPr lang="en-US" sz="1800" dirty="0">
                <a:effectLst/>
                <a:latin typeface="Arial" panose="020B0604020202020204" pitchFamily="34" charset="0"/>
                <a:ea typeface="MS Mincho" panose="02020609040205080304" pitchFamily="49" charset="-128"/>
              </a:rPr>
              <a:t> AI can help humans gain additional context on a new topic, but writing new stories and creating engaging and compelling plots are aspects not present in current AI. Machine learning algorithms can help in analyzing vast amount of text to create plot structures, but they may not be novel.</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Moral and ethical reasoning: </a:t>
            </a:r>
            <a:r>
              <a:rPr lang="en-US" sz="1800" dirty="0">
                <a:effectLst/>
                <a:latin typeface="Arial" panose="020B0604020202020204" pitchFamily="34" charset="0"/>
                <a:ea typeface="MS Mincho" panose="02020609040205080304" pitchFamily="49" charset="-128"/>
              </a:rPr>
              <a:t>Ethical reasoning requires subjective judgments based on the unique human life experience. AI, even very advanced AI, is unlikely to properly consider the complexities and contradictions of human values and preferences. AI can still be useful in implementing ethical principles, but ethical reflection and deliberation will remain a uniquely human activity for the next 10 years.</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Building new scientific theories:</a:t>
            </a:r>
            <a:r>
              <a:rPr lang="en-US" sz="1800" dirty="0">
                <a:effectLst/>
                <a:latin typeface="Arial" panose="020B0604020202020204" pitchFamily="34" charset="0"/>
                <a:ea typeface="MS Mincho" panose="02020609040205080304" pitchFamily="49" charset="-128"/>
              </a:rPr>
              <a:t> AI already greatly contributes to science. However, creating fundamentally new scientific theories requires not only domain knowledge, but an ability to reason abstractly and creatively, connecting ideas from different domains. AI is currently incapable of doing any of these things.</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b="1" dirty="0">
                <a:effectLst/>
                <a:latin typeface="Arial" panose="020B0604020202020204" pitchFamily="34" charset="0"/>
                <a:ea typeface="MS Mincho" panose="02020609040205080304" pitchFamily="49" charset="-128"/>
              </a:rPr>
              <a:t>Personal care and therapy:</a:t>
            </a:r>
            <a:r>
              <a:rPr lang="en-US" sz="1800" dirty="0">
                <a:effectLst/>
                <a:latin typeface="Arial" panose="020B0604020202020204" pitchFamily="34" charset="0"/>
                <a:ea typeface="MS Mincho" panose="02020609040205080304" pitchFamily="49" charset="-128"/>
              </a:rPr>
              <a:t> Although </a:t>
            </a:r>
            <a:r>
              <a:rPr lang="en-US" sz="1800" dirty="0" err="1">
                <a:effectLst/>
                <a:latin typeface="Arial" panose="020B0604020202020204" pitchFamily="34" charset="0"/>
                <a:ea typeface="MS Mincho" panose="02020609040205080304" pitchFamily="49" charset="-128"/>
              </a:rPr>
              <a:t>ChatGPT</a:t>
            </a:r>
            <a:r>
              <a:rPr lang="en-US" sz="1800" dirty="0">
                <a:effectLst/>
                <a:latin typeface="Arial" panose="020B0604020202020204" pitchFamily="34" charset="0"/>
                <a:ea typeface="MS Mincho" panose="02020609040205080304" pitchFamily="49" charset="-128"/>
              </a:rPr>
              <a:t> scored better on “empathy” than doctors (for more information, see the Axios article, </a:t>
            </a:r>
            <a:r>
              <a:rPr lang="en-US" sz="1800" u="sng" dirty="0">
                <a:solidFill>
                  <a:srgbClr val="0000FF"/>
                </a:solidFill>
                <a:effectLst/>
                <a:latin typeface="Arial" panose="020B0604020202020204" pitchFamily="34" charset="0"/>
                <a:ea typeface="MS Mincho" panose="02020609040205080304" pitchFamily="49" charset="-128"/>
                <a:hlinkClick r:id="rId6"/>
              </a:rPr>
              <a:t>ChatGPT Might Show More Empathy Than Docs, Study Finds</a:t>
            </a:r>
            <a:r>
              <a:rPr lang="en-US" sz="1800" dirty="0">
                <a:effectLst/>
                <a:latin typeface="Arial" panose="020B0604020202020204" pitchFamily="34" charset="0"/>
                <a:ea typeface="MS Mincho" panose="02020609040205080304" pitchFamily="49" charset="-128"/>
              </a:rPr>
              <a:t>), there is a physical aspect to care and therapy as well. These are not capabilities and traits that AI systems have or will have in the next 10 years. For more information, see The Washington Post article, </a:t>
            </a:r>
            <a:r>
              <a:rPr lang="en-US" sz="1800" u="sng" dirty="0">
                <a:solidFill>
                  <a:srgbClr val="0000FF"/>
                </a:solidFill>
                <a:effectLst/>
                <a:latin typeface="Arial" panose="020B0604020202020204" pitchFamily="34" charset="0"/>
                <a:ea typeface="MS Mincho" panose="02020609040205080304" pitchFamily="49" charset="-128"/>
                <a:hlinkClick r:id="rId7"/>
              </a:rPr>
              <a:t>AI Isn’t Yet Going to Take Your Job — But You May Have to Work With It</a:t>
            </a: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For more information, contact Gunjan Gupta.</a:t>
            </a:r>
          </a:p>
        </p:txBody>
      </p:sp>
    </p:spTree>
    <p:extLst>
      <p:ext uri="{BB962C8B-B14F-4D97-AF65-F5344CB8AC3E}">
        <p14:creationId xmlns:p14="http://schemas.microsoft.com/office/powerpoint/2010/main" val="3680711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20</a:t>
            </a:fld>
            <a:endParaRPr lang="en-US"/>
          </a:p>
        </p:txBody>
      </p:sp>
    </p:spTree>
    <p:extLst>
      <p:ext uri="{BB962C8B-B14F-4D97-AF65-F5344CB8AC3E}">
        <p14:creationId xmlns:p14="http://schemas.microsoft.com/office/powerpoint/2010/main" val="1825049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24</a:t>
            </a:fld>
            <a:endParaRPr lang="en-US"/>
          </a:p>
        </p:txBody>
      </p:sp>
    </p:spTree>
    <p:extLst>
      <p:ext uri="{BB962C8B-B14F-4D97-AF65-F5344CB8AC3E}">
        <p14:creationId xmlns:p14="http://schemas.microsoft.com/office/powerpoint/2010/main" val="894729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4" name="Google Shape;984;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lnSpc>
                <a:spcPct val="115000"/>
              </a:lnSpc>
              <a:buNone/>
            </a:pPr>
            <a:r>
              <a:rPr lang="en-US" sz="1800" dirty="0">
                <a:effectLst/>
                <a:latin typeface="Arial" panose="020B0604020202020204" pitchFamily="34" charset="0"/>
                <a:ea typeface="MS Mincho" panose="02020609040205080304" pitchFamily="49" charset="-128"/>
              </a:rPr>
              <a:t>Most jobs will be recalibrated by the augmentation of the overall evaluation process. Like manual labor was optimized in the days of “scientific management,” every knowledge job will be reviewed under an intense spotlight. Each job will be separated into individual activities and tasks, and these will be scrutinized. Choices must be made as to whether tasks should be executed by an AI, a human being, or a combination of both. ​</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Initially the most common impact for the next decade will not be to replace people, but to augment jobs.</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Augmentation will occur in two forms:</a:t>
            </a:r>
          </a:p>
          <a:p>
            <a:pPr marL="501650" indent="-342900">
              <a:lnSpc>
                <a:spcPct val="115000"/>
              </a:lnSpc>
              <a:buFont typeface="+mj-lt"/>
              <a:buAutoNum type="arabicPeriod"/>
            </a:pPr>
            <a:r>
              <a:rPr lang="en-US" sz="1800" b="1" dirty="0">
                <a:effectLst/>
                <a:latin typeface="Arial" panose="020B0604020202020204" pitchFamily="34" charset="0"/>
                <a:ea typeface="MS Mincho" panose="02020609040205080304" pitchFamily="49" charset="-128"/>
              </a:rPr>
              <a:t>Expanding or complementing existing jobs:</a:t>
            </a:r>
            <a:r>
              <a:rPr lang="en-US" sz="1800" dirty="0">
                <a:effectLst/>
                <a:latin typeface="Arial" panose="020B0604020202020204" pitchFamily="34" charset="0"/>
                <a:ea typeface="MS Mincho" panose="02020609040205080304" pitchFamily="49" charset="-128"/>
              </a:rPr>
              <a:t> People will be supported by AI. They will use AI applications to increase speed, boost quality and lower error rates.</a:t>
            </a:r>
          </a:p>
          <a:p>
            <a:pPr marL="501650" indent="-342900">
              <a:lnSpc>
                <a:spcPct val="115000"/>
              </a:lnSpc>
              <a:buFont typeface="+mj-lt"/>
              <a:buAutoNum type="arabicPeriod"/>
            </a:pPr>
            <a:r>
              <a:rPr lang="en-US" sz="1800" b="1" dirty="0">
                <a:effectLst/>
                <a:latin typeface="Arial" panose="020B0604020202020204" pitchFamily="34" charset="0"/>
                <a:ea typeface="MS Mincho" panose="02020609040205080304" pitchFamily="49" charset="-128"/>
              </a:rPr>
              <a:t>Creating new jobs:</a:t>
            </a:r>
            <a:r>
              <a:rPr lang="en-US" sz="1800" dirty="0">
                <a:effectLst/>
                <a:latin typeface="Arial" panose="020B0604020202020204" pitchFamily="34" charset="0"/>
                <a:ea typeface="MS Mincho" panose="02020609040205080304" pitchFamily="49" charset="-128"/>
              </a:rPr>
              <a:t> People will augment AI, leading to a democratization of jobs, making them accessible to a group larger than only specialists. In healthcare, caretakers will coach people through AI-driven examinations and procedures. </a:t>
            </a:r>
            <a:r>
              <a:rPr lang="en-US" sz="3200" dirty="0"/>
              <a:t>The legal profession will create new jobs to allow people to interpret the output of legal AI (including contracts or even preliminary rulings) and explain next steps..</a:t>
            </a:r>
          </a:p>
          <a:p>
            <a:pPr marL="158750" indent="0">
              <a:lnSpc>
                <a:spcPct val="115000"/>
              </a:lnSpc>
              <a:buFont typeface="+mj-lt"/>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For more information, contact Fran Karamouzis.</a:t>
            </a:r>
          </a:p>
        </p:txBody>
      </p:sp>
    </p:spTree>
    <p:extLst>
      <p:ext uri="{BB962C8B-B14F-4D97-AF65-F5344CB8AC3E}">
        <p14:creationId xmlns:p14="http://schemas.microsoft.com/office/powerpoint/2010/main" val="508673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0" name="Google Shape;730;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lnSpc>
                <a:spcPct val="115000"/>
              </a:lnSpc>
              <a:buNone/>
            </a:pPr>
            <a:r>
              <a:rPr lang="en-US" sz="1800" dirty="0">
                <a:effectLst/>
                <a:latin typeface="Arial" panose="020B0604020202020204" pitchFamily="34" charset="0"/>
                <a:ea typeface="MS Mincho" panose="02020609040205080304" pitchFamily="49" charset="-128"/>
              </a:rPr>
              <a:t>AI’s contribution to society, communities and economies will come under increasing scrutiny. Executive leaders must be prepared to explain how AI will both positively and negatively impact sustainability performance. Benefits created through AI use cases must outweigh the impacts from training and development. </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Through the lens of greenhouse gas emissions. AI can be seen as part of the solution. Gartner estimates that AI can contribute to a 5% to 15% reduction of carbon dioxide equivalent (Co2e) emissions. But AI also consumes a significant amount of energy, not only through use, but also the embodied energy in IT assets. Increased energy consumption may become a license to operate issue, with investment in new energy generation taking time to deploy, while AI energy needs grow rapidly through iterative development and increased uptake.</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Executive leaders must have a sense of AI’s break-even points, where positive impacts exceed negative. Governance processes should be put in place to surface unintended consequences from decision making.</a:t>
            </a:r>
          </a:p>
          <a:p>
            <a:pPr marL="158750" indent="0">
              <a:lnSpc>
                <a:spcPct val="115000"/>
              </a:lnSpc>
              <a:buNone/>
            </a:pPr>
            <a:r>
              <a:rPr lang="en-US" sz="1800" dirty="0">
                <a:effectLst/>
                <a:latin typeface="Arial" panose="020B0604020202020204" pitchFamily="34" charset="0"/>
                <a:ea typeface="MS Mincho" panose="02020609040205080304" pitchFamily="49" charset="-128"/>
              </a:rPr>
              <a:t> </a:t>
            </a:r>
          </a:p>
          <a:p>
            <a:pPr marL="158750" indent="0">
              <a:lnSpc>
                <a:spcPct val="115000"/>
              </a:lnSpc>
              <a:buNone/>
            </a:pPr>
            <a:r>
              <a:rPr lang="en-US" sz="1800" dirty="0">
                <a:effectLst/>
                <a:latin typeface="Arial" panose="020B0604020202020204" pitchFamily="34" charset="0"/>
                <a:ea typeface="MS Mincho" panose="02020609040205080304" pitchFamily="49" charset="-128"/>
              </a:rPr>
              <a:t>For more information, contact Sarah Watt.</a:t>
            </a:r>
            <a:endParaRPr lang="en-GB" sz="1800" dirty="0">
              <a:effectLst/>
              <a:latin typeface="Arial" panose="020B0604020202020204" pitchFamily="34" charset="0"/>
              <a:ea typeface="MS Mincho" panose="02020609040205080304" pitchFamily="49" charset="-128"/>
            </a:endParaRPr>
          </a:p>
        </p:txBody>
      </p:sp>
    </p:spTree>
    <p:extLst>
      <p:ext uri="{BB962C8B-B14F-4D97-AF65-F5344CB8AC3E}">
        <p14:creationId xmlns:p14="http://schemas.microsoft.com/office/powerpoint/2010/main" val="2919678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77AE1-64B2-544E-9109-A75612B0A115}" type="slidenum">
              <a:rPr lang="en-US" smtClean="0"/>
              <a:t>33</a:t>
            </a:fld>
            <a:endParaRPr lang="en-US"/>
          </a:p>
        </p:txBody>
      </p:sp>
    </p:spTree>
    <p:extLst>
      <p:ext uri="{BB962C8B-B14F-4D97-AF65-F5344CB8AC3E}">
        <p14:creationId xmlns:p14="http://schemas.microsoft.com/office/powerpoint/2010/main" val="7702327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0.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grpSp>
        <p:nvGrpSpPr>
          <p:cNvPr id="4" name="Color paths">
            <a:extLst>
              <a:ext uri="{FF2B5EF4-FFF2-40B4-BE49-F238E27FC236}">
                <a16:creationId xmlns:a16="http://schemas.microsoft.com/office/drawing/2014/main" id="{4CCB5A69-D042-B146-AAD0-F88380967A46}"/>
              </a:ext>
              <a:ext uri="{C183D7F6-B498-43B3-948B-1728B52AA6E4}">
                <adec:decorative xmlns:adec="http://schemas.microsoft.com/office/drawing/2017/decorative" val="1"/>
              </a:ext>
            </a:extLst>
          </p:cNvPr>
          <p:cNvGrpSpPr/>
          <p:nvPr userDrawn="1"/>
        </p:nvGrpSpPr>
        <p:grpSpPr>
          <a:xfrm>
            <a:off x="1270" y="1429"/>
            <a:ext cx="12190730" cy="6856571"/>
            <a:chOff x="1270" y="1429"/>
            <a:chExt cx="12190730" cy="6856571"/>
          </a:xfrm>
        </p:grpSpPr>
        <p:pic>
          <p:nvPicPr>
            <p:cNvPr id="9" name="Color path 26°">
              <a:extLst>
                <a:ext uri="{FF2B5EF4-FFF2-40B4-BE49-F238E27FC236}">
                  <a16:creationId xmlns:a16="http://schemas.microsoft.com/office/drawing/2014/main" id="{64C5C0FA-2468-7747-9CAB-9F345D517C6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541" y="1430"/>
              <a:ext cx="12189459" cy="6856570"/>
            </a:xfrm>
            <a:prstGeom prst="rect">
              <a:avLst/>
            </a:prstGeom>
            <a:ln>
              <a:noFill/>
            </a:ln>
          </p:spPr>
        </p:pic>
        <p:pic>
          <p:nvPicPr>
            <p:cNvPr id="7" name="Color path 45°">
              <a:extLst>
                <a:ext uri="{FF2B5EF4-FFF2-40B4-BE49-F238E27FC236}">
                  <a16:creationId xmlns:a16="http://schemas.microsoft.com/office/drawing/2014/main" id="{78431C2D-FF90-4C45-971A-C5E979C77D4F}"/>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270" y="1429"/>
              <a:ext cx="12189459" cy="6856571"/>
            </a:xfrm>
            <a:prstGeom prst="rect">
              <a:avLst/>
            </a:prstGeom>
            <a:ln>
              <a:noFill/>
            </a:ln>
          </p:spPr>
        </p:pic>
      </p:grpSp>
      <p:sp>
        <p:nvSpPr>
          <p:cNvPr id="2" name="Title"/>
          <p:cNvSpPr>
            <a:spLocks noGrp="1"/>
          </p:cNvSpPr>
          <p:nvPr>
            <p:ph type="ctrTitle" hasCustomPrompt="1"/>
          </p:nvPr>
        </p:nvSpPr>
        <p:spPr>
          <a:xfrm>
            <a:off x="1524000" y="1905256"/>
            <a:ext cx="9144000" cy="2027494"/>
          </a:xfrm>
          <a:prstGeom prst="rect">
            <a:avLst/>
          </a:prstGeom>
        </p:spPr>
        <p:txBody>
          <a:bodyPr anchor="b">
            <a:normAutofit/>
          </a:bodyPr>
          <a:lstStyle>
            <a:lvl1pPr algn="ctr">
              <a:defRPr sz="5500" b="1">
                <a:solidFill>
                  <a:schemeClr val="tx1"/>
                </a:solidFill>
                <a:latin typeface="Times" pitchFamily="2" charset="0"/>
              </a:defRPr>
            </a:lvl1pPr>
          </a:lstStyle>
          <a:p>
            <a:r>
              <a:rPr lang="en-US"/>
              <a:t>Insert </a:t>
            </a:r>
            <a:r>
              <a:rPr lang="en-US" err="1"/>
              <a:t>Powerpoint</a:t>
            </a:r>
            <a:r>
              <a:rPr lang="en-US"/>
              <a:t> Title</a:t>
            </a:r>
          </a:p>
        </p:txBody>
      </p:sp>
      <p:sp>
        <p:nvSpPr>
          <p:cNvPr id="3" name="Subtitle Placeholder"/>
          <p:cNvSpPr>
            <a:spLocks noGrp="1"/>
          </p:cNvSpPr>
          <p:nvPr>
            <p:ph type="subTitle" idx="1" hasCustomPrompt="1"/>
          </p:nvPr>
        </p:nvSpPr>
        <p:spPr>
          <a:xfrm>
            <a:off x="1524000" y="4024825"/>
            <a:ext cx="9144000" cy="1655762"/>
          </a:xfrm>
          <a:prstGeom prst="rect">
            <a:avLst/>
          </a:prstGeom>
        </p:spPr>
        <p:txBody>
          <a:bodyPr>
            <a:normAutofit/>
          </a:bodyPr>
          <a:lstStyle>
            <a:lvl1pPr marL="0" indent="0" algn="ctr">
              <a:buNone/>
              <a:defRPr sz="33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Insert </a:t>
            </a:r>
            <a:r>
              <a:rPr lang="en-US" err="1"/>
              <a:t>Powerpoint</a:t>
            </a:r>
            <a:r>
              <a:rPr lang="en-US"/>
              <a:t> Subtitle</a:t>
            </a:r>
          </a:p>
        </p:txBody>
      </p:sp>
      <p:sp>
        <p:nvSpPr>
          <p:cNvPr id="8" name="Copyright">
            <a:extLst>
              <a:ext uri="{FF2B5EF4-FFF2-40B4-BE49-F238E27FC236}">
                <a16:creationId xmlns:a16="http://schemas.microsoft.com/office/drawing/2014/main" id="{0C3282DF-6568-B24B-A424-4F01299F1441}"/>
              </a:ext>
            </a:extLst>
          </p:cNvPr>
          <p:cNvSpPr>
            <a:spLocks noGrp="1"/>
          </p:cNvSpPr>
          <p:nvPr>
            <p:ph type="body" sz="quarter" idx="12" hasCustomPrompt="1"/>
          </p:nvPr>
        </p:nvSpPr>
        <p:spPr>
          <a:xfrm>
            <a:off x="161026" y="6532563"/>
            <a:ext cx="5417547" cy="179322"/>
          </a:xfrm>
          <a:prstGeom prst="rect">
            <a:avLst/>
          </a:prstGeom>
        </p:spPr>
        <p:txBody>
          <a:bodyPr lIns="0" tIns="0" rIns="0" bIns="0" anchor="b">
            <a:normAutofit/>
          </a:bodyPr>
          <a:lstStyle>
            <a:lvl1pPr marL="0" indent="0">
              <a:buFont typeface="Arial" panose="020B0604020202020204" pitchFamily="34" charset="0"/>
              <a:buNone/>
              <a:defRPr sz="500"/>
            </a:lvl1pPr>
          </a:lstStyle>
          <a:p>
            <a:pPr lvl="0"/>
            <a:r>
              <a:rPr lang="en-US"/>
              <a:t>©2021 Catholic Relief Services. All Rights Reserved.    21MK-328766M</a:t>
            </a:r>
          </a:p>
        </p:txBody>
      </p:sp>
      <p:pic>
        <p:nvPicPr>
          <p:cNvPr id="5" name="CRS logo" descr="Catholic Relief Services logo">
            <a:extLst>
              <a:ext uri="{FF2B5EF4-FFF2-40B4-BE49-F238E27FC236}">
                <a16:creationId xmlns:a16="http://schemas.microsoft.com/office/drawing/2014/main" id="{3B24F34D-8588-9344-A8AB-247F20B6A2C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62048" y="671177"/>
            <a:ext cx="1562100" cy="1012472"/>
          </a:xfrm>
          <a:prstGeom prst="rect">
            <a:avLst/>
          </a:prstGeom>
        </p:spPr>
      </p:pic>
    </p:spTree>
    <p:extLst>
      <p:ext uri="{BB962C8B-B14F-4D97-AF65-F5344CB8AC3E}">
        <p14:creationId xmlns:p14="http://schemas.microsoft.com/office/powerpoint/2010/main" val="277141940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A3573D6-67C1-4882-B852-2AE4A3917E45}"/>
              </a:ext>
            </a:extLst>
          </p:cNvPr>
          <p:cNvSpPr>
            <a:spLocks noGrp="1"/>
          </p:cNvSpPr>
          <p:nvPr>
            <p:ph type="title"/>
          </p:nvPr>
        </p:nvSpPr>
        <p:spPr/>
        <p:txBody>
          <a:bodyPr/>
          <a:lstStyle/>
          <a:p>
            <a:r>
              <a:rPr lang="en-US"/>
              <a:t>Click to edit Master title style</a:t>
            </a:r>
          </a:p>
        </p:txBody>
      </p:sp>
      <p:sp>
        <p:nvSpPr>
          <p:cNvPr id="3" name="Content Placeholder"/>
          <p:cNvSpPr>
            <a:spLocks noGrp="1"/>
          </p:cNvSpPr>
          <p:nvPr>
            <p:ph idx="1"/>
          </p:nvPr>
        </p:nvSpPr>
        <p:spPr>
          <a:xfrm>
            <a:off x="838200" y="1484671"/>
            <a:ext cx="10515600" cy="469229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a:extLst>
              <a:ext uri="{FF2B5EF4-FFF2-40B4-BE49-F238E27FC236}">
                <a16:creationId xmlns:a16="http://schemas.microsoft.com/office/drawing/2014/main" id="{C8EC5A25-6797-4F64-B7CD-7836193D3B04}"/>
              </a:ext>
            </a:extLst>
          </p:cNvPr>
          <p:cNvSpPr>
            <a:spLocks noGrp="1"/>
          </p:cNvSpPr>
          <p:nvPr>
            <p:ph type="sldNum" sz="quarter" idx="10"/>
          </p:nvPr>
        </p:nvSpPr>
        <p:spPr/>
        <p:txBody>
          <a:bodyPr/>
          <a:lstStyle/>
          <a:p>
            <a:fld id="{AAC8BD42-323A-4949-A8CE-01CEE144D48E}" type="slidenum">
              <a:rPr lang="en-US" smtClean="0"/>
              <a:pPr/>
              <a:t>‹#›</a:t>
            </a:fld>
            <a:endParaRPr lang="en-US"/>
          </a:p>
        </p:txBody>
      </p:sp>
    </p:spTree>
    <p:extLst>
      <p:ext uri="{BB962C8B-B14F-4D97-AF65-F5344CB8AC3E}">
        <p14:creationId xmlns:p14="http://schemas.microsoft.com/office/powerpoint/2010/main" val="224179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grpSp>
        <p:nvGrpSpPr>
          <p:cNvPr id="4" name="Color paths">
            <a:extLst>
              <a:ext uri="{FF2B5EF4-FFF2-40B4-BE49-F238E27FC236}">
                <a16:creationId xmlns:a16="http://schemas.microsoft.com/office/drawing/2014/main" id="{A32172B4-16BD-E740-96FA-8A49CF6FF411}"/>
              </a:ext>
              <a:ext uri="{C183D7F6-B498-43B3-948B-1728B52AA6E4}">
                <adec:decorative xmlns:adec="http://schemas.microsoft.com/office/drawing/2017/decorative" val="1"/>
              </a:ext>
            </a:extLst>
          </p:cNvPr>
          <p:cNvGrpSpPr/>
          <p:nvPr userDrawn="1"/>
        </p:nvGrpSpPr>
        <p:grpSpPr>
          <a:xfrm>
            <a:off x="0" y="0"/>
            <a:ext cx="12190729" cy="6858000"/>
            <a:chOff x="0" y="0"/>
            <a:chExt cx="12190729" cy="6858000"/>
          </a:xfrm>
        </p:grpSpPr>
        <p:pic>
          <p:nvPicPr>
            <p:cNvPr id="7" name="Color path 26°">
              <a:extLst>
                <a:ext uri="{FF2B5EF4-FFF2-40B4-BE49-F238E27FC236}">
                  <a16:creationId xmlns:a16="http://schemas.microsoft.com/office/drawing/2014/main" id="{035F2C82-4D06-7443-8D2C-5E8360FF957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0" y="0"/>
              <a:ext cx="12189459" cy="6856570"/>
            </a:xfrm>
            <a:prstGeom prst="rect">
              <a:avLst/>
            </a:prstGeom>
          </p:spPr>
        </p:pic>
        <p:pic>
          <p:nvPicPr>
            <p:cNvPr id="5" name="Color path 45°">
              <a:extLst>
                <a:ext uri="{FF2B5EF4-FFF2-40B4-BE49-F238E27FC236}">
                  <a16:creationId xmlns:a16="http://schemas.microsoft.com/office/drawing/2014/main" id="{095BDDDB-21A7-1643-8CB2-B16F42CBB8E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270" y="1429"/>
              <a:ext cx="12189459" cy="6856571"/>
            </a:xfrm>
            <a:prstGeom prst="rect">
              <a:avLst/>
            </a:prstGeom>
          </p:spPr>
        </p:pic>
      </p:grpSp>
      <p:sp>
        <p:nvSpPr>
          <p:cNvPr id="2" name="Title"/>
          <p:cNvSpPr>
            <a:spLocks noGrp="1"/>
          </p:cNvSpPr>
          <p:nvPr>
            <p:ph type="title" hasCustomPrompt="1"/>
          </p:nvPr>
        </p:nvSpPr>
        <p:spPr>
          <a:xfrm>
            <a:off x="5238242" y="767883"/>
            <a:ext cx="5244487" cy="2852737"/>
          </a:xfrm>
          <a:prstGeom prst="rect">
            <a:avLst/>
          </a:prstGeom>
        </p:spPr>
        <p:txBody>
          <a:bodyPr anchor="b">
            <a:normAutofit/>
          </a:bodyPr>
          <a:lstStyle>
            <a:lvl1pPr>
              <a:defRPr sz="4000" b="1" i="0" baseline="0">
                <a:solidFill>
                  <a:schemeClr val="tx1"/>
                </a:solidFill>
                <a:latin typeface="Times" pitchFamily="2" charset="0"/>
              </a:defRPr>
            </a:lvl1pPr>
          </a:lstStyle>
          <a:p>
            <a:r>
              <a:rPr lang="en-US"/>
              <a:t>Insert Section Header</a:t>
            </a:r>
          </a:p>
        </p:txBody>
      </p:sp>
      <p:sp>
        <p:nvSpPr>
          <p:cNvPr id="3" name="Subtitle Placeholder"/>
          <p:cNvSpPr>
            <a:spLocks noGrp="1"/>
          </p:cNvSpPr>
          <p:nvPr>
            <p:ph type="body" idx="1" hasCustomPrompt="1"/>
          </p:nvPr>
        </p:nvSpPr>
        <p:spPr>
          <a:xfrm>
            <a:off x="5238242" y="3647608"/>
            <a:ext cx="5244487" cy="1500187"/>
          </a:xfrm>
          <a:prstGeom prst="rect">
            <a:avLst/>
          </a:prstGeom>
        </p:spPr>
        <p:txBody>
          <a:bodyPr>
            <a:normAutofit/>
          </a:bodyPr>
          <a:lstStyle>
            <a:lvl1pPr marL="0" indent="0">
              <a:buNone/>
              <a:defRPr sz="2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Insert Section </a:t>
            </a:r>
            <a:r>
              <a:rPr lang="en-US" err="1"/>
              <a:t>Subheader</a:t>
            </a:r>
            <a:endParaRPr lang="en-US"/>
          </a:p>
        </p:txBody>
      </p:sp>
      <p:pic>
        <p:nvPicPr>
          <p:cNvPr id="6" name="CRS logo" descr="Catholic Relief Services logo">
            <a:extLst>
              <a:ext uri="{FF2B5EF4-FFF2-40B4-BE49-F238E27FC236}">
                <a16:creationId xmlns:a16="http://schemas.microsoft.com/office/drawing/2014/main" id="{461F32A3-3A6C-6E40-9EC8-28C55231EC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291694" y="5468815"/>
            <a:ext cx="1469270" cy="952305"/>
          </a:xfrm>
          <a:prstGeom prst="rect">
            <a:avLst/>
          </a:prstGeom>
        </p:spPr>
      </p:pic>
    </p:spTree>
    <p:extLst>
      <p:ext uri="{BB962C8B-B14F-4D97-AF65-F5344CB8AC3E}">
        <p14:creationId xmlns:p14="http://schemas.microsoft.com/office/powerpoint/2010/main" val="279011758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a:extLst>
              <a:ext uri="{FF2B5EF4-FFF2-40B4-BE49-F238E27FC236}">
                <a16:creationId xmlns:a16="http://schemas.microsoft.com/office/drawing/2014/main" id="{3D228093-3E2B-4C16-B8DE-5DC9D4A0DD54}"/>
              </a:ext>
            </a:extLst>
          </p:cNvPr>
          <p:cNvSpPr>
            <a:spLocks noGrp="1"/>
          </p:cNvSpPr>
          <p:nvPr>
            <p:ph type="sldNum" sz="quarter" idx="10"/>
          </p:nvPr>
        </p:nvSpPr>
        <p:spPr/>
        <p:txBody>
          <a:bodyPr/>
          <a:lstStyle/>
          <a:p>
            <a:fld id="{AAC8BD42-323A-4949-A8CE-01CEE144D48E}" type="slidenum">
              <a:rPr lang="en-US" smtClean="0"/>
              <a:pPr/>
              <a:t>‹#›</a:t>
            </a:fld>
            <a:endParaRPr lang="en-US"/>
          </a:p>
        </p:txBody>
      </p:sp>
    </p:spTree>
    <p:extLst>
      <p:ext uri="{BB962C8B-B14F-4D97-AF65-F5344CB8AC3E}">
        <p14:creationId xmlns:p14="http://schemas.microsoft.com/office/powerpoint/2010/main" val="289599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bsection Header">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C67B1A61-B61A-4040-A041-4A1BBDDC74DD}"/>
              </a:ext>
            </a:extLst>
          </p:cNvPr>
          <p:cNvSpPr>
            <a:spLocks noGrp="1"/>
          </p:cNvSpPr>
          <p:nvPr>
            <p:ph type="title"/>
          </p:nvPr>
        </p:nvSpPr>
        <p:spPr>
          <a:xfrm>
            <a:off x="838200" y="1658679"/>
            <a:ext cx="10515600" cy="2009554"/>
          </a:xfrm>
        </p:spPr>
        <p:txBody>
          <a:bodyPr>
            <a:normAutofit/>
          </a:bodyPr>
          <a:lstStyle>
            <a:lvl1pPr algn="ctr">
              <a:defRPr sz="4200"/>
            </a:lvl1pPr>
          </a:lstStyle>
          <a:p>
            <a:r>
              <a:rPr lang="en-US"/>
              <a:t>Click to edit Master title style</a:t>
            </a:r>
          </a:p>
        </p:txBody>
      </p:sp>
      <p:sp>
        <p:nvSpPr>
          <p:cNvPr id="2" name="Slide Number Placeholder">
            <a:extLst>
              <a:ext uri="{FF2B5EF4-FFF2-40B4-BE49-F238E27FC236}">
                <a16:creationId xmlns:a16="http://schemas.microsoft.com/office/drawing/2014/main" id="{D8C72B01-ADA9-49B8-BF2A-B3DE45252537}"/>
              </a:ext>
            </a:extLst>
          </p:cNvPr>
          <p:cNvSpPr>
            <a:spLocks noGrp="1"/>
          </p:cNvSpPr>
          <p:nvPr>
            <p:ph type="sldNum" sz="quarter" idx="10"/>
          </p:nvPr>
        </p:nvSpPr>
        <p:spPr/>
        <p:txBody>
          <a:bodyPr/>
          <a:lstStyle/>
          <a:p>
            <a:fld id="{AAC8BD42-323A-4949-A8CE-01CEE144D48E}" type="slidenum">
              <a:rPr lang="en-US" smtClean="0"/>
              <a:pPr/>
              <a:t>‹#›</a:t>
            </a:fld>
            <a:endParaRPr lang="en-US"/>
          </a:p>
        </p:txBody>
      </p:sp>
    </p:spTree>
    <p:extLst>
      <p:ext uri="{BB962C8B-B14F-4D97-AF65-F5344CB8AC3E}">
        <p14:creationId xmlns:p14="http://schemas.microsoft.com/office/powerpoint/2010/main" val="4151983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7A7BFC3-7204-4635-846E-73D07BA79503}"/>
              </a:ext>
            </a:extLst>
          </p:cNvPr>
          <p:cNvSpPr>
            <a:spLocks noGrp="1"/>
          </p:cNvSpPr>
          <p:nvPr>
            <p:ph type="title"/>
          </p:nvPr>
        </p:nvSpPr>
        <p:spPr/>
        <p:txBody>
          <a:bodyPr/>
          <a:lstStyle/>
          <a:p>
            <a:r>
              <a:rPr lang="en-US"/>
              <a:t>Click to edit Master title style</a:t>
            </a:r>
          </a:p>
        </p:txBody>
      </p:sp>
      <p:sp>
        <p:nvSpPr>
          <p:cNvPr id="4" name="Content Placeholder Left">
            <a:extLst>
              <a:ext uri="{FF2B5EF4-FFF2-40B4-BE49-F238E27FC236}">
                <a16:creationId xmlns:a16="http://schemas.microsoft.com/office/drawing/2014/main" id="{AAF70431-3AE9-442D-A11C-19B09BDE1A7F}"/>
              </a:ext>
            </a:extLst>
          </p:cNvPr>
          <p:cNvSpPr>
            <a:spLocks noGrp="1"/>
          </p:cNvSpPr>
          <p:nvPr>
            <p:ph sz="quarter" idx="10"/>
          </p:nvPr>
        </p:nvSpPr>
        <p:spPr>
          <a:xfrm>
            <a:off x="838200" y="1478293"/>
            <a:ext cx="5126665" cy="4773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Right">
            <a:extLst>
              <a:ext uri="{FF2B5EF4-FFF2-40B4-BE49-F238E27FC236}">
                <a16:creationId xmlns:a16="http://schemas.microsoft.com/office/drawing/2014/main" id="{1ED28491-2619-4F62-8651-7226A0B97A81}"/>
              </a:ext>
            </a:extLst>
          </p:cNvPr>
          <p:cNvSpPr>
            <a:spLocks noGrp="1"/>
          </p:cNvSpPr>
          <p:nvPr>
            <p:ph sz="quarter" idx="11"/>
          </p:nvPr>
        </p:nvSpPr>
        <p:spPr>
          <a:xfrm>
            <a:off x="6227135" y="1478293"/>
            <a:ext cx="5126665" cy="4773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a:extLst>
              <a:ext uri="{FF2B5EF4-FFF2-40B4-BE49-F238E27FC236}">
                <a16:creationId xmlns:a16="http://schemas.microsoft.com/office/drawing/2014/main" id="{4ABA6732-34C2-4A61-91AC-D0E7BC9DE767}"/>
              </a:ext>
            </a:extLst>
          </p:cNvPr>
          <p:cNvSpPr>
            <a:spLocks noGrp="1"/>
          </p:cNvSpPr>
          <p:nvPr>
            <p:ph type="sldNum" sz="quarter" idx="12"/>
          </p:nvPr>
        </p:nvSpPr>
        <p:spPr/>
        <p:txBody>
          <a:bodyPr/>
          <a:lstStyle/>
          <a:p>
            <a:fld id="{AAC8BD42-323A-4949-A8CE-01CEE144D48E}" type="slidenum">
              <a:rPr lang="en-US" smtClean="0"/>
              <a:pPr/>
              <a:t>‹#›</a:t>
            </a:fld>
            <a:endParaRPr lang="en-US"/>
          </a:p>
        </p:txBody>
      </p:sp>
    </p:spTree>
    <p:extLst>
      <p:ext uri="{BB962C8B-B14F-4D97-AF65-F5344CB8AC3E}">
        <p14:creationId xmlns:p14="http://schemas.microsoft.com/office/powerpoint/2010/main" val="4225357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58BA6FB0-BA43-4CFC-A76D-28EE4377813D}"/>
              </a:ext>
            </a:extLst>
          </p:cNvPr>
          <p:cNvSpPr>
            <a:spLocks noGrp="1"/>
          </p:cNvSpPr>
          <p:nvPr>
            <p:ph type="title"/>
          </p:nvPr>
        </p:nvSpPr>
        <p:spPr/>
        <p:txBody>
          <a:bodyPr/>
          <a:lstStyle/>
          <a:p>
            <a:r>
              <a:rPr lang="en-US"/>
              <a:t>Click to edit Master title style</a:t>
            </a:r>
          </a:p>
        </p:txBody>
      </p:sp>
      <p:sp>
        <p:nvSpPr>
          <p:cNvPr id="3" name="Text Placeholder Left"/>
          <p:cNvSpPr>
            <a:spLocks noGrp="1"/>
          </p:cNvSpPr>
          <p:nvPr>
            <p:ph type="body" idx="1"/>
          </p:nvPr>
        </p:nvSpPr>
        <p:spPr>
          <a:xfrm>
            <a:off x="839789" y="1494350"/>
            <a:ext cx="5157787"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Left"/>
          <p:cNvSpPr>
            <a:spLocks noGrp="1"/>
          </p:cNvSpPr>
          <p:nvPr>
            <p:ph sz="half" idx="2"/>
          </p:nvPr>
        </p:nvSpPr>
        <p:spPr>
          <a:xfrm>
            <a:off x="839789" y="2318263"/>
            <a:ext cx="5157787" cy="39015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Right"/>
          <p:cNvSpPr>
            <a:spLocks noGrp="1"/>
          </p:cNvSpPr>
          <p:nvPr>
            <p:ph type="body" sz="quarter" idx="3"/>
          </p:nvPr>
        </p:nvSpPr>
        <p:spPr>
          <a:xfrm>
            <a:off x="6172201" y="1494350"/>
            <a:ext cx="5183188" cy="82391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Right"/>
          <p:cNvSpPr>
            <a:spLocks noGrp="1"/>
          </p:cNvSpPr>
          <p:nvPr>
            <p:ph sz="quarter" idx="4"/>
          </p:nvPr>
        </p:nvSpPr>
        <p:spPr>
          <a:xfrm>
            <a:off x="6172201" y="2318262"/>
            <a:ext cx="5183188" cy="39015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a:extLst>
              <a:ext uri="{FF2B5EF4-FFF2-40B4-BE49-F238E27FC236}">
                <a16:creationId xmlns:a16="http://schemas.microsoft.com/office/drawing/2014/main" id="{16BF7940-F5F4-46CD-87B4-ACC0B3657F9C}"/>
              </a:ext>
            </a:extLst>
          </p:cNvPr>
          <p:cNvSpPr>
            <a:spLocks noGrp="1"/>
          </p:cNvSpPr>
          <p:nvPr>
            <p:ph type="sldNum" sz="quarter" idx="10"/>
          </p:nvPr>
        </p:nvSpPr>
        <p:spPr/>
        <p:txBody>
          <a:bodyPr/>
          <a:lstStyle/>
          <a:p>
            <a:fld id="{AAC8BD42-323A-4949-A8CE-01CEE144D48E}" type="slidenum">
              <a:rPr lang="en-US" smtClean="0"/>
              <a:pPr/>
              <a:t>‹#›</a:t>
            </a:fld>
            <a:endParaRPr lang="en-US"/>
          </a:p>
        </p:txBody>
      </p:sp>
    </p:spTree>
    <p:extLst>
      <p:ext uri="{BB962C8B-B14F-4D97-AF65-F5344CB8AC3E}">
        <p14:creationId xmlns:p14="http://schemas.microsoft.com/office/powerpoint/2010/main" val="3181505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hoto Full 1">
    <p:spTree>
      <p:nvGrpSpPr>
        <p:cNvPr id="1" name=""/>
        <p:cNvGrpSpPr/>
        <p:nvPr/>
      </p:nvGrpSpPr>
      <p:grpSpPr>
        <a:xfrm>
          <a:off x="0" y="0"/>
          <a:ext cx="0" cy="0"/>
          <a:chOff x="0" y="0"/>
          <a:chExt cx="0" cy="0"/>
        </a:xfrm>
      </p:grpSpPr>
      <p:sp>
        <p:nvSpPr>
          <p:cNvPr id="10" name="Picture Placeholder">
            <a:extLst>
              <a:ext uri="{FF2B5EF4-FFF2-40B4-BE49-F238E27FC236}">
                <a16:creationId xmlns:a16="http://schemas.microsoft.com/office/drawing/2014/main" id="{EE301A61-FFE4-A248-95E6-8A44756678CA}"/>
              </a:ext>
            </a:extLst>
          </p:cNvPr>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a:t>Photo</a:t>
            </a:r>
          </a:p>
        </p:txBody>
      </p:sp>
      <p:sp>
        <p:nvSpPr>
          <p:cNvPr id="3" name="Photo Headline Placeholder">
            <a:extLst>
              <a:ext uri="{FF2B5EF4-FFF2-40B4-BE49-F238E27FC236}">
                <a16:creationId xmlns:a16="http://schemas.microsoft.com/office/drawing/2014/main" id="{513A38EA-FCD7-F844-A8CA-A168FB067694}"/>
              </a:ext>
            </a:extLst>
          </p:cNvPr>
          <p:cNvSpPr>
            <a:spLocks noGrp="1"/>
          </p:cNvSpPr>
          <p:nvPr>
            <p:ph type="body" sz="quarter" idx="13" hasCustomPrompt="1"/>
          </p:nvPr>
        </p:nvSpPr>
        <p:spPr>
          <a:xfrm>
            <a:off x="0" y="5470168"/>
            <a:ext cx="5588000" cy="914400"/>
          </a:xfrm>
          <a:prstGeom prst="rect">
            <a:avLst/>
          </a:prstGeom>
          <a:solidFill>
            <a:schemeClr val="tx2"/>
          </a:solidFill>
        </p:spPr>
        <p:txBody>
          <a:bodyPr lIns="548640" tIns="45720" bIns="0" anchor="ctr"/>
          <a:lstStyle>
            <a:lvl1pPr marL="0" indent="0">
              <a:buNone/>
              <a:defRPr sz="3600" b="1">
                <a:solidFill>
                  <a:schemeClr val="bg1"/>
                </a:solidFill>
                <a:latin typeface="Times" pitchFamily="2" charset="0"/>
              </a:defRPr>
            </a:lvl1pPr>
          </a:lstStyle>
          <a:p>
            <a:r>
              <a:rPr lang="en-US"/>
              <a:t>Photo Headline</a:t>
            </a:r>
          </a:p>
        </p:txBody>
      </p:sp>
      <p:sp>
        <p:nvSpPr>
          <p:cNvPr id="16" name="Photo Credit Placeholder">
            <a:extLst>
              <a:ext uri="{FF2B5EF4-FFF2-40B4-BE49-F238E27FC236}">
                <a16:creationId xmlns:a16="http://schemas.microsoft.com/office/drawing/2014/main" id="{322CBD45-9E3B-2945-9D95-A20EEC28DA07}"/>
              </a:ext>
            </a:extLst>
          </p:cNvPr>
          <p:cNvSpPr>
            <a:spLocks noGrp="1"/>
          </p:cNvSpPr>
          <p:nvPr>
            <p:ph type="body" sz="quarter" idx="12" hasCustomPrompt="1"/>
          </p:nvPr>
        </p:nvSpPr>
        <p:spPr>
          <a:xfrm>
            <a:off x="161026" y="6532563"/>
            <a:ext cx="5417547" cy="179322"/>
          </a:xfrm>
          <a:prstGeom prst="rect">
            <a:avLst/>
          </a:prstGeom>
        </p:spPr>
        <p:txBody>
          <a:bodyPr lIns="0" tIns="0" rIns="0" bIns="0" anchor="b"/>
          <a:lstStyle>
            <a:lvl1pPr marL="0" indent="0">
              <a:buFont typeface="Arial" panose="020B0604020202020204" pitchFamily="34" charset="0"/>
              <a:buNone/>
              <a:defRPr sz="1100"/>
            </a:lvl1pPr>
          </a:lstStyle>
          <a:p>
            <a:pPr lvl="0"/>
            <a:r>
              <a:rPr lang="en-US"/>
              <a:t>[Photo credit]</a:t>
            </a:r>
          </a:p>
        </p:txBody>
      </p:sp>
    </p:spTree>
    <p:extLst>
      <p:ext uri="{BB962C8B-B14F-4D97-AF65-F5344CB8AC3E}">
        <p14:creationId xmlns:p14="http://schemas.microsoft.com/office/powerpoint/2010/main" val="3855971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hoto Full 2">
    <p:spTree>
      <p:nvGrpSpPr>
        <p:cNvPr id="1" name=""/>
        <p:cNvGrpSpPr/>
        <p:nvPr/>
      </p:nvGrpSpPr>
      <p:grpSpPr>
        <a:xfrm>
          <a:off x="0" y="0"/>
          <a:ext cx="0" cy="0"/>
          <a:chOff x="0" y="0"/>
          <a:chExt cx="0" cy="0"/>
        </a:xfrm>
      </p:grpSpPr>
      <p:sp>
        <p:nvSpPr>
          <p:cNvPr id="10" name="Picture Placeholder">
            <a:extLst>
              <a:ext uri="{FF2B5EF4-FFF2-40B4-BE49-F238E27FC236}">
                <a16:creationId xmlns:a16="http://schemas.microsoft.com/office/drawing/2014/main" id="{EE301A61-FFE4-A248-95E6-8A44756678CA}"/>
              </a:ext>
            </a:extLst>
          </p:cNvPr>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a:t>Photo</a:t>
            </a:r>
          </a:p>
        </p:txBody>
      </p:sp>
      <p:sp>
        <p:nvSpPr>
          <p:cNvPr id="3" name="Photo Headline Placeholder">
            <a:extLst>
              <a:ext uri="{FF2B5EF4-FFF2-40B4-BE49-F238E27FC236}">
                <a16:creationId xmlns:a16="http://schemas.microsoft.com/office/drawing/2014/main" id="{513A38EA-FCD7-F844-A8CA-A168FB067694}"/>
              </a:ext>
            </a:extLst>
          </p:cNvPr>
          <p:cNvSpPr>
            <a:spLocks noGrp="1"/>
          </p:cNvSpPr>
          <p:nvPr>
            <p:ph type="body" sz="quarter" idx="13" hasCustomPrompt="1"/>
          </p:nvPr>
        </p:nvSpPr>
        <p:spPr>
          <a:xfrm>
            <a:off x="0" y="5470168"/>
            <a:ext cx="5588000" cy="914400"/>
          </a:xfrm>
          <a:prstGeom prst="rect">
            <a:avLst/>
          </a:prstGeom>
          <a:gradFill>
            <a:gsLst>
              <a:gs pos="0">
                <a:schemeClr val="accent1">
                  <a:alpha val="75000"/>
                </a:schemeClr>
              </a:gs>
              <a:gs pos="98000">
                <a:schemeClr val="tx2">
                  <a:alpha val="75000"/>
                </a:schemeClr>
              </a:gs>
            </a:gsLst>
            <a:lin ang="0" scaled="1"/>
          </a:gradFill>
        </p:spPr>
        <p:txBody>
          <a:bodyPr lIns="548640" tIns="45720" bIns="0" anchor="ctr"/>
          <a:lstStyle>
            <a:lvl1pPr marL="0" indent="0">
              <a:buNone/>
              <a:defRPr sz="3600" b="1">
                <a:solidFill>
                  <a:schemeClr val="bg1"/>
                </a:solidFill>
                <a:latin typeface="Times" pitchFamily="2" charset="0"/>
              </a:defRPr>
            </a:lvl1pPr>
          </a:lstStyle>
          <a:p>
            <a:r>
              <a:rPr lang="en-US"/>
              <a:t>Photo Headline</a:t>
            </a:r>
          </a:p>
        </p:txBody>
      </p:sp>
      <p:sp>
        <p:nvSpPr>
          <p:cNvPr id="16" name="Photo Credit Placeholder">
            <a:extLst>
              <a:ext uri="{FF2B5EF4-FFF2-40B4-BE49-F238E27FC236}">
                <a16:creationId xmlns:a16="http://schemas.microsoft.com/office/drawing/2014/main" id="{322CBD45-9E3B-2945-9D95-A20EEC28DA07}"/>
              </a:ext>
            </a:extLst>
          </p:cNvPr>
          <p:cNvSpPr>
            <a:spLocks noGrp="1"/>
          </p:cNvSpPr>
          <p:nvPr>
            <p:ph type="body" sz="quarter" idx="12" hasCustomPrompt="1"/>
          </p:nvPr>
        </p:nvSpPr>
        <p:spPr>
          <a:xfrm>
            <a:off x="161026" y="6532563"/>
            <a:ext cx="5417547" cy="179322"/>
          </a:xfrm>
          <a:prstGeom prst="rect">
            <a:avLst/>
          </a:prstGeom>
        </p:spPr>
        <p:txBody>
          <a:bodyPr lIns="0" tIns="0" rIns="0" bIns="0" anchor="b"/>
          <a:lstStyle>
            <a:lvl1pPr marL="0" indent="0">
              <a:buFont typeface="Arial" panose="020B0604020202020204" pitchFamily="34" charset="0"/>
              <a:buNone/>
              <a:defRPr sz="1100"/>
            </a:lvl1pPr>
          </a:lstStyle>
          <a:p>
            <a:pPr lvl="0"/>
            <a:r>
              <a:rPr lang="en-US"/>
              <a:t>[Photo credit]</a:t>
            </a:r>
          </a:p>
        </p:txBody>
      </p:sp>
    </p:spTree>
    <p:extLst>
      <p:ext uri="{BB962C8B-B14F-4D97-AF65-F5344CB8AC3E}">
        <p14:creationId xmlns:p14="http://schemas.microsoft.com/office/powerpoint/2010/main" val="1006140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Final Slide">
    <p:bg>
      <p:bgRef idx="1001">
        <a:schemeClr val="bg2"/>
      </p:bgRef>
    </p:bg>
    <p:spTree>
      <p:nvGrpSpPr>
        <p:cNvPr id="1" name=""/>
        <p:cNvGrpSpPr/>
        <p:nvPr/>
      </p:nvGrpSpPr>
      <p:grpSpPr>
        <a:xfrm>
          <a:off x="0" y="0"/>
          <a:ext cx="0" cy="0"/>
          <a:chOff x="0" y="0"/>
          <a:chExt cx="0" cy="0"/>
        </a:xfrm>
      </p:grpSpPr>
      <p:grpSp>
        <p:nvGrpSpPr>
          <p:cNvPr id="2" name="Color paths">
            <a:extLst>
              <a:ext uri="{FF2B5EF4-FFF2-40B4-BE49-F238E27FC236}">
                <a16:creationId xmlns:a16="http://schemas.microsoft.com/office/drawing/2014/main" id="{038D1918-C58C-E040-AED2-2E2FF5816C03}"/>
              </a:ext>
              <a:ext uri="{C183D7F6-B498-43B3-948B-1728B52AA6E4}">
                <adec:decorative xmlns:adec="http://schemas.microsoft.com/office/drawing/2017/decorative" val="1"/>
              </a:ext>
            </a:extLst>
          </p:cNvPr>
          <p:cNvGrpSpPr/>
          <p:nvPr userDrawn="1"/>
        </p:nvGrpSpPr>
        <p:grpSpPr>
          <a:xfrm>
            <a:off x="1270" y="714"/>
            <a:ext cx="12190730" cy="6857286"/>
            <a:chOff x="1270" y="714"/>
            <a:chExt cx="12190730" cy="6857286"/>
          </a:xfrm>
        </p:grpSpPr>
        <p:pic>
          <p:nvPicPr>
            <p:cNvPr id="5" name="Color path 26°">
              <a:extLst>
                <a:ext uri="{FF2B5EF4-FFF2-40B4-BE49-F238E27FC236}">
                  <a16:creationId xmlns:a16="http://schemas.microsoft.com/office/drawing/2014/main" id="{273F8B51-1DEA-FB45-994E-0C7AD040423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541" y="1430"/>
              <a:ext cx="12189459" cy="6856570"/>
            </a:xfrm>
            <a:prstGeom prst="rect">
              <a:avLst/>
            </a:prstGeom>
          </p:spPr>
        </p:pic>
        <p:pic>
          <p:nvPicPr>
            <p:cNvPr id="8" name="Color path 45°">
              <a:extLst>
                <a:ext uri="{FF2B5EF4-FFF2-40B4-BE49-F238E27FC236}">
                  <a16:creationId xmlns:a16="http://schemas.microsoft.com/office/drawing/2014/main" id="{0616318A-E615-304C-9925-F337F4A9A0DF}"/>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270" y="714"/>
              <a:ext cx="12189459" cy="6856571"/>
            </a:xfrm>
            <a:prstGeom prst="rect">
              <a:avLst/>
            </a:prstGeom>
          </p:spPr>
        </p:pic>
      </p:grpSp>
      <p:sp>
        <p:nvSpPr>
          <p:cNvPr id="7" name="Title">
            <a:extLst>
              <a:ext uri="{FF2B5EF4-FFF2-40B4-BE49-F238E27FC236}">
                <a16:creationId xmlns:a16="http://schemas.microsoft.com/office/drawing/2014/main" id="{ABE1E527-BFFA-F44B-94D0-1379A9E41A6D}"/>
              </a:ext>
            </a:extLst>
          </p:cNvPr>
          <p:cNvSpPr>
            <a:spLocks noGrp="1"/>
          </p:cNvSpPr>
          <p:nvPr>
            <p:ph type="ctrTitle" hasCustomPrompt="1"/>
          </p:nvPr>
        </p:nvSpPr>
        <p:spPr>
          <a:xfrm>
            <a:off x="1524000" y="1545150"/>
            <a:ext cx="9144000" cy="2387600"/>
          </a:xfrm>
          <a:prstGeom prst="rect">
            <a:avLst/>
          </a:prstGeom>
        </p:spPr>
        <p:txBody>
          <a:bodyPr anchor="b">
            <a:normAutofit/>
          </a:bodyPr>
          <a:lstStyle>
            <a:lvl1pPr algn="ctr">
              <a:defRPr sz="5500" b="1">
                <a:solidFill>
                  <a:schemeClr val="tx1"/>
                </a:solidFill>
                <a:latin typeface="Times" pitchFamily="2" charset="0"/>
              </a:defRPr>
            </a:lvl1pPr>
          </a:lstStyle>
          <a:p>
            <a:r>
              <a:rPr lang="en-US"/>
              <a:t>Insert Final Thoughts</a:t>
            </a:r>
          </a:p>
        </p:txBody>
      </p:sp>
      <p:pic>
        <p:nvPicPr>
          <p:cNvPr id="3" name="CRS logo-tagline English" descr="Catholic Relief Services logo with tagline: Faith. Action. Results.">
            <a:extLst>
              <a:ext uri="{FF2B5EF4-FFF2-40B4-BE49-F238E27FC236}">
                <a16:creationId xmlns:a16="http://schemas.microsoft.com/office/drawing/2014/main" id="{14D83F39-2C1E-C54F-9ECE-87F1E23FFDF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585625" y="4466409"/>
            <a:ext cx="3020750" cy="1273810"/>
          </a:xfrm>
          <a:prstGeom prst="rect">
            <a:avLst/>
          </a:prstGeom>
        </p:spPr>
      </p:pic>
    </p:spTree>
    <p:extLst>
      <p:ext uri="{BB962C8B-B14F-4D97-AF65-F5344CB8AC3E}">
        <p14:creationId xmlns:p14="http://schemas.microsoft.com/office/powerpoint/2010/main" val="3154057896"/>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Final Slide_French">
    <p:bg>
      <p:bgRef idx="1001">
        <a:schemeClr val="bg2"/>
      </p:bgRef>
    </p:bg>
    <p:spTree>
      <p:nvGrpSpPr>
        <p:cNvPr id="1" name=""/>
        <p:cNvGrpSpPr/>
        <p:nvPr/>
      </p:nvGrpSpPr>
      <p:grpSpPr>
        <a:xfrm>
          <a:off x="0" y="0"/>
          <a:ext cx="0" cy="0"/>
          <a:chOff x="0" y="0"/>
          <a:chExt cx="0" cy="0"/>
        </a:xfrm>
      </p:grpSpPr>
      <p:grpSp>
        <p:nvGrpSpPr>
          <p:cNvPr id="2" name="Color paths">
            <a:extLst>
              <a:ext uri="{FF2B5EF4-FFF2-40B4-BE49-F238E27FC236}">
                <a16:creationId xmlns:a16="http://schemas.microsoft.com/office/drawing/2014/main" id="{96FE90CD-AF23-FD47-8B62-21C8E558DAA8}"/>
              </a:ext>
              <a:ext uri="{C183D7F6-B498-43B3-948B-1728B52AA6E4}">
                <adec:decorative xmlns:adec="http://schemas.microsoft.com/office/drawing/2017/decorative" val="1"/>
              </a:ext>
            </a:extLst>
          </p:cNvPr>
          <p:cNvGrpSpPr/>
          <p:nvPr userDrawn="1"/>
        </p:nvGrpSpPr>
        <p:grpSpPr>
          <a:xfrm>
            <a:off x="1270" y="714"/>
            <a:ext cx="12190730" cy="6857286"/>
            <a:chOff x="1270" y="714"/>
            <a:chExt cx="12190730" cy="6857286"/>
          </a:xfrm>
        </p:grpSpPr>
        <p:pic>
          <p:nvPicPr>
            <p:cNvPr id="5" name="Color path 26°">
              <a:extLst>
                <a:ext uri="{FF2B5EF4-FFF2-40B4-BE49-F238E27FC236}">
                  <a16:creationId xmlns:a16="http://schemas.microsoft.com/office/drawing/2014/main" id="{BDBEBFEE-7D96-7440-9EAE-B80D0F84110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541" y="1430"/>
              <a:ext cx="12189459" cy="6856570"/>
            </a:xfrm>
            <a:prstGeom prst="rect">
              <a:avLst/>
            </a:prstGeom>
          </p:spPr>
        </p:pic>
        <p:pic>
          <p:nvPicPr>
            <p:cNvPr id="8" name="Color path 45°">
              <a:extLst>
                <a:ext uri="{FF2B5EF4-FFF2-40B4-BE49-F238E27FC236}">
                  <a16:creationId xmlns:a16="http://schemas.microsoft.com/office/drawing/2014/main" id="{F16B3D8C-0C09-5A4B-B289-1C7817950CD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1270" y="714"/>
              <a:ext cx="12189459" cy="6856571"/>
            </a:xfrm>
            <a:prstGeom prst="rect">
              <a:avLst/>
            </a:prstGeom>
          </p:spPr>
        </p:pic>
      </p:grpSp>
      <p:sp>
        <p:nvSpPr>
          <p:cNvPr id="7" name="Title">
            <a:extLst>
              <a:ext uri="{FF2B5EF4-FFF2-40B4-BE49-F238E27FC236}">
                <a16:creationId xmlns:a16="http://schemas.microsoft.com/office/drawing/2014/main" id="{ABE1E527-BFFA-F44B-94D0-1379A9E41A6D}"/>
              </a:ext>
            </a:extLst>
          </p:cNvPr>
          <p:cNvSpPr>
            <a:spLocks noGrp="1"/>
          </p:cNvSpPr>
          <p:nvPr>
            <p:ph type="ctrTitle" hasCustomPrompt="1"/>
          </p:nvPr>
        </p:nvSpPr>
        <p:spPr>
          <a:xfrm>
            <a:off x="1524000" y="1545150"/>
            <a:ext cx="9144000" cy="2387600"/>
          </a:xfrm>
          <a:prstGeom prst="rect">
            <a:avLst/>
          </a:prstGeom>
        </p:spPr>
        <p:txBody>
          <a:bodyPr anchor="b">
            <a:normAutofit/>
          </a:bodyPr>
          <a:lstStyle>
            <a:lvl1pPr algn="ctr">
              <a:defRPr sz="5500" b="1">
                <a:solidFill>
                  <a:schemeClr val="tx1"/>
                </a:solidFill>
                <a:latin typeface="Times" pitchFamily="2" charset="0"/>
              </a:defRPr>
            </a:lvl1pPr>
          </a:lstStyle>
          <a:p>
            <a:r>
              <a:rPr lang="en-US"/>
              <a:t>Insert Final Thoughts</a:t>
            </a:r>
          </a:p>
        </p:txBody>
      </p:sp>
      <p:pic>
        <p:nvPicPr>
          <p:cNvPr id="3" name="CRS logo-tagline French" descr="Catholic Relief Services logo with tagline: Foi. Action. Resultats.">
            <a:extLst>
              <a:ext uri="{FF2B5EF4-FFF2-40B4-BE49-F238E27FC236}">
                <a16:creationId xmlns:a16="http://schemas.microsoft.com/office/drawing/2014/main" id="{14D83F39-2C1E-C54F-9ECE-87F1E23FFDFA}"/>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4463796" y="4466959"/>
            <a:ext cx="3264408" cy="1269492"/>
          </a:xfrm>
          <a:prstGeom prst="rect">
            <a:avLst/>
          </a:prstGeom>
        </p:spPr>
      </p:pic>
    </p:spTree>
    <p:extLst>
      <p:ext uri="{BB962C8B-B14F-4D97-AF65-F5344CB8AC3E}">
        <p14:creationId xmlns:p14="http://schemas.microsoft.com/office/powerpoint/2010/main" val="54109605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Final Slide_Spanish">
    <p:bg>
      <p:bgRef idx="1001">
        <a:schemeClr val="bg2"/>
      </p:bgRef>
    </p:bg>
    <p:spTree>
      <p:nvGrpSpPr>
        <p:cNvPr id="1" name=""/>
        <p:cNvGrpSpPr/>
        <p:nvPr/>
      </p:nvGrpSpPr>
      <p:grpSpPr>
        <a:xfrm>
          <a:off x="0" y="0"/>
          <a:ext cx="0" cy="0"/>
          <a:chOff x="0" y="0"/>
          <a:chExt cx="0" cy="0"/>
        </a:xfrm>
      </p:grpSpPr>
      <p:grpSp>
        <p:nvGrpSpPr>
          <p:cNvPr id="2" name="Color paths">
            <a:extLst>
              <a:ext uri="{FF2B5EF4-FFF2-40B4-BE49-F238E27FC236}">
                <a16:creationId xmlns:a16="http://schemas.microsoft.com/office/drawing/2014/main" id="{FDE9A328-7B35-DF47-818B-1DD7FB3A4C08}"/>
              </a:ext>
              <a:ext uri="{C183D7F6-B498-43B3-948B-1728B52AA6E4}">
                <adec:decorative xmlns:adec="http://schemas.microsoft.com/office/drawing/2017/decorative" val="1"/>
              </a:ext>
            </a:extLst>
          </p:cNvPr>
          <p:cNvGrpSpPr/>
          <p:nvPr userDrawn="1"/>
        </p:nvGrpSpPr>
        <p:grpSpPr>
          <a:xfrm>
            <a:off x="1270" y="714"/>
            <a:ext cx="12190730" cy="6857286"/>
            <a:chOff x="1270" y="714"/>
            <a:chExt cx="12190730" cy="6857286"/>
          </a:xfrm>
        </p:grpSpPr>
        <p:pic>
          <p:nvPicPr>
            <p:cNvPr id="5" name="Color path 26°">
              <a:extLst>
                <a:ext uri="{FF2B5EF4-FFF2-40B4-BE49-F238E27FC236}">
                  <a16:creationId xmlns:a16="http://schemas.microsoft.com/office/drawing/2014/main" id="{099421EE-A199-9E44-B250-1DBC4B1D493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541" y="1430"/>
              <a:ext cx="12189459" cy="6856570"/>
            </a:xfrm>
            <a:prstGeom prst="rect">
              <a:avLst/>
            </a:prstGeom>
          </p:spPr>
        </p:pic>
        <p:pic>
          <p:nvPicPr>
            <p:cNvPr id="6" name="Color path 45°">
              <a:extLst>
                <a:ext uri="{FF2B5EF4-FFF2-40B4-BE49-F238E27FC236}">
                  <a16:creationId xmlns:a16="http://schemas.microsoft.com/office/drawing/2014/main" id="{43C5223C-21BC-844F-A509-90C9762C045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270" y="714"/>
              <a:ext cx="12189459" cy="6856571"/>
            </a:xfrm>
            <a:prstGeom prst="rect">
              <a:avLst/>
            </a:prstGeom>
          </p:spPr>
        </p:pic>
      </p:grpSp>
      <p:sp>
        <p:nvSpPr>
          <p:cNvPr id="7" name="Title">
            <a:extLst>
              <a:ext uri="{FF2B5EF4-FFF2-40B4-BE49-F238E27FC236}">
                <a16:creationId xmlns:a16="http://schemas.microsoft.com/office/drawing/2014/main" id="{ABE1E527-BFFA-F44B-94D0-1379A9E41A6D}"/>
              </a:ext>
            </a:extLst>
          </p:cNvPr>
          <p:cNvSpPr>
            <a:spLocks noGrp="1"/>
          </p:cNvSpPr>
          <p:nvPr>
            <p:ph type="ctrTitle" hasCustomPrompt="1"/>
          </p:nvPr>
        </p:nvSpPr>
        <p:spPr>
          <a:xfrm>
            <a:off x="1524000" y="1545150"/>
            <a:ext cx="9144000" cy="2387600"/>
          </a:xfrm>
          <a:prstGeom prst="rect">
            <a:avLst/>
          </a:prstGeom>
        </p:spPr>
        <p:txBody>
          <a:bodyPr anchor="b">
            <a:normAutofit/>
          </a:bodyPr>
          <a:lstStyle>
            <a:lvl1pPr algn="ctr">
              <a:defRPr sz="5500" b="1">
                <a:solidFill>
                  <a:schemeClr val="tx1"/>
                </a:solidFill>
                <a:latin typeface="Times" pitchFamily="2" charset="0"/>
              </a:defRPr>
            </a:lvl1pPr>
          </a:lstStyle>
          <a:p>
            <a:r>
              <a:rPr lang="en-US"/>
              <a:t>Insert Final Thoughts</a:t>
            </a:r>
          </a:p>
        </p:txBody>
      </p:sp>
      <p:pic>
        <p:nvPicPr>
          <p:cNvPr id="3" name="CRS logo-tagline Spanish" descr="Catholic Relief Services logo with tagline: Fe. Accion. Resultados.">
            <a:extLst>
              <a:ext uri="{FF2B5EF4-FFF2-40B4-BE49-F238E27FC236}">
                <a16:creationId xmlns:a16="http://schemas.microsoft.com/office/drawing/2014/main" id="{14D83F39-2C1E-C54F-9ECE-87F1E23FFDFA}"/>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4354068" y="4454685"/>
            <a:ext cx="3483864" cy="1270159"/>
          </a:xfrm>
          <a:prstGeom prst="rect">
            <a:avLst/>
          </a:prstGeom>
        </p:spPr>
      </p:pic>
    </p:spTree>
    <p:extLst>
      <p:ext uri="{BB962C8B-B14F-4D97-AF65-F5344CB8AC3E}">
        <p14:creationId xmlns:p14="http://schemas.microsoft.com/office/powerpoint/2010/main" val="2696144057"/>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4817E9-D6A2-B045-8BB8-03114C60E856}"/>
              </a:ext>
            </a:extLst>
          </p:cNvPr>
          <p:cNvPicPr>
            <a:picLocks noChangeAspect="1"/>
          </p:cNvPicPr>
          <p:nvPr/>
        </p:nvPicPr>
        <p:blipFill>
          <a:blip r:embed="rId2"/>
          <a:srcRect/>
          <a:stretch/>
        </p:blipFill>
        <p:spPr>
          <a:xfrm>
            <a:off x="0" y="0"/>
            <a:ext cx="12192000" cy="6858000"/>
          </a:xfrm>
          <a:prstGeom prst="rect">
            <a:avLst/>
          </a:prstGeom>
        </p:spPr>
      </p:pic>
      <p:sp>
        <p:nvSpPr>
          <p:cNvPr id="3" name="Content Placeholder 2"/>
          <p:cNvSpPr>
            <a:spLocks noGrp="1"/>
          </p:cNvSpPr>
          <p:nvPr>
            <p:ph idx="1"/>
          </p:nvPr>
        </p:nvSpPr>
        <p:spPr>
          <a:xfrm>
            <a:off x="838200" y="1484671"/>
            <a:ext cx="10515600" cy="469229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3DB9AC2D-6418-264F-9387-DC4FF03C15DC}"/>
              </a:ext>
            </a:extLst>
          </p:cNvPr>
          <p:cNvSpPr>
            <a:spLocks noGrp="1"/>
          </p:cNvSpPr>
          <p:nvPr>
            <p:ph type="title" hasCustomPrompt="1"/>
          </p:nvPr>
        </p:nvSpPr>
        <p:spPr>
          <a:xfrm>
            <a:off x="839788" y="365126"/>
            <a:ext cx="10515600" cy="1031056"/>
          </a:xfrm>
          <a:prstGeom prst="rect">
            <a:avLst/>
          </a:prstGeom>
        </p:spPr>
        <p:txBody>
          <a:bodyPr anchor="b">
            <a:normAutofit/>
          </a:bodyPr>
          <a:lstStyle>
            <a:lvl1pPr>
              <a:defRPr sz="3600" b="1" i="0" baseline="0">
                <a:solidFill>
                  <a:schemeClr val="tx2"/>
                </a:solidFill>
                <a:latin typeface="Times" pitchFamily="2" charset="0"/>
              </a:defRPr>
            </a:lvl1pPr>
          </a:lstStyle>
          <a:p>
            <a:r>
              <a:rPr lang="en-US"/>
              <a:t>Insert slide header</a:t>
            </a:r>
          </a:p>
        </p:txBody>
      </p:sp>
    </p:spTree>
    <p:extLst>
      <p:ext uri="{BB962C8B-B14F-4D97-AF65-F5344CB8AC3E}">
        <p14:creationId xmlns:p14="http://schemas.microsoft.com/office/powerpoint/2010/main" val="3139344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Slide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89A9DFE-3133-7942-95B7-6513D4376A4B}"/>
              </a:ext>
            </a:extLst>
          </p:cNvPr>
          <p:cNvPicPr>
            <a:picLocks noChangeAspect="1"/>
          </p:cNvPicPr>
          <p:nvPr/>
        </p:nvPicPr>
        <p:blipFill>
          <a:blip r:embed="rId2"/>
          <a:srcRect/>
          <a:stretch/>
        </p:blipFill>
        <p:spPr>
          <a:xfrm>
            <a:off x="0" y="0"/>
            <a:ext cx="12192000" cy="6858000"/>
          </a:xfrm>
          <a:prstGeom prst="rect">
            <a:avLst/>
          </a:prstGeom>
        </p:spPr>
      </p:pic>
      <p:sp>
        <p:nvSpPr>
          <p:cNvPr id="3" name="Text Placeholder 2"/>
          <p:cNvSpPr>
            <a:spLocks noGrp="1"/>
          </p:cNvSpPr>
          <p:nvPr>
            <p:ph type="body" idx="1"/>
          </p:nvPr>
        </p:nvSpPr>
        <p:spPr>
          <a:xfrm>
            <a:off x="839788" y="149435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318261"/>
            <a:ext cx="5157787" cy="39015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49435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318262"/>
            <a:ext cx="5183188" cy="39015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BC4A2681-304B-C040-8A92-778EE1314D77}"/>
              </a:ext>
            </a:extLst>
          </p:cNvPr>
          <p:cNvSpPr>
            <a:spLocks noGrp="1"/>
          </p:cNvSpPr>
          <p:nvPr>
            <p:ph type="title" hasCustomPrompt="1"/>
          </p:nvPr>
        </p:nvSpPr>
        <p:spPr>
          <a:xfrm>
            <a:off x="839788" y="365126"/>
            <a:ext cx="10515600" cy="1031056"/>
          </a:xfrm>
          <a:prstGeom prst="rect">
            <a:avLst/>
          </a:prstGeom>
        </p:spPr>
        <p:txBody>
          <a:bodyPr anchor="b">
            <a:normAutofit/>
          </a:bodyPr>
          <a:lstStyle>
            <a:lvl1pPr>
              <a:defRPr sz="3600" b="1" i="0" baseline="0">
                <a:solidFill>
                  <a:schemeClr val="tx2"/>
                </a:solidFill>
                <a:latin typeface="Times" pitchFamily="2" charset="0"/>
              </a:defRPr>
            </a:lvl1pPr>
          </a:lstStyle>
          <a:p>
            <a:r>
              <a:rPr lang="en-US"/>
              <a:t>Insert slide header</a:t>
            </a:r>
          </a:p>
        </p:txBody>
      </p:sp>
      <p:pic>
        <p:nvPicPr>
          <p:cNvPr id="8" name="Picture 7">
            <a:extLst>
              <a:ext uri="{FF2B5EF4-FFF2-40B4-BE49-F238E27FC236}">
                <a16:creationId xmlns:a16="http://schemas.microsoft.com/office/drawing/2014/main" id="{B0ED5C22-D978-2E43-B7F1-CD2C36D963BB}"/>
              </a:ext>
            </a:extLst>
          </p:cNvPr>
          <p:cNvPicPr>
            <a:picLocks noChangeAspect="1"/>
          </p:cNvPicPr>
          <p:nvPr/>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736458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Only" type="titleOnly">
  <p:cSld name="1_Title Only">
    <p:spTree>
      <p:nvGrpSpPr>
        <p:cNvPr id="1" name="Shape 28"/>
        <p:cNvGrpSpPr/>
        <p:nvPr/>
      </p:nvGrpSpPr>
      <p:grpSpPr>
        <a:xfrm>
          <a:off x="0" y="0"/>
          <a:ext cx="0" cy="0"/>
          <a:chOff x="0" y="0"/>
          <a:chExt cx="0" cy="0"/>
        </a:xfrm>
      </p:grpSpPr>
      <p:sp>
        <p:nvSpPr>
          <p:cNvPr id="29" name="Google Shape;29;p41"/>
          <p:cNvSpPr txBox="1">
            <a:spLocks noGrp="1"/>
          </p:cNvSpPr>
          <p:nvPr>
            <p:ph type="title"/>
          </p:nvPr>
        </p:nvSpPr>
        <p:spPr>
          <a:xfrm>
            <a:off x="457200" y="366713"/>
            <a:ext cx="11276013" cy="443199"/>
          </a:xfrm>
          <a:prstGeom prst="rect">
            <a:avLst/>
          </a:prstGeom>
          <a:noFill/>
          <a:ln>
            <a:noFill/>
          </a:ln>
        </p:spPr>
        <p:txBody>
          <a:bodyPr spcFirstLastPara="1" wrap="square" lIns="0" tIns="0" rIns="0" bIns="0" anchor="t" anchorCtr="0">
            <a:noAutofit/>
          </a:bodyPr>
          <a:lstStyle>
            <a:lvl1pPr lvl="0" algn="l">
              <a:lnSpc>
                <a:spcPct val="90000"/>
              </a:lnSpc>
              <a:spcBef>
                <a:spcPts val="120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057562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02"/>
        <p:cNvGrpSpPr/>
        <p:nvPr/>
      </p:nvGrpSpPr>
      <p:grpSpPr>
        <a:xfrm>
          <a:off x="0" y="0"/>
          <a:ext cx="0" cy="0"/>
          <a:chOff x="0" y="0"/>
          <a:chExt cx="0" cy="0"/>
        </a:xfrm>
      </p:grpSpPr>
      <p:sp>
        <p:nvSpPr>
          <p:cNvPr id="303" name="Google Shape;303;p49"/>
          <p:cNvSpPr txBox="1">
            <a:spLocks noGrp="1"/>
          </p:cNvSpPr>
          <p:nvPr>
            <p:ph type="title"/>
          </p:nvPr>
        </p:nvSpPr>
        <p:spPr>
          <a:xfrm>
            <a:off x="457200" y="361951"/>
            <a:ext cx="11274552" cy="451231"/>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2"/>
              </a:buClr>
              <a:buSzPts val="1800"/>
              <a:buNone/>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176269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svg"/><Relationship Id="rId10" Type="http://schemas.openxmlformats.org/officeDocument/2006/relationships/slideLayout" Target="../slideLayouts/slideLayout10.xml"/><Relationship Id="rId19"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Color paths">
            <a:extLst>
              <a:ext uri="{FF2B5EF4-FFF2-40B4-BE49-F238E27FC236}">
                <a16:creationId xmlns:a16="http://schemas.microsoft.com/office/drawing/2014/main" id="{31DC6BFB-FE5C-D84B-84E9-1BDBA33B2C1A}"/>
              </a:ext>
              <a:ext uri="{C183D7F6-B498-43B3-948B-1728B52AA6E4}">
                <adec:decorative xmlns:adec="http://schemas.microsoft.com/office/drawing/2017/decorative" val="1"/>
              </a:ext>
            </a:extLst>
          </p:cNvPr>
          <p:cNvGrpSpPr/>
          <p:nvPr userDrawn="1"/>
        </p:nvGrpSpPr>
        <p:grpSpPr>
          <a:xfrm>
            <a:off x="1" y="-2"/>
            <a:ext cx="12194539" cy="6858002"/>
            <a:chOff x="1" y="-2"/>
            <a:chExt cx="12194539" cy="6858002"/>
          </a:xfrm>
        </p:grpSpPr>
        <p:pic>
          <p:nvPicPr>
            <p:cNvPr id="9" name="Color path 26°">
              <a:extLst>
                <a:ext uri="{FF2B5EF4-FFF2-40B4-BE49-F238E27FC236}">
                  <a16:creationId xmlns:a16="http://schemas.microsoft.com/office/drawing/2014/main" id="{29A4A1D8-D09E-4D71-BFFB-188264D84A19}"/>
                </a:ext>
              </a:extLst>
            </p:cNvPr>
            <p:cNvPicPr>
              <a:picLocks noChangeAspect="1"/>
            </p:cNvPicPr>
            <p:nvPr userDrawn="1"/>
          </p:nvPicPr>
          <p:blipFill>
            <a:blip r:embed="rId18">
              <a:extLst>
                <a:ext uri="{96DAC541-7B7A-43D3-8B79-37D633B846F1}">
                  <asvg:svgBlip xmlns:asvg="http://schemas.microsoft.com/office/drawing/2016/SVG/main" r:embed="rId19"/>
                </a:ext>
              </a:extLst>
            </a:blip>
            <a:srcRect/>
            <a:stretch/>
          </p:blipFill>
          <p:spPr>
            <a:xfrm>
              <a:off x="2540" y="-2"/>
              <a:ext cx="12192000" cy="6858000"/>
            </a:xfrm>
            <a:prstGeom prst="rect">
              <a:avLst/>
            </a:prstGeom>
          </p:spPr>
        </p:pic>
        <p:pic>
          <p:nvPicPr>
            <p:cNvPr id="10" name="Color path 45°">
              <a:extLst>
                <a:ext uri="{FF2B5EF4-FFF2-40B4-BE49-F238E27FC236}">
                  <a16:creationId xmlns:a16="http://schemas.microsoft.com/office/drawing/2014/main" id="{7B1BA7CB-AF9F-EB4A-AF0E-8E0AF01BE632}"/>
                </a:ext>
              </a:extLst>
            </p:cNvPr>
            <p:cNvPicPr>
              <a:picLocks noChangeAspect="1"/>
            </p:cNvPicPr>
            <p:nvPr userDrawn="1"/>
          </p:nvPicPr>
          <p:blipFill>
            <a:blip r:embed="rId20">
              <a:extLst>
                <a:ext uri="{96DAC541-7B7A-43D3-8B79-37D633B846F1}">
                  <asvg:svgBlip xmlns:asvg="http://schemas.microsoft.com/office/drawing/2016/SVG/main" r:embed="rId21"/>
                </a:ext>
              </a:extLst>
            </a:blip>
            <a:srcRect/>
            <a:stretch/>
          </p:blipFill>
          <p:spPr>
            <a:xfrm>
              <a:off x="1" y="0"/>
              <a:ext cx="12192000" cy="6858000"/>
            </a:xfrm>
            <a:prstGeom prst="rect">
              <a:avLst/>
            </a:prstGeom>
          </p:spPr>
        </p:pic>
      </p:grpSp>
      <p:sp>
        <p:nvSpPr>
          <p:cNvPr id="3" name="Title Placeholder 2">
            <a:extLst>
              <a:ext uri="{FF2B5EF4-FFF2-40B4-BE49-F238E27FC236}">
                <a16:creationId xmlns:a16="http://schemas.microsoft.com/office/drawing/2014/main" id="{1840410D-CB4F-425F-BE44-944494DC19D2}"/>
              </a:ext>
            </a:extLst>
          </p:cNvPr>
          <p:cNvSpPr>
            <a:spLocks noGrp="1"/>
          </p:cNvSpPr>
          <p:nvPr>
            <p:ph type="title"/>
          </p:nvPr>
        </p:nvSpPr>
        <p:spPr>
          <a:xfrm>
            <a:off x="838200" y="365127"/>
            <a:ext cx="10515600" cy="1017107"/>
          </a:xfrm>
          <a:prstGeom prst="rect">
            <a:avLst/>
          </a:prstGeom>
        </p:spPr>
        <p:txBody>
          <a:bodyPr vert="horz" lIns="91440" tIns="45720" rIns="91440" bIns="45720" rtlCol="0" anchor="b">
            <a:normAutofit/>
          </a:bodyPr>
          <a:lstStyle/>
          <a:p>
            <a:r>
              <a:rPr lang="en-US"/>
              <a:t>Click to edit Master title style</a:t>
            </a:r>
          </a:p>
        </p:txBody>
      </p:sp>
      <p:sp>
        <p:nvSpPr>
          <p:cNvPr id="4" name="Text Placeholder 3">
            <a:extLst>
              <a:ext uri="{FF2B5EF4-FFF2-40B4-BE49-F238E27FC236}">
                <a16:creationId xmlns:a16="http://schemas.microsoft.com/office/drawing/2014/main" id="{93F9C2C4-2277-4DB8-BCAF-9727CE23F38D}"/>
              </a:ext>
            </a:extLst>
          </p:cNvPr>
          <p:cNvSpPr>
            <a:spLocks noGrp="1"/>
          </p:cNvSpPr>
          <p:nvPr>
            <p:ph type="body" idx="1"/>
          </p:nvPr>
        </p:nvSpPr>
        <p:spPr>
          <a:xfrm>
            <a:off x="838200" y="1488558"/>
            <a:ext cx="10515600" cy="46565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a:extLst>
              <a:ext uri="{FF2B5EF4-FFF2-40B4-BE49-F238E27FC236}">
                <a16:creationId xmlns:a16="http://schemas.microsoft.com/office/drawing/2014/main" id="{2BD3C22D-D2C2-4C21-ACF1-52A5183379EB}"/>
              </a:ext>
            </a:extLst>
          </p:cNvPr>
          <p:cNvSpPr>
            <a:spLocks noGrp="1"/>
          </p:cNvSpPr>
          <p:nvPr>
            <p:ph type="sldNum" sz="quarter" idx="4"/>
          </p:nvPr>
        </p:nvSpPr>
        <p:spPr>
          <a:xfrm>
            <a:off x="11517880" y="6321435"/>
            <a:ext cx="674119" cy="365125"/>
          </a:xfrm>
          <a:prstGeom prst="rect">
            <a:avLst/>
          </a:prstGeom>
        </p:spPr>
        <p:txBody>
          <a:bodyPr vert="horz" lIns="91440" tIns="45720" rIns="91440" bIns="45720" rtlCol="0" anchor="ctr"/>
          <a:lstStyle>
            <a:lvl1pPr algn="l">
              <a:defRPr sz="1200">
                <a:solidFill>
                  <a:schemeClr val="tx1"/>
                </a:solidFill>
              </a:defRPr>
            </a:lvl1pPr>
          </a:lstStyle>
          <a:p>
            <a:fld id="{AAC8BD42-323A-4949-A8CE-01CEE144D48E}" type="slidenum">
              <a:rPr lang="en-US" smtClean="0"/>
              <a:pPr/>
              <a:t>‹#›</a:t>
            </a:fld>
            <a:endParaRPr lang="en-US"/>
          </a:p>
        </p:txBody>
      </p:sp>
      <p:pic>
        <p:nvPicPr>
          <p:cNvPr id="8" name="CRS monogram">
            <a:extLst>
              <a:ext uri="{FF2B5EF4-FFF2-40B4-BE49-F238E27FC236}">
                <a16:creationId xmlns:a16="http://schemas.microsoft.com/office/drawing/2014/main" id="{57C71B0A-19A3-4662-B53B-CAFC88D6B3B3}"/>
              </a:ext>
              <a:ext uri="{C183D7F6-B498-43B3-948B-1728B52AA6E4}">
                <adec:decorative xmlns:adec="http://schemas.microsoft.com/office/drawing/2017/decorative" val="1"/>
              </a:ext>
            </a:extLst>
          </p:cNvPr>
          <p:cNvPicPr>
            <a:picLocks noChangeAspect="1"/>
          </p:cNvPicPr>
          <p:nvPr userDrawn="1"/>
        </p:nvPicPr>
        <p:blipFill rotWithShape="1">
          <a:blip r:embed="rId22">
            <a:extLst>
              <a:ext uri="{96DAC541-7B7A-43D3-8B79-37D633B846F1}">
                <asvg:svgBlip xmlns:asvg="http://schemas.microsoft.com/office/drawing/2016/SVG/main" r:embed="rId23"/>
              </a:ext>
            </a:extLst>
          </a:blip>
          <a:srcRect/>
          <a:stretch/>
        </p:blipFill>
        <p:spPr>
          <a:xfrm>
            <a:off x="11091585" y="6363545"/>
            <a:ext cx="344703" cy="191502"/>
          </a:xfrm>
          <a:prstGeom prst="rect">
            <a:avLst/>
          </a:prstGeom>
        </p:spPr>
      </p:pic>
      <p:sp>
        <p:nvSpPr>
          <p:cNvPr id="2" name="/">
            <a:extLst>
              <a:ext uri="{FF2B5EF4-FFF2-40B4-BE49-F238E27FC236}">
                <a16:creationId xmlns:a16="http://schemas.microsoft.com/office/drawing/2014/main" id="{41FE7637-9D83-4211-B492-EA2E99D911C7}"/>
              </a:ext>
              <a:ext uri="{C183D7F6-B498-43B3-948B-1728B52AA6E4}">
                <adec:decorative xmlns:adec="http://schemas.microsoft.com/office/drawing/2017/decorative" val="1"/>
              </a:ext>
            </a:extLst>
          </p:cNvPr>
          <p:cNvSpPr txBox="1"/>
          <p:nvPr userDrawn="1"/>
        </p:nvSpPr>
        <p:spPr>
          <a:xfrm>
            <a:off x="11420787" y="6338983"/>
            <a:ext cx="142388" cy="307777"/>
          </a:xfrm>
          <a:prstGeom prst="rect">
            <a:avLst/>
          </a:prstGeom>
          <a:noFill/>
        </p:spPr>
        <p:txBody>
          <a:bodyPr wrap="square" rtlCol="0">
            <a:spAutoFit/>
          </a:bodyPr>
          <a:lstStyle/>
          <a:p>
            <a:r>
              <a:rPr lang="en-US" sz="1400" i="1">
                <a:solidFill>
                  <a:schemeClr val="accent2"/>
                </a:solidFill>
              </a:rPr>
              <a:t>/</a:t>
            </a:r>
          </a:p>
        </p:txBody>
      </p:sp>
    </p:spTree>
    <p:extLst>
      <p:ext uri="{BB962C8B-B14F-4D97-AF65-F5344CB8AC3E}">
        <p14:creationId xmlns:p14="http://schemas.microsoft.com/office/powerpoint/2010/main" val="755833782"/>
      </p:ext>
    </p:extLst>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43" r:id="rId4"/>
    <p:sldLayoutId id="2147484044" r:id="rId5"/>
    <p:sldLayoutId id="2147484045" r:id="rId6"/>
    <p:sldLayoutId id="2147484038" r:id="rId7"/>
    <p:sldLayoutId id="2147484029" r:id="rId8"/>
    <p:sldLayoutId id="2147484033" r:id="rId9"/>
    <p:sldLayoutId id="2147484041" r:id="rId10"/>
    <p:sldLayoutId id="2147484046" r:id="rId11"/>
    <p:sldLayoutId id="2147484047" r:id="rId12"/>
    <p:sldLayoutId id="2147484048" r:id="rId13"/>
    <p:sldLayoutId id="2147484049" r:id="rId14"/>
    <p:sldLayoutId id="2147484050" r:id="rId15"/>
    <p:sldLayoutId id="2147484051" r:id="rId16"/>
  </p:sldLayoutIdLst>
  <p:hf hdr="0" ftr="0" dt="0"/>
  <p:txStyles>
    <p:titleStyle>
      <a:lvl1pPr algn="l" defTabSz="6858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4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0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hyperlink" Target="https://www.jasper.ai/" TargetMode="External"/><Relationship Id="rId3" Type="http://schemas.openxmlformats.org/officeDocument/2006/relationships/hyperlink" Target="https://openai.com/blog/chatgpt" TargetMode="External"/><Relationship Id="rId7" Type="http://schemas.openxmlformats.org/officeDocument/2006/relationships/hyperlink" Target="https://en.wikipedia.org/wiki/Midjourney"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hyperlink" Target="https://en.wikipedia.org/wiki/StyleGAN" TargetMode="External"/><Relationship Id="rId5" Type="http://schemas.openxmlformats.org/officeDocument/2006/relationships/hyperlink" Target="https://www.aiva.ai/" TargetMode="External"/><Relationship Id="rId10" Type="http://schemas.openxmlformats.org/officeDocument/2006/relationships/hyperlink" Target="bing.com/chat" TargetMode="External"/><Relationship Id="rId4" Type="http://schemas.openxmlformats.org/officeDocument/2006/relationships/hyperlink" Target="https://openai.com/product/dall-e-2" TargetMode="External"/><Relationship Id="rId9" Type="http://schemas.openxmlformats.org/officeDocument/2006/relationships/hyperlink" Target="https://bard.google.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play.google.com/store/apps/details?id=com.aisense.otter" TargetMode="External"/><Relationship Id="rId2" Type="http://schemas.openxmlformats.org/officeDocument/2006/relationships/hyperlink" Target="https://apps.apple.com/us/app/otter-voice-meeting-notes/id1276437113" TargetMode="External"/><Relationship Id="rId1" Type="http://schemas.openxmlformats.org/officeDocument/2006/relationships/slideLayout" Target="../slideLayouts/slideLayout4.xml"/><Relationship Id="rId5" Type="http://schemas.openxmlformats.org/officeDocument/2006/relationships/image" Target="../media/image45.jpeg"/><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www.bing.com/cha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hyperlink" Target="https://www.linkedin.com/learning/how-to-research-and-write-using-generative-ai-tools?u=70943850" TargetMode="External"/><Relationship Id="rId7" Type="http://schemas.openxmlformats.org/officeDocument/2006/relationships/image" Target="../media/image65.jpeg"/><Relationship Id="rId2" Type="http://schemas.openxmlformats.org/officeDocument/2006/relationships/hyperlink" Target="https://www.linkedin.com/learning/what-is-generative-ai?u=70943850" TargetMode="External"/><Relationship Id="rId1" Type="http://schemas.openxmlformats.org/officeDocument/2006/relationships/slideLayout" Target="../slideLayouts/slideLayout4.xml"/><Relationship Id="rId6" Type="http://schemas.openxmlformats.org/officeDocument/2006/relationships/hyperlink" Target="https://learn.microsoft.com/en-us/training/paths/transform-your-business-with-microsoft-ai/" TargetMode="External"/><Relationship Id="rId5" Type="http://schemas.openxmlformats.org/officeDocument/2006/relationships/hyperlink" Target="https://www.linkedin.com/learning/generative-ai-for-business-leaders?u=70943850" TargetMode="External"/><Relationship Id="rId4" Type="http://schemas.openxmlformats.org/officeDocument/2006/relationships/hyperlink" Target="https://www.linkedin.com/learning/introduction-to-prompt-engineering-for-generative-ai?u=70943850"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crsorg.sharepoint.com/:w:/r/sites/Data-Protection-Information-Security-Identity-and-Access-Management/Shared%20Documents/Generative%20AI%20Prompt%20Design%20at%20CRS%20Guidance.docx?d=we02abd7181a44190b7cd3408832b5b67&amp;csf=1&amp;web=1&amp;e=Pt0gkd" TargetMode="External"/><Relationship Id="rId2" Type="http://schemas.openxmlformats.org/officeDocument/2006/relationships/hyperlink" Target="https://crsorg.sharepoint.com/sites/Data-Protection-Information-Security-Identity-and-Access-Management/SitePages/Generative-AI.aspx?web=1"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oecd.ai/en/catalogue/tools/guidelines-for-responsible-content-creation-with-generative-ai" TargetMode="External"/><Relationship Id="rId3" Type="http://schemas.openxmlformats.org/officeDocument/2006/relationships/hyperlink" Target="https://cloud.google.com/vertex-ai/docs/generative-ai/learn/introduction-prompt-design" TargetMode="External"/><Relationship Id="rId7" Type="http://schemas.openxmlformats.org/officeDocument/2006/relationships/hyperlink" Target="https://contently.com/2023/01/03/guidelines-for-responsible-content-creation-with-generative-ai/" TargetMode="External"/><Relationship Id="rId2" Type="http://schemas.openxmlformats.org/officeDocument/2006/relationships/hyperlink" Target="https://news.microsoft.com/source/features/ai/the-art-of-the-prompt-how-to-get-the-best-out-of-generative-ai/" TargetMode="External"/><Relationship Id="rId1" Type="http://schemas.openxmlformats.org/officeDocument/2006/relationships/slideLayout" Target="../slideLayouts/slideLayout4.xml"/><Relationship Id="rId6" Type="http://schemas.openxmlformats.org/officeDocument/2006/relationships/hyperlink" Target="https://www.missionnorth.com/dispatches/the-generative-ai-starter-guide-for-communicators-and-content-creators" TargetMode="External"/><Relationship Id="rId5" Type="http://schemas.openxmlformats.org/officeDocument/2006/relationships/hyperlink" Target="https://www.contentstack.com/blog/all-about-headless/how-to-transform-your-content-creation-with-generative-ai/" TargetMode="External"/><Relationship Id="rId10" Type="http://schemas.openxmlformats.org/officeDocument/2006/relationships/hyperlink" Target="https://www.microsoft.com/en-us/worklab/why-using-a-polite-tone-with-ai-matters" TargetMode="External"/><Relationship Id="rId4" Type="http://schemas.openxmlformats.org/officeDocument/2006/relationships/hyperlink" Target="https://cloud.google.com/vertex-ai/docs/generative-ai/learn/prompt-samples" TargetMode="External"/><Relationship Id="rId9" Type="http://schemas.openxmlformats.org/officeDocument/2006/relationships/hyperlink" Target="https://danielmiessler.com/p/ai-influence-level-ail"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62D8E68B-0E56-DB4E-9638-92439925FCAA}"/>
              </a:ext>
            </a:extLst>
          </p:cNvPr>
          <p:cNvSpPr>
            <a:spLocks noGrp="1"/>
          </p:cNvSpPr>
          <p:nvPr>
            <p:ph type="ctrTitle"/>
          </p:nvPr>
        </p:nvSpPr>
        <p:spPr/>
        <p:txBody>
          <a:bodyPr>
            <a:normAutofit/>
          </a:bodyPr>
          <a:lstStyle/>
          <a:p>
            <a:r>
              <a:rPr lang="en-US" dirty="0"/>
              <a:t>Generative AI Basics: </a:t>
            </a:r>
            <a:br>
              <a:rPr lang="en-US" dirty="0"/>
            </a:br>
            <a:r>
              <a:rPr lang="en-US" dirty="0"/>
              <a:t>SUN CSA network</a:t>
            </a:r>
            <a:br>
              <a:rPr lang="en-US" dirty="0"/>
            </a:br>
            <a:r>
              <a:rPr lang="en-US" sz="2700" dirty="0"/>
              <a:t>March 28, 2024</a:t>
            </a:r>
          </a:p>
        </p:txBody>
      </p:sp>
      <p:sp>
        <p:nvSpPr>
          <p:cNvPr id="6" name="Copyright">
            <a:extLst>
              <a:ext uri="{FF2B5EF4-FFF2-40B4-BE49-F238E27FC236}">
                <a16:creationId xmlns:a16="http://schemas.microsoft.com/office/drawing/2014/main" id="{2B5285E3-AAEE-464A-9563-894580759763}"/>
              </a:ext>
            </a:extLst>
          </p:cNvPr>
          <p:cNvSpPr>
            <a:spLocks noGrp="1"/>
          </p:cNvSpPr>
          <p:nvPr>
            <p:ph type="body" sz="quarter" idx="12"/>
          </p:nvPr>
        </p:nvSpPr>
        <p:spPr>
          <a:xfrm>
            <a:off x="161026" y="6532563"/>
            <a:ext cx="5417547" cy="179322"/>
          </a:xfrm>
        </p:spPr>
        <p:txBody>
          <a:bodyPr/>
          <a:lstStyle/>
          <a:p>
            <a:r>
              <a:rPr lang="en-US"/>
              <a:t>©2021 Catholic Relief Services. All Rights Reserved.</a:t>
            </a:r>
          </a:p>
        </p:txBody>
      </p:sp>
    </p:spTree>
    <p:extLst>
      <p:ext uri="{BB962C8B-B14F-4D97-AF65-F5344CB8AC3E}">
        <p14:creationId xmlns:p14="http://schemas.microsoft.com/office/powerpoint/2010/main" val="76914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AEDF91-BE4E-8C70-FD36-67E6E6C1C827}"/>
              </a:ext>
            </a:extLst>
          </p:cNvPr>
          <p:cNvSpPr>
            <a:spLocks noGrp="1"/>
          </p:cNvSpPr>
          <p:nvPr>
            <p:ph idx="1"/>
          </p:nvPr>
        </p:nvSpPr>
        <p:spPr>
          <a:xfrm>
            <a:off x="1318648" y="802746"/>
            <a:ext cx="10515600" cy="4692292"/>
          </a:xfrm>
        </p:spPr>
        <p:txBody>
          <a:bodyPr/>
          <a:lstStyle/>
          <a:p>
            <a:pPr marL="0" indent="0" algn="ctr">
              <a:buNone/>
            </a:pPr>
            <a:r>
              <a:rPr lang="en-US" sz="2800" b="0" i="0" dirty="0">
                <a:solidFill>
                  <a:srgbClr val="374151"/>
                </a:solidFill>
                <a:effectLst/>
                <a:latin typeface="Söhne"/>
              </a:rPr>
              <a:t>STAND UP if you:</a:t>
            </a:r>
          </a:p>
          <a:p>
            <a:pPr marL="0" indent="0" algn="ctr">
              <a:buNone/>
            </a:pPr>
            <a:endParaRPr lang="en-US" dirty="0">
              <a:solidFill>
                <a:srgbClr val="374151"/>
              </a:solidFill>
              <a:latin typeface="Söhne"/>
            </a:endParaRPr>
          </a:p>
          <a:p>
            <a:pPr marL="0" indent="0" algn="ctr">
              <a:buNone/>
            </a:pPr>
            <a:r>
              <a:rPr lang="en-US" sz="2800" b="0" i="0" dirty="0">
                <a:solidFill>
                  <a:srgbClr val="374151"/>
                </a:solidFill>
                <a:effectLst/>
                <a:latin typeface="Söhne"/>
              </a:rPr>
              <a:t>…Have used AI tools in the past</a:t>
            </a:r>
          </a:p>
          <a:p>
            <a:pPr marL="0" indent="0" algn="ctr">
              <a:buNone/>
            </a:pPr>
            <a:r>
              <a:rPr lang="en-US" sz="2800" b="0" i="0" dirty="0">
                <a:solidFill>
                  <a:srgbClr val="374151"/>
                </a:solidFill>
                <a:effectLst/>
                <a:latin typeface="Söhne"/>
              </a:rPr>
              <a:t>…Feel excited about exploring AI</a:t>
            </a:r>
          </a:p>
          <a:p>
            <a:pPr marL="0" indent="0" algn="ctr">
              <a:buNone/>
            </a:pPr>
            <a:r>
              <a:rPr lang="en-US" dirty="0">
                <a:solidFill>
                  <a:srgbClr val="374151"/>
                </a:solidFill>
                <a:latin typeface="Söhne"/>
              </a:rPr>
              <a:t>…are</a:t>
            </a:r>
            <a:r>
              <a:rPr lang="en-US" sz="2800" b="0" i="0" dirty="0">
                <a:solidFill>
                  <a:srgbClr val="374151"/>
                </a:solidFill>
                <a:effectLst/>
                <a:latin typeface="Söhne"/>
              </a:rPr>
              <a:t> curious but unsure about AI</a:t>
            </a:r>
          </a:p>
          <a:p>
            <a:pPr marL="0" indent="0" algn="ctr">
              <a:buNone/>
            </a:pPr>
            <a:r>
              <a:rPr lang="en-US" sz="2800" b="0" i="0" dirty="0">
                <a:solidFill>
                  <a:srgbClr val="374151"/>
                </a:solidFill>
                <a:effectLst/>
                <a:latin typeface="Söhne"/>
              </a:rPr>
              <a:t>…Worry about job security due to AI</a:t>
            </a:r>
          </a:p>
          <a:p>
            <a:pPr marL="0" indent="0" algn="ctr">
              <a:buNone/>
            </a:pPr>
            <a:r>
              <a:rPr lang="en-US" sz="2800" b="0" i="0" dirty="0">
                <a:solidFill>
                  <a:srgbClr val="374151"/>
                </a:solidFill>
                <a:effectLst/>
                <a:latin typeface="Söhne"/>
              </a:rPr>
              <a:t>…Think AI can enhance our work</a:t>
            </a:r>
          </a:p>
          <a:p>
            <a:pPr marL="0" indent="0" algn="ctr">
              <a:buNone/>
            </a:pPr>
            <a:r>
              <a:rPr lang="en-US" sz="2800" b="0" i="0" dirty="0">
                <a:solidFill>
                  <a:srgbClr val="374151"/>
                </a:solidFill>
                <a:effectLst/>
                <a:latin typeface="Söhne"/>
              </a:rPr>
              <a:t>…Have attended training on AI</a:t>
            </a:r>
          </a:p>
          <a:p>
            <a:pPr marL="0" indent="0" algn="ctr">
              <a:buNone/>
            </a:pPr>
            <a:r>
              <a:rPr lang="en-US" sz="2800" b="0" i="0" dirty="0">
                <a:solidFill>
                  <a:srgbClr val="374151"/>
                </a:solidFill>
                <a:effectLst/>
                <a:latin typeface="Söhne"/>
              </a:rPr>
              <a:t>…Believe AI can improve efficiency</a:t>
            </a:r>
          </a:p>
          <a:p>
            <a:pPr marL="0" indent="0">
              <a:buNone/>
            </a:pPr>
            <a:endParaRPr lang="en-US" sz="4000" b="0" i="1" dirty="0">
              <a:solidFill>
                <a:srgbClr val="000000"/>
              </a:solidFill>
              <a:effectLst/>
            </a:endParaRPr>
          </a:p>
        </p:txBody>
      </p:sp>
    </p:spTree>
    <p:extLst>
      <p:ext uri="{BB962C8B-B14F-4D97-AF65-F5344CB8AC3E}">
        <p14:creationId xmlns:p14="http://schemas.microsoft.com/office/powerpoint/2010/main" val="239950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36E9B1-FC44-9359-E476-CEAA44A5F6A5}"/>
              </a:ext>
            </a:extLst>
          </p:cNvPr>
          <p:cNvSpPr>
            <a:spLocks noGrp="1"/>
          </p:cNvSpPr>
          <p:nvPr>
            <p:ph type="sldNum" sz="quarter" idx="10"/>
          </p:nvPr>
        </p:nvSpPr>
        <p:spPr/>
        <p:txBody>
          <a:bodyPr/>
          <a:lstStyle/>
          <a:p>
            <a:fld id="{AAC8BD42-323A-4949-A8CE-01CEE144D48E}" type="slidenum">
              <a:rPr lang="en-US" smtClean="0"/>
              <a:pPr/>
              <a:t>3</a:t>
            </a:fld>
            <a:endParaRPr lang="en-US"/>
          </a:p>
        </p:txBody>
      </p:sp>
      <p:pic>
        <p:nvPicPr>
          <p:cNvPr id="2050" name="Picture 2" descr="Unveiling the Fascinating Story of Chinese Bamboo">
            <a:extLst>
              <a:ext uri="{FF2B5EF4-FFF2-40B4-BE49-F238E27FC236}">
                <a16:creationId xmlns:a16="http://schemas.microsoft.com/office/drawing/2014/main" id="{60AF3A26-0AED-BD1A-1276-BCD857FCD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508" y="1506070"/>
            <a:ext cx="8674983" cy="469302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AE335FD-F647-B28F-1863-4D98422A00C3}"/>
              </a:ext>
            </a:extLst>
          </p:cNvPr>
          <p:cNvSpPr txBox="1"/>
          <p:nvPr/>
        </p:nvSpPr>
        <p:spPr>
          <a:xfrm>
            <a:off x="2717349" y="366518"/>
            <a:ext cx="6757299" cy="584775"/>
          </a:xfrm>
          <a:prstGeom prst="rect">
            <a:avLst/>
          </a:prstGeom>
          <a:noFill/>
        </p:spPr>
        <p:txBody>
          <a:bodyPr wrap="none" rtlCol="0">
            <a:spAutoFit/>
          </a:bodyPr>
          <a:lstStyle/>
          <a:p>
            <a:r>
              <a:rPr lang="en-US" sz="3200" dirty="0">
                <a:solidFill>
                  <a:schemeClr val="accent5"/>
                </a:solidFill>
              </a:rPr>
              <a:t>AI and Storytelling…once upon a time…</a:t>
            </a:r>
          </a:p>
        </p:txBody>
      </p:sp>
    </p:spTree>
    <p:extLst>
      <p:ext uri="{BB962C8B-B14F-4D97-AF65-F5344CB8AC3E}">
        <p14:creationId xmlns:p14="http://schemas.microsoft.com/office/powerpoint/2010/main" val="517710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0E1738D-2C04-FBDD-4536-F266C0DDC8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173" y="833707"/>
            <a:ext cx="11363654" cy="5190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274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a:extLst>
              <a:ext uri="{FF2B5EF4-FFF2-40B4-BE49-F238E27FC236}">
                <a16:creationId xmlns:a16="http://schemas.microsoft.com/office/drawing/2014/main" id="{7D8B69F9-DA56-D796-A096-5A4F5A673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830" y="945634"/>
            <a:ext cx="10616339" cy="4966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999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AEDF91-BE4E-8C70-FD36-67E6E6C1C827}"/>
              </a:ext>
            </a:extLst>
          </p:cNvPr>
          <p:cNvSpPr>
            <a:spLocks noGrp="1"/>
          </p:cNvSpPr>
          <p:nvPr>
            <p:ph idx="1"/>
          </p:nvPr>
        </p:nvSpPr>
        <p:spPr/>
        <p:txBody>
          <a:bodyPr/>
          <a:lstStyle/>
          <a:p>
            <a:pPr marL="0" indent="0">
              <a:buNone/>
            </a:pPr>
            <a:r>
              <a:rPr lang="en-US" b="0" i="0">
                <a:solidFill>
                  <a:srgbClr val="000000"/>
                </a:solidFill>
                <a:effectLst/>
                <a:latin typeface="Calibri" panose="020F0502020204030204" pitchFamily="34" charset="0"/>
              </a:rPr>
              <a:t>Generative AI refers to a subset of artificial intelligence that focuses on creating new, original content rather than analyzing existing data. </a:t>
            </a:r>
          </a:p>
          <a:p>
            <a:pPr marL="0" indent="0">
              <a:buNone/>
            </a:pPr>
            <a:endParaRPr lang="en-US" b="0" i="0">
              <a:solidFill>
                <a:srgbClr val="000000"/>
              </a:solidFill>
              <a:effectLst/>
              <a:latin typeface="Calibri" panose="020F0502020204030204" pitchFamily="34" charset="0"/>
            </a:endParaRPr>
          </a:p>
          <a:p>
            <a:pPr marL="0" indent="0">
              <a:buNone/>
            </a:pPr>
            <a:r>
              <a:rPr lang="en-US" b="0" i="0">
                <a:solidFill>
                  <a:srgbClr val="000000"/>
                </a:solidFill>
                <a:effectLst/>
                <a:latin typeface="Calibri" panose="020F0502020204030204" pitchFamily="34" charset="0"/>
              </a:rPr>
              <a:t>These AI models can generate text, images, video, audio, and more opening a range of possibilities for organizations.</a:t>
            </a:r>
          </a:p>
          <a:p>
            <a:pPr marL="0" indent="0">
              <a:buNone/>
            </a:pPr>
            <a:r>
              <a:rPr lang="en-US" b="0" i="0">
                <a:solidFill>
                  <a:srgbClr val="000000"/>
                </a:solidFill>
                <a:effectLst/>
                <a:latin typeface="Calibri" panose="020F0502020204030204" pitchFamily="34" charset="0"/>
              </a:rPr>
              <a:t> </a:t>
            </a:r>
          </a:p>
          <a:p>
            <a:pPr marL="0" indent="0">
              <a:buNone/>
            </a:pPr>
            <a:r>
              <a:rPr lang="en-US" b="0" i="1">
                <a:solidFill>
                  <a:srgbClr val="000000"/>
                </a:solidFill>
                <a:effectLst/>
                <a:latin typeface="Calibri" panose="020F0502020204030204" pitchFamily="34" charset="0"/>
              </a:rPr>
              <a:t>Examples: </a:t>
            </a:r>
            <a:r>
              <a:rPr lang="en-US" b="0" i="1" u="sng" strike="noStrike">
                <a:solidFill>
                  <a:srgbClr val="00A2C7"/>
                </a:solidFill>
                <a:effectLst/>
                <a:latin typeface="Calibri" panose="020F0502020204030204" pitchFamily="34" charset="0"/>
                <a:hlinkClick r:id="rId3"/>
              </a:rPr>
              <a:t>ChatGPT</a:t>
            </a:r>
            <a:r>
              <a:rPr lang="en-US" b="0" i="1">
                <a:solidFill>
                  <a:srgbClr val="000000"/>
                </a:solidFill>
                <a:effectLst/>
                <a:latin typeface="Calibri" panose="020F0502020204030204" pitchFamily="34" charset="0"/>
              </a:rPr>
              <a:t>, </a:t>
            </a:r>
            <a:r>
              <a:rPr lang="en-US" b="0" i="1" u="sng" strike="noStrike">
                <a:solidFill>
                  <a:srgbClr val="00A2C7"/>
                </a:solidFill>
                <a:effectLst/>
                <a:latin typeface="Calibri" panose="020F0502020204030204" pitchFamily="34" charset="0"/>
                <a:hlinkClick r:id="rId4"/>
              </a:rPr>
              <a:t>DALL-E2</a:t>
            </a:r>
            <a:r>
              <a:rPr lang="en-US" b="0" i="1">
                <a:solidFill>
                  <a:srgbClr val="000000"/>
                </a:solidFill>
                <a:effectLst/>
                <a:latin typeface="Calibri" panose="020F0502020204030204" pitchFamily="34" charset="0"/>
              </a:rPr>
              <a:t>, </a:t>
            </a:r>
            <a:r>
              <a:rPr lang="en-US" b="0" i="1" u="sng" strike="noStrike">
                <a:solidFill>
                  <a:srgbClr val="00A2C7"/>
                </a:solidFill>
                <a:effectLst/>
                <a:latin typeface="Calibri" panose="020F0502020204030204" pitchFamily="34" charset="0"/>
                <a:hlinkClick r:id="rId5"/>
              </a:rPr>
              <a:t>AIVA</a:t>
            </a:r>
            <a:r>
              <a:rPr lang="en-US" b="0" i="1">
                <a:solidFill>
                  <a:srgbClr val="000000"/>
                </a:solidFill>
                <a:effectLst/>
                <a:latin typeface="Calibri" panose="020F0502020204030204" pitchFamily="34" charset="0"/>
              </a:rPr>
              <a:t>, </a:t>
            </a:r>
            <a:r>
              <a:rPr lang="en-US" b="0" i="1" u="sng" strike="noStrike" err="1">
                <a:solidFill>
                  <a:srgbClr val="00A2C7"/>
                </a:solidFill>
                <a:effectLst/>
                <a:latin typeface="Calibri" panose="020F0502020204030204" pitchFamily="34" charset="0"/>
                <a:hlinkClick r:id="rId6"/>
              </a:rPr>
              <a:t>StyleGAN</a:t>
            </a:r>
            <a:r>
              <a:rPr lang="en-US" b="0" i="1" u="sng">
                <a:solidFill>
                  <a:srgbClr val="00A2C7"/>
                </a:solidFill>
                <a:effectLst/>
                <a:latin typeface="Calibri" panose="020F0502020204030204" pitchFamily="34" charset="0"/>
              </a:rPr>
              <a:t>, </a:t>
            </a:r>
            <a:r>
              <a:rPr lang="en-US" b="0" i="1" u="sng" strike="noStrike" err="1">
                <a:solidFill>
                  <a:srgbClr val="00A2C7"/>
                </a:solidFill>
                <a:effectLst/>
                <a:latin typeface="Calibri" panose="020F0502020204030204" pitchFamily="34" charset="0"/>
                <a:hlinkClick r:id="rId7"/>
              </a:rPr>
              <a:t>Midjourney</a:t>
            </a:r>
            <a:r>
              <a:rPr lang="en-US" b="0" i="1" u="sng">
                <a:solidFill>
                  <a:srgbClr val="00A2C7"/>
                </a:solidFill>
                <a:effectLst/>
                <a:latin typeface="Calibri" panose="020F0502020204030204" pitchFamily="34" charset="0"/>
              </a:rPr>
              <a:t>, </a:t>
            </a:r>
            <a:r>
              <a:rPr lang="en-US" b="0" i="1" u="sng" strike="noStrike">
                <a:solidFill>
                  <a:srgbClr val="00A2C7"/>
                </a:solidFill>
                <a:effectLst/>
                <a:latin typeface="Calibri" panose="020F0502020204030204" pitchFamily="34" charset="0"/>
                <a:hlinkClick r:id="rId8"/>
              </a:rPr>
              <a:t>Jasper.ai</a:t>
            </a:r>
            <a:r>
              <a:rPr lang="en-US" b="0" i="1" u="sng">
                <a:solidFill>
                  <a:srgbClr val="00A2C7"/>
                </a:solidFill>
                <a:effectLst/>
                <a:latin typeface="Calibri" panose="020F0502020204030204" pitchFamily="34" charset="0"/>
              </a:rPr>
              <a:t>, </a:t>
            </a:r>
            <a:r>
              <a:rPr lang="en-US" b="0" i="1" u="sng" strike="noStrike">
                <a:solidFill>
                  <a:srgbClr val="00A2C7"/>
                </a:solidFill>
                <a:effectLst/>
                <a:latin typeface="Calibri" panose="020F0502020204030204" pitchFamily="34" charset="0"/>
                <a:hlinkClick r:id="rId9"/>
              </a:rPr>
              <a:t>Google’s Bard</a:t>
            </a:r>
            <a:r>
              <a:rPr lang="en-US" b="0" i="1">
                <a:solidFill>
                  <a:srgbClr val="000000"/>
                </a:solidFill>
                <a:effectLst/>
                <a:latin typeface="Calibri" panose="020F0502020204030204" pitchFamily="34" charset="0"/>
              </a:rPr>
              <a:t> and </a:t>
            </a:r>
            <a:r>
              <a:rPr lang="en-US" b="0" i="1" u="sng" strike="noStrike">
                <a:solidFill>
                  <a:srgbClr val="00A2C7"/>
                </a:solidFill>
                <a:effectLst/>
                <a:latin typeface="Calibri" panose="020F0502020204030204" pitchFamily="34" charset="0"/>
                <a:hlinkClick r:id="rId10"/>
              </a:rPr>
              <a:t>Bing Chat Enterprise</a:t>
            </a:r>
            <a:endParaRPr lang="en-US" sz="4000" b="0" i="1">
              <a:solidFill>
                <a:srgbClr val="000000"/>
              </a:solidFill>
              <a:effectLst/>
            </a:endParaRPr>
          </a:p>
        </p:txBody>
      </p:sp>
      <p:sp>
        <p:nvSpPr>
          <p:cNvPr id="3" name="Title 2">
            <a:extLst>
              <a:ext uri="{FF2B5EF4-FFF2-40B4-BE49-F238E27FC236}">
                <a16:creationId xmlns:a16="http://schemas.microsoft.com/office/drawing/2014/main" id="{D2EEEDEA-B872-E4DB-7D84-1772D10550C4}"/>
              </a:ext>
            </a:extLst>
          </p:cNvPr>
          <p:cNvSpPr>
            <a:spLocks noGrp="1"/>
          </p:cNvSpPr>
          <p:nvPr>
            <p:ph type="title"/>
          </p:nvPr>
        </p:nvSpPr>
        <p:spPr/>
        <p:txBody>
          <a:bodyPr/>
          <a:lstStyle/>
          <a:p>
            <a:r>
              <a:rPr lang="en-US"/>
              <a:t>What is generative AI?</a:t>
            </a:r>
          </a:p>
        </p:txBody>
      </p:sp>
    </p:spTree>
    <p:extLst>
      <p:ext uri="{BB962C8B-B14F-4D97-AF65-F5344CB8AC3E}">
        <p14:creationId xmlns:p14="http://schemas.microsoft.com/office/powerpoint/2010/main" val="3559589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230FDD-FF22-A21A-61E3-4B82D9D522E2}"/>
              </a:ext>
            </a:extLst>
          </p:cNvPr>
          <p:cNvSpPr txBox="1"/>
          <p:nvPr/>
        </p:nvSpPr>
        <p:spPr>
          <a:xfrm>
            <a:off x="1756475" y="557939"/>
            <a:ext cx="8679050" cy="6001643"/>
          </a:xfrm>
          <a:prstGeom prst="rect">
            <a:avLst/>
          </a:prstGeom>
          <a:noFill/>
        </p:spPr>
        <p:txBody>
          <a:bodyPr wrap="square">
            <a:spAutoFit/>
          </a:bodyPr>
          <a:lstStyle/>
          <a:p>
            <a:r>
              <a:rPr lang="en-US" sz="3200" dirty="0"/>
              <a:t>AI, or </a:t>
            </a:r>
            <a:r>
              <a:rPr lang="en-US" sz="3200" b="1" dirty="0"/>
              <a:t>Artificial Intelligence</a:t>
            </a:r>
            <a:r>
              <a:rPr lang="en-US" sz="3200" dirty="0"/>
              <a:t>, is like a smart helper that can learn and do tasks without being explicitly programmed for each one. It's like having a really clever assistant. On the other hand, </a:t>
            </a:r>
            <a:r>
              <a:rPr lang="en-US" sz="3200" b="1" dirty="0"/>
              <a:t>Generative AI </a:t>
            </a:r>
            <a:r>
              <a:rPr lang="en-US" sz="3200" dirty="0"/>
              <a:t>is a specific type of AI that's even more creative. It can generate new things, like art, music, or text, by learning from patterns it finds in data. So, while AI is smart and can solve problems, Generative AI is like the imaginative sidekick that can create new and unique things on its own. It's a bit like having a creative companion to help think up cool and original stuff!</a:t>
            </a:r>
          </a:p>
        </p:txBody>
      </p:sp>
    </p:spTree>
    <p:extLst>
      <p:ext uri="{BB962C8B-B14F-4D97-AF65-F5344CB8AC3E}">
        <p14:creationId xmlns:p14="http://schemas.microsoft.com/office/powerpoint/2010/main" val="2618304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4839CE-9BEC-0062-1F80-F720BFE58E8E}"/>
              </a:ext>
            </a:extLst>
          </p:cNvPr>
          <p:cNvSpPr>
            <a:spLocks noGrp="1"/>
          </p:cNvSpPr>
          <p:nvPr>
            <p:ph type="title"/>
          </p:nvPr>
        </p:nvSpPr>
        <p:spPr>
          <a:xfrm>
            <a:off x="839788" y="365126"/>
            <a:ext cx="10515600" cy="1031056"/>
          </a:xfrm>
        </p:spPr>
        <p:txBody>
          <a:bodyPr anchor="b">
            <a:normAutofit/>
          </a:bodyPr>
          <a:lstStyle/>
          <a:p>
            <a:r>
              <a:rPr lang="en-US"/>
              <a:t>What can we use generative AI for?</a:t>
            </a:r>
          </a:p>
        </p:txBody>
      </p:sp>
      <p:graphicFrame>
        <p:nvGraphicFramePr>
          <p:cNvPr id="5" name="Content Placeholder 1">
            <a:extLst>
              <a:ext uri="{FF2B5EF4-FFF2-40B4-BE49-F238E27FC236}">
                <a16:creationId xmlns:a16="http://schemas.microsoft.com/office/drawing/2014/main" id="{152E3D59-8D66-A386-5A9A-31EFC9C4AEAB}"/>
              </a:ext>
            </a:extLst>
          </p:cNvPr>
          <p:cNvGraphicFramePr>
            <a:graphicFrameLocks noGrp="1"/>
          </p:cNvGraphicFramePr>
          <p:nvPr>
            <p:ph idx="1"/>
            <p:extLst>
              <p:ext uri="{D42A27DB-BD31-4B8C-83A1-F6EECF244321}">
                <p14:modId xmlns:p14="http://schemas.microsoft.com/office/powerpoint/2010/main" val="2613686182"/>
              </p:ext>
            </p:extLst>
          </p:nvPr>
        </p:nvGraphicFramePr>
        <p:xfrm>
          <a:off x="1482724" y="1571612"/>
          <a:ext cx="9226551" cy="46922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5037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ED3B58-B19A-4C68-BBC6-8CBBF3831666}"/>
              </a:ext>
            </a:extLst>
          </p:cNvPr>
          <p:cNvSpPr>
            <a:spLocks noGrp="1"/>
          </p:cNvSpPr>
          <p:nvPr>
            <p:ph type="sldNum" sz="quarter" idx="10"/>
          </p:nvPr>
        </p:nvSpPr>
        <p:spPr/>
        <p:txBody>
          <a:bodyPr/>
          <a:lstStyle/>
          <a:p>
            <a:fld id="{AAC8BD42-323A-4949-A8CE-01CEE144D48E}" type="slidenum">
              <a:rPr lang="en-US" smtClean="0"/>
              <a:pPr/>
              <a:t>9</a:t>
            </a:fld>
            <a:endParaRPr lang="en-US"/>
          </a:p>
        </p:txBody>
      </p:sp>
      <p:sp>
        <p:nvSpPr>
          <p:cNvPr id="4" name="TextBox 3">
            <a:extLst>
              <a:ext uri="{FF2B5EF4-FFF2-40B4-BE49-F238E27FC236}">
                <a16:creationId xmlns:a16="http://schemas.microsoft.com/office/drawing/2014/main" id="{8578E8E9-D1D2-2EB1-F387-4A1989544B80}"/>
              </a:ext>
            </a:extLst>
          </p:cNvPr>
          <p:cNvSpPr txBox="1"/>
          <p:nvPr/>
        </p:nvSpPr>
        <p:spPr>
          <a:xfrm>
            <a:off x="1051113" y="1520518"/>
            <a:ext cx="4854388" cy="4062651"/>
          </a:xfrm>
          <a:prstGeom prst="rect">
            <a:avLst/>
          </a:prstGeom>
          <a:noFill/>
        </p:spPr>
        <p:txBody>
          <a:bodyPr wrap="square">
            <a:spAutoFit/>
          </a:bodyPr>
          <a:lstStyle/>
          <a:p>
            <a:pPr marR="0" lvl="0">
              <a:spcBef>
                <a:spcPts val="0"/>
              </a:spcBef>
              <a:spcAft>
                <a:spcPts val="0"/>
              </a:spcAft>
            </a:pP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latin typeface="Calibri" panose="020F0502020204030204" pitchFamily="34" charset="0"/>
                <a:ea typeface="Calibri" panose="020F0502020204030204" pitchFamily="34" charset="0"/>
                <a:cs typeface="Times New Roman" panose="02020603050405020304" pitchFamily="18" charset="0"/>
              </a:rPr>
              <a:t>Human Resources</a:t>
            </a:r>
          </a:p>
          <a:p>
            <a:pPr marR="0" lvl="0">
              <a:spcBef>
                <a:spcPts val="0"/>
              </a:spcBef>
              <a:spcAft>
                <a:spcPts val="0"/>
              </a:spcAft>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Trainings and staff support</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Safeguarding / role play</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Communicating CRS Strategies and Policies: CRS Guiding Principles, 8 REDI Competencies, CRS strategy</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PMP and Development Plans – what is a SMART goal?</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Performance reviews, coaching sessions</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PIP creation support</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REDI trainings and awareness</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Local Labor Law analysis</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New GPT HR chat bot?</a:t>
            </a:r>
          </a:p>
        </p:txBody>
      </p:sp>
      <p:sp>
        <p:nvSpPr>
          <p:cNvPr id="5" name="TextBox 4">
            <a:extLst>
              <a:ext uri="{FF2B5EF4-FFF2-40B4-BE49-F238E27FC236}">
                <a16:creationId xmlns:a16="http://schemas.microsoft.com/office/drawing/2014/main" id="{6459724F-C361-6295-F8C0-1FF9DEC531CE}"/>
              </a:ext>
            </a:extLst>
          </p:cNvPr>
          <p:cNvSpPr txBox="1"/>
          <p:nvPr/>
        </p:nvSpPr>
        <p:spPr>
          <a:xfrm>
            <a:off x="1129553" y="484094"/>
            <a:ext cx="10507556" cy="523220"/>
          </a:xfrm>
          <a:prstGeom prst="rect">
            <a:avLst/>
          </a:prstGeom>
          <a:noFill/>
        </p:spPr>
        <p:txBody>
          <a:bodyPr wrap="none" rtlCol="0">
            <a:spAutoFit/>
          </a:bodyPr>
          <a:lstStyle/>
          <a:p>
            <a:r>
              <a:rPr lang="en-US" sz="2800" dirty="0"/>
              <a:t>OK, but how can I use AI in my work to be more efficient and effective?</a:t>
            </a:r>
          </a:p>
        </p:txBody>
      </p:sp>
      <p:pic>
        <p:nvPicPr>
          <p:cNvPr id="3074" name="Picture 2" descr="Why Is Human Resources Important? | Eddy">
            <a:extLst>
              <a:ext uri="{FF2B5EF4-FFF2-40B4-BE49-F238E27FC236}">
                <a16:creationId xmlns:a16="http://schemas.microsoft.com/office/drawing/2014/main" id="{FBF2660F-E3C1-1FBA-4CA2-FE66FE1932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3331" y="2167296"/>
            <a:ext cx="5232397" cy="276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826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F172C4-9FD3-436A-8105-561BEC4CC356}"/>
              </a:ext>
            </a:extLst>
          </p:cNvPr>
          <p:cNvSpPr>
            <a:spLocks noGrp="1"/>
          </p:cNvSpPr>
          <p:nvPr>
            <p:ph type="sldNum" sz="quarter" idx="10"/>
          </p:nvPr>
        </p:nvSpPr>
        <p:spPr/>
        <p:txBody>
          <a:bodyPr/>
          <a:lstStyle/>
          <a:p>
            <a:fld id="{AAC8BD42-323A-4949-A8CE-01CEE144D48E}" type="slidenum">
              <a:rPr lang="en-US" smtClean="0"/>
              <a:pPr/>
              <a:t>10</a:t>
            </a:fld>
            <a:endParaRPr lang="en-US"/>
          </a:p>
        </p:txBody>
      </p:sp>
      <p:sp>
        <p:nvSpPr>
          <p:cNvPr id="4" name="TextBox 3">
            <a:extLst>
              <a:ext uri="{FF2B5EF4-FFF2-40B4-BE49-F238E27FC236}">
                <a16:creationId xmlns:a16="http://schemas.microsoft.com/office/drawing/2014/main" id="{FD0EB928-35DC-3BB8-1DF2-8E4DFBFDA618}"/>
              </a:ext>
            </a:extLst>
          </p:cNvPr>
          <p:cNvSpPr txBox="1"/>
          <p:nvPr/>
        </p:nvSpPr>
        <p:spPr>
          <a:xfrm>
            <a:off x="841562" y="840520"/>
            <a:ext cx="6098240" cy="4524315"/>
          </a:xfrm>
          <a:prstGeom prst="rect">
            <a:avLst/>
          </a:prstGeom>
          <a:noFill/>
        </p:spPr>
        <p:txBody>
          <a:bodyPr wrap="square">
            <a:spAutoFit/>
          </a:bodyPr>
          <a:lstStyle/>
          <a:p>
            <a:pPr marR="0" lvl="0">
              <a:spcBef>
                <a:spcPts val="0"/>
              </a:spcBef>
              <a:spcAft>
                <a:spcPts val="0"/>
              </a:spcAf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Safety and Security</a:t>
            </a:r>
          </a:p>
          <a:p>
            <a:pPr marR="0" lvl="0">
              <a:spcBef>
                <a:spcPts val="0"/>
              </a:spcBef>
              <a:spcAft>
                <a:spcPts val="0"/>
              </a:spcAf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spcBef>
                <a:spcPts val="0"/>
              </a:spcBef>
              <a:spcAft>
                <a:spcPts val="0"/>
              </a:spcAft>
              <a:buFont typeface="Arial" panose="020B0604020202020204" pitchFamily="34" charset="0"/>
              <a:buChar char="•"/>
            </a:pP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Dataminr</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 CRS works closely with </a:t>
            </a:r>
            <a:r>
              <a:rPr lang="en-US" sz="2000" kern="100" dirty="0" err="1">
                <a:effectLst/>
                <a:latin typeface="Calibri" panose="020F0502020204030204" pitchFamily="34" charset="0"/>
                <a:ea typeface="Calibri" panose="020F0502020204030204" pitchFamily="34" charset="0"/>
                <a:cs typeface="Times New Roman" panose="02020603050405020304" pitchFamily="18" charset="0"/>
              </a:rPr>
              <a:t>DataMinr</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and First Alert to harness AI for improvements in how we keep staff safe. More specifically, First Alert is focused on events and scans tens of thousands of news sources and outlets, social media, blog posts, dark web and even local radio (using Generative AI and NLP). It then sorts according to my settings and preferences and provides updates by email or straight to mobile app.</a:t>
            </a:r>
          </a:p>
          <a:p>
            <a:pPr marL="800100" marR="0" lvl="1" indent="-34290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Support in creation of security matrices (Myanmar context)</a:t>
            </a:r>
          </a:p>
          <a:p>
            <a:pPr marL="800100" marR="0" lvl="1" indent="-342900">
              <a:spcBef>
                <a:spcPts val="0"/>
              </a:spcBef>
              <a:spcAft>
                <a:spcPts val="0"/>
              </a:spcAft>
              <a:buFont typeface="Arial" panose="020B0604020202020204" pitchFamily="34" charset="0"/>
              <a:buChar char="•"/>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Staff messaging</a:t>
            </a:r>
          </a:p>
        </p:txBody>
      </p:sp>
      <p:pic>
        <p:nvPicPr>
          <p:cNvPr id="4098" name="Picture 2" descr="Security safety and protection icons Royalty Free Vector">
            <a:extLst>
              <a:ext uri="{FF2B5EF4-FFF2-40B4-BE49-F238E27FC236}">
                <a16:creationId xmlns:a16="http://schemas.microsoft.com/office/drawing/2014/main" id="{04B2CDC3-C4A3-03B8-AC5B-015FEA4DC7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9682" y="1519143"/>
            <a:ext cx="4089176" cy="4411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720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C29811-70F9-E4E2-1342-04C9A136DECF}"/>
              </a:ext>
            </a:extLst>
          </p:cNvPr>
          <p:cNvSpPr>
            <a:spLocks noGrp="1"/>
          </p:cNvSpPr>
          <p:nvPr>
            <p:ph type="sldNum" sz="quarter" idx="10"/>
          </p:nvPr>
        </p:nvSpPr>
        <p:spPr/>
        <p:txBody>
          <a:bodyPr/>
          <a:lstStyle/>
          <a:p>
            <a:fld id="{AAC8BD42-323A-4949-A8CE-01CEE144D48E}" type="slidenum">
              <a:rPr lang="en-US" smtClean="0"/>
              <a:pPr/>
              <a:t>11</a:t>
            </a:fld>
            <a:endParaRPr lang="en-US"/>
          </a:p>
        </p:txBody>
      </p:sp>
      <p:sp>
        <p:nvSpPr>
          <p:cNvPr id="4" name="TextBox 3">
            <a:extLst>
              <a:ext uri="{FF2B5EF4-FFF2-40B4-BE49-F238E27FC236}">
                <a16:creationId xmlns:a16="http://schemas.microsoft.com/office/drawing/2014/main" id="{CD21E71B-F3C8-8BF5-E960-9171FCE6CABC}"/>
              </a:ext>
            </a:extLst>
          </p:cNvPr>
          <p:cNvSpPr txBox="1"/>
          <p:nvPr/>
        </p:nvSpPr>
        <p:spPr>
          <a:xfrm>
            <a:off x="736227" y="1945411"/>
            <a:ext cx="6098240" cy="3970318"/>
          </a:xfrm>
          <a:prstGeom prst="rect">
            <a:avLst/>
          </a:prstGeom>
          <a:noFill/>
        </p:spPr>
        <p:txBody>
          <a:bodyPr wrap="square">
            <a:spAutoFit/>
          </a:bodyPr>
          <a:lstStyle/>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Creation of content for Social Media –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facebook</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Canva</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Quotes and content</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Proofreading and structure</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Video editing and creation</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Increased options for selection of best fit for context</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Image creation</a:t>
            </a:r>
          </a:p>
          <a:p>
            <a:pPr marR="0" lvl="0">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MEAL –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PowerBI</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How can AI improve our MEAL?</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Community Capacity Assessment language and text (example)</a:t>
            </a:r>
          </a:p>
          <a:p>
            <a:pPr marL="285750" marR="0" lvl="0" indent="-285750">
              <a:spcBef>
                <a:spcPts val="0"/>
              </a:spcBef>
              <a:spcAft>
                <a:spcPts val="0"/>
              </a:spcAft>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Fleet analysis – VMS replacement</a:t>
            </a:r>
          </a:p>
          <a:p>
            <a:pPr marL="285750" marR="0" lvl="0" indent="-285750">
              <a:spcBef>
                <a:spcPts val="0"/>
              </a:spcBef>
              <a:spcAft>
                <a:spcPts val="0"/>
              </a:spcAft>
              <a:buFont typeface="Arial" panose="020B0604020202020204" pitchFamily="34" charset="0"/>
              <a:buChar char="•"/>
            </a:pPr>
            <a:r>
              <a:rPr lang="en-US" kern="100" dirty="0">
                <a:latin typeface="Calibri" panose="020F0502020204030204" pitchFamily="34" charset="0"/>
                <a:ea typeface="Calibri" panose="020F0502020204030204" pitchFamily="34" charset="0"/>
                <a:cs typeface="Times New Roman" panose="02020603050405020304" pitchFamily="18" charset="0"/>
              </a:rPr>
              <a:t>Example from CRS LEAPS III project (CCA)</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4B1E9A7-5442-3C19-17C3-CC80E8665D69}"/>
              </a:ext>
            </a:extLst>
          </p:cNvPr>
          <p:cNvSpPr txBox="1"/>
          <p:nvPr/>
        </p:nvSpPr>
        <p:spPr>
          <a:xfrm>
            <a:off x="995082" y="650028"/>
            <a:ext cx="3611117" cy="461665"/>
          </a:xfrm>
          <a:prstGeom prst="rect">
            <a:avLst/>
          </a:prstGeom>
          <a:noFill/>
        </p:spPr>
        <p:txBody>
          <a:bodyPr wrap="none" rtlCol="0">
            <a:spAutoFit/>
          </a:bodyPr>
          <a:lstStyle/>
          <a:p>
            <a:r>
              <a:rPr lang="en-US" sz="2400" dirty="0"/>
              <a:t>Communications and MEAL</a:t>
            </a:r>
          </a:p>
        </p:txBody>
      </p:sp>
      <p:pic>
        <p:nvPicPr>
          <p:cNvPr id="5122" name="Picture 2" descr="8 Tips for Using Social Media Effectively | Burlington Press">
            <a:extLst>
              <a:ext uri="{FF2B5EF4-FFF2-40B4-BE49-F238E27FC236}">
                <a16:creationId xmlns:a16="http://schemas.microsoft.com/office/drawing/2014/main" id="{1D6CC936-18A9-B0AC-97E4-788EA024AE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5959" y="2108982"/>
            <a:ext cx="5051921" cy="2640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785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EBD891-5D0A-D19E-2F70-645D78BAEF89}"/>
              </a:ext>
            </a:extLst>
          </p:cNvPr>
          <p:cNvSpPr>
            <a:spLocks noGrp="1"/>
          </p:cNvSpPr>
          <p:nvPr>
            <p:ph type="sldNum" sz="quarter" idx="10"/>
          </p:nvPr>
        </p:nvSpPr>
        <p:spPr/>
        <p:txBody>
          <a:bodyPr/>
          <a:lstStyle/>
          <a:p>
            <a:fld id="{AAC8BD42-323A-4949-A8CE-01CEE144D48E}" type="slidenum">
              <a:rPr lang="en-US" smtClean="0"/>
              <a:pPr/>
              <a:t>12</a:t>
            </a:fld>
            <a:endParaRPr lang="en-US"/>
          </a:p>
        </p:txBody>
      </p:sp>
      <p:sp>
        <p:nvSpPr>
          <p:cNvPr id="4" name="TextBox 3">
            <a:extLst>
              <a:ext uri="{FF2B5EF4-FFF2-40B4-BE49-F238E27FC236}">
                <a16:creationId xmlns:a16="http://schemas.microsoft.com/office/drawing/2014/main" id="{BA25DD60-06FF-528B-E7C1-D9B6BAA9CB14}"/>
              </a:ext>
            </a:extLst>
          </p:cNvPr>
          <p:cNvSpPr txBox="1"/>
          <p:nvPr/>
        </p:nvSpPr>
        <p:spPr>
          <a:xfrm>
            <a:off x="776569" y="678667"/>
            <a:ext cx="6098240" cy="2031325"/>
          </a:xfrm>
          <a:prstGeom prst="rect">
            <a:avLst/>
          </a:prstGeom>
          <a:noFill/>
        </p:spPr>
        <p:txBody>
          <a:bodyPr wrap="square">
            <a:spAutoFit/>
          </a:bodyPr>
          <a:lstStyle/>
          <a:p>
            <a:pPr marR="0" lvl="0">
              <a:spcBef>
                <a:spcPts val="0"/>
              </a:spcBef>
              <a:spcAft>
                <a:spcPts val="0"/>
              </a:spcAf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Meeting notes and summaries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Otter, Bing voice activation, Microsoft Word Dictate</a:t>
            </a:r>
          </a:p>
          <a:p>
            <a:pPr marL="457200" marR="0">
              <a:spcBef>
                <a:spcPts val="0"/>
              </a:spcBef>
              <a:spcAft>
                <a:spcPts val="0"/>
              </a:spcAft>
            </a:pPr>
            <a:r>
              <a:rPr lang="en-US" sz="1800" kern="100" spc="-35" dirty="0">
                <a:solidFill>
                  <a:srgbClr val="041D34"/>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800" kern="100" spc="-35" dirty="0">
                <a:solidFill>
                  <a:srgbClr val="041D34"/>
                </a:solidFill>
                <a:effectLst/>
                <a:latin typeface="Arial" panose="020B0604020202020204" pitchFamily="34" charset="0"/>
                <a:ea typeface="Calibri" panose="020F0502020204030204" pitchFamily="34" charset="0"/>
                <a:cs typeface="Times New Roman" panose="02020603050405020304" pitchFamily="18" charset="0"/>
              </a:rPr>
              <a:t>Connect Otter to your Google or Microsoft calendar and it can automatically join and record your meetings on Zoom, Microsoft Teams, and Google Meet.  Follow along live on the web or in the </a:t>
            </a:r>
            <a:r>
              <a:rPr lang="en-US" sz="1800" b="1" u="none" strike="noStrike" kern="100" spc="-35"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hlinkClick r:id="rId2"/>
              </a:rPr>
              <a:t>iOS</a:t>
            </a:r>
            <a:r>
              <a:rPr lang="en-US" sz="1800" kern="100" spc="-35" dirty="0">
                <a:solidFill>
                  <a:srgbClr val="041D34"/>
                </a:solidFill>
                <a:effectLst/>
                <a:latin typeface="Arial" panose="020B0604020202020204" pitchFamily="34" charset="0"/>
                <a:ea typeface="Calibri" panose="020F0502020204030204" pitchFamily="34" charset="0"/>
                <a:cs typeface="Times New Roman" panose="02020603050405020304" pitchFamily="18" charset="0"/>
              </a:rPr>
              <a:t> or </a:t>
            </a:r>
            <a:r>
              <a:rPr lang="en-US" sz="1800" b="1" u="none" strike="noStrike" kern="100" spc="-35" dirty="0">
                <a:solidFill>
                  <a:srgbClr val="0000FF"/>
                </a:solidFill>
                <a:effectLst/>
                <a:latin typeface="Arial" panose="020B0604020202020204" pitchFamily="34" charset="0"/>
                <a:ea typeface="Calibri" panose="020F0502020204030204" pitchFamily="34" charset="0"/>
                <a:cs typeface="Times New Roman" panose="02020603050405020304" pitchFamily="18" charset="0"/>
                <a:hlinkClick r:id="rId3"/>
              </a:rPr>
              <a:t>Android</a:t>
            </a:r>
            <a:r>
              <a:rPr lang="en-US" sz="1800" kern="100" spc="-35" dirty="0">
                <a:solidFill>
                  <a:srgbClr val="041D34"/>
                </a:solidFill>
                <a:effectLst/>
                <a:latin typeface="Arial" panose="020B0604020202020204" pitchFamily="34" charset="0"/>
                <a:ea typeface="Calibri" panose="020F0502020204030204" pitchFamily="34" charset="0"/>
                <a:cs typeface="Times New Roman" panose="02020603050405020304" pitchFamily="18" charset="0"/>
              </a:rPr>
              <a:t> app.</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63635DF0-DE0D-7860-5205-06AA064EA264}"/>
              </a:ext>
            </a:extLst>
          </p:cNvPr>
          <p:cNvSpPr txBox="1"/>
          <p:nvPr/>
        </p:nvSpPr>
        <p:spPr>
          <a:xfrm>
            <a:off x="776569" y="3459113"/>
            <a:ext cx="6098240" cy="2862322"/>
          </a:xfrm>
          <a:prstGeom prst="rect">
            <a:avLst/>
          </a:prstGeom>
          <a:noFill/>
        </p:spPr>
        <p:txBody>
          <a:bodyPr wrap="square">
            <a:spAutoFit/>
          </a:bodyPr>
          <a:lstStyle/>
          <a:p>
            <a:pPr marR="0" lvl="0">
              <a:spcBef>
                <a:spcPts val="0"/>
              </a:spcBef>
              <a:spcAft>
                <a:spcPts val="0"/>
              </a:spcAft>
            </a:pPr>
            <a:r>
              <a:rPr lang="en-US" sz="2000" b="1" kern="100" dirty="0">
                <a:effectLst/>
                <a:latin typeface="Calibri" panose="020F0502020204030204" pitchFamily="34" charset="0"/>
                <a:ea typeface="Calibri" panose="020F0502020204030204" pitchFamily="34" charset="0"/>
                <a:cs typeface="Times New Roman" panose="02020603050405020304" pitchFamily="18" charset="0"/>
              </a:rPr>
              <a:t>AI for BD</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 fundraising and donor prioritization, BD strategy, analysis of donors, budget notes, desk review summaries, data set analysis, structuring and proofreading proposal sections</a:t>
            </a:r>
          </a:p>
          <a:p>
            <a:pPr marL="457200" marR="0">
              <a:spcBef>
                <a:spcPts val="0"/>
              </a:spcBef>
              <a:spcAft>
                <a:spcPts val="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spcBef>
                <a:spcPts val="0"/>
              </a:spcBef>
              <a:spcAft>
                <a:spcPts val="0"/>
              </a:spcAft>
              <a:buFont typeface="Courier New" panose="02070309020205020404" pitchFamily="49" charset="0"/>
              <a:buChar char="o"/>
            </a:pPr>
            <a:r>
              <a:rPr lang="en-US" sz="2000" kern="100" dirty="0">
                <a:solidFill>
                  <a:srgbClr val="212721"/>
                </a:solidFill>
                <a:effectLst/>
                <a:latin typeface="Calibri" panose="020F0502020204030204" pitchFamily="34" charset="0"/>
                <a:ea typeface="Calibri" panose="020F0502020204030204" pitchFamily="34" charset="0"/>
                <a:cs typeface="Calibri" panose="020F0502020204030204" pitchFamily="34" charset="0"/>
              </a:rPr>
              <a:t>The DEC is the largest online resource for USAID-funded technical and project materials. Searching for specific information within the DEC with AI is fast and efficient.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46" name="Picture 2" descr="Otter.ai Makes Automated Meeting Notes Even Easier With Otter Assistant Now  Available for Microsoft Teams, Google Meet, and Cisco Webex | Business Wire">
            <a:extLst>
              <a:ext uri="{FF2B5EF4-FFF2-40B4-BE49-F238E27FC236}">
                <a16:creationId xmlns:a16="http://schemas.microsoft.com/office/drawing/2014/main" id="{6947067A-51C1-A161-ACBE-D8384A3CDA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7880" y="822050"/>
            <a:ext cx="38100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ow to Write a Business Proposal [Examples + Template]">
            <a:extLst>
              <a:ext uri="{FF2B5EF4-FFF2-40B4-BE49-F238E27FC236}">
                <a16:creationId xmlns:a16="http://schemas.microsoft.com/office/drawing/2014/main" id="{1219B1B8-8C89-A19B-6B9B-67FC64A43E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6378" y="3648030"/>
            <a:ext cx="3833038" cy="255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085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20"/>
          <p:cNvSpPr txBox="1">
            <a:spLocks noGrp="1"/>
          </p:cNvSpPr>
          <p:nvPr>
            <p:ph type="title"/>
          </p:nvPr>
        </p:nvSpPr>
        <p:spPr>
          <a:xfrm>
            <a:off x="1214846" y="419605"/>
            <a:ext cx="10855235" cy="6022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latin typeface="Arial Black"/>
                <a:ea typeface="Arial Black"/>
                <a:cs typeface="Arial Black"/>
                <a:sym typeface="Arial Black"/>
              </a:rPr>
              <a:t>Generative AI Creates Many Kinds of Risks</a:t>
            </a:r>
            <a:endParaRPr lang="en-US" dirty="0"/>
          </a:p>
        </p:txBody>
      </p:sp>
      <p:grpSp>
        <p:nvGrpSpPr>
          <p:cNvPr id="670" name="Google Shape;670;p20"/>
          <p:cNvGrpSpPr/>
          <p:nvPr/>
        </p:nvGrpSpPr>
        <p:grpSpPr>
          <a:xfrm>
            <a:off x="793630" y="1252283"/>
            <a:ext cx="10760706" cy="4761875"/>
            <a:chOff x="793630" y="1237535"/>
            <a:chExt cx="10760706" cy="4761875"/>
          </a:xfrm>
        </p:grpSpPr>
        <p:grpSp>
          <p:nvGrpSpPr>
            <p:cNvPr id="671" name="Google Shape;671;p20"/>
            <p:cNvGrpSpPr/>
            <p:nvPr/>
          </p:nvGrpSpPr>
          <p:grpSpPr>
            <a:xfrm>
              <a:off x="793630" y="1859890"/>
              <a:ext cx="1395693" cy="1366404"/>
              <a:chOff x="1069675" y="1823565"/>
              <a:chExt cx="1240419" cy="1205315"/>
            </a:xfrm>
          </p:grpSpPr>
          <p:cxnSp>
            <p:nvCxnSpPr>
              <p:cNvPr id="672" name="Google Shape;672;p20"/>
              <p:cNvCxnSpPr/>
              <p:nvPr/>
            </p:nvCxnSpPr>
            <p:spPr>
              <a:xfrm flipH="1">
                <a:off x="1069675" y="1823565"/>
                <a:ext cx="1240419" cy="660843"/>
              </a:xfrm>
              <a:prstGeom prst="straightConnector1">
                <a:avLst/>
              </a:prstGeom>
              <a:noFill/>
              <a:ln w="19050" cap="flat" cmpd="sng">
                <a:solidFill>
                  <a:srgbClr val="6F7878"/>
                </a:solidFill>
                <a:prstDash val="solid"/>
                <a:round/>
                <a:headEnd type="none" w="sm" len="sm"/>
                <a:tailEnd type="none" w="sm" len="sm"/>
              </a:ln>
            </p:spPr>
          </p:cxnSp>
          <p:cxnSp>
            <p:nvCxnSpPr>
              <p:cNvPr id="673" name="Google Shape;673;p20"/>
              <p:cNvCxnSpPr/>
              <p:nvPr/>
            </p:nvCxnSpPr>
            <p:spPr>
              <a:xfrm flipH="1">
                <a:off x="1617658" y="2737965"/>
                <a:ext cx="692436" cy="290915"/>
              </a:xfrm>
              <a:prstGeom prst="straightConnector1">
                <a:avLst/>
              </a:prstGeom>
              <a:noFill/>
              <a:ln w="19050" cap="flat" cmpd="sng">
                <a:solidFill>
                  <a:srgbClr val="6F7878"/>
                </a:solidFill>
                <a:prstDash val="solid"/>
                <a:round/>
                <a:headEnd type="none" w="sm" len="sm"/>
                <a:tailEnd type="none" w="sm" len="sm"/>
              </a:ln>
            </p:spPr>
          </p:cxnSp>
        </p:grpSp>
        <p:grpSp>
          <p:nvGrpSpPr>
            <p:cNvPr id="674" name="Google Shape;674;p20"/>
            <p:cNvGrpSpPr/>
            <p:nvPr/>
          </p:nvGrpSpPr>
          <p:grpSpPr>
            <a:xfrm rot="10800000" flipH="1">
              <a:off x="948904" y="4151663"/>
              <a:ext cx="1240419" cy="1205315"/>
              <a:chOff x="1069675" y="1823565"/>
              <a:chExt cx="1240419" cy="1205315"/>
            </a:xfrm>
          </p:grpSpPr>
          <p:cxnSp>
            <p:nvCxnSpPr>
              <p:cNvPr id="675" name="Google Shape;675;p20"/>
              <p:cNvCxnSpPr/>
              <p:nvPr/>
            </p:nvCxnSpPr>
            <p:spPr>
              <a:xfrm flipH="1">
                <a:off x="1069675" y="1823565"/>
                <a:ext cx="1240419" cy="660843"/>
              </a:xfrm>
              <a:prstGeom prst="straightConnector1">
                <a:avLst/>
              </a:prstGeom>
              <a:noFill/>
              <a:ln w="19050" cap="flat" cmpd="sng">
                <a:solidFill>
                  <a:srgbClr val="6F7878"/>
                </a:solidFill>
                <a:prstDash val="solid"/>
                <a:round/>
                <a:headEnd type="none" w="sm" len="sm"/>
                <a:tailEnd type="none" w="sm" len="sm"/>
              </a:ln>
            </p:spPr>
          </p:cxnSp>
          <p:cxnSp>
            <p:nvCxnSpPr>
              <p:cNvPr id="676" name="Google Shape;676;p20"/>
              <p:cNvCxnSpPr/>
              <p:nvPr/>
            </p:nvCxnSpPr>
            <p:spPr>
              <a:xfrm flipH="1">
                <a:off x="1617658" y="2737965"/>
                <a:ext cx="692436" cy="290915"/>
              </a:xfrm>
              <a:prstGeom prst="straightConnector1">
                <a:avLst/>
              </a:prstGeom>
              <a:noFill/>
              <a:ln w="19050" cap="flat" cmpd="sng">
                <a:solidFill>
                  <a:srgbClr val="6F7878"/>
                </a:solidFill>
                <a:prstDash val="solid"/>
                <a:round/>
                <a:headEnd type="none" w="sm" len="sm"/>
                <a:tailEnd type="none" w="sm" len="sm"/>
              </a:ln>
            </p:spPr>
          </p:cxnSp>
        </p:grpSp>
        <p:grpSp>
          <p:nvGrpSpPr>
            <p:cNvPr id="677" name="Google Shape;677;p20"/>
            <p:cNvGrpSpPr/>
            <p:nvPr/>
          </p:nvGrpSpPr>
          <p:grpSpPr>
            <a:xfrm>
              <a:off x="4741808" y="1427942"/>
              <a:ext cx="5208976" cy="4381063"/>
              <a:chOff x="5043339" y="1427942"/>
              <a:chExt cx="5208976" cy="4381063"/>
            </a:xfrm>
          </p:grpSpPr>
          <p:grpSp>
            <p:nvGrpSpPr>
              <p:cNvPr id="678" name="Google Shape;678;p20"/>
              <p:cNvGrpSpPr/>
              <p:nvPr/>
            </p:nvGrpSpPr>
            <p:grpSpPr>
              <a:xfrm>
                <a:off x="5043339" y="1427942"/>
                <a:ext cx="5208976" cy="4381063"/>
                <a:chOff x="5521230" y="1427942"/>
                <a:chExt cx="4277373" cy="4381063"/>
              </a:xfrm>
            </p:grpSpPr>
            <p:sp>
              <p:nvSpPr>
                <p:cNvPr id="679" name="Google Shape;679;p20"/>
                <p:cNvSpPr txBox="1"/>
                <p:nvPr/>
              </p:nvSpPr>
              <p:spPr>
                <a:xfrm>
                  <a:off x="5521231" y="1427942"/>
                  <a:ext cx="4277372" cy="768096"/>
                </a:xfrm>
                <a:prstGeom prst="rect">
                  <a:avLst/>
                </a:prstGeom>
                <a:solidFill>
                  <a:srgbClr val="F4F4F4"/>
                </a:solidFill>
                <a:ln>
                  <a:noFill/>
                </a:ln>
              </p:spPr>
              <p:txBody>
                <a:bodyPr spcFirstLastPara="1" wrap="square" lIns="731500" tIns="45700" rIns="91425"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r>
                    <a:rPr lang="en-US" sz="1867" b="0" i="0" u="none" strike="noStrike" cap="none" dirty="0">
                      <a:solidFill>
                        <a:srgbClr val="000000"/>
                      </a:solidFill>
                      <a:latin typeface="Arial"/>
                      <a:ea typeface="Arial"/>
                      <a:cs typeface="Arial"/>
                      <a:sym typeface="Arial"/>
                    </a:rPr>
                    <a:t>New, smaller competitors, enabled by </a:t>
                  </a:r>
                  <a:br>
                    <a:rPr lang="en-US" sz="1867" b="0" i="0" u="none" strike="noStrike" cap="none" dirty="0">
                      <a:solidFill>
                        <a:srgbClr val="000000"/>
                      </a:solidFill>
                      <a:latin typeface="Arial"/>
                      <a:ea typeface="Arial"/>
                      <a:cs typeface="Arial"/>
                      <a:sym typeface="Arial"/>
                    </a:rPr>
                  </a:br>
                  <a:r>
                    <a:rPr lang="en-US" sz="1867" b="0" i="0" u="none" strike="noStrike" cap="none" dirty="0">
                      <a:solidFill>
                        <a:srgbClr val="000000"/>
                      </a:solidFill>
                      <a:latin typeface="Arial"/>
                      <a:ea typeface="Arial"/>
                      <a:cs typeface="Arial"/>
                      <a:sym typeface="Arial"/>
                    </a:rPr>
                    <a:t>GenAI, entering and disrupting industries</a:t>
                  </a:r>
                  <a:endParaRPr lang="en-US" dirty="0"/>
                </a:p>
              </p:txBody>
            </p:sp>
            <p:sp>
              <p:nvSpPr>
                <p:cNvPr id="680" name="Google Shape;680;p20"/>
                <p:cNvSpPr txBox="1"/>
                <p:nvPr/>
              </p:nvSpPr>
              <p:spPr>
                <a:xfrm>
                  <a:off x="5521231" y="2340622"/>
                  <a:ext cx="4277372" cy="768096"/>
                </a:xfrm>
                <a:prstGeom prst="rect">
                  <a:avLst/>
                </a:prstGeom>
                <a:solidFill>
                  <a:srgbClr val="F4F4F4"/>
                </a:solidFill>
                <a:ln>
                  <a:noFill/>
                </a:ln>
              </p:spPr>
              <p:txBody>
                <a:bodyPr spcFirstLastPara="1" wrap="square" lIns="731500" tIns="45700" rIns="91425" bIns="45700" anchor="ctr" anchorCtr="0">
                  <a:noAutofit/>
                </a:bodyPr>
                <a:lstStyle/>
                <a:p>
                  <a:pPr marL="0" marR="0" lvl="0" indent="0" algn="l"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681" name="Google Shape;681;p20"/>
                <p:cNvSpPr txBox="1"/>
                <p:nvPr/>
              </p:nvSpPr>
              <p:spPr>
                <a:xfrm>
                  <a:off x="5521230" y="3242556"/>
                  <a:ext cx="4277372" cy="768096"/>
                </a:xfrm>
                <a:prstGeom prst="rect">
                  <a:avLst/>
                </a:prstGeom>
                <a:solidFill>
                  <a:srgbClr val="F4F4F4"/>
                </a:solidFill>
                <a:ln>
                  <a:noFill/>
                </a:ln>
              </p:spPr>
              <p:txBody>
                <a:bodyPr spcFirstLastPara="1" wrap="square" lIns="731500" tIns="45700" rIns="91425"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r>
                    <a:rPr lang="en-US" sz="1867" b="0" i="0" u="none" strike="noStrike" cap="none" dirty="0">
                      <a:solidFill>
                        <a:srgbClr val="000000"/>
                      </a:solidFill>
                      <a:latin typeface="Arial"/>
                      <a:ea typeface="Arial"/>
                      <a:cs typeface="Arial"/>
                      <a:sym typeface="Arial"/>
                    </a:rPr>
                    <a:t>AI hallucinations leading to </a:t>
                  </a:r>
                  <a:br>
                    <a:rPr lang="en-US" sz="1867" b="0" i="0" u="none" strike="noStrike" cap="none" dirty="0">
                      <a:solidFill>
                        <a:srgbClr val="000000"/>
                      </a:solidFill>
                      <a:latin typeface="Arial"/>
                      <a:ea typeface="Arial"/>
                      <a:cs typeface="Arial"/>
                      <a:sym typeface="Arial"/>
                    </a:rPr>
                  </a:br>
                  <a:r>
                    <a:rPr lang="en-US" sz="1867" b="0" i="0" u="none" strike="noStrike" cap="none" dirty="0">
                      <a:solidFill>
                        <a:srgbClr val="000000"/>
                      </a:solidFill>
                      <a:latin typeface="Arial"/>
                      <a:ea typeface="Arial"/>
                      <a:cs typeface="Arial"/>
                      <a:sym typeface="Arial"/>
                    </a:rPr>
                    <a:t>incorrect decision making</a:t>
                  </a:r>
                  <a:endParaRPr lang="en-US" dirty="0"/>
                </a:p>
              </p:txBody>
            </p:sp>
            <p:sp>
              <p:nvSpPr>
                <p:cNvPr id="682" name="Google Shape;682;p20"/>
                <p:cNvSpPr txBox="1"/>
                <p:nvPr/>
              </p:nvSpPr>
              <p:spPr>
                <a:xfrm>
                  <a:off x="5521231" y="4143661"/>
                  <a:ext cx="4277371" cy="766167"/>
                </a:xfrm>
                <a:prstGeom prst="rect">
                  <a:avLst/>
                </a:prstGeom>
                <a:solidFill>
                  <a:srgbClr val="F4F4F4"/>
                </a:solidFill>
                <a:ln>
                  <a:noFill/>
                </a:ln>
              </p:spPr>
              <p:txBody>
                <a:bodyPr spcFirstLastPara="1" wrap="square" lIns="731500" tIns="45700" rIns="91425"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r>
                    <a:rPr lang="en-US" sz="1867" b="0" i="0" u="none" strike="noStrike" cap="none" dirty="0">
                      <a:solidFill>
                        <a:srgbClr val="000000"/>
                      </a:solidFill>
                      <a:latin typeface="Arial"/>
                      <a:ea typeface="Arial"/>
                      <a:cs typeface="Arial"/>
                      <a:sym typeface="Arial"/>
                    </a:rPr>
                    <a:t>Mass unemployment of </a:t>
                  </a:r>
                  <a:br>
                    <a:rPr lang="en-US" sz="1867" b="0" i="0" u="none" strike="noStrike" cap="none" dirty="0">
                      <a:solidFill>
                        <a:srgbClr val="000000"/>
                      </a:solidFill>
                      <a:latin typeface="Arial"/>
                      <a:ea typeface="Arial"/>
                      <a:cs typeface="Arial"/>
                      <a:sym typeface="Arial"/>
                    </a:rPr>
                  </a:br>
                  <a:r>
                    <a:rPr lang="en-US" sz="1867" b="0" i="0" u="none" strike="noStrike" cap="none" dirty="0">
                      <a:solidFill>
                        <a:srgbClr val="000000"/>
                      </a:solidFill>
                      <a:latin typeface="Arial"/>
                      <a:ea typeface="Arial"/>
                      <a:cs typeface="Arial"/>
                      <a:sym typeface="Arial"/>
                    </a:rPr>
                    <a:t>creators of content and code</a:t>
                  </a:r>
                  <a:endParaRPr lang="en-US" dirty="0"/>
                </a:p>
              </p:txBody>
            </p:sp>
            <p:sp>
              <p:nvSpPr>
                <p:cNvPr id="683" name="Google Shape;683;p20"/>
                <p:cNvSpPr txBox="1"/>
                <p:nvPr/>
              </p:nvSpPr>
              <p:spPr>
                <a:xfrm>
                  <a:off x="5521230" y="5042838"/>
                  <a:ext cx="4277371" cy="766167"/>
                </a:xfrm>
                <a:prstGeom prst="rect">
                  <a:avLst/>
                </a:prstGeom>
                <a:solidFill>
                  <a:srgbClr val="F4F4F4"/>
                </a:solidFill>
                <a:ln>
                  <a:noFill/>
                </a:ln>
              </p:spPr>
              <p:txBody>
                <a:bodyPr spcFirstLastPara="1" wrap="square" lIns="731500" tIns="45700" rIns="91425"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dirty="0">
                    <a:solidFill>
                      <a:srgbClr val="000000"/>
                    </a:solidFill>
                    <a:latin typeface="Arial"/>
                    <a:ea typeface="Arial"/>
                    <a:cs typeface="Arial"/>
                    <a:sym typeface="Arial"/>
                  </a:endParaRPr>
                </a:p>
              </p:txBody>
            </p:sp>
          </p:grpSp>
          <p:pic>
            <p:nvPicPr>
              <p:cNvPr id="684" name="Google Shape;684;p20"/>
              <p:cNvPicPr preferRelativeResize="0"/>
              <p:nvPr/>
            </p:nvPicPr>
            <p:blipFill rotWithShape="1">
              <a:blip r:embed="rId3">
                <a:alphaModFix/>
              </a:blip>
              <a:srcRect/>
              <a:stretch/>
            </p:blipFill>
            <p:spPr>
              <a:xfrm>
                <a:off x="5126615" y="1609123"/>
                <a:ext cx="513270" cy="399210"/>
              </a:xfrm>
              <a:prstGeom prst="rect">
                <a:avLst/>
              </a:prstGeom>
              <a:noFill/>
              <a:ln>
                <a:noFill/>
              </a:ln>
            </p:spPr>
          </p:pic>
          <p:pic>
            <p:nvPicPr>
              <p:cNvPr id="685" name="Google Shape;685;p20"/>
              <p:cNvPicPr preferRelativeResize="0"/>
              <p:nvPr/>
            </p:nvPicPr>
            <p:blipFill rotWithShape="1">
              <a:blip r:embed="rId3">
                <a:alphaModFix/>
              </a:blip>
              <a:srcRect/>
              <a:stretch/>
            </p:blipFill>
            <p:spPr>
              <a:xfrm>
                <a:off x="5126615" y="2540775"/>
                <a:ext cx="513270" cy="399210"/>
              </a:xfrm>
              <a:prstGeom prst="rect">
                <a:avLst/>
              </a:prstGeom>
              <a:noFill/>
              <a:ln>
                <a:noFill/>
              </a:ln>
            </p:spPr>
          </p:pic>
          <p:pic>
            <p:nvPicPr>
              <p:cNvPr id="686" name="Google Shape;686;p20"/>
              <p:cNvPicPr preferRelativeResize="0"/>
              <p:nvPr/>
            </p:nvPicPr>
            <p:blipFill rotWithShape="1">
              <a:blip r:embed="rId3">
                <a:alphaModFix/>
              </a:blip>
              <a:srcRect/>
              <a:stretch/>
            </p:blipFill>
            <p:spPr>
              <a:xfrm>
                <a:off x="5126615" y="3437922"/>
                <a:ext cx="513270" cy="399210"/>
              </a:xfrm>
              <a:prstGeom prst="rect">
                <a:avLst/>
              </a:prstGeom>
              <a:noFill/>
              <a:ln>
                <a:noFill/>
              </a:ln>
            </p:spPr>
          </p:pic>
          <p:pic>
            <p:nvPicPr>
              <p:cNvPr id="687" name="Google Shape;687;p20"/>
              <p:cNvPicPr preferRelativeResize="0"/>
              <p:nvPr/>
            </p:nvPicPr>
            <p:blipFill rotWithShape="1">
              <a:blip r:embed="rId3">
                <a:alphaModFix/>
              </a:blip>
              <a:srcRect/>
              <a:stretch/>
            </p:blipFill>
            <p:spPr>
              <a:xfrm>
                <a:off x="5126615" y="4327139"/>
                <a:ext cx="513270" cy="399210"/>
              </a:xfrm>
              <a:prstGeom prst="rect">
                <a:avLst/>
              </a:prstGeom>
              <a:noFill/>
              <a:ln>
                <a:noFill/>
              </a:ln>
            </p:spPr>
          </p:pic>
          <p:pic>
            <p:nvPicPr>
              <p:cNvPr id="688" name="Google Shape;688;p20"/>
              <p:cNvPicPr preferRelativeResize="0"/>
              <p:nvPr/>
            </p:nvPicPr>
            <p:blipFill rotWithShape="1">
              <a:blip r:embed="rId3">
                <a:alphaModFix/>
              </a:blip>
              <a:srcRect/>
              <a:stretch/>
            </p:blipFill>
            <p:spPr>
              <a:xfrm>
                <a:off x="5126615" y="5232216"/>
                <a:ext cx="513270" cy="399210"/>
              </a:xfrm>
              <a:prstGeom prst="rect">
                <a:avLst/>
              </a:prstGeom>
              <a:noFill/>
              <a:ln>
                <a:noFill/>
              </a:ln>
            </p:spPr>
          </p:pic>
        </p:grpSp>
        <p:sp>
          <p:nvSpPr>
            <p:cNvPr id="689" name="Google Shape;689;p20"/>
            <p:cNvSpPr/>
            <p:nvPr/>
          </p:nvSpPr>
          <p:spPr>
            <a:xfrm>
              <a:off x="1939686" y="5042838"/>
              <a:ext cx="2597806" cy="766167"/>
            </a:xfrm>
            <a:prstGeom prst="rect">
              <a:avLst/>
            </a:prstGeom>
            <a:solidFill>
              <a:srgbClr val="002856"/>
            </a:solidFill>
            <a:ln w="19050" cap="flat" cmpd="sng">
              <a:solidFill>
                <a:srgbClr val="002856"/>
              </a:solidFill>
              <a:prstDash val="solid"/>
              <a:miter lim="800000"/>
              <a:headEnd type="none" w="sm" len="sm"/>
              <a:tailEnd type="none" w="sm" len="sm"/>
            </a:ln>
          </p:spPr>
          <p:txBody>
            <a:bodyPr spcFirstLastPara="1" wrap="square" lIns="137150" tIns="45700" rIns="137150"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r>
                <a:rPr lang="en-US" sz="1867" b="1" i="0" u="none" strike="noStrike" cap="none" dirty="0">
                  <a:solidFill>
                    <a:schemeClr val="lt1"/>
                  </a:solidFill>
                  <a:latin typeface="Arial"/>
                  <a:ea typeface="Arial"/>
                  <a:cs typeface="Arial"/>
                  <a:sym typeface="Arial"/>
                </a:rPr>
                <a:t>Misaligned, power-seeking AIs</a:t>
              </a:r>
              <a:endParaRPr lang="en-US" dirty="0"/>
            </a:p>
          </p:txBody>
        </p:sp>
        <p:sp>
          <p:nvSpPr>
            <p:cNvPr id="690" name="Google Shape;690;p20"/>
            <p:cNvSpPr/>
            <p:nvPr/>
          </p:nvSpPr>
          <p:spPr>
            <a:xfrm>
              <a:off x="1939686" y="4143661"/>
              <a:ext cx="2597805" cy="766167"/>
            </a:xfrm>
            <a:prstGeom prst="rect">
              <a:avLst/>
            </a:prstGeom>
            <a:solidFill>
              <a:srgbClr val="002856"/>
            </a:solidFill>
            <a:ln w="19050" cap="flat" cmpd="sng">
              <a:solidFill>
                <a:srgbClr val="002856"/>
              </a:solidFill>
              <a:prstDash val="solid"/>
              <a:miter lim="800000"/>
              <a:headEnd type="none" w="sm" len="sm"/>
              <a:tailEnd type="none" w="sm" len="sm"/>
            </a:ln>
          </p:spPr>
          <p:txBody>
            <a:bodyPr spcFirstLastPara="1" wrap="square" lIns="137150" tIns="45700" rIns="137150"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r>
                <a:rPr lang="en-US" sz="1867" b="1" i="0" u="none" strike="noStrike" cap="none" dirty="0">
                  <a:solidFill>
                    <a:schemeClr val="lt1"/>
                  </a:solidFill>
                  <a:latin typeface="Arial"/>
                  <a:ea typeface="Arial"/>
                  <a:cs typeface="Arial"/>
                  <a:sym typeface="Arial"/>
                </a:rPr>
                <a:t>Structural effects </a:t>
              </a:r>
              <a:br>
                <a:rPr lang="en-US" sz="1867" b="1" i="0" u="none" strike="noStrike" cap="none" dirty="0">
                  <a:solidFill>
                    <a:schemeClr val="lt1"/>
                  </a:solidFill>
                  <a:latin typeface="Arial"/>
                  <a:ea typeface="Arial"/>
                  <a:cs typeface="Arial"/>
                  <a:sym typeface="Arial"/>
                </a:rPr>
              </a:br>
              <a:r>
                <a:rPr lang="en-US" sz="1867" b="1" i="0" u="none" strike="noStrike" cap="none" dirty="0">
                  <a:solidFill>
                    <a:schemeClr val="lt1"/>
                  </a:solidFill>
                  <a:latin typeface="Arial"/>
                  <a:ea typeface="Arial"/>
                  <a:cs typeface="Arial"/>
                  <a:sym typeface="Arial"/>
                </a:rPr>
                <a:t>on society</a:t>
              </a:r>
              <a:endParaRPr lang="en-US" dirty="0"/>
            </a:p>
          </p:txBody>
        </p:sp>
        <p:sp>
          <p:nvSpPr>
            <p:cNvPr id="691" name="Google Shape;691;p20"/>
            <p:cNvSpPr/>
            <p:nvPr/>
          </p:nvSpPr>
          <p:spPr>
            <a:xfrm>
              <a:off x="1939685" y="2340622"/>
              <a:ext cx="2597805" cy="768925"/>
            </a:xfrm>
            <a:prstGeom prst="rect">
              <a:avLst/>
            </a:prstGeom>
            <a:solidFill>
              <a:srgbClr val="002856"/>
            </a:solidFill>
            <a:ln w="19050" cap="flat" cmpd="sng">
              <a:solidFill>
                <a:srgbClr val="002856"/>
              </a:solidFill>
              <a:prstDash val="solid"/>
              <a:miter lim="800000"/>
              <a:headEnd type="none" w="sm" len="sm"/>
              <a:tailEnd type="none" w="sm" len="sm"/>
            </a:ln>
          </p:spPr>
          <p:txBody>
            <a:bodyPr spcFirstLastPara="1" wrap="square" lIns="137150" tIns="45700" rIns="137150"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r>
                <a:rPr lang="en-US" sz="1867" b="1" i="0" u="none" strike="noStrike" cap="none" dirty="0">
                  <a:solidFill>
                    <a:schemeClr val="lt1"/>
                  </a:solidFill>
                  <a:latin typeface="Arial"/>
                  <a:ea typeface="Arial"/>
                  <a:cs typeface="Arial"/>
                  <a:sym typeface="Arial"/>
                </a:rPr>
                <a:t>Misuse</a:t>
              </a:r>
            </a:p>
          </p:txBody>
        </p:sp>
        <p:sp>
          <p:nvSpPr>
            <p:cNvPr id="692" name="Google Shape;692;p20"/>
            <p:cNvSpPr/>
            <p:nvPr/>
          </p:nvSpPr>
          <p:spPr>
            <a:xfrm>
              <a:off x="1939685" y="3242556"/>
              <a:ext cx="2597805" cy="768096"/>
            </a:xfrm>
            <a:prstGeom prst="rect">
              <a:avLst/>
            </a:prstGeom>
            <a:solidFill>
              <a:srgbClr val="002856"/>
            </a:solidFill>
            <a:ln w="19050" cap="flat" cmpd="sng">
              <a:solidFill>
                <a:srgbClr val="002856"/>
              </a:solidFill>
              <a:prstDash val="solid"/>
              <a:miter lim="800000"/>
              <a:headEnd type="none" w="sm" len="sm"/>
              <a:tailEnd type="none" w="sm" len="sm"/>
            </a:ln>
          </p:spPr>
          <p:txBody>
            <a:bodyPr spcFirstLastPara="1" wrap="square" lIns="137150" tIns="45700" rIns="137150"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r>
                <a:rPr lang="en-US" sz="1867" b="1" i="0" u="none" strike="noStrike" cap="none" dirty="0">
                  <a:solidFill>
                    <a:schemeClr val="lt1"/>
                  </a:solidFill>
                  <a:latin typeface="Arial"/>
                  <a:ea typeface="Arial"/>
                  <a:cs typeface="Arial"/>
                  <a:sym typeface="Arial"/>
                </a:rPr>
                <a:t>Accidents from use</a:t>
              </a:r>
              <a:endParaRPr lang="en-US" dirty="0"/>
            </a:p>
          </p:txBody>
        </p:sp>
        <p:sp>
          <p:nvSpPr>
            <p:cNvPr id="693" name="Google Shape;693;p20"/>
            <p:cNvSpPr/>
            <p:nvPr/>
          </p:nvSpPr>
          <p:spPr>
            <a:xfrm>
              <a:off x="1939685" y="1427942"/>
              <a:ext cx="2597805" cy="768096"/>
            </a:xfrm>
            <a:prstGeom prst="rect">
              <a:avLst/>
            </a:prstGeom>
            <a:solidFill>
              <a:srgbClr val="002856"/>
            </a:solidFill>
            <a:ln w="19050" cap="flat" cmpd="sng">
              <a:solidFill>
                <a:srgbClr val="002856"/>
              </a:solidFill>
              <a:prstDash val="solid"/>
              <a:miter lim="800000"/>
              <a:headEnd type="none" w="sm" len="sm"/>
              <a:tailEnd type="none" w="sm" len="sm"/>
            </a:ln>
          </p:spPr>
          <p:txBody>
            <a:bodyPr spcFirstLastPara="1" wrap="square" lIns="137150" tIns="45700" rIns="137150" bIns="45700" anchor="ctr" anchorCtr="0">
              <a:noAutofit/>
            </a:bodyPr>
            <a:lstStyle/>
            <a:p>
              <a:pPr marL="0" marR="0" lvl="0" indent="0" algn="l" rtl="0">
                <a:lnSpc>
                  <a:spcPct val="100000"/>
                </a:lnSpc>
                <a:spcBef>
                  <a:spcPts val="0"/>
                </a:spcBef>
                <a:spcAft>
                  <a:spcPts val="0"/>
                </a:spcAft>
                <a:buClr>
                  <a:srgbClr val="000000"/>
                </a:buClr>
                <a:buSzPts val="1867"/>
                <a:buFont typeface="Arial"/>
                <a:buNone/>
              </a:pPr>
              <a:r>
                <a:rPr lang="en-US" sz="1867" b="1" i="0" u="none" strike="noStrike" cap="none" dirty="0">
                  <a:solidFill>
                    <a:schemeClr val="lt1"/>
                  </a:solidFill>
                  <a:latin typeface="Arial"/>
                  <a:ea typeface="Arial"/>
                  <a:cs typeface="Arial"/>
                  <a:sym typeface="Arial"/>
                </a:rPr>
                <a:t>Designated use</a:t>
              </a:r>
              <a:endParaRPr lang="en-US" dirty="0"/>
            </a:p>
          </p:txBody>
        </p:sp>
        <p:cxnSp>
          <p:nvCxnSpPr>
            <p:cNvPr id="694" name="Google Shape;694;p20"/>
            <p:cNvCxnSpPr/>
            <p:nvPr/>
          </p:nvCxnSpPr>
          <p:spPr>
            <a:xfrm rot="10800000">
              <a:off x="1632843" y="3618473"/>
              <a:ext cx="306842" cy="0"/>
            </a:xfrm>
            <a:prstGeom prst="straightConnector1">
              <a:avLst/>
            </a:prstGeom>
            <a:noFill/>
            <a:ln w="19050" cap="flat" cmpd="sng">
              <a:solidFill>
                <a:schemeClr val="dk1"/>
              </a:solidFill>
              <a:prstDash val="solid"/>
              <a:round/>
              <a:headEnd type="none" w="sm" len="sm"/>
              <a:tailEnd type="none" w="sm" len="sm"/>
            </a:ln>
          </p:spPr>
        </p:cxnSp>
        <p:grpSp>
          <p:nvGrpSpPr>
            <p:cNvPr id="695" name="Google Shape;695;p20"/>
            <p:cNvGrpSpPr/>
            <p:nvPr/>
          </p:nvGrpSpPr>
          <p:grpSpPr>
            <a:xfrm>
              <a:off x="10243121" y="1237535"/>
              <a:ext cx="1311215" cy="4761875"/>
              <a:chOff x="10243121" y="1224951"/>
              <a:chExt cx="1311215" cy="4761875"/>
            </a:xfrm>
          </p:grpSpPr>
          <p:sp>
            <p:nvSpPr>
              <p:cNvPr id="696" name="Google Shape;696;p20"/>
              <p:cNvSpPr txBox="1"/>
              <p:nvPr/>
            </p:nvSpPr>
            <p:spPr>
              <a:xfrm>
                <a:off x="10372517" y="1224951"/>
                <a:ext cx="1052423" cy="381259"/>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867" b="1" i="0" u="none" strike="noStrike" cap="none" dirty="0">
                    <a:solidFill>
                      <a:srgbClr val="000000"/>
                    </a:solidFill>
                    <a:latin typeface="Arial"/>
                    <a:ea typeface="Arial"/>
                    <a:cs typeface="Arial"/>
                    <a:sym typeface="Arial"/>
                  </a:rPr>
                  <a:t>Intended</a:t>
                </a:r>
                <a:endParaRPr lang="en-US" dirty="0"/>
              </a:p>
            </p:txBody>
          </p:sp>
          <p:sp>
            <p:nvSpPr>
              <p:cNvPr id="697" name="Google Shape;697;p20"/>
              <p:cNvSpPr txBox="1"/>
              <p:nvPr/>
            </p:nvSpPr>
            <p:spPr>
              <a:xfrm>
                <a:off x="10243121" y="5607170"/>
                <a:ext cx="1311215" cy="379656"/>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867" b="1" i="0" u="none" strike="noStrike" cap="none" dirty="0">
                    <a:solidFill>
                      <a:srgbClr val="000000"/>
                    </a:solidFill>
                    <a:latin typeface="Arial"/>
                    <a:ea typeface="Arial"/>
                    <a:cs typeface="Arial"/>
                    <a:sym typeface="Arial"/>
                  </a:rPr>
                  <a:t>Unintended</a:t>
                </a:r>
                <a:endParaRPr lang="en-US" dirty="0"/>
              </a:p>
            </p:txBody>
          </p:sp>
          <p:sp>
            <p:nvSpPr>
              <p:cNvPr id="698" name="Google Shape;698;p20"/>
              <p:cNvSpPr/>
              <p:nvPr/>
            </p:nvSpPr>
            <p:spPr>
              <a:xfrm rot="10800000">
                <a:off x="10559157" y="1606211"/>
                <a:ext cx="635480" cy="4000960"/>
              </a:xfrm>
              <a:prstGeom prst="upArrow">
                <a:avLst>
                  <a:gd name="adj1" fmla="val 50000"/>
                  <a:gd name="adj2" fmla="val 50000"/>
                </a:avLst>
              </a:prstGeom>
              <a:solidFill>
                <a:srgbClr val="D3D3D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dirty="0">
                  <a:solidFill>
                    <a:schemeClr val="lt1"/>
                  </a:solidFill>
                  <a:latin typeface="Arial"/>
                  <a:ea typeface="Arial"/>
                  <a:cs typeface="Arial"/>
                  <a:sym typeface="Arial"/>
                </a:endParaRPr>
              </a:p>
            </p:txBody>
          </p:sp>
        </p:grpSp>
      </p:grpSp>
      <p:grpSp>
        <p:nvGrpSpPr>
          <p:cNvPr id="699" name="Google Shape;699;p20"/>
          <p:cNvGrpSpPr/>
          <p:nvPr/>
        </p:nvGrpSpPr>
        <p:grpSpPr>
          <a:xfrm>
            <a:off x="-663156" y="2481130"/>
            <a:ext cx="2304182" cy="2304182"/>
            <a:chOff x="-1208135" y="1844281"/>
            <a:chExt cx="3308224" cy="3308224"/>
          </a:xfrm>
        </p:grpSpPr>
        <p:sp>
          <p:nvSpPr>
            <p:cNvPr id="700" name="Google Shape;700;p20"/>
            <p:cNvSpPr/>
            <p:nvPr/>
          </p:nvSpPr>
          <p:spPr>
            <a:xfrm>
              <a:off x="-1208135" y="1844281"/>
              <a:ext cx="3308224" cy="3308224"/>
            </a:xfrm>
            <a:prstGeom prst="pie">
              <a:avLst>
                <a:gd name="adj1" fmla="val 16218816"/>
                <a:gd name="adj2" fmla="val 5400000"/>
              </a:avLst>
            </a:prstGeom>
            <a:solidFill>
              <a:srgbClr val="FF540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000" b="0" i="0" u="none" strike="noStrike" cap="none" dirty="0">
                <a:solidFill>
                  <a:schemeClr val="dk1"/>
                </a:solidFill>
                <a:latin typeface="Arial"/>
                <a:ea typeface="Arial"/>
                <a:cs typeface="Arial"/>
                <a:sym typeface="Arial"/>
              </a:endParaRPr>
            </a:p>
          </p:txBody>
        </p:sp>
        <p:sp>
          <p:nvSpPr>
            <p:cNvPr id="701" name="Google Shape;701;p20"/>
            <p:cNvSpPr txBox="1"/>
            <p:nvPr/>
          </p:nvSpPr>
          <p:spPr>
            <a:xfrm>
              <a:off x="203291" y="3190471"/>
              <a:ext cx="1780929" cy="57445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FFFFFF"/>
                  </a:solidFill>
                  <a:latin typeface="Arial"/>
                  <a:ea typeface="Arial"/>
                  <a:cs typeface="Arial"/>
                  <a:sym typeface="Arial"/>
                </a:rPr>
                <a:t>GenAI</a:t>
              </a:r>
            </a:p>
          </p:txBody>
        </p:sp>
      </p:grpSp>
      <p:sp>
        <p:nvSpPr>
          <p:cNvPr id="702" name="Google Shape;702;p20"/>
          <p:cNvSpPr txBox="1"/>
          <p:nvPr/>
        </p:nvSpPr>
        <p:spPr>
          <a:xfrm>
            <a:off x="457200" y="6072093"/>
            <a:ext cx="9398949" cy="287323"/>
          </a:xfrm>
          <a:prstGeom prst="rect">
            <a:avLst/>
          </a:prstGeom>
          <a:noFill/>
          <a:ln>
            <a:noFill/>
          </a:ln>
        </p:spPr>
        <p:txBody>
          <a:bodyPr spcFirstLastPara="1" wrap="square" lIns="0" tIns="121900" rIns="0" bIns="0" anchor="b" anchorCtr="0">
            <a:spAutoFit/>
          </a:bodyPr>
          <a:lstStyle/>
          <a:p>
            <a:pPr marL="0" marR="0" lvl="0" indent="0" algn="l" rtl="0">
              <a:lnSpc>
                <a:spcPct val="100000"/>
              </a:lnSpc>
              <a:spcBef>
                <a:spcPts val="0"/>
              </a:spcBef>
              <a:spcAft>
                <a:spcPts val="0"/>
              </a:spcAft>
              <a:buNone/>
            </a:pPr>
            <a:r>
              <a:rPr lang="en-US" sz="1000" b="0" i="0" u="none" strike="noStrike" cap="none" dirty="0">
                <a:solidFill>
                  <a:srgbClr val="6F7878"/>
                </a:solidFill>
                <a:latin typeface="Arial"/>
                <a:ea typeface="Arial"/>
                <a:cs typeface="Arial"/>
                <a:sym typeface="Arial"/>
              </a:rPr>
              <a:t>Source: Gartner</a:t>
            </a:r>
            <a:endParaRPr lang="en-US" dirty="0"/>
          </a:p>
        </p:txBody>
      </p:sp>
      <p:sp>
        <p:nvSpPr>
          <p:cNvPr id="703" name="Google Shape;703;p20"/>
          <p:cNvSpPr txBox="1"/>
          <p:nvPr/>
        </p:nvSpPr>
        <p:spPr>
          <a:xfrm>
            <a:off x="5338354" y="5081821"/>
            <a:ext cx="4153989" cy="6669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67" b="0" i="0" u="none" strike="noStrike" cap="none" dirty="0">
                <a:solidFill>
                  <a:srgbClr val="000000"/>
                </a:solidFill>
                <a:latin typeface="Arial"/>
                <a:ea typeface="Arial"/>
                <a:cs typeface="Arial"/>
                <a:sym typeface="Arial"/>
              </a:rPr>
              <a:t>Power-seeking AI model with </a:t>
            </a:r>
            <a:br>
              <a:rPr lang="en-US" sz="1867" b="0" i="0" u="none" strike="noStrike" cap="none" dirty="0">
                <a:solidFill>
                  <a:srgbClr val="000000"/>
                </a:solidFill>
                <a:latin typeface="Arial"/>
                <a:ea typeface="Arial"/>
                <a:cs typeface="Arial"/>
                <a:sym typeface="Arial"/>
              </a:rPr>
            </a:br>
            <a:r>
              <a:rPr lang="en-US" sz="1867" b="0" i="0" u="none" strike="noStrike" cap="none" dirty="0">
                <a:solidFill>
                  <a:srgbClr val="000000"/>
                </a:solidFill>
                <a:latin typeface="Arial"/>
                <a:ea typeface="Arial"/>
                <a:cs typeface="Arial"/>
                <a:sym typeface="Arial"/>
              </a:rPr>
              <a:t>goals </a:t>
            </a:r>
            <a:r>
              <a:rPr lang="en-US" sz="1867" dirty="0"/>
              <a:t>not </a:t>
            </a:r>
            <a:r>
              <a:rPr lang="en-US" sz="1867" b="0" i="0" u="none" strike="noStrike" cap="none" dirty="0">
                <a:solidFill>
                  <a:srgbClr val="000000"/>
                </a:solidFill>
                <a:latin typeface="Arial"/>
                <a:ea typeface="Arial"/>
                <a:cs typeface="Arial"/>
                <a:sym typeface="Arial"/>
              </a:rPr>
              <a:t>aligned with humanity</a:t>
            </a:r>
            <a:endParaRPr lang="en-US" dirty="0"/>
          </a:p>
        </p:txBody>
      </p:sp>
      <p:sp>
        <p:nvSpPr>
          <p:cNvPr id="704" name="Google Shape;704;p20"/>
          <p:cNvSpPr txBox="1"/>
          <p:nvPr/>
        </p:nvSpPr>
        <p:spPr>
          <a:xfrm>
            <a:off x="5338354" y="2451754"/>
            <a:ext cx="4517795" cy="6669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67"/>
              <a:buFont typeface="Arial"/>
              <a:buNone/>
            </a:pPr>
            <a:r>
              <a:rPr lang="en-US" sz="1867" b="0" i="0" u="none" strike="noStrike" cap="none" dirty="0">
                <a:solidFill>
                  <a:srgbClr val="000000"/>
                </a:solidFill>
                <a:latin typeface="Arial"/>
                <a:ea typeface="Arial"/>
                <a:cs typeface="Arial"/>
                <a:sym typeface="Arial"/>
              </a:rPr>
              <a:t>Mass production of misinformation and deepfakes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5F43BD2-0392-5348-BC45-8A69E95CD1A0}"/>
              </a:ext>
            </a:extLst>
          </p:cNvPr>
          <p:cNvSpPr>
            <a:spLocks noGrp="1"/>
          </p:cNvSpPr>
          <p:nvPr>
            <p:ph type="body" idx="1"/>
          </p:nvPr>
        </p:nvSpPr>
        <p:spPr>
          <a:xfrm>
            <a:off x="839788" y="1494350"/>
            <a:ext cx="5157787" cy="450828"/>
          </a:xfrm>
        </p:spPr>
        <p:txBody>
          <a:bodyPr/>
          <a:lstStyle/>
          <a:p>
            <a:r>
              <a:rPr lang="en-US"/>
              <a:t>DO</a:t>
            </a:r>
          </a:p>
        </p:txBody>
      </p:sp>
      <p:sp>
        <p:nvSpPr>
          <p:cNvPr id="5" name="Content Placeholder 4">
            <a:extLst>
              <a:ext uri="{FF2B5EF4-FFF2-40B4-BE49-F238E27FC236}">
                <a16:creationId xmlns:a16="http://schemas.microsoft.com/office/drawing/2014/main" id="{E774E108-4A94-3834-1D07-4B588955D13E}"/>
              </a:ext>
            </a:extLst>
          </p:cNvPr>
          <p:cNvSpPr>
            <a:spLocks noGrp="1"/>
          </p:cNvSpPr>
          <p:nvPr>
            <p:ph sz="half" idx="2"/>
          </p:nvPr>
        </p:nvSpPr>
        <p:spPr>
          <a:xfrm>
            <a:off x="839788" y="2075608"/>
            <a:ext cx="5157787" cy="3901563"/>
          </a:xfrm>
        </p:spPr>
        <p:txBody>
          <a:bodyPr vert="horz" lIns="91440" tIns="45720" rIns="91440" bIns="45720" rtlCol="0" anchor="t">
            <a:normAutofit/>
          </a:bodyPr>
          <a:lstStyle/>
          <a:p>
            <a:pPr fontAlgn="base">
              <a:buFont typeface="Wingdings" panose="05000000000000000000" pitchFamily="2" charset="2"/>
              <a:buChar char="ü"/>
            </a:pPr>
            <a:r>
              <a:rPr lang="en-US" sz="2000" b="1" i="0">
                <a:solidFill>
                  <a:srgbClr val="000000"/>
                </a:solidFill>
                <a:effectLst/>
                <a:latin typeface="Calibri"/>
                <a:ea typeface="Calibri"/>
                <a:cs typeface="Calibri"/>
              </a:rPr>
              <a:t>Proceed with experimentation, but exercise caution</a:t>
            </a:r>
            <a:r>
              <a:rPr lang="en-US" sz="2000" i="0">
                <a:solidFill>
                  <a:srgbClr val="000000"/>
                </a:solidFill>
                <a:effectLst/>
                <a:latin typeface="Calibri"/>
                <a:ea typeface="Calibri"/>
                <a:cs typeface="Calibri"/>
              </a:rPr>
              <a:t>.</a:t>
            </a:r>
            <a:r>
              <a:rPr lang="en-US" sz="2000" b="1">
                <a:solidFill>
                  <a:srgbClr val="000000"/>
                </a:solidFill>
                <a:latin typeface="Calibri"/>
                <a:ea typeface="Calibri"/>
                <a:cs typeface="Calibri"/>
              </a:rPr>
              <a:t> </a:t>
            </a:r>
            <a:endParaRPr lang="en-US" sz="2000" b="1" i="0">
              <a:solidFill>
                <a:srgbClr val="000000"/>
              </a:solidFill>
              <a:effectLst/>
              <a:latin typeface="Calibri" panose="020F0502020204030204" pitchFamily="34" charset="0"/>
            </a:endParaRPr>
          </a:p>
          <a:p>
            <a:pPr fontAlgn="base">
              <a:buFont typeface="Wingdings" panose="05000000000000000000" pitchFamily="2" charset="2"/>
              <a:buChar char="ü"/>
            </a:pPr>
            <a:r>
              <a:rPr lang="en-US" sz="2000" b="1" i="0">
                <a:solidFill>
                  <a:srgbClr val="000000"/>
                </a:solidFill>
                <a:effectLst/>
                <a:latin typeface="Calibri"/>
                <a:ea typeface="Calibri"/>
                <a:cs typeface="Calibri"/>
              </a:rPr>
              <a:t>For now, limit your audience to internal stakeholders</a:t>
            </a:r>
            <a:r>
              <a:rPr lang="en-US" sz="2000" b="1">
                <a:solidFill>
                  <a:schemeClr val="accent2"/>
                </a:solidFill>
                <a:latin typeface="Calibri"/>
                <a:ea typeface="Calibri"/>
                <a:cs typeface="Calibri"/>
              </a:rPr>
              <a:t>*</a:t>
            </a:r>
            <a:r>
              <a:rPr lang="en-US" sz="2000" b="1">
                <a:solidFill>
                  <a:srgbClr val="000000"/>
                </a:solidFill>
                <a:latin typeface="Calibri"/>
                <a:ea typeface="Calibri"/>
                <a:cs typeface="Calibri"/>
              </a:rPr>
              <a:t>.</a:t>
            </a:r>
            <a:r>
              <a:rPr lang="en-US" sz="2000" b="1" i="0">
                <a:solidFill>
                  <a:srgbClr val="000000"/>
                </a:solidFill>
                <a:effectLst/>
                <a:latin typeface="Calibri"/>
                <a:ea typeface="Calibri"/>
                <a:cs typeface="Calibri"/>
              </a:rPr>
              <a:t>  </a:t>
            </a:r>
          </a:p>
          <a:p>
            <a:pPr fontAlgn="base">
              <a:buFont typeface="Wingdings" panose="05000000000000000000" pitchFamily="2" charset="2"/>
              <a:buChar char="ü"/>
            </a:pPr>
            <a:r>
              <a:rPr lang="en-US" sz="2000" b="1" i="0">
                <a:solidFill>
                  <a:srgbClr val="000000"/>
                </a:solidFill>
                <a:effectLst/>
                <a:latin typeface="Calibri"/>
                <a:ea typeface="Calibri"/>
                <a:cs typeface="Calibri"/>
              </a:rPr>
              <a:t>Continuously learn and adapt.</a:t>
            </a:r>
            <a:r>
              <a:rPr lang="en-US" sz="2000">
                <a:solidFill>
                  <a:srgbClr val="000000"/>
                </a:solidFill>
                <a:latin typeface="Calibri"/>
                <a:ea typeface="Calibri"/>
                <a:cs typeface="Calibri"/>
              </a:rPr>
              <a:t> </a:t>
            </a:r>
            <a:endParaRPr lang="en-US" sz="2000" b="0" i="0">
              <a:solidFill>
                <a:srgbClr val="000000"/>
              </a:solidFill>
              <a:effectLst/>
              <a:latin typeface="Calibri" panose="020F0502020204030204" pitchFamily="34" charset="0"/>
              <a:ea typeface="Calibri"/>
              <a:cs typeface="Calibri"/>
            </a:endParaRPr>
          </a:p>
          <a:p>
            <a:pPr fontAlgn="base">
              <a:buFont typeface="Wingdings" panose="05000000000000000000" pitchFamily="2" charset="2"/>
              <a:buChar char="ü"/>
            </a:pPr>
            <a:r>
              <a:rPr lang="en-US" sz="2000" b="1" i="0">
                <a:solidFill>
                  <a:srgbClr val="000000"/>
                </a:solidFill>
                <a:effectLst/>
                <a:latin typeface="Calibri"/>
                <a:ea typeface="Calibri"/>
                <a:cs typeface="Calibri"/>
              </a:rPr>
              <a:t>Disclose where generative AI is used.</a:t>
            </a:r>
            <a:r>
              <a:rPr lang="en-US" sz="2000" b="1">
                <a:solidFill>
                  <a:srgbClr val="000000"/>
                </a:solidFill>
                <a:latin typeface="Calibri"/>
                <a:ea typeface="Calibri"/>
                <a:cs typeface="Calibri"/>
              </a:rPr>
              <a:t> </a:t>
            </a:r>
            <a:endParaRPr lang="en-US" sz="2000" b="0" i="0">
              <a:solidFill>
                <a:srgbClr val="000000"/>
              </a:solidFill>
              <a:effectLst/>
              <a:latin typeface="Calibri" panose="020F0502020204030204" pitchFamily="34" charset="0"/>
            </a:endParaRPr>
          </a:p>
        </p:txBody>
      </p:sp>
      <p:sp>
        <p:nvSpPr>
          <p:cNvPr id="6" name="Text Placeholder 5">
            <a:extLst>
              <a:ext uri="{FF2B5EF4-FFF2-40B4-BE49-F238E27FC236}">
                <a16:creationId xmlns:a16="http://schemas.microsoft.com/office/drawing/2014/main" id="{57596980-B013-F239-CE7B-BEB913030BBE}"/>
              </a:ext>
            </a:extLst>
          </p:cNvPr>
          <p:cNvSpPr>
            <a:spLocks noGrp="1"/>
          </p:cNvSpPr>
          <p:nvPr>
            <p:ph type="body" sz="quarter" idx="3"/>
          </p:nvPr>
        </p:nvSpPr>
        <p:spPr>
          <a:xfrm>
            <a:off x="6172200" y="1494350"/>
            <a:ext cx="5183188" cy="450828"/>
          </a:xfrm>
        </p:spPr>
        <p:txBody>
          <a:bodyPr/>
          <a:lstStyle/>
          <a:p>
            <a:r>
              <a:rPr lang="en-US"/>
              <a:t>DON’T</a:t>
            </a:r>
          </a:p>
        </p:txBody>
      </p:sp>
      <p:sp>
        <p:nvSpPr>
          <p:cNvPr id="7" name="Content Placeholder 6">
            <a:extLst>
              <a:ext uri="{FF2B5EF4-FFF2-40B4-BE49-F238E27FC236}">
                <a16:creationId xmlns:a16="http://schemas.microsoft.com/office/drawing/2014/main" id="{6D3E1AF4-7B26-AB02-0367-4504346F2505}"/>
              </a:ext>
            </a:extLst>
          </p:cNvPr>
          <p:cNvSpPr>
            <a:spLocks noGrp="1"/>
          </p:cNvSpPr>
          <p:nvPr>
            <p:ph sz="quarter" idx="4"/>
          </p:nvPr>
        </p:nvSpPr>
        <p:spPr>
          <a:xfrm>
            <a:off x="6169024" y="2075609"/>
            <a:ext cx="5183188" cy="3901562"/>
          </a:xfrm>
        </p:spPr>
        <p:txBody>
          <a:bodyPr/>
          <a:lstStyle/>
          <a:p>
            <a:pPr algn="l" rtl="0" fontAlgn="base">
              <a:buFont typeface="Calibri" panose="020F0502020204030204" pitchFamily="34" charset="0"/>
              <a:buChar char="×"/>
            </a:pPr>
            <a:r>
              <a:rPr lang="en-US" sz="2000" b="1" i="0">
                <a:solidFill>
                  <a:srgbClr val="000000"/>
                </a:solidFill>
                <a:effectLst/>
                <a:latin typeface="Calibri" panose="020F0502020204030204" pitchFamily="34" charset="0"/>
              </a:rPr>
              <a:t>Do not enter proprietary or personal information </a:t>
            </a:r>
            <a:r>
              <a:rPr lang="en-US" sz="2000" i="0">
                <a:solidFill>
                  <a:srgbClr val="000000"/>
                </a:solidFill>
                <a:effectLst/>
                <a:latin typeface="Calibri" panose="020F0502020204030204" pitchFamily="34" charset="0"/>
              </a:rPr>
              <a:t>of the agency, partners, participants</a:t>
            </a:r>
            <a:r>
              <a:rPr lang="en-US" sz="2000">
                <a:solidFill>
                  <a:srgbClr val="000000"/>
                </a:solidFill>
                <a:latin typeface="Calibri" panose="020F0502020204030204" pitchFamily="34" charset="0"/>
              </a:rPr>
              <a:t>, or donors</a:t>
            </a:r>
            <a:r>
              <a:rPr lang="en-US" sz="2000" i="0">
                <a:solidFill>
                  <a:srgbClr val="000000"/>
                </a:solidFill>
                <a:effectLst/>
                <a:latin typeface="Calibri" panose="020F0502020204030204" pitchFamily="34" charset="0"/>
              </a:rPr>
              <a:t>. </a:t>
            </a:r>
          </a:p>
          <a:p>
            <a:pPr algn="l" rtl="0" fontAlgn="base">
              <a:buFont typeface="Calibri" panose="020F0502020204030204" pitchFamily="34" charset="0"/>
              <a:buChar char="×"/>
            </a:pPr>
            <a:r>
              <a:rPr lang="en-US" sz="2000" b="1" i="0">
                <a:solidFill>
                  <a:srgbClr val="000000"/>
                </a:solidFill>
                <a:effectLst/>
                <a:latin typeface="Calibri" panose="020F0502020204030204" pitchFamily="34" charset="0"/>
              </a:rPr>
              <a:t>Do not copy-and-paste agency content,</a:t>
            </a:r>
            <a:r>
              <a:rPr lang="en-US" sz="2000" i="0">
                <a:solidFill>
                  <a:srgbClr val="000000"/>
                </a:solidFill>
                <a:effectLst/>
                <a:latin typeface="Calibri" panose="020F0502020204030204" pitchFamily="34" charset="0"/>
              </a:rPr>
              <a:t> such as emails, reports, or chat logs into generative AI tool prompts. </a:t>
            </a:r>
          </a:p>
          <a:p>
            <a:pPr algn="l" rtl="0" fontAlgn="base">
              <a:buFont typeface="Calibri" panose="020F0502020204030204" pitchFamily="34" charset="0"/>
              <a:buChar char="×"/>
            </a:pPr>
            <a:r>
              <a:rPr lang="en-US" sz="2000" b="1" i="0">
                <a:solidFill>
                  <a:srgbClr val="000000"/>
                </a:solidFill>
                <a:effectLst/>
                <a:latin typeface="Calibri" panose="020F0502020204030204" pitchFamily="34" charset="0"/>
              </a:rPr>
              <a:t>Do not trust the content produced</a:t>
            </a:r>
            <a:r>
              <a:rPr lang="en-US" sz="2000" b="0" i="0">
                <a:solidFill>
                  <a:srgbClr val="000000"/>
                </a:solidFill>
                <a:effectLst/>
                <a:latin typeface="Calibri" panose="020F0502020204030204" pitchFamily="34" charset="0"/>
              </a:rPr>
              <a:t>. Always have a human review for bias and errors.</a:t>
            </a:r>
          </a:p>
          <a:p>
            <a:pPr fontAlgn="base">
              <a:buFont typeface="Calibri" panose="020F0502020204030204" pitchFamily="34" charset="0"/>
              <a:buChar char="×"/>
            </a:pPr>
            <a:r>
              <a:rPr lang="en-US" sz="2000" b="1" i="0">
                <a:solidFill>
                  <a:srgbClr val="000000"/>
                </a:solidFill>
                <a:effectLst/>
                <a:latin typeface="Calibri" panose="020F0502020204030204" pitchFamily="34" charset="0"/>
              </a:rPr>
              <a:t>Do not generate manipulated or counterfeit photographs </a:t>
            </a:r>
            <a:r>
              <a:rPr lang="en-US" sz="2000" i="0">
                <a:solidFill>
                  <a:srgbClr val="000000"/>
                </a:solidFill>
                <a:effectLst/>
                <a:latin typeface="Calibri" panose="020F0502020204030204" pitchFamily="34" charset="0"/>
              </a:rPr>
              <a:t>of participants or partners. </a:t>
            </a:r>
          </a:p>
        </p:txBody>
      </p:sp>
      <p:sp>
        <p:nvSpPr>
          <p:cNvPr id="3" name="Title 2">
            <a:extLst>
              <a:ext uri="{FF2B5EF4-FFF2-40B4-BE49-F238E27FC236}">
                <a16:creationId xmlns:a16="http://schemas.microsoft.com/office/drawing/2014/main" id="{7BA2F7AB-BFCA-B391-AA70-1AC52F177BEC}"/>
              </a:ext>
            </a:extLst>
          </p:cNvPr>
          <p:cNvSpPr>
            <a:spLocks noGrp="1"/>
          </p:cNvSpPr>
          <p:nvPr>
            <p:ph type="title"/>
          </p:nvPr>
        </p:nvSpPr>
        <p:spPr/>
        <p:txBody>
          <a:bodyPr>
            <a:normAutofit fontScale="90000"/>
          </a:bodyPr>
          <a:lstStyle/>
          <a:p>
            <a:r>
              <a:rPr lang="en-US" dirty="0"/>
              <a:t>What are the </a:t>
            </a:r>
            <a:r>
              <a:rPr lang="en-US" dirty="0">
                <a:effectLst/>
              </a:rPr>
              <a:t>dos and do not’s of using generative AI?</a:t>
            </a:r>
            <a:endParaRPr lang="en-US" dirty="0"/>
          </a:p>
        </p:txBody>
      </p:sp>
      <p:sp>
        <p:nvSpPr>
          <p:cNvPr id="2" name="TextBox 1">
            <a:extLst>
              <a:ext uri="{FF2B5EF4-FFF2-40B4-BE49-F238E27FC236}">
                <a16:creationId xmlns:a16="http://schemas.microsoft.com/office/drawing/2014/main" id="{7C50684A-5918-E8E9-7789-C0B91547D19F}"/>
              </a:ext>
            </a:extLst>
          </p:cNvPr>
          <p:cNvSpPr txBox="1"/>
          <p:nvPr/>
        </p:nvSpPr>
        <p:spPr>
          <a:xfrm>
            <a:off x="959499" y="4499843"/>
            <a:ext cx="491836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accent2"/>
                </a:solidFill>
                <a:ea typeface="Calibri"/>
                <a:cs typeface="Calibri"/>
              </a:rPr>
              <a:t>*When using </a:t>
            </a:r>
            <a:r>
              <a:rPr lang="en-US" b="1">
                <a:solidFill>
                  <a:schemeClr val="accent2"/>
                </a:solidFill>
                <a:ea typeface="Calibri"/>
                <a:cs typeface="Calibri"/>
              </a:rPr>
              <a:t>Bing Chat Enterprise</a:t>
            </a:r>
            <a:r>
              <a:rPr lang="en-US">
                <a:solidFill>
                  <a:schemeClr val="accent2"/>
                </a:solidFill>
                <a:ea typeface="Calibri"/>
                <a:cs typeface="Calibri"/>
              </a:rPr>
              <a:t>, agency data is not stored or shared unless abuse is detected, therefore staff can experiment with broader audiences and topics but should avoid sharing confidential information.</a:t>
            </a:r>
          </a:p>
        </p:txBody>
      </p:sp>
    </p:spTree>
    <p:extLst>
      <p:ext uri="{BB962C8B-B14F-4D97-AF65-F5344CB8AC3E}">
        <p14:creationId xmlns:p14="http://schemas.microsoft.com/office/powerpoint/2010/main" val="166521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E4BC335-D7A4-200E-9F46-BCEF80A97D57}"/>
              </a:ext>
            </a:extLst>
          </p:cNvPr>
          <p:cNvSpPr>
            <a:spLocks noGrp="1"/>
          </p:cNvSpPr>
          <p:nvPr>
            <p:ph type="title"/>
          </p:nvPr>
        </p:nvSpPr>
        <p:spPr/>
        <p:txBody>
          <a:bodyPr/>
          <a:lstStyle/>
          <a:p>
            <a:r>
              <a:rPr lang="en-US"/>
              <a:t>Why use Bing Chat Enterprise?</a:t>
            </a:r>
          </a:p>
        </p:txBody>
      </p:sp>
      <p:sp>
        <p:nvSpPr>
          <p:cNvPr id="8" name="Content Placeholder 7">
            <a:extLst>
              <a:ext uri="{FF2B5EF4-FFF2-40B4-BE49-F238E27FC236}">
                <a16:creationId xmlns:a16="http://schemas.microsoft.com/office/drawing/2014/main" id="{47396E73-411B-3D89-BE5C-8B3D1597B094}"/>
              </a:ext>
            </a:extLst>
          </p:cNvPr>
          <p:cNvSpPr>
            <a:spLocks noGrp="1"/>
          </p:cNvSpPr>
          <p:nvPr>
            <p:ph idx="1"/>
          </p:nvPr>
        </p:nvSpPr>
        <p:spPr/>
        <p:txBody>
          <a:bodyPr>
            <a:normAutofit/>
          </a:bodyPr>
          <a:lstStyle/>
          <a:p>
            <a:pPr marL="0" indent="0">
              <a:buNone/>
            </a:pPr>
            <a:r>
              <a:rPr lang="en-US" sz="2400" kern="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Bing Chat Enterprise is designed to protect agency data more securely than other generative AI services like ChatGPT and Bard. </a:t>
            </a:r>
          </a:p>
          <a:p>
            <a:pPr marL="0" indent="0">
              <a:buNone/>
            </a:pPr>
            <a:r>
              <a:rPr lang="en-US" sz="2400" kern="100">
                <a:effectLst/>
                <a:latin typeface="Calibri" panose="020F0502020204030204" pitchFamily="34" charset="0"/>
                <a:ea typeface="Aptos" panose="020B0004020202020204" pitchFamily="34" charset="0"/>
                <a:cs typeface="Arial" panose="020B0604020202020204" pitchFamily="34" charset="0"/>
              </a:rPr>
              <a:t>Chats are not saved or reviewed by Microsoft (except where abuse/misuse is detected), so your data will not be available outside of CRS or used to train underlying AI models.</a:t>
            </a:r>
            <a:endParaRPr lang="en-US" sz="2400" kern="10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07000"/>
              </a:lnSpc>
              <a:spcBef>
                <a:spcPts val="900"/>
              </a:spcBef>
              <a:spcAft>
                <a:spcPts val="0"/>
              </a:spcAft>
              <a:buNone/>
            </a:pPr>
            <a:r>
              <a:rPr lang="en-US" sz="2400" kern="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Because</a:t>
            </a:r>
            <a:r>
              <a:rPr lang="en-US" sz="2400" kern="100">
                <a:effectLst/>
                <a:latin typeface="Calibri" panose="020F0502020204030204" pitchFamily="34" charset="0"/>
                <a:ea typeface="Aptos" panose="020B0004020202020204" pitchFamily="34" charset="0"/>
                <a:cs typeface="Arial" panose="020B0604020202020204" pitchFamily="34" charset="0"/>
              </a:rPr>
              <a:t> </a:t>
            </a:r>
            <a:r>
              <a:rPr lang="en-US" sz="2400" kern="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of this, </a:t>
            </a:r>
            <a:r>
              <a:rPr lang="en-US" sz="2400" b="1" kern="0">
                <a:effectLst/>
                <a:latin typeface="Calibri" panose="020F0502020204030204" pitchFamily="34" charset="0"/>
                <a:ea typeface="Times New Roman" panose="02020603050405020304" pitchFamily="18" charset="0"/>
                <a:cs typeface="Arial" panose="020B0604020202020204" pitchFamily="34" charset="0"/>
              </a:rPr>
              <a:t>Bing Chat Enterprise is the preferred generative AI tool for CRS. </a:t>
            </a:r>
          </a:p>
          <a:p>
            <a:pPr marL="0" marR="0" indent="0">
              <a:lnSpc>
                <a:spcPct val="107000"/>
              </a:lnSpc>
              <a:spcBef>
                <a:spcPts val="900"/>
              </a:spcBef>
              <a:spcAft>
                <a:spcPts val="0"/>
              </a:spcAft>
              <a:buNone/>
            </a:pPr>
            <a:endParaRPr lang="en-US" sz="2400" b="1" kern="0">
              <a:latin typeface="Calibri" panose="020F0502020204030204" pitchFamily="34" charset="0"/>
              <a:ea typeface="Times New Roman" panose="02020603050405020304" pitchFamily="18" charset="0"/>
              <a:cs typeface="Arial" panose="020B0604020202020204" pitchFamily="34" charset="0"/>
            </a:endParaRPr>
          </a:p>
          <a:p>
            <a:pPr marL="0" marR="0" indent="0">
              <a:lnSpc>
                <a:spcPct val="107000"/>
              </a:lnSpc>
              <a:spcBef>
                <a:spcPts val="900"/>
              </a:spcBef>
              <a:spcAft>
                <a:spcPts val="0"/>
              </a:spcAft>
              <a:buNone/>
            </a:pPr>
            <a:endParaRPr lang="en-US" sz="2400" b="1" kern="0">
              <a:latin typeface="Calibri" panose="020F0502020204030204" pitchFamily="34" charset="0"/>
              <a:ea typeface="Times New Roman" panose="02020603050405020304" pitchFamily="18" charset="0"/>
              <a:cs typeface="Arial" panose="020B0604020202020204" pitchFamily="34" charset="0"/>
            </a:endParaRPr>
          </a:p>
          <a:p>
            <a:pPr marL="0" indent="0">
              <a:lnSpc>
                <a:spcPct val="107000"/>
              </a:lnSpc>
              <a:spcBef>
                <a:spcPts val="900"/>
              </a:spcBef>
              <a:buNone/>
            </a:pPr>
            <a:r>
              <a:rPr lang="en-US" sz="2400" kern="0">
                <a:effectLst/>
                <a:latin typeface="Calibri" panose="020F0502020204030204" pitchFamily="34" charset="0"/>
                <a:ea typeface="Times New Roman" panose="02020603050405020304" pitchFamily="18" charset="0"/>
                <a:cs typeface="Arial" panose="020B0604020202020204" pitchFamily="34" charset="0"/>
              </a:rPr>
              <a:t>To use Bing Chat Enterprise, visit </a:t>
            </a:r>
            <a:r>
              <a:rPr lang="en-US" sz="2400" u="sng" kern="0">
                <a:solidFill>
                  <a:srgbClr val="111111"/>
                </a:solidFill>
                <a:effectLst/>
                <a:latin typeface="Calibri" panose="020F0502020204030204" pitchFamily="34" charset="0"/>
                <a:ea typeface="Times New Roman" panose="02020603050405020304" pitchFamily="18" charset="0"/>
                <a:cs typeface="Arial" panose="020B0604020202020204" pitchFamily="34" charset="0"/>
                <a:hlinkClick r:id="rId3" tooltip="https://www.bing.com/chat"/>
              </a:rPr>
              <a:t>bing.com/chat</a:t>
            </a:r>
            <a:r>
              <a:rPr lang="en-US" sz="2400" kern="0">
                <a:solidFill>
                  <a:srgbClr val="111111"/>
                </a:solidFill>
                <a:effectLst/>
                <a:latin typeface="Calibri" panose="020F0502020204030204" pitchFamily="34" charset="0"/>
                <a:ea typeface="Times New Roman" panose="02020603050405020304" pitchFamily="18" charset="0"/>
                <a:cs typeface="Arial" panose="020B0604020202020204" pitchFamily="34" charset="0"/>
              </a:rPr>
              <a:t> in Chrome or Edge and sign in using your M365 credentials. </a:t>
            </a:r>
            <a:endParaRPr lang="en-US" sz="2400" kern="100">
              <a:solidFill>
                <a:srgbClr val="111111"/>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214471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CB233B7-E2F1-1B4E-56F4-B834E5269A1E}"/>
              </a:ext>
            </a:extLst>
          </p:cNvPr>
          <p:cNvSpPr>
            <a:spLocks noGrp="1"/>
          </p:cNvSpPr>
          <p:nvPr>
            <p:ph type="title"/>
          </p:nvPr>
        </p:nvSpPr>
        <p:spPr/>
        <p:txBody>
          <a:bodyPr/>
          <a:lstStyle/>
          <a:p>
            <a:r>
              <a:rPr lang="en-US"/>
              <a:t>What is a prompt?</a:t>
            </a:r>
          </a:p>
        </p:txBody>
      </p:sp>
      <p:sp>
        <p:nvSpPr>
          <p:cNvPr id="7" name="Content Placeholder 6">
            <a:extLst>
              <a:ext uri="{FF2B5EF4-FFF2-40B4-BE49-F238E27FC236}">
                <a16:creationId xmlns:a16="http://schemas.microsoft.com/office/drawing/2014/main" id="{0637944C-9E42-18D7-5303-E1DAC12F42CD}"/>
              </a:ext>
            </a:extLst>
          </p:cNvPr>
          <p:cNvSpPr>
            <a:spLocks noGrp="1"/>
          </p:cNvSpPr>
          <p:nvPr>
            <p:ph idx="1"/>
          </p:nvPr>
        </p:nvSpPr>
        <p:spPr/>
        <p:txBody>
          <a:bodyPr>
            <a:normAutofit/>
          </a:bodyPr>
          <a:lstStyle/>
          <a:p>
            <a:pPr marL="0" indent="0" rtl="0">
              <a:buNone/>
            </a:pPr>
            <a:r>
              <a:rPr lang="en-US" sz="2400">
                <a:effectLst/>
              </a:rPr>
              <a:t>A </a:t>
            </a:r>
            <a:r>
              <a:rPr lang="en-US" sz="2400" b="1">
                <a:effectLst/>
              </a:rPr>
              <a:t>prompt</a:t>
            </a:r>
            <a:r>
              <a:rPr lang="en-US" sz="2400">
                <a:effectLst/>
              </a:rPr>
              <a:t> in the context of generative AI is a piece of text that is given to a generative AI model to guide its output. </a:t>
            </a:r>
          </a:p>
          <a:p>
            <a:pPr marL="0" indent="0" rtl="0">
              <a:buNone/>
            </a:pPr>
            <a:endParaRPr lang="en-US" sz="2400"/>
          </a:p>
          <a:p>
            <a:pPr marL="0" indent="0" rtl="0">
              <a:buNone/>
            </a:pPr>
            <a:r>
              <a:rPr lang="en-US" sz="2400">
                <a:effectLst/>
              </a:rPr>
              <a:t>Prompts can be used to generate a variety of creative text formats, including poems, code, scripts, bullet lists, email, letters, etc.</a:t>
            </a:r>
          </a:p>
          <a:p>
            <a:pPr rtl="0"/>
            <a:endParaRPr lang="en-US" sz="2400">
              <a:effectLst/>
            </a:endParaRPr>
          </a:p>
          <a:p>
            <a:pPr marL="0" indent="0" rtl="0">
              <a:buNone/>
            </a:pPr>
            <a:r>
              <a:rPr lang="en-US" sz="2400">
                <a:effectLst/>
              </a:rPr>
              <a:t>Effective prompts are </a:t>
            </a:r>
            <a:r>
              <a:rPr lang="en-US" sz="2400" b="1">
                <a:effectLst/>
              </a:rPr>
              <a:t>clear</a:t>
            </a:r>
            <a:r>
              <a:rPr lang="en-US" sz="2400">
                <a:effectLst/>
              </a:rPr>
              <a:t>, </a:t>
            </a:r>
            <a:r>
              <a:rPr lang="en-US" sz="2400" b="1">
                <a:effectLst/>
              </a:rPr>
              <a:t>specific</a:t>
            </a:r>
            <a:r>
              <a:rPr lang="en-US" sz="2400">
                <a:effectLst/>
              </a:rPr>
              <a:t>, and </a:t>
            </a:r>
            <a:r>
              <a:rPr lang="en-US" sz="2400" b="1">
                <a:effectLst/>
              </a:rPr>
              <a:t>informative</a:t>
            </a:r>
            <a:r>
              <a:rPr lang="en-US" sz="2400">
                <a:effectLst/>
              </a:rPr>
              <a:t>. They should provide the model with enough information to generate the desired output, but they should also be concise and avoid ambiguity.</a:t>
            </a:r>
          </a:p>
          <a:p>
            <a:pPr marL="0" indent="0">
              <a:buNone/>
            </a:pPr>
            <a:endParaRPr lang="en-US" sz="2400"/>
          </a:p>
        </p:txBody>
      </p:sp>
      <p:sp>
        <p:nvSpPr>
          <p:cNvPr id="5" name="Slide Number Placeholder 4">
            <a:extLst>
              <a:ext uri="{FF2B5EF4-FFF2-40B4-BE49-F238E27FC236}">
                <a16:creationId xmlns:a16="http://schemas.microsoft.com/office/drawing/2014/main" id="{66E6CBD3-E55D-33C6-A7D4-930FCA56791B}"/>
              </a:ext>
            </a:extLst>
          </p:cNvPr>
          <p:cNvSpPr>
            <a:spLocks noGrp="1"/>
          </p:cNvSpPr>
          <p:nvPr>
            <p:ph type="sldNum" sz="quarter" idx="10"/>
          </p:nvPr>
        </p:nvSpPr>
        <p:spPr/>
        <p:txBody>
          <a:bodyPr/>
          <a:lstStyle/>
          <a:p>
            <a:fld id="{AAC8BD42-323A-4949-A8CE-01CEE144D48E}" type="slidenum">
              <a:rPr lang="en-US" smtClean="0"/>
              <a:pPr/>
              <a:t>16</a:t>
            </a:fld>
            <a:endParaRPr lang="en-US"/>
          </a:p>
        </p:txBody>
      </p:sp>
    </p:spTree>
    <p:extLst>
      <p:ext uri="{BB962C8B-B14F-4D97-AF65-F5344CB8AC3E}">
        <p14:creationId xmlns:p14="http://schemas.microsoft.com/office/powerpoint/2010/main" val="4251183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62A5-C885-BA0E-4F9B-E9839DEED4E5}"/>
              </a:ext>
            </a:extLst>
          </p:cNvPr>
          <p:cNvSpPr>
            <a:spLocks noGrp="1"/>
          </p:cNvSpPr>
          <p:nvPr>
            <p:ph type="title"/>
          </p:nvPr>
        </p:nvSpPr>
        <p:spPr/>
        <p:txBody>
          <a:bodyPr>
            <a:normAutofit/>
          </a:bodyPr>
          <a:lstStyle/>
          <a:p>
            <a:r>
              <a:rPr lang="en-US"/>
              <a:t>Prompt Design</a:t>
            </a:r>
          </a:p>
        </p:txBody>
      </p:sp>
      <p:sp>
        <p:nvSpPr>
          <p:cNvPr id="3" name="Content Placeholder 2">
            <a:extLst>
              <a:ext uri="{FF2B5EF4-FFF2-40B4-BE49-F238E27FC236}">
                <a16:creationId xmlns:a16="http://schemas.microsoft.com/office/drawing/2014/main" id="{51A1197A-7930-0F2B-37E6-AA2D16E26A14}"/>
              </a:ext>
            </a:extLst>
          </p:cNvPr>
          <p:cNvSpPr>
            <a:spLocks noGrp="1"/>
          </p:cNvSpPr>
          <p:nvPr>
            <p:ph sz="quarter" idx="10"/>
          </p:nvPr>
        </p:nvSpPr>
        <p:spPr>
          <a:xfrm>
            <a:off x="838200" y="1478293"/>
            <a:ext cx="10515600" cy="4773613"/>
          </a:xfrm>
        </p:spPr>
        <p:txBody>
          <a:bodyPr>
            <a:normAutofit/>
          </a:bodyPr>
          <a:lstStyle/>
          <a:p>
            <a:pPr marL="0" indent="0">
              <a:buNone/>
            </a:pPr>
            <a:r>
              <a:rPr lang="en-US" sz="2400">
                <a:effectLst/>
                <a:ea typeface="Arial" panose="020B0604020202020204" pitchFamily="34" charset="0"/>
              </a:rPr>
              <a:t>Writing well-structured prompts is an essential part of ensuring accurate, high-quality responses from generative AI tools. </a:t>
            </a:r>
          </a:p>
          <a:p>
            <a:pPr marL="0" indent="0">
              <a:buNone/>
            </a:pPr>
            <a:endParaRPr lang="en-US" sz="2400">
              <a:effectLst/>
              <a:ea typeface="Arial" panose="020B0604020202020204" pitchFamily="34" charset="0"/>
            </a:endParaRPr>
          </a:p>
          <a:p>
            <a:pPr marL="0" indent="0">
              <a:buNone/>
            </a:pPr>
            <a:r>
              <a:rPr lang="en-US" sz="2400">
                <a:effectLst/>
                <a:ea typeface="Calibri" panose="020F0502020204030204" pitchFamily="34" charset="0"/>
                <a:cs typeface="Times New Roman (Body CS)"/>
              </a:rPr>
              <a:t>When crafting prompts, you should consider:</a:t>
            </a:r>
          </a:p>
          <a:p>
            <a:r>
              <a:rPr lang="en-US" sz="2000" b="1">
                <a:solidFill>
                  <a:srgbClr val="7030A0"/>
                </a:solidFill>
                <a:effectLst/>
                <a:ea typeface="Calibri" panose="020F0502020204030204" pitchFamily="34" charset="0"/>
                <a:cs typeface="Times New Roman (Body CS)"/>
              </a:rPr>
              <a:t>Audience</a:t>
            </a:r>
            <a:r>
              <a:rPr lang="en-US" sz="2000">
                <a:effectLst/>
                <a:ea typeface="Calibri" panose="020F0502020204030204" pitchFamily="34" charset="0"/>
                <a:cs typeface="Times New Roman (Body CS)"/>
              </a:rPr>
              <a:t>: Who is the target audience? What are their interests and needs?</a:t>
            </a:r>
          </a:p>
          <a:p>
            <a:r>
              <a:rPr lang="en-US" sz="2000" b="1">
                <a:solidFill>
                  <a:srgbClr val="7030A0"/>
                </a:solidFill>
                <a:effectLst/>
                <a:ea typeface="Calibri" panose="020F0502020204030204" pitchFamily="34" charset="0"/>
                <a:cs typeface="Times New Roman (Body CS)"/>
              </a:rPr>
              <a:t>Purpose</a:t>
            </a:r>
            <a:r>
              <a:rPr lang="en-US" sz="2000">
                <a:effectLst/>
                <a:ea typeface="Calibri" panose="020F0502020204030204" pitchFamily="34" charset="0"/>
                <a:cs typeface="Times New Roman (Body CS)"/>
              </a:rPr>
              <a:t>: What is the purpose of the content? Is it to inform, persuade or entertain?</a:t>
            </a:r>
          </a:p>
          <a:p>
            <a:r>
              <a:rPr lang="en-US" sz="2000" b="1">
                <a:solidFill>
                  <a:srgbClr val="7030A0"/>
                </a:solidFill>
                <a:effectLst/>
                <a:ea typeface="Calibri" panose="020F0502020204030204" pitchFamily="34" charset="0"/>
                <a:cs typeface="Times New Roman (Body CS)"/>
              </a:rPr>
              <a:t>Tone</a:t>
            </a:r>
            <a:r>
              <a:rPr lang="en-US" sz="2000">
                <a:effectLst/>
                <a:ea typeface="Calibri" panose="020F0502020204030204" pitchFamily="34" charset="0"/>
                <a:cs typeface="Times New Roman (Body CS)"/>
              </a:rPr>
              <a:t>: What tone should the content have? Formal, informal, inspirational, serious?</a:t>
            </a:r>
          </a:p>
          <a:p>
            <a:r>
              <a:rPr lang="en-US" sz="2000" b="1">
                <a:solidFill>
                  <a:srgbClr val="7030A0"/>
                </a:solidFill>
                <a:effectLst/>
                <a:ea typeface="Calibri" panose="020F0502020204030204" pitchFamily="34" charset="0"/>
                <a:cs typeface="Times New Roman (Body CS)"/>
              </a:rPr>
              <a:t>Keywords</a:t>
            </a:r>
            <a:r>
              <a:rPr lang="en-US" sz="2000">
                <a:effectLst/>
                <a:ea typeface="Calibri" panose="020F0502020204030204" pitchFamily="34" charset="0"/>
                <a:cs typeface="Times New Roman (Body CS)"/>
              </a:rPr>
              <a:t>: What words should we use to ensure the content is relevant to our audience?</a:t>
            </a:r>
          </a:p>
          <a:p>
            <a:r>
              <a:rPr lang="en-US" sz="2000" b="1">
                <a:solidFill>
                  <a:srgbClr val="7030A0"/>
                </a:solidFill>
                <a:effectLst/>
                <a:ea typeface="Calibri" panose="020F0502020204030204" pitchFamily="34" charset="0"/>
                <a:cs typeface="Times New Roman (Body CS)"/>
              </a:rPr>
              <a:t>Length</a:t>
            </a:r>
            <a:r>
              <a:rPr lang="en-US" sz="2000">
                <a:effectLst/>
                <a:ea typeface="Calibri" panose="020F0502020204030204" pitchFamily="34" charset="0"/>
                <a:cs typeface="Times New Roman (Body CS)"/>
              </a:rPr>
              <a:t>: How long should the content be?</a:t>
            </a:r>
          </a:p>
          <a:p>
            <a:r>
              <a:rPr lang="en-US" sz="2000" b="1">
                <a:solidFill>
                  <a:srgbClr val="7030A0"/>
                </a:solidFill>
                <a:effectLst/>
                <a:ea typeface="Calibri" panose="020F0502020204030204" pitchFamily="34" charset="0"/>
                <a:cs typeface="Times New Roman (Body CS)"/>
              </a:rPr>
              <a:t>Accuracy</a:t>
            </a:r>
            <a:r>
              <a:rPr lang="en-US" sz="2000">
                <a:effectLst/>
                <a:ea typeface="Calibri" panose="020F0502020204030204" pitchFamily="34" charset="0"/>
                <a:cs typeface="Times New Roman (Body CS)"/>
              </a:rPr>
              <a:t>: What sources should be used to ensure that the content is accurate?</a:t>
            </a:r>
          </a:p>
          <a:p>
            <a:r>
              <a:rPr lang="en-US" sz="2000" b="1">
                <a:solidFill>
                  <a:srgbClr val="7030A0"/>
                </a:solidFill>
                <a:effectLst/>
                <a:ea typeface="Calibri" panose="020F0502020204030204" pitchFamily="34" charset="0"/>
                <a:cs typeface="Times New Roman (Body CS)"/>
              </a:rPr>
              <a:t>Bias</a:t>
            </a:r>
            <a:r>
              <a:rPr lang="en-US" sz="2000">
                <a:effectLst/>
                <a:ea typeface="Calibri" panose="020F0502020204030204" pitchFamily="34" charset="0"/>
                <a:cs typeface="Times New Roman (Body CS)"/>
              </a:rPr>
              <a:t>: How can bias be avoided in the content</a:t>
            </a:r>
            <a:r>
              <a:rPr lang="en-US" sz="1800">
                <a:effectLst/>
                <a:latin typeface="Calibri" panose="020F0502020204030204" pitchFamily="34" charset="0"/>
                <a:ea typeface="Calibri" panose="020F0502020204030204" pitchFamily="34" charset="0"/>
                <a:cs typeface="Times New Roman (Body CS)"/>
              </a:rPr>
              <a:t>?</a:t>
            </a:r>
          </a:p>
        </p:txBody>
      </p:sp>
      <p:sp>
        <p:nvSpPr>
          <p:cNvPr id="5" name="Slide Number Placeholder 4">
            <a:extLst>
              <a:ext uri="{FF2B5EF4-FFF2-40B4-BE49-F238E27FC236}">
                <a16:creationId xmlns:a16="http://schemas.microsoft.com/office/drawing/2014/main" id="{299DFD48-4A89-E16F-DAB6-475043762823}"/>
              </a:ext>
            </a:extLst>
          </p:cNvPr>
          <p:cNvSpPr>
            <a:spLocks noGrp="1"/>
          </p:cNvSpPr>
          <p:nvPr>
            <p:ph type="sldNum" sz="quarter" idx="12"/>
          </p:nvPr>
        </p:nvSpPr>
        <p:spPr/>
        <p:txBody>
          <a:bodyPr/>
          <a:lstStyle/>
          <a:p>
            <a:fld id="{AAC8BD42-323A-4949-A8CE-01CEE144D48E}" type="slidenum">
              <a:rPr lang="en-US" smtClean="0"/>
              <a:pPr/>
              <a:t>17</a:t>
            </a:fld>
            <a:endParaRPr lang="en-US"/>
          </a:p>
        </p:txBody>
      </p:sp>
    </p:spTree>
    <p:extLst>
      <p:ext uri="{BB962C8B-B14F-4D97-AF65-F5344CB8AC3E}">
        <p14:creationId xmlns:p14="http://schemas.microsoft.com/office/powerpoint/2010/main" val="2359523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title"/>
          </p:nvPr>
        </p:nvSpPr>
        <p:spPr>
          <a:xfrm>
            <a:off x="838200" y="365127"/>
            <a:ext cx="10515600" cy="1017107"/>
          </a:xfrm>
        </p:spPr>
        <p:txBody>
          <a:bodyPr anchor="b">
            <a:normAutofit/>
          </a:bodyPr>
          <a:lstStyle/>
          <a:p>
            <a:r>
              <a:rPr lang="en-US" dirty="0"/>
              <a:t>Important Considerations</a:t>
            </a:r>
          </a:p>
        </p:txBody>
      </p:sp>
      <p:sp>
        <p:nvSpPr>
          <p:cNvPr id="11" name="Slide Number Placeholder 3">
            <a:extLst>
              <a:ext uri="{FF2B5EF4-FFF2-40B4-BE49-F238E27FC236}">
                <a16:creationId xmlns:a16="http://schemas.microsoft.com/office/drawing/2014/main" id="{9238D7F5-DD0F-C259-CBE4-36CFB66B26B3}"/>
              </a:ext>
            </a:extLst>
          </p:cNvPr>
          <p:cNvSpPr>
            <a:spLocks noGrp="1"/>
          </p:cNvSpPr>
          <p:nvPr>
            <p:ph type="sldNum" sz="quarter" idx="10"/>
          </p:nvPr>
        </p:nvSpPr>
        <p:spPr>
          <a:xfrm>
            <a:off x="11517880" y="6321435"/>
            <a:ext cx="674119" cy="365125"/>
          </a:xfrm>
        </p:spPr>
        <p:txBody>
          <a:bodyPr/>
          <a:lstStyle/>
          <a:p>
            <a:pPr>
              <a:spcAft>
                <a:spcPts val="600"/>
              </a:spcAft>
            </a:pPr>
            <a:fld id="{AAC8BD42-323A-4949-A8CE-01CEE144D48E}" type="slidenum">
              <a:rPr lang="en-US" smtClean="0"/>
              <a:pPr>
                <a:spcAft>
                  <a:spcPts val="600"/>
                </a:spcAft>
              </a:pPr>
              <a:t>18</a:t>
            </a:fld>
            <a:endParaRPr lang="en-US"/>
          </a:p>
        </p:txBody>
      </p:sp>
      <p:graphicFrame>
        <p:nvGraphicFramePr>
          <p:cNvPr id="6" name="Content Placeholder">
            <a:extLst>
              <a:ext uri="{FF2B5EF4-FFF2-40B4-BE49-F238E27FC236}">
                <a16:creationId xmlns:a16="http://schemas.microsoft.com/office/drawing/2014/main" id="{741E9565-5C77-0BE8-930D-5D029537B795}"/>
              </a:ext>
            </a:extLst>
          </p:cNvPr>
          <p:cNvGraphicFramePr>
            <a:graphicFrameLocks noGrp="1"/>
          </p:cNvGraphicFramePr>
          <p:nvPr>
            <p:ph idx="1"/>
            <p:extLst>
              <p:ext uri="{D42A27DB-BD31-4B8C-83A1-F6EECF244321}">
                <p14:modId xmlns:p14="http://schemas.microsoft.com/office/powerpoint/2010/main" val="2092363228"/>
              </p:ext>
            </p:extLst>
          </p:nvPr>
        </p:nvGraphicFramePr>
        <p:xfrm>
          <a:off x="838200" y="1484671"/>
          <a:ext cx="10515600" cy="4692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4577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33"/>
          <p:cNvSpPr txBox="1">
            <a:spLocks noGrp="1"/>
          </p:cNvSpPr>
          <p:nvPr>
            <p:ph type="title"/>
          </p:nvPr>
        </p:nvSpPr>
        <p:spPr>
          <a:xfrm>
            <a:off x="457200" y="361951"/>
            <a:ext cx="11274552" cy="451231"/>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AI Outperforms People in Some Tasks, but Not All</a:t>
            </a:r>
          </a:p>
        </p:txBody>
      </p:sp>
      <p:grpSp>
        <p:nvGrpSpPr>
          <p:cNvPr id="897" name="Google Shape;897;p33"/>
          <p:cNvGrpSpPr/>
          <p:nvPr/>
        </p:nvGrpSpPr>
        <p:grpSpPr>
          <a:xfrm>
            <a:off x="8136314" y="1384875"/>
            <a:ext cx="3198157" cy="970257"/>
            <a:chOff x="5325182" y="1195748"/>
            <a:chExt cx="2398618" cy="727694"/>
          </a:xfrm>
        </p:grpSpPr>
        <p:sp>
          <p:nvSpPr>
            <p:cNvPr id="898" name="Google Shape;898;p33"/>
            <p:cNvSpPr/>
            <p:nvPr/>
          </p:nvSpPr>
          <p:spPr>
            <a:xfrm>
              <a:off x="5325182" y="1195748"/>
              <a:ext cx="164592" cy="164592"/>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FFFFFF"/>
                </a:solidFill>
                <a:latin typeface="Arial"/>
                <a:ea typeface="Arial"/>
                <a:cs typeface="Arial"/>
                <a:sym typeface="Arial"/>
              </a:endParaRPr>
            </a:p>
          </p:txBody>
        </p:sp>
        <p:sp>
          <p:nvSpPr>
            <p:cNvPr id="899" name="Google Shape;899;p33"/>
            <p:cNvSpPr txBox="1"/>
            <p:nvPr/>
          </p:nvSpPr>
          <p:spPr>
            <a:xfrm>
              <a:off x="5489774" y="1202373"/>
              <a:ext cx="2234026" cy="161583"/>
            </a:xfrm>
            <a:prstGeom prst="rect">
              <a:avLst/>
            </a:prstGeom>
            <a:noFill/>
            <a:ln>
              <a:noFill/>
            </a:ln>
          </p:spPr>
          <p:txBody>
            <a:bodyPr spcFirstLastPara="1" wrap="square" lIns="91425" tIns="0" rIns="91425" bIns="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000000"/>
                  </a:solidFill>
                  <a:latin typeface="Arial"/>
                  <a:ea typeface="Arial"/>
                  <a:cs typeface="Arial"/>
                  <a:sym typeface="Arial"/>
                </a:rPr>
                <a:t>AI</a:t>
              </a:r>
              <a:r>
                <a:rPr lang="en-US" sz="1400" b="0" i="0" u="none" strike="noStrike" cap="none" dirty="0">
                  <a:solidFill>
                    <a:srgbClr val="000000"/>
                  </a:solidFill>
                  <a:latin typeface="Arial"/>
                  <a:ea typeface="Arial"/>
                  <a:cs typeface="Arial"/>
                  <a:sym typeface="Arial"/>
                </a:rPr>
                <a:t> Outperforms Human counterpart</a:t>
              </a:r>
              <a:endParaRPr lang="en-US" dirty="0"/>
            </a:p>
          </p:txBody>
        </p:sp>
        <p:sp>
          <p:nvSpPr>
            <p:cNvPr id="900" name="Google Shape;900;p33"/>
            <p:cNvSpPr/>
            <p:nvPr/>
          </p:nvSpPr>
          <p:spPr>
            <a:xfrm>
              <a:off x="5325182" y="1487340"/>
              <a:ext cx="164592" cy="164592"/>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FFFFFF"/>
                </a:solidFill>
                <a:latin typeface="Arial"/>
                <a:ea typeface="Arial"/>
                <a:cs typeface="Arial"/>
                <a:sym typeface="Arial"/>
              </a:endParaRPr>
            </a:p>
          </p:txBody>
        </p:sp>
        <p:sp>
          <p:nvSpPr>
            <p:cNvPr id="901" name="Google Shape;901;p33"/>
            <p:cNvSpPr txBox="1"/>
            <p:nvPr/>
          </p:nvSpPr>
          <p:spPr>
            <a:xfrm>
              <a:off x="5489774" y="1491041"/>
              <a:ext cx="1658147" cy="161583"/>
            </a:xfrm>
            <a:prstGeom prst="rect">
              <a:avLst/>
            </a:prstGeom>
            <a:noFill/>
            <a:ln>
              <a:noFill/>
            </a:ln>
          </p:spPr>
          <p:txBody>
            <a:bodyPr spcFirstLastPara="1" wrap="square" lIns="91425" tIns="0" rIns="91425" bIns="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000000"/>
                  </a:solidFill>
                  <a:latin typeface="Arial"/>
                  <a:ea typeface="Arial"/>
                  <a:cs typeface="Arial"/>
                  <a:sym typeface="Arial"/>
                </a:rPr>
                <a:t>AI + Human </a:t>
              </a:r>
              <a:r>
                <a:rPr lang="en-US" sz="1400" b="0" i="0" u="none" strike="noStrike" cap="none" dirty="0">
                  <a:solidFill>
                    <a:srgbClr val="000000"/>
                  </a:solidFill>
                  <a:latin typeface="Arial"/>
                  <a:ea typeface="Arial"/>
                  <a:cs typeface="Arial"/>
                  <a:sym typeface="Arial"/>
                </a:rPr>
                <a:t>Coexistence</a:t>
              </a:r>
              <a:endParaRPr lang="en-US" dirty="0"/>
            </a:p>
          </p:txBody>
        </p:sp>
        <p:sp>
          <p:nvSpPr>
            <p:cNvPr id="902" name="Google Shape;902;p33"/>
            <p:cNvSpPr/>
            <p:nvPr/>
          </p:nvSpPr>
          <p:spPr>
            <a:xfrm>
              <a:off x="5325182" y="1755234"/>
              <a:ext cx="164592" cy="164592"/>
            </a:xfrm>
            <a:prstGeom prst="rect">
              <a:avLst/>
            </a:prstGeom>
            <a:solidFill>
              <a:srgbClr val="0028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FFFFFF"/>
                </a:solidFill>
                <a:latin typeface="Arial"/>
                <a:ea typeface="Arial"/>
                <a:cs typeface="Arial"/>
                <a:sym typeface="Arial"/>
              </a:endParaRPr>
            </a:p>
          </p:txBody>
        </p:sp>
        <p:sp>
          <p:nvSpPr>
            <p:cNvPr id="903" name="Google Shape;903;p33"/>
            <p:cNvSpPr txBox="1"/>
            <p:nvPr/>
          </p:nvSpPr>
          <p:spPr>
            <a:xfrm>
              <a:off x="5489774" y="1761859"/>
              <a:ext cx="2226812" cy="161583"/>
            </a:xfrm>
            <a:prstGeom prst="rect">
              <a:avLst/>
            </a:prstGeom>
            <a:noFill/>
            <a:ln>
              <a:noFill/>
            </a:ln>
          </p:spPr>
          <p:txBody>
            <a:bodyPr spcFirstLastPara="1" wrap="square" lIns="91425" tIns="0" rIns="91425" bIns="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000000"/>
                  </a:solidFill>
                  <a:latin typeface="Arial"/>
                  <a:ea typeface="Arial"/>
                  <a:cs typeface="Arial"/>
                  <a:sym typeface="Arial"/>
                </a:rPr>
                <a:t>Human</a:t>
              </a:r>
              <a:r>
                <a:rPr lang="en-US" sz="1400" b="0" i="0" u="none" strike="noStrike" cap="none" dirty="0">
                  <a:solidFill>
                    <a:srgbClr val="000000"/>
                  </a:solidFill>
                  <a:latin typeface="Arial"/>
                  <a:ea typeface="Arial"/>
                  <a:cs typeface="Arial"/>
                  <a:sym typeface="Arial"/>
                </a:rPr>
                <a:t> outperforms AI counterpart</a:t>
              </a:r>
              <a:endParaRPr lang="en-US" dirty="0"/>
            </a:p>
          </p:txBody>
        </p:sp>
      </p:grpSp>
      <p:grpSp>
        <p:nvGrpSpPr>
          <p:cNvPr id="904" name="Google Shape;904;p33"/>
          <p:cNvGrpSpPr/>
          <p:nvPr/>
        </p:nvGrpSpPr>
        <p:grpSpPr>
          <a:xfrm>
            <a:off x="449263" y="1055006"/>
            <a:ext cx="7330265" cy="4965358"/>
            <a:chOff x="449263" y="1055006"/>
            <a:chExt cx="7330265" cy="4965358"/>
          </a:xfrm>
        </p:grpSpPr>
        <p:grpSp>
          <p:nvGrpSpPr>
            <p:cNvPr id="905" name="Google Shape;905;p33"/>
            <p:cNvGrpSpPr/>
            <p:nvPr/>
          </p:nvGrpSpPr>
          <p:grpSpPr>
            <a:xfrm>
              <a:off x="449263" y="1376286"/>
              <a:ext cx="7330265" cy="4644078"/>
              <a:chOff x="449263" y="1376286"/>
              <a:chExt cx="7330265" cy="4644078"/>
            </a:xfrm>
          </p:grpSpPr>
          <p:grpSp>
            <p:nvGrpSpPr>
              <p:cNvPr id="906" name="Google Shape;906;p33"/>
              <p:cNvGrpSpPr/>
              <p:nvPr/>
            </p:nvGrpSpPr>
            <p:grpSpPr>
              <a:xfrm>
                <a:off x="449265" y="1376286"/>
                <a:ext cx="7330263" cy="338554"/>
                <a:chOff x="449265" y="1532785"/>
                <a:chExt cx="7330263" cy="338554"/>
              </a:xfrm>
            </p:grpSpPr>
            <p:sp>
              <p:nvSpPr>
                <p:cNvPr id="907" name="Google Shape;907;p33"/>
                <p:cNvSpPr txBox="1"/>
                <p:nvPr/>
              </p:nvSpPr>
              <p:spPr>
                <a:xfrm>
                  <a:off x="449265" y="1532785"/>
                  <a:ext cx="1942705" cy="338554"/>
                </a:xfrm>
                <a:prstGeom prst="rect">
                  <a:avLst/>
                </a:prstGeom>
                <a:noFill/>
                <a:ln>
                  <a:noFill/>
                </a:ln>
              </p:spPr>
              <p:txBody>
                <a:bodyPr spcFirstLastPara="1" wrap="square" lIns="0" tIns="45700" rIns="0" bIns="45700" anchor="ctr"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Weather prediction</a:t>
                  </a:r>
                  <a:endParaRPr lang="en-US" dirty="0"/>
                </a:p>
              </p:txBody>
            </p:sp>
            <p:sp>
              <p:nvSpPr>
                <p:cNvPr id="908" name="Google Shape;908;p33"/>
                <p:cNvSpPr/>
                <p:nvPr/>
              </p:nvSpPr>
              <p:spPr>
                <a:xfrm>
                  <a:off x="3028337" y="1558527"/>
                  <a:ext cx="4751191" cy="287071"/>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nvGrpSpPr>
              <p:cNvPr id="909" name="Google Shape;909;p33"/>
              <p:cNvGrpSpPr/>
              <p:nvPr/>
            </p:nvGrpSpPr>
            <p:grpSpPr>
              <a:xfrm>
                <a:off x="449265" y="3529050"/>
                <a:ext cx="7330263" cy="338554"/>
                <a:chOff x="449265" y="3615711"/>
                <a:chExt cx="7330263" cy="338554"/>
              </a:xfrm>
            </p:grpSpPr>
            <p:sp>
              <p:nvSpPr>
                <p:cNvPr id="910" name="Google Shape;910;p33"/>
                <p:cNvSpPr txBox="1"/>
                <p:nvPr/>
              </p:nvSpPr>
              <p:spPr>
                <a:xfrm>
                  <a:off x="449265" y="3615711"/>
                  <a:ext cx="2630887"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Software programming</a:t>
                  </a:r>
                  <a:endParaRPr lang="en-US" dirty="0"/>
                </a:p>
              </p:txBody>
            </p:sp>
            <p:sp>
              <p:nvSpPr>
                <p:cNvPr id="911" name="Google Shape;911;p33"/>
                <p:cNvSpPr/>
                <p:nvPr/>
              </p:nvSpPr>
              <p:spPr>
                <a:xfrm>
                  <a:off x="3028337" y="3641453"/>
                  <a:ext cx="4751191" cy="28707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nvGrpSpPr>
              <p:cNvPr id="912" name="Google Shape;912;p33"/>
              <p:cNvGrpSpPr/>
              <p:nvPr/>
            </p:nvGrpSpPr>
            <p:grpSpPr>
              <a:xfrm>
                <a:off x="449265" y="1735080"/>
                <a:ext cx="7330263" cy="338554"/>
                <a:chOff x="449265" y="1756050"/>
                <a:chExt cx="7330263" cy="338554"/>
              </a:xfrm>
            </p:grpSpPr>
            <p:sp>
              <p:nvSpPr>
                <p:cNvPr id="913" name="Google Shape;913;p33"/>
                <p:cNvSpPr txBox="1"/>
                <p:nvPr/>
              </p:nvSpPr>
              <p:spPr>
                <a:xfrm>
                  <a:off x="449265" y="1756050"/>
                  <a:ext cx="2630887" cy="338554"/>
                </a:xfrm>
                <a:prstGeom prst="rect">
                  <a:avLst/>
                </a:prstGeom>
                <a:noFill/>
                <a:ln>
                  <a:noFill/>
                </a:ln>
              </p:spPr>
              <p:txBody>
                <a:bodyPr spcFirstLastPara="1" wrap="square" lIns="0" tIns="45700" rIns="0" bIns="45700" anchor="ctr"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Competing in video games</a:t>
                  </a:r>
                  <a:endParaRPr lang="en-US" dirty="0"/>
                </a:p>
              </p:txBody>
            </p:sp>
            <p:grpSp>
              <p:nvGrpSpPr>
                <p:cNvPr id="914" name="Google Shape;914;p33"/>
                <p:cNvGrpSpPr/>
                <p:nvPr/>
              </p:nvGrpSpPr>
              <p:grpSpPr>
                <a:xfrm>
                  <a:off x="3028337" y="1781792"/>
                  <a:ext cx="4751191" cy="287071"/>
                  <a:chOff x="8629650" y="3378325"/>
                  <a:chExt cx="2846070" cy="175311"/>
                </a:xfrm>
              </p:grpSpPr>
              <p:sp>
                <p:nvSpPr>
                  <p:cNvPr id="915" name="Google Shape;915;p33"/>
                  <p:cNvSpPr/>
                  <p:nvPr/>
                </p:nvSpPr>
                <p:spPr>
                  <a:xfrm>
                    <a:off x="8629650" y="3378325"/>
                    <a:ext cx="2846070" cy="175311"/>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sp>
                <p:nvSpPr>
                  <p:cNvPr id="916" name="Google Shape;916;p33"/>
                  <p:cNvSpPr/>
                  <p:nvPr/>
                </p:nvSpPr>
                <p:spPr>
                  <a:xfrm>
                    <a:off x="8629650" y="3378325"/>
                    <a:ext cx="963637" cy="17531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grpSp>
            <p:nvGrpSpPr>
              <p:cNvPr id="917" name="Google Shape;917;p33"/>
              <p:cNvGrpSpPr/>
              <p:nvPr/>
            </p:nvGrpSpPr>
            <p:grpSpPr>
              <a:xfrm>
                <a:off x="449265" y="2093874"/>
                <a:ext cx="7330263" cy="338554"/>
                <a:chOff x="449265" y="2120742"/>
                <a:chExt cx="7330263" cy="338554"/>
              </a:xfrm>
            </p:grpSpPr>
            <p:sp>
              <p:nvSpPr>
                <p:cNvPr id="918" name="Google Shape;918;p33"/>
                <p:cNvSpPr txBox="1"/>
                <p:nvPr/>
              </p:nvSpPr>
              <p:spPr>
                <a:xfrm>
                  <a:off x="449265" y="2120742"/>
                  <a:ext cx="2630887"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Breadth of translation</a:t>
                  </a:r>
                  <a:endParaRPr lang="en-US" dirty="0"/>
                </a:p>
              </p:txBody>
            </p:sp>
            <p:grpSp>
              <p:nvGrpSpPr>
                <p:cNvPr id="919" name="Google Shape;919;p33"/>
                <p:cNvGrpSpPr/>
                <p:nvPr/>
              </p:nvGrpSpPr>
              <p:grpSpPr>
                <a:xfrm>
                  <a:off x="3028337" y="2146484"/>
                  <a:ext cx="4751191" cy="287071"/>
                  <a:chOff x="8629650" y="3579669"/>
                  <a:chExt cx="2846070" cy="175311"/>
                </a:xfrm>
              </p:grpSpPr>
              <p:sp>
                <p:nvSpPr>
                  <p:cNvPr id="920" name="Google Shape;920;p33"/>
                  <p:cNvSpPr/>
                  <p:nvPr/>
                </p:nvSpPr>
                <p:spPr>
                  <a:xfrm>
                    <a:off x="8629650" y="3579669"/>
                    <a:ext cx="2846070" cy="175311"/>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sp>
                <p:nvSpPr>
                  <p:cNvPr id="921" name="Google Shape;921;p33"/>
                  <p:cNvSpPr/>
                  <p:nvPr/>
                </p:nvSpPr>
                <p:spPr>
                  <a:xfrm>
                    <a:off x="8629650" y="3579669"/>
                    <a:ext cx="963637" cy="17531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grpSp>
            <p:nvGrpSpPr>
              <p:cNvPr id="922" name="Google Shape;922;p33"/>
              <p:cNvGrpSpPr/>
              <p:nvPr/>
            </p:nvGrpSpPr>
            <p:grpSpPr>
              <a:xfrm>
                <a:off x="449265" y="2452668"/>
                <a:ext cx="7330263" cy="338554"/>
                <a:chOff x="449265" y="2543472"/>
                <a:chExt cx="7330263" cy="338554"/>
              </a:xfrm>
            </p:grpSpPr>
            <p:sp>
              <p:nvSpPr>
                <p:cNvPr id="923" name="Google Shape;923;p33"/>
                <p:cNvSpPr txBox="1"/>
                <p:nvPr/>
              </p:nvSpPr>
              <p:spPr>
                <a:xfrm>
                  <a:off x="449265" y="2543472"/>
                  <a:ext cx="2630887"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Voice/Facial recognition</a:t>
                  </a:r>
                  <a:endParaRPr lang="en-US" dirty="0"/>
                </a:p>
              </p:txBody>
            </p:sp>
            <p:grpSp>
              <p:nvGrpSpPr>
                <p:cNvPr id="924" name="Google Shape;924;p33"/>
                <p:cNvGrpSpPr/>
                <p:nvPr/>
              </p:nvGrpSpPr>
              <p:grpSpPr>
                <a:xfrm>
                  <a:off x="3028337" y="2569214"/>
                  <a:ext cx="4751191" cy="287071"/>
                  <a:chOff x="8629650" y="3781013"/>
                  <a:chExt cx="2846070" cy="175311"/>
                </a:xfrm>
              </p:grpSpPr>
              <p:sp>
                <p:nvSpPr>
                  <p:cNvPr id="925" name="Google Shape;925;p33"/>
                  <p:cNvSpPr/>
                  <p:nvPr/>
                </p:nvSpPr>
                <p:spPr>
                  <a:xfrm>
                    <a:off x="8629650" y="3781013"/>
                    <a:ext cx="2846070" cy="175311"/>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sp>
                <p:nvSpPr>
                  <p:cNvPr id="926" name="Google Shape;926;p33"/>
                  <p:cNvSpPr/>
                  <p:nvPr/>
                </p:nvSpPr>
                <p:spPr>
                  <a:xfrm>
                    <a:off x="8629650" y="3781013"/>
                    <a:ext cx="963637" cy="17531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grpSp>
            <p:nvGrpSpPr>
              <p:cNvPr id="927" name="Google Shape;927;p33"/>
              <p:cNvGrpSpPr/>
              <p:nvPr/>
            </p:nvGrpSpPr>
            <p:grpSpPr>
              <a:xfrm>
                <a:off x="449265" y="2811462"/>
                <a:ext cx="7330263" cy="338554"/>
                <a:chOff x="449265" y="2962438"/>
                <a:chExt cx="7330263" cy="338554"/>
              </a:xfrm>
            </p:grpSpPr>
            <p:sp>
              <p:nvSpPr>
                <p:cNvPr id="928" name="Google Shape;928;p33"/>
                <p:cNvSpPr txBox="1"/>
                <p:nvPr/>
              </p:nvSpPr>
              <p:spPr>
                <a:xfrm>
                  <a:off x="449265" y="2962438"/>
                  <a:ext cx="2798282" cy="338554"/>
                </a:xfrm>
                <a:prstGeom prst="rect">
                  <a:avLst/>
                </a:prstGeom>
                <a:noFill/>
                <a:ln>
                  <a:noFill/>
                </a:ln>
              </p:spPr>
              <p:txBody>
                <a:bodyPr spcFirstLastPara="1" wrap="square" lIns="0" tIns="45700" rIns="0" bIns="45700" anchor="ctr"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Driving a car</a:t>
                  </a:r>
                  <a:endParaRPr lang="en-US" dirty="0"/>
                </a:p>
              </p:txBody>
            </p:sp>
            <p:grpSp>
              <p:nvGrpSpPr>
                <p:cNvPr id="929" name="Google Shape;929;p33"/>
                <p:cNvGrpSpPr/>
                <p:nvPr/>
              </p:nvGrpSpPr>
              <p:grpSpPr>
                <a:xfrm>
                  <a:off x="3028337" y="2988180"/>
                  <a:ext cx="4751191" cy="287071"/>
                  <a:chOff x="8629650" y="3982357"/>
                  <a:chExt cx="2846070" cy="175311"/>
                </a:xfrm>
              </p:grpSpPr>
              <p:sp>
                <p:nvSpPr>
                  <p:cNvPr id="930" name="Google Shape;930;p33"/>
                  <p:cNvSpPr/>
                  <p:nvPr/>
                </p:nvSpPr>
                <p:spPr>
                  <a:xfrm>
                    <a:off x="8629650" y="3982357"/>
                    <a:ext cx="2846070" cy="175311"/>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sp>
                <p:nvSpPr>
                  <p:cNvPr id="931" name="Google Shape;931;p33"/>
                  <p:cNvSpPr/>
                  <p:nvPr/>
                </p:nvSpPr>
                <p:spPr>
                  <a:xfrm>
                    <a:off x="8629650" y="3982357"/>
                    <a:ext cx="1514871" cy="17531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grpSp>
            <p:nvGrpSpPr>
              <p:cNvPr id="932" name="Google Shape;932;p33"/>
              <p:cNvGrpSpPr/>
              <p:nvPr/>
            </p:nvGrpSpPr>
            <p:grpSpPr>
              <a:xfrm>
                <a:off x="449265" y="3170256"/>
                <a:ext cx="7330263" cy="338554"/>
                <a:chOff x="449265" y="3258297"/>
                <a:chExt cx="7330263" cy="338554"/>
              </a:xfrm>
            </p:grpSpPr>
            <p:sp>
              <p:nvSpPr>
                <p:cNvPr id="933" name="Google Shape;933;p33"/>
                <p:cNvSpPr txBox="1"/>
                <p:nvPr/>
              </p:nvSpPr>
              <p:spPr>
                <a:xfrm>
                  <a:off x="449265" y="3258297"/>
                  <a:ext cx="2630887"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Medical scan diagnosis</a:t>
                  </a:r>
                  <a:endParaRPr lang="en-US" dirty="0"/>
                </a:p>
              </p:txBody>
            </p:sp>
            <p:grpSp>
              <p:nvGrpSpPr>
                <p:cNvPr id="934" name="Google Shape;934;p33"/>
                <p:cNvGrpSpPr/>
                <p:nvPr/>
              </p:nvGrpSpPr>
              <p:grpSpPr>
                <a:xfrm>
                  <a:off x="3028337" y="3284039"/>
                  <a:ext cx="4751191" cy="287071"/>
                  <a:chOff x="8629650" y="4254654"/>
                  <a:chExt cx="2846070" cy="175311"/>
                </a:xfrm>
              </p:grpSpPr>
              <p:sp>
                <p:nvSpPr>
                  <p:cNvPr id="935" name="Google Shape;935;p33"/>
                  <p:cNvSpPr/>
                  <p:nvPr/>
                </p:nvSpPr>
                <p:spPr>
                  <a:xfrm>
                    <a:off x="8629650" y="4254654"/>
                    <a:ext cx="2846070" cy="175311"/>
                  </a:xfrm>
                  <a:prstGeom prst="rect">
                    <a:avLst/>
                  </a:prstGeom>
                  <a:solidFill>
                    <a:srgbClr val="009A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sp>
                <p:nvSpPr>
                  <p:cNvPr id="936" name="Google Shape;936;p33"/>
                  <p:cNvSpPr/>
                  <p:nvPr/>
                </p:nvSpPr>
                <p:spPr>
                  <a:xfrm>
                    <a:off x="8629650" y="4254654"/>
                    <a:ext cx="1514871" cy="17531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grpSp>
            <p:nvGrpSpPr>
              <p:cNvPr id="937" name="Google Shape;937;p33"/>
              <p:cNvGrpSpPr/>
              <p:nvPr/>
            </p:nvGrpSpPr>
            <p:grpSpPr>
              <a:xfrm>
                <a:off x="449265" y="3887844"/>
                <a:ext cx="7330263" cy="338554"/>
                <a:chOff x="449265" y="3973121"/>
                <a:chExt cx="7330263" cy="338554"/>
              </a:xfrm>
            </p:grpSpPr>
            <p:sp>
              <p:nvSpPr>
                <p:cNvPr id="938" name="Google Shape;938;p33"/>
                <p:cNvSpPr txBox="1"/>
                <p:nvPr/>
              </p:nvSpPr>
              <p:spPr>
                <a:xfrm>
                  <a:off x="449265" y="3973121"/>
                  <a:ext cx="2798282"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Creating financial analysis</a:t>
                  </a:r>
                  <a:endParaRPr lang="en-US" dirty="0"/>
                </a:p>
              </p:txBody>
            </p:sp>
            <p:grpSp>
              <p:nvGrpSpPr>
                <p:cNvPr id="939" name="Google Shape;939;p33"/>
                <p:cNvGrpSpPr/>
                <p:nvPr/>
              </p:nvGrpSpPr>
              <p:grpSpPr>
                <a:xfrm>
                  <a:off x="3028337" y="3998862"/>
                  <a:ext cx="4751191" cy="287073"/>
                  <a:chOff x="8629650" y="4687382"/>
                  <a:chExt cx="2846070" cy="175312"/>
                </a:xfrm>
              </p:grpSpPr>
              <p:sp>
                <p:nvSpPr>
                  <p:cNvPr id="940" name="Google Shape;940;p33"/>
                  <p:cNvSpPr/>
                  <p:nvPr/>
                </p:nvSpPr>
                <p:spPr>
                  <a:xfrm>
                    <a:off x="8629650" y="4687383"/>
                    <a:ext cx="2846070" cy="17531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sp>
                <p:nvSpPr>
                  <p:cNvPr id="941" name="Google Shape;941;p33"/>
                  <p:cNvSpPr/>
                  <p:nvPr/>
                </p:nvSpPr>
                <p:spPr>
                  <a:xfrm>
                    <a:off x="8629650" y="4687382"/>
                    <a:ext cx="963637" cy="175285"/>
                  </a:xfrm>
                  <a:prstGeom prst="rect">
                    <a:avLst/>
                  </a:prstGeom>
                  <a:solidFill>
                    <a:srgbClr val="0028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grpSp>
            <p:nvGrpSpPr>
              <p:cNvPr id="942" name="Google Shape;942;p33"/>
              <p:cNvGrpSpPr/>
              <p:nvPr/>
            </p:nvGrpSpPr>
            <p:grpSpPr>
              <a:xfrm>
                <a:off x="449265" y="4246638"/>
                <a:ext cx="7330263" cy="338554"/>
                <a:chOff x="449265" y="4330534"/>
                <a:chExt cx="7330263" cy="338554"/>
              </a:xfrm>
            </p:grpSpPr>
            <p:sp>
              <p:nvSpPr>
                <p:cNvPr id="943" name="Google Shape;943;p33"/>
                <p:cNvSpPr txBox="1"/>
                <p:nvPr/>
              </p:nvSpPr>
              <p:spPr>
                <a:xfrm>
                  <a:off x="449265" y="4330534"/>
                  <a:ext cx="2798282"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Creating music</a:t>
                  </a:r>
                  <a:endParaRPr lang="en-US" dirty="0"/>
                </a:p>
              </p:txBody>
            </p:sp>
            <p:grpSp>
              <p:nvGrpSpPr>
                <p:cNvPr id="944" name="Google Shape;944;p33"/>
                <p:cNvGrpSpPr/>
                <p:nvPr/>
              </p:nvGrpSpPr>
              <p:grpSpPr>
                <a:xfrm>
                  <a:off x="3028337" y="4356275"/>
                  <a:ext cx="4751191" cy="287073"/>
                  <a:chOff x="8629650" y="4918474"/>
                  <a:chExt cx="2846070" cy="175312"/>
                </a:xfrm>
              </p:grpSpPr>
              <p:sp>
                <p:nvSpPr>
                  <p:cNvPr id="945" name="Google Shape;945;p33"/>
                  <p:cNvSpPr/>
                  <p:nvPr/>
                </p:nvSpPr>
                <p:spPr>
                  <a:xfrm>
                    <a:off x="8629650" y="4918475"/>
                    <a:ext cx="2846070" cy="17531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sp>
                <p:nvSpPr>
                  <p:cNvPr id="946" name="Google Shape;946;p33"/>
                  <p:cNvSpPr/>
                  <p:nvPr/>
                </p:nvSpPr>
                <p:spPr>
                  <a:xfrm>
                    <a:off x="8629650" y="4918474"/>
                    <a:ext cx="963637" cy="175256"/>
                  </a:xfrm>
                  <a:prstGeom prst="rect">
                    <a:avLst/>
                  </a:prstGeom>
                  <a:solidFill>
                    <a:srgbClr val="0028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grpSp>
            <p:nvGrpSpPr>
              <p:cNvPr id="947" name="Google Shape;947;p33"/>
              <p:cNvGrpSpPr/>
              <p:nvPr/>
            </p:nvGrpSpPr>
            <p:grpSpPr>
              <a:xfrm>
                <a:off x="449265" y="4605432"/>
                <a:ext cx="7330263" cy="338554"/>
                <a:chOff x="449265" y="4687951"/>
                <a:chExt cx="7330263" cy="338554"/>
              </a:xfrm>
            </p:grpSpPr>
            <p:sp>
              <p:nvSpPr>
                <p:cNvPr id="948" name="Google Shape;948;p33"/>
                <p:cNvSpPr txBox="1"/>
                <p:nvPr/>
              </p:nvSpPr>
              <p:spPr>
                <a:xfrm>
                  <a:off x="449265" y="4687951"/>
                  <a:ext cx="2798282"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Writing best-selling books</a:t>
                  </a:r>
                  <a:endParaRPr lang="en-US" dirty="0"/>
                </a:p>
              </p:txBody>
            </p:sp>
            <p:grpSp>
              <p:nvGrpSpPr>
                <p:cNvPr id="949" name="Google Shape;949;p33"/>
                <p:cNvGrpSpPr/>
                <p:nvPr/>
              </p:nvGrpSpPr>
              <p:grpSpPr>
                <a:xfrm>
                  <a:off x="3028337" y="4713693"/>
                  <a:ext cx="4751191" cy="287071"/>
                  <a:chOff x="8629650" y="5131109"/>
                  <a:chExt cx="2846070" cy="175311"/>
                </a:xfrm>
              </p:grpSpPr>
              <p:sp>
                <p:nvSpPr>
                  <p:cNvPr id="950" name="Google Shape;950;p33"/>
                  <p:cNvSpPr/>
                  <p:nvPr/>
                </p:nvSpPr>
                <p:spPr>
                  <a:xfrm>
                    <a:off x="8629650" y="5131109"/>
                    <a:ext cx="2846070" cy="175311"/>
                  </a:xfrm>
                  <a:prstGeom prst="rect">
                    <a:avLst/>
                  </a:prstGeom>
                  <a:solidFill>
                    <a:srgbClr val="0073A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sp>
                <p:nvSpPr>
                  <p:cNvPr id="951" name="Google Shape;951;p33"/>
                  <p:cNvSpPr/>
                  <p:nvPr/>
                </p:nvSpPr>
                <p:spPr>
                  <a:xfrm>
                    <a:off x="8629650" y="5131109"/>
                    <a:ext cx="1514871" cy="175311"/>
                  </a:xfrm>
                  <a:prstGeom prst="rect">
                    <a:avLst/>
                  </a:prstGeom>
                  <a:solidFill>
                    <a:srgbClr val="0028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grpSp>
            <p:nvGrpSpPr>
              <p:cNvPr id="952" name="Google Shape;952;p33"/>
              <p:cNvGrpSpPr/>
              <p:nvPr/>
            </p:nvGrpSpPr>
            <p:grpSpPr>
              <a:xfrm>
                <a:off x="449265" y="4964226"/>
                <a:ext cx="7330263" cy="338554"/>
                <a:chOff x="449265" y="5045366"/>
                <a:chExt cx="7330263" cy="338554"/>
              </a:xfrm>
            </p:grpSpPr>
            <p:sp>
              <p:nvSpPr>
                <p:cNvPr id="953" name="Google Shape;953;p33"/>
                <p:cNvSpPr txBox="1"/>
                <p:nvPr/>
              </p:nvSpPr>
              <p:spPr>
                <a:xfrm>
                  <a:off x="449265" y="5045366"/>
                  <a:ext cx="2947078"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Moral and ethical reasoning </a:t>
                  </a:r>
                  <a:endParaRPr lang="en-US" dirty="0"/>
                </a:p>
              </p:txBody>
            </p:sp>
            <p:sp>
              <p:nvSpPr>
                <p:cNvPr id="954" name="Google Shape;954;p33"/>
                <p:cNvSpPr/>
                <p:nvPr/>
              </p:nvSpPr>
              <p:spPr>
                <a:xfrm>
                  <a:off x="3028337" y="5071108"/>
                  <a:ext cx="4751191" cy="287071"/>
                </a:xfrm>
                <a:prstGeom prst="rect">
                  <a:avLst/>
                </a:prstGeom>
                <a:solidFill>
                  <a:srgbClr val="0028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nvGrpSpPr>
              <p:cNvPr id="955" name="Google Shape;955;p33"/>
              <p:cNvGrpSpPr/>
              <p:nvPr/>
            </p:nvGrpSpPr>
            <p:grpSpPr>
              <a:xfrm>
                <a:off x="449265" y="5323020"/>
                <a:ext cx="7330263" cy="338554"/>
                <a:chOff x="449265" y="5464334"/>
                <a:chExt cx="7330263" cy="338554"/>
              </a:xfrm>
            </p:grpSpPr>
            <p:sp>
              <p:nvSpPr>
                <p:cNvPr id="956" name="Google Shape;956;p33"/>
                <p:cNvSpPr txBox="1"/>
                <p:nvPr/>
              </p:nvSpPr>
              <p:spPr>
                <a:xfrm>
                  <a:off x="449265" y="5464334"/>
                  <a:ext cx="2798284" cy="338554"/>
                </a:xfrm>
                <a:prstGeom prst="rect">
                  <a:avLst/>
                </a:prstGeom>
                <a:noFill/>
                <a:ln>
                  <a:noFill/>
                </a:ln>
              </p:spPr>
              <p:txBody>
                <a:bodyPr spcFirstLastPara="1" wrap="square" lIns="0" tIns="45700" rIns="0" bIns="45700" anchor="ctr"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Build new scientific theories </a:t>
                  </a:r>
                  <a:endParaRPr lang="en-US" dirty="0"/>
                </a:p>
              </p:txBody>
            </p:sp>
            <p:sp>
              <p:nvSpPr>
                <p:cNvPr id="957" name="Google Shape;957;p33"/>
                <p:cNvSpPr/>
                <p:nvPr/>
              </p:nvSpPr>
              <p:spPr>
                <a:xfrm>
                  <a:off x="3028337" y="5490076"/>
                  <a:ext cx="4751191" cy="287071"/>
                </a:xfrm>
                <a:prstGeom prst="rect">
                  <a:avLst/>
                </a:prstGeom>
                <a:solidFill>
                  <a:srgbClr val="0028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nvGrpSpPr>
              <p:cNvPr id="958" name="Google Shape;958;p33"/>
              <p:cNvGrpSpPr/>
              <p:nvPr/>
            </p:nvGrpSpPr>
            <p:grpSpPr>
              <a:xfrm>
                <a:off x="449263" y="5681810"/>
                <a:ext cx="7330265" cy="338554"/>
                <a:chOff x="449263" y="5760188"/>
                <a:chExt cx="7330265" cy="338554"/>
              </a:xfrm>
            </p:grpSpPr>
            <p:sp>
              <p:nvSpPr>
                <p:cNvPr id="959" name="Google Shape;959;p33"/>
                <p:cNvSpPr txBox="1"/>
                <p:nvPr/>
              </p:nvSpPr>
              <p:spPr>
                <a:xfrm>
                  <a:off x="449263" y="5760188"/>
                  <a:ext cx="2798284"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chemeClr val="dk1"/>
                      </a:solidFill>
                      <a:latin typeface="Arial"/>
                      <a:ea typeface="Arial"/>
                      <a:cs typeface="Arial"/>
                      <a:sym typeface="Arial"/>
                    </a:rPr>
                    <a:t>Personal care &amp; therapy </a:t>
                  </a:r>
                  <a:endParaRPr lang="en-US" dirty="0"/>
                </a:p>
              </p:txBody>
            </p:sp>
            <p:sp>
              <p:nvSpPr>
                <p:cNvPr id="960" name="Google Shape;960;p33"/>
                <p:cNvSpPr/>
                <p:nvPr/>
              </p:nvSpPr>
              <p:spPr>
                <a:xfrm>
                  <a:off x="3028337" y="5785930"/>
                  <a:ext cx="4751191" cy="287071"/>
                </a:xfrm>
                <a:prstGeom prst="rect">
                  <a:avLst/>
                </a:prstGeom>
                <a:solidFill>
                  <a:srgbClr val="00285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600" b="0" i="0" u="none" strike="noStrike" cap="none" dirty="0">
                    <a:solidFill>
                      <a:schemeClr val="dk1"/>
                    </a:solidFill>
                    <a:latin typeface="Arial"/>
                    <a:ea typeface="Arial"/>
                    <a:cs typeface="Arial"/>
                    <a:sym typeface="Arial"/>
                  </a:endParaRPr>
                </a:p>
              </p:txBody>
            </p:sp>
          </p:grpSp>
        </p:grpSp>
        <p:sp>
          <p:nvSpPr>
            <p:cNvPr id="961" name="Google Shape;961;p33"/>
            <p:cNvSpPr txBox="1"/>
            <p:nvPr/>
          </p:nvSpPr>
          <p:spPr>
            <a:xfrm>
              <a:off x="3028337" y="1055006"/>
              <a:ext cx="706000"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1"/>
                  </a:solidFill>
                  <a:latin typeface="Arial"/>
                  <a:ea typeface="Arial"/>
                  <a:cs typeface="Arial"/>
                  <a:sym typeface="Arial"/>
                </a:rPr>
                <a:t>2023</a:t>
              </a:r>
              <a:endParaRPr lang="en-US" dirty="0"/>
            </a:p>
          </p:txBody>
        </p:sp>
        <p:sp>
          <p:nvSpPr>
            <p:cNvPr id="962" name="Google Shape;962;p33"/>
            <p:cNvSpPr txBox="1"/>
            <p:nvPr/>
          </p:nvSpPr>
          <p:spPr>
            <a:xfrm>
              <a:off x="7058617" y="1055006"/>
              <a:ext cx="705999" cy="338554"/>
            </a:xfrm>
            <a:prstGeom prst="rect">
              <a:avLst/>
            </a:prstGeom>
            <a:noFill/>
            <a:ln>
              <a:noFill/>
            </a:ln>
          </p:spPr>
          <p:txBody>
            <a:bodyPr spcFirstLastPara="1" wrap="square" lIns="0" tIns="45700" rIns="0" bIns="45700" anchor="t" anchorCtr="0">
              <a:spAutoFit/>
            </a:bodyPr>
            <a:lstStyle/>
            <a:p>
              <a:pPr marL="0" marR="0" lvl="0" indent="0" algn="r" rtl="0">
                <a:lnSpc>
                  <a:spcPct val="100000"/>
                </a:lnSpc>
                <a:spcBef>
                  <a:spcPts val="0"/>
                </a:spcBef>
                <a:spcAft>
                  <a:spcPts val="0"/>
                </a:spcAft>
                <a:buNone/>
              </a:pPr>
              <a:r>
                <a:rPr lang="en-US" sz="1600" b="1" i="0" u="none" strike="noStrike" cap="none" dirty="0">
                  <a:solidFill>
                    <a:schemeClr val="dk1"/>
                  </a:solidFill>
                  <a:latin typeface="Arial"/>
                  <a:ea typeface="Arial"/>
                  <a:cs typeface="Arial"/>
                  <a:sym typeface="Arial"/>
                </a:rPr>
                <a:t>2033</a:t>
              </a:r>
              <a:endParaRPr lang="en-US" dirty="0"/>
            </a:p>
          </p:txBody>
        </p:sp>
        <p:sp>
          <p:nvSpPr>
            <p:cNvPr id="963" name="Google Shape;963;p33"/>
            <p:cNvSpPr txBox="1"/>
            <p:nvPr/>
          </p:nvSpPr>
          <p:spPr>
            <a:xfrm>
              <a:off x="449263" y="1055006"/>
              <a:ext cx="1823674" cy="338554"/>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1"/>
                  </a:solidFill>
                  <a:latin typeface="Arial"/>
                  <a:ea typeface="Arial"/>
                  <a:cs typeface="Arial"/>
                  <a:sym typeface="Arial"/>
                </a:rPr>
                <a:t>Example Tasks</a:t>
              </a:r>
              <a:endParaRPr lang="en-US"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3BAC-FD38-6B1E-CD26-86EEFE62F13A}"/>
              </a:ext>
            </a:extLst>
          </p:cNvPr>
          <p:cNvSpPr>
            <a:spLocks noGrp="1"/>
          </p:cNvSpPr>
          <p:nvPr>
            <p:ph type="title"/>
          </p:nvPr>
        </p:nvSpPr>
        <p:spPr>
          <a:xfrm>
            <a:off x="1371600" y="335057"/>
            <a:ext cx="11274552" cy="451231"/>
          </a:xfrm>
        </p:spPr>
        <p:txBody>
          <a:bodyPr/>
          <a:lstStyle/>
          <a:p>
            <a:r>
              <a:rPr lang="en-US" dirty="0"/>
              <a:t>How </a:t>
            </a:r>
            <a:r>
              <a:rPr lang="en-US" dirty="0" err="1"/>
              <a:t>ChatGPT</a:t>
            </a:r>
            <a:r>
              <a:rPr lang="en-US" dirty="0"/>
              <a:t> summarizes the work of SUN CSA</a:t>
            </a:r>
          </a:p>
        </p:txBody>
      </p:sp>
      <p:sp>
        <p:nvSpPr>
          <p:cNvPr id="4" name="TextBox 3">
            <a:extLst>
              <a:ext uri="{FF2B5EF4-FFF2-40B4-BE49-F238E27FC236}">
                <a16:creationId xmlns:a16="http://schemas.microsoft.com/office/drawing/2014/main" id="{71F14C71-A3B2-CD48-F54B-81F82D2BBC99}"/>
              </a:ext>
            </a:extLst>
          </p:cNvPr>
          <p:cNvSpPr txBox="1"/>
          <p:nvPr/>
        </p:nvSpPr>
        <p:spPr>
          <a:xfrm>
            <a:off x="1532965" y="1021976"/>
            <a:ext cx="9802906" cy="5632311"/>
          </a:xfrm>
          <a:prstGeom prst="rect">
            <a:avLst/>
          </a:prstGeom>
          <a:noFill/>
        </p:spPr>
        <p:txBody>
          <a:bodyPr wrap="square">
            <a:spAutoFit/>
          </a:bodyPr>
          <a:lstStyle/>
          <a:p>
            <a:r>
              <a:rPr lang="en-US" sz="2400" dirty="0"/>
              <a:t>The SUN CSA (Scaling Up Nutrition Civil Society Alliance) network is a global movement comprising civil society organizations, NGOs, and community groups working to address malnutrition and improve nutrition outcomes worldwide. </a:t>
            </a:r>
          </a:p>
          <a:p>
            <a:endParaRPr lang="en-US" sz="2400" dirty="0"/>
          </a:p>
          <a:p>
            <a:r>
              <a:rPr lang="en-US" sz="2400" dirty="0"/>
              <a:t>Their primary focus is on advocating for policy changes, raising awareness, and mobilizing resources to support nutrition interventions at local, national, and international levels. The network collaborates with governments, international agencies, and other stakeholders to promote evidence-based approaches to nutrition, with an emphasis on community engagement, sustainability, and equity.</a:t>
            </a:r>
          </a:p>
          <a:p>
            <a:endParaRPr lang="en-US" sz="2400" dirty="0"/>
          </a:p>
          <a:p>
            <a:r>
              <a:rPr lang="en-US" sz="2400" dirty="0"/>
              <a:t>Overall, the SUN CSA network plays a crucial role in driving collective action and fostering partnerships to accelerate progress towards achieving global nutrition goals and reducing malnutrition in all its forms.</a:t>
            </a:r>
          </a:p>
        </p:txBody>
      </p:sp>
    </p:spTree>
    <p:extLst>
      <p:ext uri="{BB962C8B-B14F-4D97-AF65-F5344CB8AC3E}">
        <p14:creationId xmlns:p14="http://schemas.microsoft.com/office/powerpoint/2010/main" val="2988229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9AF-634D-4DB0-C5F3-D53CA53CEF41}"/>
              </a:ext>
            </a:extLst>
          </p:cNvPr>
          <p:cNvSpPr>
            <a:spLocks noGrp="1"/>
          </p:cNvSpPr>
          <p:nvPr>
            <p:ph type="title"/>
          </p:nvPr>
        </p:nvSpPr>
        <p:spPr/>
        <p:txBody>
          <a:bodyPr/>
          <a:lstStyle/>
          <a:p>
            <a:r>
              <a:rPr lang="en-US" dirty="0"/>
              <a:t>Activity: Exploring AI tools</a:t>
            </a:r>
          </a:p>
        </p:txBody>
      </p:sp>
      <p:sp>
        <p:nvSpPr>
          <p:cNvPr id="3" name="Content Placeholder 2">
            <a:extLst>
              <a:ext uri="{FF2B5EF4-FFF2-40B4-BE49-F238E27FC236}">
                <a16:creationId xmlns:a16="http://schemas.microsoft.com/office/drawing/2014/main" id="{00804BDF-3F61-6706-5732-4EA7D0948EB3}"/>
              </a:ext>
            </a:extLst>
          </p:cNvPr>
          <p:cNvSpPr>
            <a:spLocks noGrp="1"/>
          </p:cNvSpPr>
          <p:nvPr>
            <p:ph idx="1"/>
          </p:nvPr>
        </p:nvSpPr>
        <p:spPr/>
        <p:txBody>
          <a:bodyPr>
            <a:normAutofit/>
          </a:bodyPr>
          <a:lstStyle/>
          <a:p>
            <a:pPr marL="0" indent="0">
              <a:buNone/>
            </a:pPr>
            <a:r>
              <a:rPr lang="en-US" sz="2400" b="1" dirty="0"/>
              <a:t>Time</a:t>
            </a:r>
            <a:r>
              <a:rPr lang="en-US" sz="2400" dirty="0"/>
              <a:t>: 30 minutes total (15 for activity, 15 for discussion)</a:t>
            </a:r>
          </a:p>
          <a:p>
            <a:pPr marL="0" indent="0">
              <a:buNone/>
            </a:pPr>
            <a:r>
              <a:rPr lang="en-US" sz="2400" b="1" dirty="0"/>
              <a:t>Prerequisites</a:t>
            </a:r>
            <a:r>
              <a:rPr lang="en-US" sz="2400" dirty="0"/>
              <a:t>: Access to </a:t>
            </a:r>
            <a:r>
              <a:rPr lang="en-US" sz="2400" dirty="0" err="1"/>
              <a:t>ChatGPT</a:t>
            </a:r>
            <a:r>
              <a:rPr lang="en-US" sz="2400" dirty="0"/>
              <a:t>, Google Bard, Microsoft Edge (Bing Chat Enterprise). </a:t>
            </a:r>
          </a:p>
          <a:p>
            <a:pPr marL="0" indent="0">
              <a:buNone/>
            </a:pPr>
            <a:r>
              <a:rPr lang="en-US" sz="2400" b="1" dirty="0"/>
              <a:t>Instructions</a:t>
            </a:r>
            <a:r>
              <a:rPr lang="en-US" sz="2400" dirty="0"/>
              <a:t>:</a:t>
            </a:r>
          </a:p>
          <a:p>
            <a:r>
              <a:rPr lang="en-US" sz="2400" dirty="0"/>
              <a:t>Split the group into pairs or small teams of 3-5 people.</a:t>
            </a:r>
          </a:p>
          <a:p>
            <a:r>
              <a:rPr lang="en-US" sz="2400" dirty="0"/>
              <a:t>Each group will be assigned 1-2 prompts to test with the tool. Samples provided. </a:t>
            </a:r>
          </a:p>
          <a:p>
            <a:r>
              <a:rPr lang="en-US" sz="2400" dirty="0"/>
              <a:t>Each team should start with their sample prompts and continue engaging AI to improve upon the generated result. Groups can ask AI for changes in tone, language, format, audience, sources, and more. </a:t>
            </a:r>
          </a:p>
          <a:p>
            <a:r>
              <a:rPr lang="en-US" sz="2400" dirty="0"/>
              <a:t>After 15 minutes, the teams will quickly share their results with the wider group.</a:t>
            </a:r>
          </a:p>
          <a:p>
            <a:r>
              <a:rPr lang="en-US" sz="2400" dirty="0"/>
              <a:t>Discuss the accuracy and bias of the generated content. </a:t>
            </a:r>
          </a:p>
        </p:txBody>
      </p:sp>
      <p:sp>
        <p:nvSpPr>
          <p:cNvPr id="4" name="Slide Number Placeholder 3">
            <a:extLst>
              <a:ext uri="{FF2B5EF4-FFF2-40B4-BE49-F238E27FC236}">
                <a16:creationId xmlns:a16="http://schemas.microsoft.com/office/drawing/2014/main" id="{F9EF651C-E287-0BB7-8D3C-185CCEF91DD8}"/>
              </a:ext>
            </a:extLst>
          </p:cNvPr>
          <p:cNvSpPr>
            <a:spLocks noGrp="1"/>
          </p:cNvSpPr>
          <p:nvPr>
            <p:ph type="sldNum" sz="quarter" idx="10"/>
          </p:nvPr>
        </p:nvSpPr>
        <p:spPr/>
        <p:txBody>
          <a:bodyPr/>
          <a:lstStyle/>
          <a:p>
            <a:fld id="{AAC8BD42-323A-4949-A8CE-01CEE144D48E}" type="slidenum">
              <a:rPr lang="en-US" smtClean="0"/>
              <a:pPr/>
              <a:t>21</a:t>
            </a:fld>
            <a:endParaRPr lang="en-US"/>
          </a:p>
        </p:txBody>
      </p:sp>
    </p:spTree>
    <p:extLst>
      <p:ext uri="{BB962C8B-B14F-4D97-AF65-F5344CB8AC3E}">
        <p14:creationId xmlns:p14="http://schemas.microsoft.com/office/powerpoint/2010/main" val="31575572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9AF-634D-4DB0-C5F3-D53CA53CEF41}"/>
              </a:ext>
            </a:extLst>
          </p:cNvPr>
          <p:cNvSpPr>
            <a:spLocks noGrp="1"/>
          </p:cNvSpPr>
          <p:nvPr>
            <p:ph type="title"/>
          </p:nvPr>
        </p:nvSpPr>
        <p:spPr/>
        <p:txBody>
          <a:bodyPr/>
          <a:lstStyle/>
          <a:p>
            <a:r>
              <a:rPr lang="en-US" dirty="0"/>
              <a:t>Sample Prompts (from CRS strategy session)</a:t>
            </a:r>
          </a:p>
        </p:txBody>
      </p:sp>
      <p:sp>
        <p:nvSpPr>
          <p:cNvPr id="3" name="Content Placeholder 2">
            <a:extLst>
              <a:ext uri="{FF2B5EF4-FFF2-40B4-BE49-F238E27FC236}">
                <a16:creationId xmlns:a16="http://schemas.microsoft.com/office/drawing/2014/main" id="{00804BDF-3F61-6706-5732-4EA7D0948EB3}"/>
              </a:ext>
            </a:extLst>
          </p:cNvPr>
          <p:cNvSpPr>
            <a:spLocks noGrp="1"/>
          </p:cNvSpPr>
          <p:nvPr>
            <p:ph idx="1"/>
          </p:nvPr>
        </p:nvSpPr>
        <p:spPr>
          <a:xfrm>
            <a:off x="838200" y="1513854"/>
            <a:ext cx="10515600" cy="4692292"/>
          </a:xfrm>
        </p:spPr>
        <p:txBody>
          <a:bodyPr>
            <a:normAutofit fontScale="77500" lnSpcReduction="20000"/>
          </a:bodyPr>
          <a:lstStyle/>
          <a:p>
            <a:pPr>
              <a:buFont typeface="Arial" panose="020B0604020202020204" pitchFamily="34" charset="0"/>
              <a:buChar char="•"/>
            </a:pPr>
            <a:r>
              <a:rPr lang="en-US" dirty="0"/>
              <a:t>Generate a social media campaign about a CRS project effort.</a:t>
            </a:r>
          </a:p>
          <a:p>
            <a:pPr>
              <a:buFont typeface="Arial" panose="020B0604020202020204" pitchFamily="34" charset="0"/>
              <a:buChar char="•"/>
            </a:pPr>
            <a:r>
              <a:rPr lang="en-US" dirty="0"/>
              <a:t>Write a blog post about the latest innovations from faith-based organizations in climate change adaptation in Africa.</a:t>
            </a:r>
          </a:p>
          <a:p>
            <a:pPr>
              <a:buFont typeface="Arial" panose="020B0604020202020204" pitchFamily="34" charset="0"/>
              <a:buChar char="•"/>
            </a:pPr>
            <a:r>
              <a:rPr lang="en-US" dirty="0"/>
              <a:t>Create a script for a video about the work CRS has done with the Global Fund. </a:t>
            </a:r>
          </a:p>
          <a:p>
            <a:pPr algn="l">
              <a:buFont typeface="Arial" panose="020B0604020202020204" pitchFamily="34" charset="0"/>
              <a:buChar char="•"/>
            </a:pPr>
            <a:r>
              <a:rPr lang="en-US" b="0" i="0" dirty="0">
                <a:solidFill>
                  <a:srgbClr val="111111"/>
                </a:solidFill>
                <a:effectLst/>
                <a:latin typeface="-apple-system"/>
              </a:rPr>
              <a:t>Generate a summary of the 2022 Catholic Relief Services annual report in bullet points.</a:t>
            </a:r>
          </a:p>
          <a:p>
            <a:r>
              <a:rPr lang="en-US" b="0" i="0" dirty="0">
                <a:solidFill>
                  <a:srgbClr val="111111"/>
                </a:solidFill>
                <a:effectLst/>
                <a:latin typeface="-apple-system"/>
              </a:rPr>
              <a:t>Generate a report that evaluates CRS’ performance and impact on </a:t>
            </a:r>
            <a:r>
              <a:rPr lang="en-US" dirty="0"/>
              <a:t>Sustainable Development Goal 5: Gender Equality.</a:t>
            </a:r>
          </a:p>
          <a:p>
            <a:pPr>
              <a:buFont typeface="Arial" panose="020B0604020202020204" pitchFamily="34" charset="0"/>
              <a:buChar char="•"/>
            </a:pPr>
            <a:r>
              <a:rPr lang="en-US" dirty="0"/>
              <a:t>Write a speech for a CRS executive about the importance of international cooperation to address global challenges with malaria.</a:t>
            </a:r>
          </a:p>
          <a:p>
            <a:pPr algn="l">
              <a:buFont typeface="Arial" panose="020B0604020202020204" pitchFamily="34" charset="0"/>
              <a:buChar char="•"/>
            </a:pPr>
            <a:r>
              <a:rPr lang="en-US" b="0" i="0" dirty="0">
                <a:solidFill>
                  <a:srgbClr val="111111"/>
                </a:solidFill>
                <a:effectLst/>
                <a:latin typeface="-apple-system"/>
              </a:rPr>
              <a:t>Generate a quiz that tests </a:t>
            </a:r>
            <a:r>
              <a:rPr lang="en-US" dirty="0">
                <a:solidFill>
                  <a:srgbClr val="111111"/>
                </a:solidFill>
                <a:latin typeface="-apple-system"/>
              </a:rPr>
              <a:t>staff </a:t>
            </a:r>
            <a:r>
              <a:rPr lang="en-US" b="0" i="0" dirty="0">
                <a:solidFill>
                  <a:srgbClr val="111111"/>
                </a:solidFill>
                <a:effectLst/>
                <a:latin typeface="-apple-system"/>
              </a:rPr>
              <a:t>knowledge and awareness of CRS’ Compass Project Management Standards.</a:t>
            </a:r>
          </a:p>
          <a:p>
            <a:pPr algn="l">
              <a:buFont typeface="Arial" panose="020B0604020202020204" pitchFamily="34" charset="0"/>
              <a:buChar char="•"/>
            </a:pPr>
            <a:r>
              <a:rPr lang="en-US" b="0" i="0" dirty="0">
                <a:solidFill>
                  <a:srgbClr val="111111"/>
                </a:solidFill>
                <a:effectLst/>
                <a:latin typeface="-apple-system"/>
              </a:rPr>
              <a:t>Create a curriculum that trains CRS’ partners on disaster risk reduction and preparedness.</a:t>
            </a:r>
          </a:p>
          <a:p>
            <a:pPr algn="l">
              <a:buFont typeface="Arial" panose="020B0604020202020204" pitchFamily="34" charset="0"/>
              <a:buChar char="•"/>
            </a:pPr>
            <a:r>
              <a:rPr lang="en-US" b="0" i="0" dirty="0">
                <a:solidFill>
                  <a:srgbClr val="111111"/>
                </a:solidFill>
                <a:effectLst/>
                <a:latin typeface="-apple-system"/>
              </a:rPr>
              <a:t>Generate a brochure that explains the CRS approach and methodology to justice and peacebuilding in Colombia.</a:t>
            </a:r>
          </a:p>
          <a:p>
            <a:endParaRPr lang="en-US" b="0" i="0" dirty="0">
              <a:solidFill>
                <a:srgbClr val="111111"/>
              </a:solidFill>
              <a:effectLst/>
              <a:latin typeface="-apple-system"/>
            </a:endParaRPr>
          </a:p>
        </p:txBody>
      </p:sp>
      <p:sp>
        <p:nvSpPr>
          <p:cNvPr id="4" name="Slide Number Placeholder 3">
            <a:extLst>
              <a:ext uri="{FF2B5EF4-FFF2-40B4-BE49-F238E27FC236}">
                <a16:creationId xmlns:a16="http://schemas.microsoft.com/office/drawing/2014/main" id="{F9EF651C-E287-0BB7-8D3C-185CCEF91DD8}"/>
              </a:ext>
            </a:extLst>
          </p:cNvPr>
          <p:cNvSpPr>
            <a:spLocks noGrp="1"/>
          </p:cNvSpPr>
          <p:nvPr>
            <p:ph type="sldNum" sz="quarter" idx="10"/>
          </p:nvPr>
        </p:nvSpPr>
        <p:spPr/>
        <p:txBody>
          <a:bodyPr/>
          <a:lstStyle/>
          <a:p>
            <a:fld id="{AAC8BD42-323A-4949-A8CE-01CEE144D48E}" type="slidenum">
              <a:rPr lang="en-US" smtClean="0"/>
              <a:pPr/>
              <a:t>22</a:t>
            </a:fld>
            <a:endParaRPr lang="en-US"/>
          </a:p>
        </p:txBody>
      </p:sp>
    </p:spTree>
    <p:extLst>
      <p:ext uri="{BB962C8B-B14F-4D97-AF65-F5344CB8AC3E}">
        <p14:creationId xmlns:p14="http://schemas.microsoft.com/office/powerpoint/2010/main" val="2743526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CA9AF-634D-4DB0-C5F3-D53CA53CEF41}"/>
              </a:ext>
            </a:extLst>
          </p:cNvPr>
          <p:cNvSpPr>
            <a:spLocks noGrp="1"/>
          </p:cNvSpPr>
          <p:nvPr>
            <p:ph type="title"/>
          </p:nvPr>
        </p:nvSpPr>
        <p:spPr>
          <a:xfrm>
            <a:off x="838200" y="0"/>
            <a:ext cx="10515600" cy="1017107"/>
          </a:xfrm>
        </p:spPr>
        <p:txBody>
          <a:bodyPr/>
          <a:lstStyle/>
          <a:p>
            <a:r>
              <a:rPr lang="en-US" dirty="0"/>
              <a:t>Sample Prompts for SUN CSA network</a:t>
            </a:r>
          </a:p>
        </p:txBody>
      </p:sp>
      <p:sp>
        <p:nvSpPr>
          <p:cNvPr id="3" name="Content Placeholder 2">
            <a:extLst>
              <a:ext uri="{FF2B5EF4-FFF2-40B4-BE49-F238E27FC236}">
                <a16:creationId xmlns:a16="http://schemas.microsoft.com/office/drawing/2014/main" id="{00804BDF-3F61-6706-5732-4EA7D0948EB3}"/>
              </a:ext>
            </a:extLst>
          </p:cNvPr>
          <p:cNvSpPr>
            <a:spLocks noGrp="1"/>
          </p:cNvSpPr>
          <p:nvPr>
            <p:ph idx="1"/>
          </p:nvPr>
        </p:nvSpPr>
        <p:spPr>
          <a:xfrm>
            <a:off x="838200" y="1250576"/>
            <a:ext cx="10995212" cy="4955570"/>
          </a:xfrm>
        </p:spPr>
        <p:txBody>
          <a:bodyPr>
            <a:normAutofit fontScale="85000" lnSpcReduction="10000"/>
          </a:bodyPr>
          <a:lstStyle/>
          <a:p>
            <a:pPr algn="l">
              <a:buFont typeface="+mj-lt"/>
              <a:buAutoNum type="arabicPeriod"/>
            </a:pPr>
            <a:r>
              <a:rPr lang="en-US" dirty="0">
                <a:solidFill>
                  <a:srgbClr val="0D0D0D"/>
                </a:solidFill>
                <a:latin typeface="Söhne"/>
              </a:rPr>
              <a:t> </a:t>
            </a:r>
            <a:r>
              <a:rPr lang="en-US" b="0" i="0" dirty="0">
                <a:solidFill>
                  <a:srgbClr val="0D0D0D"/>
                </a:solidFill>
                <a:effectLst/>
                <a:latin typeface="Söhne"/>
              </a:rPr>
              <a:t>Ask AI for nutrition tips or healthy recipe ideas.</a:t>
            </a:r>
          </a:p>
          <a:p>
            <a:pPr algn="l">
              <a:buFont typeface="+mj-lt"/>
              <a:buAutoNum type="arabicPeriod"/>
            </a:pPr>
            <a:r>
              <a:rPr lang="en-US" b="0" i="0" dirty="0">
                <a:solidFill>
                  <a:srgbClr val="0D0D0D"/>
                </a:solidFill>
                <a:effectLst/>
                <a:latin typeface="Söhne"/>
              </a:rPr>
              <a:t> Discuss the importance of breastfeeding with AI and explore ways to promote it in communities.</a:t>
            </a:r>
          </a:p>
          <a:p>
            <a:pPr algn="l">
              <a:buFont typeface="+mj-lt"/>
              <a:buAutoNum type="arabicPeriod"/>
            </a:pPr>
            <a:r>
              <a:rPr lang="en-US" dirty="0">
                <a:solidFill>
                  <a:srgbClr val="0D0D0D"/>
                </a:solidFill>
                <a:latin typeface="Söhne"/>
              </a:rPr>
              <a:t> </a:t>
            </a:r>
            <a:r>
              <a:rPr lang="en-US" b="0" i="0" dirty="0">
                <a:solidFill>
                  <a:srgbClr val="0D0D0D"/>
                </a:solidFill>
                <a:effectLst/>
                <a:latin typeface="Söhne"/>
              </a:rPr>
              <a:t>Engage AI in a conversation about the role of micronutrients in child development.</a:t>
            </a:r>
          </a:p>
          <a:p>
            <a:pPr algn="l">
              <a:buFont typeface="+mj-lt"/>
              <a:buAutoNum type="arabicPeriod"/>
            </a:pPr>
            <a:r>
              <a:rPr lang="en-US" dirty="0">
                <a:solidFill>
                  <a:srgbClr val="0D0D0D"/>
                </a:solidFill>
                <a:latin typeface="Söhne"/>
              </a:rPr>
              <a:t> </a:t>
            </a:r>
            <a:r>
              <a:rPr lang="en-US" b="0" i="0" dirty="0">
                <a:solidFill>
                  <a:srgbClr val="0D0D0D"/>
                </a:solidFill>
                <a:effectLst/>
                <a:latin typeface="Söhne"/>
              </a:rPr>
              <a:t>Ask AI to generate a short story or scenario illustrating a successful nutrition intervention in a rural village.</a:t>
            </a:r>
          </a:p>
          <a:p>
            <a:pPr algn="l">
              <a:buFont typeface="+mj-lt"/>
              <a:buAutoNum type="arabicPeriod"/>
            </a:pPr>
            <a:r>
              <a:rPr lang="en-US" dirty="0">
                <a:solidFill>
                  <a:srgbClr val="0D0D0D"/>
                </a:solidFill>
                <a:latin typeface="Söhne"/>
              </a:rPr>
              <a:t> </a:t>
            </a:r>
            <a:r>
              <a:rPr lang="en-US" b="0" i="0" dirty="0">
                <a:solidFill>
                  <a:srgbClr val="0D0D0D"/>
                </a:solidFill>
                <a:effectLst/>
                <a:latin typeface="Söhne"/>
              </a:rPr>
              <a:t>Pose a question to AI about common misconceptions related to nutrition and see how it responds.</a:t>
            </a:r>
          </a:p>
          <a:p>
            <a:pPr algn="l">
              <a:buFont typeface="+mj-lt"/>
              <a:buAutoNum type="arabicPeriod"/>
            </a:pPr>
            <a:r>
              <a:rPr lang="en-US" dirty="0">
                <a:solidFill>
                  <a:srgbClr val="0D0D0D"/>
                </a:solidFill>
                <a:latin typeface="Söhne"/>
              </a:rPr>
              <a:t> </a:t>
            </a:r>
            <a:r>
              <a:rPr lang="en-US" b="0" i="0" dirty="0">
                <a:solidFill>
                  <a:srgbClr val="0D0D0D"/>
                </a:solidFill>
                <a:effectLst/>
                <a:latin typeface="Söhne"/>
              </a:rPr>
              <a:t>Challenge AI to generate a list of innovative solutions to address food insecurity in urban areas.</a:t>
            </a:r>
          </a:p>
          <a:p>
            <a:pPr algn="l">
              <a:buFont typeface="+mj-lt"/>
              <a:buAutoNum type="arabicPeriod"/>
            </a:pPr>
            <a:r>
              <a:rPr lang="en-US" dirty="0">
                <a:solidFill>
                  <a:srgbClr val="0D0D0D"/>
                </a:solidFill>
                <a:latin typeface="Söhne"/>
              </a:rPr>
              <a:t> </a:t>
            </a:r>
            <a:r>
              <a:rPr lang="en-US" b="0" i="0" dirty="0">
                <a:solidFill>
                  <a:srgbClr val="0D0D0D"/>
                </a:solidFill>
                <a:effectLst/>
                <a:latin typeface="Söhne"/>
              </a:rPr>
              <a:t>Discuss the potential impact of climate change on food production and nutrition outcomes with AI.</a:t>
            </a:r>
          </a:p>
          <a:p>
            <a:pPr algn="l">
              <a:buFont typeface="+mj-lt"/>
              <a:buAutoNum type="arabicPeriod"/>
            </a:pPr>
            <a:r>
              <a:rPr lang="en-US" dirty="0">
                <a:solidFill>
                  <a:srgbClr val="0D0D0D"/>
                </a:solidFill>
                <a:latin typeface="Söhne"/>
              </a:rPr>
              <a:t> </a:t>
            </a:r>
            <a:r>
              <a:rPr lang="en-US" b="0" i="0" dirty="0">
                <a:solidFill>
                  <a:srgbClr val="0D0D0D"/>
                </a:solidFill>
                <a:effectLst/>
                <a:latin typeface="Söhne"/>
              </a:rPr>
              <a:t>Ask AI to provide insights on how technology can be leveraged to improve nutrition education and awareness.</a:t>
            </a:r>
          </a:p>
          <a:p>
            <a:endParaRPr lang="en-US" b="0" i="0" dirty="0">
              <a:solidFill>
                <a:srgbClr val="111111"/>
              </a:solidFill>
              <a:effectLst/>
              <a:latin typeface="-apple-system"/>
            </a:endParaRPr>
          </a:p>
        </p:txBody>
      </p:sp>
      <p:sp>
        <p:nvSpPr>
          <p:cNvPr id="4" name="Slide Number Placeholder 3">
            <a:extLst>
              <a:ext uri="{FF2B5EF4-FFF2-40B4-BE49-F238E27FC236}">
                <a16:creationId xmlns:a16="http://schemas.microsoft.com/office/drawing/2014/main" id="{F9EF651C-E287-0BB7-8D3C-185CCEF91DD8}"/>
              </a:ext>
            </a:extLst>
          </p:cNvPr>
          <p:cNvSpPr>
            <a:spLocks noGrp="1"/>
          </p:cNvSpPr>
          <p:nvPr>
            <p:ph type="sldNum" sz="quarter" idx="10"/>
          </p:nvPr>
        </p:nvSpPr>
        <p:spPr/>
        <p:txBody>
          <a:bodyPr/>
          <a:lstStyle/>
          <a:p>
            <a:fld id="{AAC8BD42-323A-4949-A8CE-01CEE144D48E}" type="slidenum">
              <a:rPr lang="en-US" smtClean="0"/>
              <a:pPr/>
              <a:t>23</a:t>
            </a:fld>
            <a:endParaRPr lang="en-US"/>
          </a:p>
        </p:txBody>
      </p:sp>
    </p:spTree>
    <p:extLst>
      <p:ext uri="{BB962C8B-B14F-4D97-AF65-F5344CB8AC3E}">
        <p14:creationId xmlns:p14="http://schemas.microsoft.com/office/powerpoint/2010/main" val="3904153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B8105-E0C5-F7A1-782F-B7FA43EDCFAB}"/>
              </a:ext>
            </a:extLst>
          </p:cNvPr>
          <p:cNvSpPr>
            <a:spLocks noGrp="1"/>
          </p:cNvSpPr>
          <p:nvPr>
            <p:ph type="title"/>
          </p:nvPr>
        </p:nvSpPr>
        <p:spPr/>
        <p:txBody>
          <a:bodyPr/>
          <a:lstStyle/>
          <a:p>
            <a:r>
              <a:rPr lang="en-US" dirty="0"/>
              <a:t>Sample Reflection Questions – Group Sharing</a:t>
            </a:r>
          </a:p>
        </p:txBody>
      </p:sp>
      <p:sp>
        <p:nvSpPr>
          <p:cNvPr id="3" name="Content Placeholder 2">
            <a:extLst>
              <a:ext uri="{FF2B5EF4-FFF2-40B4-BE49-F238E27FC236}">
                <a16:creationId xmlns:a16="http://schemas.microsoft.com/office/drawing/2014/main" id="{7E8E9403-43BB-D404-EC95-BB17C7DDA510}"/>
              </a:ext>
            </a:extLst>
          </p:cNvPr>
          <p:cNvSpPr>
            <a:spLocks noGrp="1"/>
          </p:cNvSpPr>
          <p:nvPr>
            <p:ph idx="1"/>
          </p:nvPr>
        </p:nvSpPr>
        <p:spPr/>
        <p:txBody>
          <a:bodyPr>
            <a:normAutofit/>
          </a:bodyPr>
          <a:lstStyle/>
          <a:p>
            <a:pPr algn="l">
              <a:buFont typeface="Arial" panose="020B0604020202020204" pitchFamily="34" charset="0"/>
              <a:buChar char="•"/>
            </a:pPr>
            <a:r>
              <a:rPr lang="en-US" i="0" dirty="0">
                <a:solidFill>
                  <a:srgbClr val="111111"/>
                </a:solidFill>
                <a:effectLst/>
                <a:latin typeface="-apple-system"/>
              </a:rPr>
              <a:t>How did you assess the accuracy of the generative AI responses? </a:t>
            </a:r>
          </a:p>
          <a:p>
            <a:pPr algn="l">
              <a:buFont typeface="Arial" panose="020B0604020202020204" pitchFamily="34" charset="0"/>
              <a:buChar char="•"/>
            </a:pPr>
            <a:r>
              <a:rPr lang="en-US" b="0" i="0" dirty="0">
                <a:solidFill>
                  <a:srgbClr val="111111"/>
                </a:solidFill>
                <a:effectLst/>
                <a:latin typeface="-apple-system"/>
              </a:rPr>
              <a:t>What types or indicators of bias did you look for in the AI’s language, tone, or content?</a:t>
            </a:r>
          </a:p>
          <a:p>
            <a:pPr algn="l">
              <a:buFont typeface="Arial" panose="020B0604020202020204" pitchFamily="34" charset="0"/>
              <a:buChar char="•"/>
            </a:pPr>
            <a:r>
              <a:rPr lang="en-US" i="0" dirty="0">
                <a:solidFill>
                  <a:srgbClr val="111111"/>
                </a:solidFill>
                <a:effectLst/>
                <a:latin typeface="-apple-system"/>
              </a:rPr>
              <a:t>How did the accuracy and/or bias of the generative AI responses affect your perception, trust, or satisfaction with the AI? </a:t>
            </a:r>
          </a:p>
          <a:p>
            <a:pPr algn="l">
              <a:buFont typeface="Arial" panose="020B0604020202020204" pitchFamily="34" charset="0"/>
              <a:buChar char="•"/>
            </a:pPr>
            <a:r>
              <a:rPr lang="en-US" b="0" i="0" dirty="0">
                <a:solidFill>
                  <a:srgbClr val="111111"/>
                </a:solidFill>
                <a:effectLst/>
                <a:latin typeface="-apple-system"/>
              </a:rPr>
              <a:t>How did you compare and contrast the generative AI responses with your own or other human responses? What similarities or differences did you notice in terms of quality, style, or perspective?</a:t>
            </a:r>
          </a:p>
          <a:p>
            <a:pPr algn="l">
              <a:buFont typeface="Arial" panose="020B0604020202020204" pitchFamily="34" charset="0"/>
              <a:buChar char="•"/>
            </a:pPr>
            <a:r>
              <a:rPr lang="en-US" dirty="0">
                <a:solidFill>
                  <a:srgbClr val="111111"/>
                </a:solidFill>
                <a:latin typeface="-apple-system"/>
              </a:rPr>
              <a:t>What additional instructions did you give the AI to improve the clarity, accuracy, and tone of your content?</a:t>
            </a:r>
            <a:endParaRPr lang="en-US" b="0" i="0" dirty="0">
              <a:solidFill>
                <a:srgbClr val="111111"/>
              </a:solidFill>
              <a:effectLst/>
              <a:latin typeface="-apple-system"/>
            </a:endParaRPr>
          </a:p>
          <a:p>
            <a:endParaRPr lang="en-US" dirty="0"/>
          </a:p>
        </p:txBody>
      </p:sp>
      <p:sp>
        <p:nvSpPr>
          <p:cNvPr id="4" name="Slide Number Placeholder 3">
            <a:extLst>
              <a:ext uri="{FF2B5EF4-FFF2-40B4-BE49-F238E27FC236}">
                <a16:creationId xmlns:a16="http://schemas.microsoft.com/office/drawing/2014/main" id="{C92D4432-85F8-56EA-FA05-3269EBA910D7}"/>
              </a:ext>
            </a:extLst>
          </p:cNvPr>
          <p:cNvSpPr>
            <a:spLocks noGrp="1"/>
          </p:cNvSpPr>
          <p:nvPr>
            <p:ph type="sldNum" sz="quarter" idx="10"/>
          </p:nvPr>
        </p:nvSpPr>
        <p:spPr/>
        <p:txBody>
          <a:bodyPr/>
          <a:lstStyle/>
          <a:p>
            <a:fld id="{AAC8BD42-323A-4949-A8CE-01CEE144D48E}" type="slidenum">
              <a:rPr lang="en-US" smtClean="0"/>
              <a:pPr/>
              <a:t>24</a:t>
            </a:fld>
            <a:endParaRPr lang="en-US"/>
          </a:p>
        </p:txBody>
      </p:sp>
    </p:spTree>
    <p:extLst>
      <p:ext uri="{BB962C8B-B14F-4D97-AF65-F5344CB8AC3E}">
        <p14:creationId xmlns:p14="http://schemas.microsoft.com/office/powerpoint/2010/main" val="25547220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22F5-0E0F-F277-C9D0-A8FD66ED2877}"/>
              </a:ext>
            </a:extLst>
          </p:cNvPr>
          <p:cNvSpPr>
            <a:spLocks noGrp="1"/>
          </p:cNvSpPr>
          <p:nvPr>
            <p:ph type="title"/>
          </p:nvPr>
        </p:nvSpPr>
        <p:spPr>
          <a:xfrm>
            <a:off x="1025912" y="0"/>
            <a:ext cx="10515600" cy="1017107"/>
          </a:xfrm>
        </p:spPr>
        <p:txBody>
          <a:bodyPr/>
          <a:lstStyle/>
          <a:p>
            <a:r>
              <a:rPr lang="en-IN" dirty="0"/>
              <a:t>Possible Future AI Considerations for your Agency</a:t>
            </a:r>
          </a:p>
        </p:txBody>
      </p:sp>
      <p:graphicFrame>
        <p:nvGraphicFramePr>
          <p:cNvPr id="5" name="Content Placeholder 4">
            <a:extLst>
              <a:ext uri="{FF2B5EF4-FFF2-40B4-BE49-F238E27FC236}">
                <a16:creationId xmlns:a16="http://schemas.microsoft.com/office/drawing/2014/main" id="{4C791B8A-A2AC-9700-357A-096934461A58}"/>
              </a:ext>
            </a:extLst>
          </p:cNvPr>
          <p:cNvGraphicFramePr>
            <a:graphicFrameLocks noGrp="1"/>
          </p:cNvGraphicFramePr>
          <p:nvPr>
            <p:ph idx="1"/>
            <p:extLst>
              <p:ext uri="{D42A27DB-BD31-4B8C-83A1-F6EECF244321}">
                <p14:modId xmlns:p14="http://schemas.microsoft.com/office/powerpoint/2010/main" val="4045293363"/>
              </p:ext>
            </p:extLst>
          </p:nvPr>
        </p:nvGraphicFramePr>
        <p:xfrm>
          <a:off x="301085" y="1538869"/>
          <a:ext cx="11653024" cy="4991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EFD8579-1545-F408-698F-15C3A393128E}"/>
              </a:ext>
            </a:extLst>
          </p:cNvPr>
          <p:cNvSpPr>
            <a:spLocks noGrp="1"/>
          </p:cNvSpPr>
          <p:nvPr>
            <p:ph type="sldNum" sz="quarter" idx="10"/>
          </p:nvPr>
        </p:nvSpPr>
        <p:spPr/>
        <p:txBody>
          <a:bodyPr/>
          <a:lstStyle/>
          <a:p>
            <a:fld id="{AAC8BD42-323A-4949-A8CE-01CEE144D48E}" type="slidenum">
              <a:rPr lang="en-US" smtClean="0"/>
              <a:pPr/>
              <a:t>25</a:t>
            </a:fld>
            <a:endParaRPr lang="en-US"/>
          </a:p>
        </p:txBody>
      </p:sp>
    </p:spTree>
    <p:extLst>
      <p:ext uri="{BB962C8B-B14F-4D97-AF65-F5344CB8AC3E}">
        <p14:creationId xmlns:p14="http://schemas.microsoft.com/office/powerpoint/2010/main" val="67987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Shape 985"/>
        <p:cNvGrpSpPr/>
        <p:nvPr/>
      </p:nvGrpSpPr>
      <p:grpSpPr>
        <a:xfrm>
          <a:off x="0" y="0"/>
          <a:ext cx="0" cy="0"/>
          <a:chOff x="0" y="0"/>
          <a:chExt cx="0" cy="0"/>
        </a:xfrm>
      </p:grpSpPr>
      <p:sp>
        <p:nvSpPr>
          <p:cNvPr id="986" name="Google Shape;986;p35"/>
          <p:cNvSpPr txBox="1">
            <a:spLocks noGrp="1"/>
          </p:cNvSpPr>
          <p:nvPr>
            <p:ph type="title"/>
          </p:nvPr>
        </p:nvSpPr>
        <p:spPr>
          <a:xfrm>
            <a:off x="457200" y="366713"/>
            <a:ext cx="11276013" cy="44319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t>Democratization of Work and Redistribution </a:t>
            </a:r>
            <a:br>
              <a:rPr lang="en-US" dirty="0"/>
            </a:br>
            <a:r>
              <a:rPr lang="en-US" dirty="0"/>
              <a:t>of Workload</a:t>
            </a:r>
          </a:p>
        </p:txBody>
      </p:sp>
      <p:sp>
        <p:nvSpPr>
          <p:cNvPr id="987" name="Google Shape;987;p35"/>
          <p:cNvSpPr/>
          <p:nvPr/>
        </p:nvSpPr>
        <p:spPr>
          <a:xfrm>
            <a:off x="1009386" y="2121447"/>
            <a:ext cx="5927862" cy="2988260"/>
          </a:xfrm>
          <a:prstGeom prst="rect">
            <a:avLst/>
          </a:prstGeom>
          <a:solidFill>
            <a:srgbClr val="F4F4F4"/>
          </a:solidFill>
          <a:ln>
            <a:noFill/>
          </a:ln>
        </p:spPr>
        <p:txBody>
          <a:bodyPr spcFirstLastPara="1" wrap="square" lIns="182875" tIns="45700" rIns="182875" bIns="45700" anchor="ctr" anchorCtr="0">
            <a:noAutofit/>
          </a:bodyPr>
          <a:lstStyle/>
          <a:p>
            <a:pPr marL="0" marR="0" lvl="0" indent="0" algn="l" rtl="0">
              <a:lnSpc>
                <a:spcPct val="100000"/>
              </a:lnSpc>
              <a:spcBef>
                <a:spcPts val="0"/>
              </a:spcBef>
              <a:spcAft>
                <a:spcPts val="0"/>
              </a:spcAft>
              <a:buNone/>
            </a:pPr>
            <a:r>
              <a:rPr lang="en-US" sz="2800" b="0" i="0" u="none" strike="noStrike" cap="none" dirty="0">
                <a:solidFill>
                  <a:schemeClr val="dk1"/>
                </a:solidFill>
                <a:latin typeface="Arial"/>
                <a:ea typeface="Arial"/>
                <a:cs typeface="Arial"/>
                <a:sym typeface="Arial"/>
              </a:rPr>
              <a:t>The most common impact for the next decade will </a:t>
            </a:r>
            <a:r>
              <a:rPr lang="en-US" sz="2800" b="1" i="0" u="none" strike="noStrike" cap="none" dirty="0">
                <a:solidFill>
                  <a:schemeClr val="dk1"/>
                </a:solidFill>
                <a:latin typeface="Arial"/>
                <a:ea typeface="Arial"/>
                <a:cs typeface="Arial"/>
                <a:sym typeface="Arial"/>
              </a:rPr>
              <a:t>not</a:t>
            </a:r>
            <a:r>
              <a:rPr lang="en-US" sz="2800" b="0" i="0" u="none" strike="noStrike" cap="none" dirty="0">
                <a:solidFill>
                  <a:schemeClr val="dk1"/>
                </a:solidFill>
                <a:latin typeface="Arial"/>
                <a:ea typeface="Arial"/>
                <a:cs typeface="Arial"/>
                <a:sym typeface="Arial"/>
              </a:rPr>
              <a:t> be the </a:t>
            </a:r>
            <a:r>
              <a:rPr lang="en-US" sz="2800" b="1" i="0" u="none" strike="noStrike" cap="none" dirty="0">
                <a:solidFill>
                  <a:schemeClr val="dk1"/>
                </a:solidFill>
                <a:latin typeface="Arial"/>
                <a:ea typeface="Arial"/>
                <a:cs typeface="Arial"/>
                <a:sym typeface="Arial"/>
              </a:rPr>
              <a:t>replacement of workers</a:t>
            </a:r>
            <a:r>
              <a:rPr lang="en-US" sz="2800" b="0" i="0" u="none" strike="noStrike" cap="none" dirty="0">
                <a:solidFill>
                  <a:schemeClr val="dk1"/>
                </a:solidFill>
                <a:latin typeface="Arial"/>
                <a:ea typeface="Arial"/>
                <a:cs typeface="Arial"/>
                <a:sym typeface="Arial"/>
              </a:rPr>
              <a:t>. It will be the </a:t>
            </a:r>
            <a:r>
              <a:rPr lang="en-US" sz="2800" b="1" i="0" u="none" strike="noStrike" cap="none" dirty="0">
                <a:solidFill>
                  <a:schemeClr val="dk1"/>
                </a:solidFill>
                <a:latin typeface="Arial"/>
                <a:ea typeface="Arial"/>
                <a:cs typeface="Arial"/>
                <a:sym typeface="Arial"/>
              </a:rPr>
              <a:t>augmentation of jobs </a:t>
            </a:r>
            <a:r>
              <a:rPr lang="en-US" sz="2800" b="0" i="0" u="none" strike="noStrike" cap="none" dirty="0">
                <a:solidFill>
                  <a:schemeClr val="dk1"/>
                </a:solidFill>
                <a:latin typeface="Arial"/>
                <a:ea typeface="Arial"/>
                <a:cs typeface="Arial"/>
                <a:sym typeface="Arial"/>
              </a:rPr>
              <a:t>with AI.</a:t>
            </a:r>
            <a:endParaRPr lang="en-US" sz="2800" b="1" i="0" u="none" strike="noStrike" cap="none" dirty="0">
              <a:solidFill>
                <a:schemeClr val="dk1"/>
              </a:solidFill>
              <a:latin typeface="Arial"/>
              <a:ea typeface="Arial"/>
              <a:cs typeface="Arial"/>
              <a:sym typeface="Arial"/>
            </a:endParaRPr>
          </a:p>
        </p:txBody>
      </p:sp>
      <p:sp>
        <p:nvSpPr>
          <p:cNvPr id="988" name="Google Shape;988;p35"/>
          <p:cNvSpPr/>
          <p:nvPr/>
        </p:nvSpPr>
        <p:spPr>
          <a:xfrm>
            <a:off x="7444736" y="2060833"/>
            <a:ext cx="3109487" cy="3109487"/>
          </a:xfrm>
          <a:prstGeom prst="ellipse">
            <a:avLst/>
          </a:prstGeom>
          <a:noFill/>
          <a:ln w="25400" cap="flat" cmpd="sng">
            <a:solidFill>
              <a:srgbClr val="D3D3D3"/>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dirty="0">
              <a:solidFill>
                <a:schemeClr val="lt1"/>
              </a:solidFill>
              <a:latin typeface="Arial"/>
              <a:ea typeface="Arial"/>
              <a:cs typeface="Arial"/>
              <a:sym typeface="Arial"/>
            </a:endParaRPr>
          </a:p>
        </p:txBody>
      </p:sp>
      <p:grpSp>
        <p:nvGrpSpPr>
          <p:cNvPr id="989" name="Google Shape;989;p35"/>
          <p:cNvGrpSpPr/>
          <p:nvPr/>
        </p:nvGrpSpPr>
        <p:grpSpPr>
          <a:xfrm>
            <a:off x="7732515" y="3149469"/>
            <a:ext cx="2533928" cy="932213"/>
            <a:chOff x="7905262" y="3149469"/>
            <a:chExt cx="2533928" cy="932213"/>
          </a:xfrm>
        </p:grpSpPr>
        <p:grpSp>
          <p:nvGrpSpPr>
            <p:cNvPr id="990" name="Google Shape;990;p35"/>
            <p:cNvGrpSpPr/>
            <p:nvPr/>
          </p:nvGrpSpPr>
          <p:grpSpPr>
            <a:xfrm>
              <a:off x="7905262" y="3149469"/>
              <a:ext cx="932213" cy="932213"/>
              <a:chOff x="11730674" y="1303942"/>
              <a:chExt cx="1301376" cy="1301376"/>
            </a:xfrm>
          </p:grpSpPr>
          <p:sp>
            <p:nvSpPr>
              <p:cNvPr id="991" name="Google Shape;991;p35"/>
              <p:cNvSpPr/>
              <p:nvPr/>
            </p:nvSpPr>
            <p:spPr>
              <a:xfrm>
                <a:off x="11730674" y="1303942"/>
                <a:ext cx="1301376" cy="1301376"/>
              </a:xfrm>
              <a:prstGeom prst="ellipse">
                <a:avLst/>
              </a:prstGeom>
              <a:solidFill>
                <a:srgbClr val="002856"/>
              </a:solidFill>
              <a:ln w="53975"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dirty="0">
                  <a:solidFill>
                    <a:schemeClr val="lt1"/>
                  </a:solidFill>
                  <a:latin typeface="Arial"/>
                  <a:ea typeface="Arial"/>
                  <a:cs typeface="Arial"/>
                  <a:sym typeface="Arial"/>
                </a:endParaRPr>
              </a:p>
            </p:txBody>
          </p:sp>
          <p:pic>
            <p:nvPicPr>
              <p:cNvPr id="992" name="Google Shape;992;p35"/>
              <p:cNvPicPr preferRelativeResize="0"/>
              <p:nvPr/>
            </p:nvPicPr>
            <p:blipFill rotWithShape="1">
              <a:blip r:embed="rId3">
                <a:alphaModFix/>
              </a:blip>
              <a:srcRect/>
              <a:stretch/>
            </p:blipFill>
            <p:spPr>
              <a:xfrm>
                <a:off x="11921582" y="1545842"/>
                <a:ext cx="946239" cy="735964"/>
              </a:xfrm>
              <a:prstGeom prst="rect">
                <a:avLst/>
              </a:prstGeom>
              <a:noFill/>
              <a:ln>
                <a:noFill/>
              </a:ln>
            </p:spPr>
          </p:pic>
        </p:grpSp>
        <p:grpSp>
          <p:nvGrpSpPr>
            <p:cNvPr id="993" name="Google Shape;993;p35"/>
            <p:cNvGrpSpPr/>
            <p:nvPr/>
          </p:nvGrpSpPr>
          <p:grpSpPr>
            <a:xfrm>
              <a:off x="9506977" y="3149469"/>
              <a:ext cx="932213" cy="932213"/>
              <a:chOff x="9299673" y="3149469"/>
              <a:chExt cx="932213" cy="932213"/>
            </a:xfrm>
          </p:grpSpPr>
          <p:sp>
            <p:nvSpPr>
              <p:cNvPr id="994" name="Google Shape;994;p35"/>
              <p:cNvSpPr/>
              <p:nvPr/>
            </p:nvSpPr>
            <p:spPr>
              <a:xfrm>
                <a:off x="9299673" y="3149469"/>
                <a:ext cx="932213" cy="932213"/>
              </a:xfrm>
              <a:prstGeom prst="ellipse">
                <a:avLst/>
              </a:prstGeom>
              <a:solidFill>
                <a:srgbClr val="009AD7"/>
              </a:solidFill>
              <a:ln w="53975"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dirty="0">
                  <a:solidFill>
                    <a:schemeClr val="lt1"/>
                  </a:solidFill>
                  <a:latin typeface="Arial"/>
                  <a:ea typeface="Arial"/>
                  <a:cs typeface="Arial"/>
                  <a:sym typeface="Arial"/>
                </a:endParaRPr>
              </a:p>
            </p:txBody>
          </p:sp>
          <p:pic>
            <p:nvPicPr>
              <p:cNvPr id="995" name="Google Shape;995;p35"/>
              <p:cNvPicPr preferRelativeResize="0"/>
              <p:nvPr/>
            </p:nvPicPr>
            <p:blipFill rotWithShape="1">
              <a:blip r:embed="rId4">
                <a:alphaModFix/>
              </a:blip>
              <a:srcRect/>
              <a:stretch/>
            </p:blipFill>
            <p:spPr>
              <a:xfrm>
                <a:off x="9377643" y="3328248"/>
                <a:ext cx="738841" cy="574654"/>
              </a:xfrm>
              <a:prstGeom prst="rect">
                <a:avLst/>
              </a:prstGeom>
              <a:noFill/>
              <a:ln>
                <a:noFill/>
              </a:ln>
            </p:spPr>
          </p:pic>
        </p:grpSp>
        <p:sp>
          <p:nvSpPr>
            <p:cNvPr id="996" name="Google Shape;996;p35"/>
            <p:cNvSpPr/>
            <p:nvPr/>
          </p:nvSpPr>
          <p:spPr>
            <a:xfrm>
              <a:off x="8968925" y="3429000"/>
              <a:ext cx="406601" cy="406601"/>
            </a:xfrm>
            <a:prstGeom prst="plus">
              <a:avLst>
                <a:gd name="adj" fmla="val 31335"/>
              </a:avLst>
            </a:prstGeom>
            <a:solidFill>
              <a:srgbClr val="D3D3D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dirty="0">
                <a:solidFill>
                  <a:schemeClr val="lt1"/>
                </a:solidFill>
                <a:latin typeface="Arial"/>
                <a:ea typeface="Arial"/>
                <a:cs typeface="Arial"/>
                <a:sym typeface="Arial"/>
              </a:endParaRPr>
            </a:p>
          </p:txBody>
        </p:sp>
      </p:grpSp>
      <p:sp>
        <p:nvSpPr>
          <p:cNvPr id="997" name="Google Shape;997;p35"/>
          <p:cNvSpPr txBox="1"/>
          <p:nvPr/>
        </p:nvSpPr>
        <p:spPr>
          <a:xfrm>
            <a:off x="457200" y="6100669"/>
            <a:ext cx="9398949" cy="287323"/>
          </a:xfrm>
          <a:prstGeom prst="rect">
            <a:avLst/>
          </a:prstGeom>
          <a:noFill/>
          <a:ln>
            <a:noFill/>
          </a:ln>
        </p:spPr>
        <p:txBody>
          <a:bodyPr spcFirstLastPara="1" wrap="square" lIns="0" tIns="121900" rIns="0" bIns="0" anchor="b" anchorCtr="0">
            <a:spAutoFit/>
          </a:bodyPr>
          <a:lstStyle/>
          <a:p>
            <a:pPr marL="0" marR="0" lvl="0" indent="0" algn="l" rtl="0">
              <a:lnSpc>
                <a:spcPct val="100000"/>
              </a:lnSpc>
              <a:spcBef>
                <a:spcPts val="0"/>
              </a:spcBef>
              <a:spcAft>
                <a:spcPts val="0"/>
              </a:spcAft>
              <a:buNone/>
            </a:pPr>
            <a:r>
              <a:rPr lang="en-US" sz="1000" b="0" i="0" u="none" strike="noStrike" cap="none" dirty="0">
                <a:solidFill>
                  <a:srgbClr val="6F7878"/>
                </a:solidFill>
                <a:latin typeface="Arial"/>
                <a:ea typeface="Arial"/>
                <a:cs typeface="Arial"/>
                <a:sym typeface="Arial"/>
              </a:rPr>
              <a:t>Source: Gartner</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4" name="Google Shape;734;p23"/>
          <p:cNvSpPr txBox="1">
            <a:spLocks noGrp="1"/>
          </p:cNvSpPr>
          <p:nvPr>
            <p:ph type="title"/>
          </p:nvPr>
        </p:nvSpPr>
        <p:spPr>
          <a:xfrm>
            <a:off x="457200" y="366713"/>
            <a:ext cx="11276013" cy="44319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2"/>
              </a:buClr>
              <a:buSzPts val="3200"/>
              <a:buFont typeface="Arial Black"/>
              <a:buNone/>
            </a:pPr>
            <a:r>
              <a:rPr lang="en-US" dirty="0">
                <a:latin typeface="Arial Black"/>
                <a:ea typeface="Arial Black"/>
                <a:cs typeface="Arial Black"/>
                <a:sym typeface="Arial Black"/>
              </a:rPr>
              <a:t>Balancing AI Energy and Emissions Impacts </a:t>
            </a:r>
            <a:endParaRPr lang="en-US" dirty="0"/>
          </a:p>
        </p:txBody>
      </p:sp>
      <p:grpSp>
        <p:nvGrpSpPr>
          <p:cNvPr id="2" name="Group 1">
            <a:extLst>
              <a:ext uri="{FF2B5EF4-FFF2-40B4-BE49-F238E27FC236}">
                <a16:creationId xmlns:a16="http://schemas.microsoft.com/office/drawing/2014/main" id="{F6B9291E-714C-53BD-69DD-E0D658E8A972}"/>
              </a:ext>
            </a:extLst>
          </p:cNvPr>
          <p:cNvGrpSpPr/>
          <p:nvPr/>
        </p:nvGrpSpPr>
        <p:grpSpPr>
          <a:xfrm>
            <a:off x="1473427" y="1259226"/>
            <a:ext cx="9676104" cy="4631165"/>
            <a:chOff x="475893" y="1297384"/>
            <a:chExt cx="9075202" cy="4343562"/>
          </a:xfrm>
        </p:grpSpPr>
        <p:cxnSp>
          <p:nvCxnSpPr>
            <p:cNvPr id="732" name="Google Shape;732;p23"/>
            <p:cNvCxnSpPr>
              <a:stCxn id="733" idx="0"/>
            </p:cNvCxnSpPr>
            <p:nvPr/>
          </p:nvCxnSpPr>
          <p:spPr>
            <a:xfrm>
              <a:off x="475893" y="2454632"/>
              <a:ext cx="8380200" cy="0"/>
            </a:xfrm>
            <a:prstGeom prst="straightConnector1">
              <a:avLst/>
            </a:prstGeom>
            <a:noFill/>
            <a:ln w="19050" cap="flat" cmpd="sng">
              <a:solidFill>
                <a:srgbClr val="D3D3D3"/>
              </a:solidFill>
              <a:prstDash val="dash"/>
              <a:round/>
              <a:headEnd type="none" w="sm" len="sm"/>
              <a:tailEnd type="none" w="sm" len="sm"/>
            </a:ln>
          </p:spPr>
        </p:cxnSp>
        <p:sp>
          <p:nvSpPr>
            <p:cNvPr id="737" name="Google Shape;737;p23"/>
            <p:cNvSpPr txBox="1"/>
            <p:nvPr/>
          </p:nvSpPr>
          <p:spPr>
            <a:xfrm>
              <a:off x="4859633" y="2757847"/>
              <a:ext cx="3996381" cy="54382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800" b="0" i="0" u="none" strike="noStrike" cap="none" dirty="0">
                  <a:solidFill>
                    <a:srgbClr val="000000"/>
                  </a:solidFill>
                  <a:latin typeface="Arial"/>
                  <a:ea typeface="Arial"/>
                  <a:cs typeface="Arial"/>
                  <a:sym typeface="Arial"/>
                </a:rPr>
                <a:t>By 2030, AI may consume up to </a:t>
              </a:r>
              <a:br>
                <a:rPr lang="en-US" sz="1800" b="0" i="0" u="none" strike="noStrike" cap="none" dirty="0">
                  <a:solidFill>
                    <a:srgbClr val="000000"/>
                  </a:solidFill>
                  <a:latin typeface="Arial"/>
                  <a:ea typeface="Arial"/>
                  <a:cs typeface="Arial"/>
                  <a:sym typeface="Arial"/>
                </a:rPr>
              </a:br>
              <a:r>
                <a:rPr lang="en-US" sz="1800" b="1" i="0" u="none" strike="noStrike" cap="none" dirty="0">
                  <a:solidFill>
                    <a:srgbClr val="000000"/>
                  </a:solidFill>
                  <a:latin typeface="Arial"/>
                  <a:ea typeface="Arial"/>
                  <a:cs typeface="Arial"/>
                  <a:sym typeface="Arial"/>
                </a:rPr>
                <a:t>3.5% </a:t>
              </a:r>
              <a:r>
                <a:rPr lang="en-US" sz="1800" b="0" i="0" u="none" strike="noStrike" cap="none" dirty="0">
                  <a:solidFill>
                    <a:srgbClr val="000000"/>
                  </a:solidFill>
                  <a:latin typeface="Arial"/>
                  <a:ea typeface="Arial"/>
                  <a:cs typeface="Arial"/>
                  <a:sym typeface="Arial"/>
                </a:rPr>
                <a:t>of the world’s electricity.</a:t>
              </a:r>
            </a:p>
          </p:txBody>
        </p:sp>
        <p:sp>
          <p:nvSpPr>
            <p:cNvPr id="738" name="Google Shape;738;p23"/>
            <p:cNvSpPr txBox="1"/>
            <p:nvPr/>
          </p:nvSpPr>
          <p:spPr>
            <a:xfrm>
              <a:off x="4859633" y="1591091"/>
              <a:ext cx="4691462" cy="543823"/>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en-US" sz="1800" b="0" i="0" u="none" strike="noStrike" cap="none" dirty="0">
                  <a:solidFill>
                    <a:srgbClr val="000000"/>
                  </a:solidFill>
                  <a:latin typeface="Arial"/>
                  <a:ea typeface="Arial"/>
                  <a:cs typeface="Arial"/>
                  <a:sym typeface="Arial"/>
                </a:rPr>
                <a:t>By 2030, AI has the potential to reduce </a:t>
              </a:r>
              <a:br>
                <a:rPr lang="en-US" sz="1800" b="0" i="0" u="none" strike="noStrike" cap="none" dirty="0">
                  <a:solidFill>
                    <a:srgbClr val="000000"/>
                  </a:solidFill>
                  <a:latin typeface="Arial"/>
                  <a:ea typeface="Arial"/>
                  <a:cs typeface="Arial"/>
                  <a:sym typeface="Arial"/>
                </a:rPr>
              </a:br>
              <a:r>
                <a:rPr lang="en-US" sz="1800" b="0" i="0" u="none" strike="noStrike" cap="none" dirty="0">
                  <a:solidFill>
                    <a:srgbClr val="000000"/>
                  </a:solidFill>
                  <a:latin typeface="Arial"/>
                  <a:ea typeface="Arial"/>
                  <a:cs typeface="Arial"/>
                  <a:sym typeface="Arial"/>
                </a:rPr>
                <a:t>global CO</a:t>
              </a:r>
              <a:r>
                <a:rPr lang="en-US" sz="1800" b="0" i="0" u="none" strike="noStrike" cap="none" baseline="-25000" dirty="0">
                  <a:solidFill>
                    <a:srgbClr val="000000"/>
                  </a:solidFill>
                  <a:latin typeface="Arial"/>
                  <a:ea typeface="Arial"/>
                  <a:cs typeface="Arial"/>
                  <a:sym typeface="Arial"/>
                </a:rPr>
                <a:t>2</a:t>
              </a:r>
              <a:r>
                <a:rPr lang="en-US" sz="1800" b="0" i="0" u="none" strike="noStrike" cap="none" dirty="0">
                  <a:solidFill>
                    <a:srgbClr val="000000"/>
                  </a:solidFill>
                  <a:latin typeface="Arial"/>
                  <a:ea typeface="Arial"/>
                  <a:cs typeface="Arial"/>
                  <a:sym typeface="Arial"/>
                </a:rPr>
                <a:t>e emissions by </a:t>
              </a:r>
              <a:r>
                <a:rPr lang="en-US" sz="1800" b="1" i="0" u="none" strike="noStrike" cap="none" dirty="0">
                  <a:solidFill>
                    <a:srgbClr val="000000"/>
                  </a:solidFill>
                  <a:latin typeface="Arial"/>
                  <a:ea typeface="Arial"/>
                  <a:cs typeface="Arial"/>
                  <a:sym typeface="Arial"/>
                </a:rPr>
                <a:t>5% to 15%</a:t>
              </a:r>
              <a:r>
                <a:rPr lang="en-US" sz="1800" b="0" i="0" u="none" strike="noStrike" cap="none" dirty="0">
                  <a:solidFill>
                    <a:srgbClr val="000000"/>
                  </a:solidFill>
                  <a:latin typeface="Arial"/>
                  <a:ea typeface="Arial"/>
                  <a:cs typeface="Arial"/>
                  <a:sym typeface="Arial"/>
                </a:rPr>
                <a:t>.</a:t>
              </a:r>
            </a:p>
          </p:txBody>
        </p:sp>
        <p:grpSp>
          <p:nvGrpSpPr>
            <p:cNvPr id="739" name="Google Shape;739;p23"/>
            <p:cNvGrpSpPr/>
            <p:nvPr/>
          </p:nvGrpSpPr>
          <p:grpSpPr>
            <a:xfrm>
              <a:off x="475893" y="1297384"/>
              <a:ext cx="3486012" cy="4343562"/>
              <a:chOff x="475894" y="1297384"/>
              <a:chExt cx="2897530" cy="3610315"/>
            </a:xfrm>
          </p:grpSpPr>
          <p:grpSp>
            <p:nvGrpSpPr>
              <p:cNvPr id="740" name="Google Shape;740;p23"/>
              <p:cNvGrpSpPr/>
              <p:nvPr/>
            </p:nvGrpSpPr>
            <p:grpSpPr>
              <a:xfrm>
                <a:off x="475894" y="1297384"/>
                <a:ext cx="2897530" cy="3610315"/>
                <a:chOff x="885217" y="2176567"/>
                <a:chExt cx="2230729" cy="2779483"/>
              </a:xfrm>
            </p:grpSpPr>
            <p:sp>
              <p:nvSpPr>
                <p:cNvPr id="733" name="Google Shape;733;p23"/>
                <p:cNvSpPr/>
                <p:nvPr/>
              </p:nvSpPr>
              <p:spPr>
                <a:xfrm>
                  <a:off x="885217" y="2917100"/>
                  <a:ext cx="2230729" cy="2038950"/>
                </a:xfrm>
                <a:custGeom>
                  <a:avLst/>
                  <a:gdLst/>
                  <a:ahLst/>
                  <a:cxnLst/>
                  <a:rect l="l" t="t" r="r" b="b"/>
                  <a:pathLst>
                    <a:path w="2230729" h="2038950" extrusionOk="0">
                      <a:moveTo>
                        <a:pt x="0" y="0"/>
                      </a:moveTo>
                      <a:lnTo>
                        <a:pt x="309219" y="547769"/>
                      </a:lnTo>
                      <a:lnTo>
                        <a:pt x="309599" y="545112"/>
                      </a:lnTo>
                      <a:lnTo>
                        <a:pt x="403097" y="535717"/>
                      </a:lnTo>
                      <a:lnTo>
                        <a:pt x="402431" y="560486"/>
                      </a:lnTo>
                      <a:lnTo>
                        <a:pt x="416508" y="598636"/>
                      </a:lnTo>
                      <a:lnTo>
                        <a:pt x="424022" y="640582"/>
                      </a:lnTo>
                      <a:lnTo>
                        <a:pt x="361151" y="775437"/>
                      </a:lnTo>
                      <a:lnTo>
                        <a:pt x="312357" y="885712"/>
                      </a:lnTo>
                      <a:lnTo>
                        <a:pt x="293810" y="1000542"/>
                      </a:lnTo>
                      <a:lnTo>
                        <a:pt x="313689" y="1151340"/>
                      </a:lnTo>
                      <a:lnTo>
                        <a:pt x="315306" y="1293312"/>
                      </a:lnTo>
                      <a:lnTo>
                        <a:pt x="404429" y="1550494"/>
                      </a:lnTo>
                      <a:lnTo>
                        <a:pt x="470533" y="1396090"/>
                      </a:lnTo>
                      <a:lnTo>
                        <a:pt x="513716" y="1656878"/>
                      </a:lnTo>
                      <a:lnTo>
                        <a:pt x="542155" y="1844213"/>
                      </a:lnTo>
                      <a:lnTo>
                        <a:pt x="600841" y="1693985"/>
                      </a:lnTo>
                      <a:lnTo>
                        <a:pt x="660097" y="1888342"/>
                      </a:lnTo>
                      <a:lnTo>
                        <a:pt x="1032758" y="2038950"/>
                      </a:lnTo>
                      <a:lnTo>
                        <a:pt x="1324095" y="1816407"/>
                      </a:lnTo>
                      <a:lnTo>
                        <a:pt x="1334177" y="1965402"/>
                      </a:lnTo>
                      <a:lnTo>
                        <a:pt x="1647390" y="1662288"/>
                      </a:lnTo>
                      <a:lnTo>
                        <a:pt x="1582712" y="1481216"/>
                      </a:lnTo>
                      <a:lnTo>
                        <a:pt x="1740032" y="1561028"/>
                      </a:lnTo>
                      <a:lnTo>
                        <a:pt x="1829345" y="1476377"/>
                      </a:lnTo>
                      <a:lnTo>
                        <a:pt x="1828394" y="1474953"/>
                      </a:lnTo>
                      <a:lnTo>
                        <a:pt x="1841234" y="1463565"/>
                      </a:lnTo>
                      <a:lnTo>
                        <a:pt x="1666794" y="1131886"/>
                      </a:lnTo>
                      <a:lnTo>
                        <a:pt x="1864442" y="1423327"/>
                      </a:lnTo>
                      <a:lnTo>
                        <a:pt x="1881943" y="1388498"/>
                      </a:lnTo>
                      <a:lnTo>
                        <a:pt x="1882134" y="1388783"/>
                      </a:lnTo>
                      <a:lnTo>
                        <a:pt x="1921701" y="1328615"/>
                      </a:lnTo>
                      <a:lnTo>
                        <a:pt x="1866725" y="1103320"/>
                      </a:lnTo>
                      <a:lnTo>
                        <a:pt x="1980958" y="1238744"/>
                      </a:lnTo>
                      <a:lnTo>
                        <a:pt x="1892026" y="858475"/>
                      </a:lnTo>
                      <a:lnTo>
                        <a:pt x="1964788" y="638305"/>
                      </a:lnTo>
                      <a:lnTo>
                        <a:pt x="2021572" y="831808"/>
                      </a:lnTo>
                      <a:lnTo>
                        <a:pt x="2065610" y="345440"/>
                      </a:lnTo>
                      <a:lnTo>
                        <a:pt x="2185645" y="40333"/>
                      </a:lnTo>
                      <a:lnTo>
                        <a:pt x="2230730" y="3132"/>
                      </a:lnTo>
                    </a:path>
                  </a:pathLst>
                </a:custGeom>
                <a:solidFill>
                  <a:srgbClr val="009AD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sp>
              <p:nvSpPr>
                <p:cNvPr id="741" name="Google Shape;741;p23"/>
                <p:cNvSpPr/>
                <p:nvPr/>
              </p:nvSpPr>
              <p:spPr>
                <a:xfrm>
                  <a:off x="885217" y="2176567"/>
                  <a:ext cx="2230634" cy="743665"/>
                </a:xfrm>
                <a:custGeom>
                  <a:avLst/>
                  <a:gdLst/>
                  <a:ahLst/>
                  <a:cxnLst/>
                  <a:rect l="l" t="t" r="r" b="b"/>
                  <a:pathLst>
                    <a:path w="2230634" h="558303" extrusionOk="0">
                      <a:moveTo>
                        <a:pt x="0" y="555171"/>
                      </a:moveTo>
                      <a:lnTo>
                        <a:pt x="356776" y="465680"/>
                      </a:lnTo>
                      <a:lnTo>
                        <a:pt x="436672" y="235450"/>
                      </a:lnTo>
                      <a:lnTo>
                        <a:pt x="663902" y="86740"/>
                      </a:lnTo>
                      <a:lnTo>
                        <a:pt x="905113" y="256233"/>
                      </a:lnTo>
                      <a:lnTo>
                        <a:pt x="971313" y="173384"/>
                      </a:lnTo>
                      <a:lnTo>
                        <a:pt x="1201396" y="113502"/>
                      </a:lnTo>
                      <a:lnTo>
                        <a:pt x="1394955" y="0"/>
                      </a:lnTo>
                      <a:lnTo>
                        <a:pt x="1493494" y="83133"/>
                      </a:lnTo>
                      <a:lnTo>
                        <a:pt x="1492163" y="117488"/>
                      </a:lnTo>
                      <a:lnTo>
                        <a:pt x="1837144" y="315736"/>
                      </a:lnTo>
                      <a:lnTo>
                        <a:pt x="1897352" y="271797"/>
                      </a:lnTo>
                      <a:lnTo>
                        <a:pt x="1897352" y="154784"/>
                      </a:lnTo>
                      <a:lnTo>
                        <a:pt x="2023094" y="204986"/>
                      </a:lnTo>
                      <a:lnTo>
                        <a:pt x="2026518" y="239530"/>
                      </a:lnTo>
                      <a:lnTo>
                        <a:pt x="2088628" y="330256"/>
                      </a:lnTo>
                      <a:lnTo>
                        <a:pt x="2088628" y="426106"/>
                      </a:lnTo>
                      <a:lnTo>
                        <a:pt x="2230635" y="558303"/>
                      </a:lnTo>
                      <a:close/>
                    </a:path>
                  </a:pathLst>
                </a:custGeom>
                <a:solidFill>
                  <a:srgbClr val="00285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67" b="0" i="0" u="none" strike="noStrike" cap="none" dirty="0">
                    <a:solidFill>
                      <a:srgbClr val="000000"/>
                    </a:solidFill>
                    <a:latin typeface="Arial"/>
                    <a:ea typeface="Arial"/>
                    <a:cs typeface="Arial"/>
                    <a:sym typeface="Arial"/>
                  </a:endParaRPr>
                </a:p>
              </p:txBody>
            </p:sp>
          </p:grpSp>
          <p:sp>
            <p:nvSpPr>
              <p:cNvPr id="742" name="Google Shape;742;p23"/>
              <p:cNvSpPr/>
              <p:nvPr/>
            </p:nvSpPr>
            <p:spPr>
              <a:xfrm>
                <a:off x="1080043" y="2481817"/>
                <a:ext cx="1970685" cy="21594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800" b="1" i="0" u="none" strike="noStrike" cap="none" dirty="0">
                    <a:solidFill>
                      <a:schemeClr val="lt1"/>
                    </a:solidFill>
                    <a:latin typeface="Arial"/>
                    <a:ea typeface="Arial"/>
                    <a:cs typeface="Arial"/>
                    <a:sym typeface="Arial"/>
                  </a:rPr>
                  <a:t>Negative Impacts</a:t>
                </a:r>
                <a:endParaRPr lang="en-US" dirty="0"/>
              </a:p>
            </p:txBody>
          </p:sp>
          <p:sp>
            <p:nvSpPr>
              <p:cNvPr id="743" name="Google Shape;743;p23"/>
              <p:cNvSpPr/>
              <p:nvPr/>
            </p:nvSpPr>
            <p:spPr>
              <a:xfrm>
                <a:off x="1080043" y="1869967"/>
                <a:ext cx="1973083" cy="21594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800" b="1" i="0" u="none" strike="noStrike" cap="none" dirty="0">
                    <a:solidFill>
                      <a:schemeClr val="lt1"/>
                    </a:solidFill>
                    <a:latin typeface="Arial"/>
                    <a:ea typeface="Arial"/>
                    <a:cs typeface="Arial"/>
                    <a:sym typeface="Arial"/>
                  </a:rPr>
                  <a:t>Positive Impacts</a:t>
                </a:r>
                <a:endParaRPr lang="en-US" dirty="0"/>
              </a:p>
            </p:txBody>
          </p:sp>
        </p:grpSp>
        <p:grpSp>
          <p:nvGrpSpPr>
            <p:cNvPr id="744" name="Google Shape;744;p23"/>
            <p:cNvGrpSpPr/>
            <p:nvPr/>
          </p:nvGrpSpPr>
          <p:grpSpPr>
            <a:xfrm>
              <a:off x="3925238" y="1562291"/>
              <a:ext cx="891383" cy="1752107"/>
              <a:chOff x="3869504" y="1408668"/>
              <a:chExt cx="1006258" cy="1977904"/>
            </a:xfrm>
          </p:grpSpPr>
          <p:pic>
            <p:nvPicPr>
              <p:cNvPr id="745" name="Google Shape;745;p23"/>
              <p:cNvPicPr preferRelativeResize="0"/>
              <p:nvPr/>
            </p:nvPicPr>
            <p:blipFill rotWithShape="1">
              <a:blip r:embed="rId3">
                <a:alphaModFix/>
              </a:blip>
              <a:srcRect/>
              <a:stretch/>
            </p:blipFill>
            <p:spPr>
              <a:xfrm>
                <a:off x="3913534" y="2672943"/>
                <a:ext cx="917523" cy="713629"/>
              </a:xfrm>
              <a:prstGeom prst="rect">
                <a:avLst/>
              </a:prstGeom>
              <a:noFill/>
              <a:ln>
                <a:noFill/>
              </a:ln>
            </p:spPr>
          </p:pic>
          <p:pic>
            <p:nvPicPr>
              <p:cNvPr id="746" name="Google Shape;746;p23"/>
              <p:cNvPicPr preferRelativeResize="0"/>
              <p:nvPr/>
            </p:nvPicPr>
            <p:blipFill rotWithShape="1">
              <a:blip r:embed="rId4">
                <a:alphaModFix/>
              </a:blip>
              <a:srcRect/>
              <a:stretch/>
            </p:blipFill>
            <p:spPr>
              <a:xfrm>
                <a:off x="3869504" y="1408668"/>
                <a:ext cx="1006258" cy="782644"/>
              </a:xfrm>
              <a:prstGeom prst="rect">
                <a:avLst/>
              </a:prstGeom>
              <a:noFill/>
              <a:ln>
                <a:noFill/>
              </a:ln>
            </p:spPr>
          </p:pic>
        </p:grpSp>
      </p:grpSp>
      <p:sp>
        <p:nvSpPr>
          <p:cNvPr id="747" name="Google Shape;747;p23"/>
          <p:cNvSpPr txBox="1"/>
          <p:nvPr/>
        </p:nvSpPr>
        <p:spPr>
          <a:xfrm>
            <a:off x="457200" y="5928549"/>
            <a:ext cx="9398949" cy="430867"/>
          </a:xfrm>
          <a:prstGeom prst="rect">
            <a:avLst/>
          </a:prstGeom>
          <a:noFill/>
          <a:ln>
            <a:noFill/>
          </a:ln>
        </p:spPr>
        <p:txBody>
          <a:bodyPr spcFirstLastPara="1" wrap="square" lIns="0" tIns="121900" rIns="0" bIns="0" anchor="b" anchorCtr="0">
            <a:spAutoFit/>
          </a:bodyPr>
          <a:lstStyle/>
          <a:p>
            <a:pPr marL="0" marR="0" lvl="0" indent="0" algn="l" rtl="0">
              <a:lnSpc>
                <a:spcPct val="100000"/>
              </a:lnSpc>
              <a:spcBef>
                <a:spcPts val="0"/>
              </a:spcBef>
              <a:spcAft>
                <a:spcPts val="0"/>
              </a:spcAft>
              <a:buNone/>
            </a:pPr>
            <a:r>
              <a:rPr lang="en-US" sz="1000" b="0" i="0" u="none" strike="noStrike" cap="none" dirty="0">
                <a:solidFill>
                  <a:schemeClr val="accent2"/>
                </a:solidFill>
                <a:latin typeface="Arial"/>
                <a:ea typeface="Arial"/>
                <a:cs typeface="Arial"/>
                <a:sym typeface="Arial"/>
              </a:rPr>
              <a:t>CO</a:t>
            </a:r>
            <a:r>
              <a:rPr lang="en-US" sz="1000" b="0" i="0" u="none" strike="noStrike" cap="none" baseline="-25000" dirty="0">
                <a:solidFill>
                  <a:schemeClr val="accent2"/>
                </a:solidFill>
                <a:latin typeface="Arial"/>
                <a:ea typeface="Arial"/>
                <a:cs typeface="Arial"/>
                <a:sym typeface="Arial"/>
              </a:rPr>
              <a:t>2</a:t>
            </a:r>
            <a:r>
              <a:rPr lang="en-US" sz="1000" b="0" i="0" u="none" strike="noStrike" cap="none" dirty="0">
                <a:solidFill>
                  <a:schemeClr val="accent2"/>
                </a:solidFill>
                <a:latin typeface="Arial"/>
                <a:ea typeface="Arial"/>
                <a:cs typeface="Arial"/>
                <a:sym typeface="Arial"/>
              </a:rPr>
              <a:t>e = carbon dioxide equivalent</a:t>
            </a:r>
          </a:p>
          <a:p>
            <a:pPr marL="0" marR="0" lvl="0" indent="0" algn="l" rtl="0">
              <a:lnSpc>
                <a:spcPct val="100000"/>
              </a:lnSpc>
              <a:spcBef>
                <a:spcPts val="0"/>
              </a:spcBef>
              <a:spcAft>
                <a:spcPts val="0"/>
              </a:spcAft>
              <a:buNone/>
            </a:pPr>
            <a:r>
              <a:rPr lang="en-US" sz="1000" b="0" i="0" u="none" strike="noStrike" cap="none" dirty="0">
                <a:solidFill>
                  <a:srgbClr val="6F7878"/>
                </a:solidFill>
                <a:latin typeface="Arial"/>
                <a:ea typeface="Arial"/>
                <a:cs typeface="Arial"/>
                <a:sym typeface="Arial"/>
              </a:rPr>
              <a:t>Source: Gartner</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1AE91E-6379-2C4E-CDEF-9EEDFEAE3DED}"/>
              </a:ext>
            </a:extLst>
          </p:cNvPr>
          <p:cNvSpPr>
            <a:spLocks noGrp="1"/>
          </p:cNvSpPr>
          <p:nvPr>
            <p:ph type="sldNum" sz="quarter" idx="10"/>
          </p:nvPr>
        </p:nvSpPr>
        <p:spPr/>
        <p:txBody>
          <a:bodyPr/>
          <a:lstStyle/>
          <a:p>
            <a:fld id="{AAC8BD42-323A-4949-A8CE-01CEE144D48E}" type="slidenum">
              <a:rPr lang="en-US" smtClean="0"/>
              <a:pPr/>
              <a:t>28</a:t>
            </a:fld>
            <a:endParaRPr lang="en-US"/>
          </a:p>
        </p:txBody>
      </p:sp>
      <p:sp>
        <p:nvSpPr>
          <p:cNvPr id="4" name="TextBox 3">
            <a:extLst>
              <a:ext uri="{FF2B5EF4-FFF2-40B4-BE49-F238E27FC236}">
                <a16:creationId xmlns:a16="http://schemas.microsoft.com/office/drawing/2014/main" id="{05DF17EC-4871-0015-53EE-4F1095ACBA68}"/>
              </a:ext>
            </a:extLst>
          </p:cNvPr>
          <p:cNvSpPr txBox="1"/>
          <p:nvPr/>
        </p:nvSpPr>
        <p:spPr>
          <a:xfrm>
            <a:off x="572314" y="1835523"/>
            <a:ext cx="6904251" cy="2862322"/>
          </a:xfrm>
          <a:prstGeom prst="rect">
            <a:avLst/>
          </a:prstGeom>
          <a:noFill/>
        </p:spPr>
        <p:txBody>
          <a:bodyPr wrap="square">
            <a:spAutoFit/>
          </a:bodyPr>
          <a:lstStyle/>
          <a:p>
            <a:pPr marL="0" marR="0">
              <a:spcBef>
                <a:spcPts val="0"/>
              </a:spcBef>
              <a:spcAft>
                <a:spcPts val="0"/>
              </a:spcAft>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Courses and additional learning on LinkedIn:</a:t>
            </a:r>
          </a:p>
          <a:p>
            <a:pPr marL="0" marR="0">
              <a:spcBef>
                <a:spcPts val="0"/>
              </a:spcBef>
              <a:spcAft>
                <a:spcPts val="0"/>
              </a:spcAf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u="sng"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tooltip="https://www.linkedin.com/learning/what-is-generative-ai?u=70943850"/>
              </a:rPr>
              <a:t>What is Generative AI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SzPts val="1000"/>
              <a:buFont typeface="Symbol" pitchFamily="2" charset="2"/>
              <a:buChar char=""/>
              <a:tabLst>
                <a:tab pos="457200" algn="l"/>
              </a:tabLst>
            </a:pPr>
            <a:r>
              <a:rPr lang="en-US" sz="1800" u="sng"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tooltip="https://www.linkedin.com/learning/how-to-research-and-write-using-generative-ai-tools?u=70943850"/>
              </a:rPr>
              <a:t>How to research and write using generative AI Tools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u="sng"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tooltip="https://www.linkedin.com/learning/introduction-to-prompt-engineering-for-generative-ai?u=70943850"/>
              </a:rPr>
              <a:t>Introduction to Prompt Engineering for Generative AI</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SzPts val="1000"/>
              <a:buFont typeface="Symbol" pitchFamily="2" charset="2"/>
              <a:buChar char=""/>
              <a:tabLst>
                <a:tab pos="457200" algn="l"/>
              </a:tabLst>
            </a:pPr>
            <a:r>
              <a:rPr lang="en-US" sz="1800" u="sng"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5" tooltip="https://www.linkedin.com/learning/generative-ai-for-business-leaders?u=70943850"/>
              </a:rPr>
              <a:t>Generative AI for Business Leaders</a:t>
            </a:r>
            <a:endParaRPr lang="en-US" sz="1800" u="sng" kern="1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buSzPts val="1000"/>
              <a:tabLst>
                <a:tab pos="457200" algn="l"/>
              </a:tabLst>
            </a:pP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r>
              <a:rPr lang="en-US" sz="2000" dirty="0">
                <a:effectLst/>
                <a:latin typeface="Times New Roman" panose="02020603050405020304" pitchFamily="18" charset="0"/>
                <a:ea typeface="Times New Roman" panose="02020603050405020304" pitchFamily="18" charset="0"/>
              </a:rPr>
              <a:t>In addition, you can also check  out the </a:t>
            </a:r>
            <a:r>
              <a:rPr lang="en-US" sz="2000" u="sng" dirty="0">
                <a:solidFill>
                  <a:srgbClr val="0000FF"/>
                </a:solidFill>
                <a:effectLst/>
                <a:latin typeface="Times New Roman" panose="02020603050405020304" pitchFamily="18" charset="0"/>
                <a:ea typeface="Times New Roman" panose="02020603050405020304" pitchFamily="18" charset="0"/>
                <a:hlinkClick r:id="rId6" tooltip="https://learn.microsoft.com/en-us/training/paths/transform-your-business-with-microsoft-ai/"/>
              </a:rPr>
              <a:t>Microsoft AI Business School</a:t>
            </a:r>
            <a:r>
              <a:rPr lang="en-US" sz="2000" dirty="0">
                <a:effectLst/>
                <a:latin typeface="Times New Roman" panose="02020603050405020304" pitchFamily="18" charset="0"/>
                <a:ea typeface="Times New Roman" panose="02020603050405020304" pitchFamily="18" charset="0"/>
              </a:rPr>
              <a:t>.</a:t>
            </a:r>
          </a:p>
        </p:txBody>
      </p:sp>
      <p:pic>
        <p:nvPicPr>
          <p:cNvPr id="7170" name="Picture 2" descr="Go1 | Transformational Learning through Online Courses">
            <a:extLst>
              <a:ext uri="{FF2B5EF4-FFF2-40B4-BE49-F238E27FC236}">
                <a16:creationId xmlns:a16="http://schemas.microsoft.com/office/drawing/2014/main" id="{DAE2E9CA-DCB3-FE20-2DE2-A593FB9939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46844" y="1835522"/>
            <a:ext cx="4372842" cy="339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988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BB51099-08B3-FF66-6D64-03E01020548D}"/>
              </a:ext>
            </a:extLst>
          </p:cNvPr>
          <p:cNvSpPr>
            <a:spLocks noGrp="1"/>
          </p:cNvSpPr>
          <p:nvPr>
            <p:ph type="title"/>
          </p:nvPr>
        </p:nvSpPr>
        <p:spPr/>
        <p:txBody>
          <a:bodyPr/>
          <a:lstStyle/>
          <a:p>
            <a:r>
              <a:rPr lang="en-US"/>
              <a:t>Relevant Resources</a:t>
            </a:r>
          </a:p>
        </p:txBody>
      </p:sp>
      <p:sp>
        <p:nvSpPr>
          <p:cNvPr id="8" name="Content Placeholder 7">
            <a:extLst>
              <a:ext uri="{FF2B5EF4-FFF2-40B4-BE49-F238E27FC236}">
                <a16:creationId xmlns:a16="http://schemas.microsoft.com/office/drawing/2014/main" id="{AAD225D9-DA74-33E0-A3EF-79C609DC5ED3}"/>
              </a:ext>
            </a:extLst>
          </p:cNvPr>
          <p:cNvSpPr>
            <a:spLocks noGrp="1"/>
          </p:cNvSpPr>
          <p:nvPr>
            <p:ph idx="1"/>
          </p:nvPr>
        </p:nvSpPr>
        <p:spPr/>
        <p:txBody>
          <a:bodyPr>
            <a:normAutofit fontScale="92500" lnSpcReduction="10000"/>
          </a:bodyPr>
          <a:lstStyle/>
          <a:p>
            <a:pPr marL="0" indent="0">
              <a:buNone/>
            </a:pPr>
            <a:r>
              <a:rPr lang="en-US">
                <a:hlinkClick r:id="rId2"/>
              </a:rPr>
              <a:t>Generative AI MyCRS Page - </a:t>
            </a:r>
            <a:r>
              <a:rPr lang="en-US"/>
              <a:t>This page is home to the latest guidance and best practice on generative AI at CRS.</a:t>
            </a:r>
          </a:p>
          <a:p>
            <a:pPr marL="0" indent="0">
              <a:buNone/>
            </a:pPr>
            <a:endParaRPr lang="en-US">
              <a:hlinkClick r:id="rId2"/>
            </a:endParaRPr>
          </a:p>
          <a:p>
            <a:pPr marL="0" indent="0">
              <a:buNone/>
            </a:pPr>
            <a:r>
              <a:rPr lang="en-US">
                <a:hlinkClick r:id="rId2"/>
              </a:rPr>
              <a:t>Using Generative AI at CRS – </a:t>
            </a:r>
            <a:r>
              <a:rPr lang="en-US"/>
              <a:t>This guidance outlines caveats, risks, and potential use cases of Generative AI in the CRS context</a:t>
            </a:r>
          </a:p>
          <a:p>
            <a:pPr marL="0" indent="0">
              <a:buNone/>
            </a:pPr>
            <a:endParaRPr lang="en-US">
              <a:hlinkClick r:id="rId3"/>
            </a:endParaRPr>
          </a:p>
          <a:p>
            <a:pPr marL="0" indent="0">
              <a:buNone/>
            </a:pPr>
            <a:r>
              <a:rPr lang="en-US">
                <a:hlinkClick r:id="rId3"/>
              </a:rPr>
              <a:t>Generative AI Prompt Design at CRS</a:t>
            </a:r>
            <a:r>
              <a:rPr lang="en-US"/>
              <a:t> - </a:t>
            </a:r>
            <a:r>
              <a:rPr lang="en-US" sz="2800">
                <a:effectLst/>
                <a:ea typeface="Calibri" panose="020F0502020204030204" pitchFamily="34" charset="0"/>
                <a:cs typeface="Times New Roman (Body CS)"/>
              </a:rPr>
              <a:t>This guidance provides content creators at CRS with info on how to craft effective prompts, avoid bias and inaccuracies and actively promote CRS values. </a:t>
            </a:r>
            <a:endParaRPr lang="en-US"/>
          </a:p>
          <a:p>
            <a:pPr marL="0" indent="0">
              <a:buNone/>
            </a:pPr>
            <a:endParaRPr lang="en-US"/>
          </a:p>
          <a:p>
            <a:pPr marL="0" indent="0" algn="ctr">
              <a:buNone/>
            </a:pPr>
            <a:r>
              <a:rPr lang="en-US" sz="2200" i="1"/>
              <a:t>All guidance and slide content developed in collaboration with members of the AI CoP and representatives from GKIM, OverOps KML, MarCom, M2, PIQA, and beyond. </a:t>
            </a:r>
          </a:p>
        </p:txBody>
      </p:sp>
    </p:spTree>
    <p:extLst>
      <p:ext uri="{BB962C8B-B14F-4D97-AF65-F5344CB8AC3E}">
        <p14:creationId xmlns:p14="http://schemas.microsoft.com/office/powerpoint/2010/main" val="1014271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65151D-31B2-A52A-78DC-A8D34D1BC7C7}"/>
              </a:ext>
            </a:extLst>
          </p:cNvPr>
          <p:cNvSpPr>
            <a:spLocks noGrp="1"/>
          </p:cNvSpPr>
          <p:nvPr>
            <p:ph type="sldNum" sz="quarter" idx="10"/>
          </p:nvPr>
        </p:nvSpPr>
        <p:spPr/>
        <p:txBody>
          <a:bodyPr/>
          <a:lstStyle/>
          <a:p>
            <a:fld id="{AAC8BD42-323A-4949-A8CE-01CEE144D48E}" type="slidenum">
              <a:rPr lang="en-US" smtClean="0"/>
              <a:pPr/>
              <a:t>30</a:t>
            </a:fld>
            <a:endParaRPr lang="en-US"/>
          </a:p>
        </p:txBody>
      </p:sp>
      <p:sp>
        <p:nvSpPr>
          <p:cNvPr id="10" name="TextBox 9">
            <a:extLst>
              <a:ext uri="{FF2B5EF4-FFF2-40B4-BE49-F238E27FC236}">
                <a16:creationId xmlns:a16="http://schemas.microsoft.com/office/drawing/2014/main" id="{5E513A19-3E63-ACD1-8EC4-17FDE4D0D59A}"/>
              </a:ext>
            </a:extLst>
          </p:cNvPr>
          <p:cNvSpPr txBox="1"/>
          <p:nvPr/>
        </p:nvSpPr>
        <p:spPr>
          <a:xfrm>
            <a:off x="1519518" y="126029"/>
            <a:ext cx="7762314" cy="6731971"/>
          </a:xfrm>
          <a:prstGeom prst="rect">
            <a:avLst/>
          </a:prstGeom>
          <a:noFill/>
        </p:spPr>
        <p:txBody>
          <a:bodyPr wrap="square">
            <a:spAutoFit/>
          </a:bodyPr>
          <a:lstStyle/>
          <a:p>
            <a:pPr marL="0" marR="0">
              <a:lnSpc>
                <a:spcPts val="12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Body CS)"/>
              </a:rPr>
              <a:t>RESOURCES:</a:t>
            </a:r>
          </a:p>
          <a:p>
            <a:pPr marL="0" marR="0">
              <a:lnSpc>
                <a:spcPts val="12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The art of the prompt: How to get the best out of generative AI</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2"/>
              </a:rPr>
              <a:t>news.microsoft.com/source/features/ai/the-art-of-the-prompt-how-to-get-the-best-out-of-generative-ai/</a:t>
            </a:r>
            <a:r>
              <a:rPr lang="en-US" sz="1800" dirty="0">
                <a:effectLst/>
                <a:latin typeface="Calibri" panose="020F0502020204030204" pitchFamily="34" charset="0"/>
                <a:ea typeface="Calibri" panose="020F0502020204030204" pitchFamily="34" charset="0"/>
                <a:cs typeface="Times New Roman (Body CS)"/>
              </a:rPr>
              <a:t> </a:t>
            </a:r>
          </a:p>
          <a:p>
            <a:pPr marR="0">
              <a:lnSpc>
                <a:spcPts val="12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Introduction to prompt design</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3"/>
              </a:rPr>
              <a:t>cloud.google.com/vertex-ai/docs/generative-ai/learn/introduction-prompt-design</a:t>
            </a:r>
            <a:r>
              <a:rPr lang="en-US" sz="1800" dirty="0">
                <a:effectLst/>
                <a:latin typeface="Calibri" panose="020F0502020204030204" pitchFamily="34" charset="0"/>
                <a:ea typeface="Calibri" panose="020F0502020204030204" pitchFamily="34" charset="0"/>
                <a:cs typeface="Times New Roman (Body CS)"/>
              </a:rPr>
              <a:t> </a:t>
            </a:r>
          </a:p>
          <a:p>
            <a:pPr marR="0">
              <a:lnSpc>
                <a:spcPts val="12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Generative AI prompt samples</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4"/>
              </a:rPr>
              <a:t>cloud.google.com/vertex-ai/docs/generative-ai/learn/prompt-samples</a:t>
            </a:r>
            <a:endParaRPr lang="en-US" sz="1800" u="sng" dirty="0">
              <a:solidFill>
                <a:srgbClr val="00A2C7"/>
              </a:solidFill>
              <a:effectLst/>
              <a:latin typeface="Calibri" panose="020F0502020204030204" pitchFamily="34" charset="0"/>
              <a:ea typeface="Calibri" panose="020F0502020204030204" pitchFamily="34" charset="0"/>
              <a:cs typeface="Times New Roman (Body CS)"/>
            </a:endParaRPr>
          </a:p>
          <a:p>
            <a:pPr marR="0">
              <a:lnSpc>
                <a:spcPts val="12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Generative AI for Content Creators</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5"/>
              </a:rPr>
              <a:t>contentstack.com/blog/all-about-headless/how-to-transform-your-content-creation-with-generative-ai/</a:t>
            </a:r>
            <a:r>
              <a:rPr lang="en-US" sz="1800" dirty="0">
                <a:effectLst/>
                <a:latin typeface="Calibri" panose="020F0502020204030204" pitchFamily="34" charset="0"/>
                <a:ea typeface="Calibri" panose="020F0502020204030204" pitchFamily="34" charset="0"/>
                <a:cs typeface="Times New Roman (Body CS)"/>
              </a:rPr>
              <a:t> </a:t>
            </a:r>
          </a:p>
          <a:p>
            <a:pPr marR="0">
              <a:lnSpc>
                <a:spcPts val="12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The Generative AI Starter Guide for Communicators and Content Creators</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6"/>
              </a:rPr>
              <a:t>missionnorth.com/dispatches/the-generative-ai-starter-guide-for-communicators-and-content-creators</a:t>
            </a:r>
            <a:r>
              <a:rPr lang="en-US" sz="1800" dirty="0">
                <a:effectLst/>
                <a:latin typeface="Calibri" panose="020F0502020204030204" pitchFamily="34" charset="0"/>
                <a:ea typeface="Calibri" panose="020F0502020204030204" pitchFamily="34" charset="0"/>
                <a:cs typeface="Times New Roman (Body CS)"/>
              </a:rPr>
              <a:t> </a:t>
            </a:r>
          </a:p>
          <a:p>
            <a:pPr marR="0">
              <a:lnSpc>
                <a:spcPts val="12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Guidelines for Responsible Content Creation with Generative AI</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7"/>
              </a:rPr>
              <a:t>contently.com/2023/01/03/guidelines-for-responsible-content-creation-with-generative-ai/</a:t>
            </a:r>
            <a:r>
              <a:rPr lang="en-US" sz="1800" dirty="0">
                <a:effectLst/>
                <a:latin typeface="Calibri" panose="020F0502020204030204" pitchFamily="34" charset="0"/>
                <a:ea typeface="Calibri" panose="020F0502020204030204" pitchFamily="34" charset="0"/>
                <a:cs typeface="Times New Roman (Body CS)"/>
              </a:rPr>
              <a:t> </a:t>
            </a:r>
          </a:p>
          <a:p>
            <a:pPr marR="0">
              <a:lnSpc>
                <a:spcPts val="12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OECD.AI Guidelines for Responsible Content Creation with Generative AI</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8"/>
              </a:rPr>
              <a:t>oecd.ai/en/catalogue/tools/guidelines-for-responsible-content-creation-with-generative-ai</a:t>
            </a:r>
            <a:r>
              <a:rPr lang="en-US" sz="1800" dirty="0">
                <a:effectLst/>
                <a:latin typeface="Calibri" panose="020F0502020204030204" pitchFamily="34" charset="0"/>
                <a:ea typeface="Calibri" panose="020F0502020204030204" pitchFamily="34" charset="0"/>
                <a:cs typeface="Times New Roman (Body CS)"/>
              </a:rPr>
              <a:t> </a:t>
            </a:r>
          </a:p>
          <a:p>
            <a:pPr marR="0">
              <a:lnSpc>
                <a:spcPts val="12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AI Influence Level (AIL) v1.0</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9"/>
              </a:rPr>
              <a:t>danielmiessler.com/p/ai-influence-level-ail</a:t>
            </a:r>
            <a:r>
              <a:rPr lang="en-US" sz="1800" dirty="0">
                <a:effectLst/>
                <a:latin typeface="Calibri" panose="020F0502020204030204" pitchFamily="34" charset="0"/>
                <a:ea typeface="Calibri" panose="020F0502020204030204" pitchFamily="34" charset="0"/>
                <a:cs typeface="Times New Roman (Body CS)"/>
              </a:rPr>
              <a:t> </a:t>
            </a:r>
          </a:p>
          <a:p>
            <a:pPr marR="0">
              <a:lnSpc>
                <a:spcPts val="12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Body CS)"/>
            </a:endParaRPr>
          </a:p>
          <a:p>
            <a:pPr marL="285750" marR="0" indent="-285750">
              <a:lnSpc>
                <a:spcPts val="12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Body CS)"/>
              </a:rPr>
              <a:t>Why Using a Polite Tone with AI Matters</a:t>
            </a:r>
            <a:r>
              <a:rPr lang="en-US" sz="1800" dirty="0">
                <a:effectLst/>
                <a:latin typeface="Calibri" panose="020F0502020204030204" pitchFamily="34" charset="0"/>
                <a:ea typeface="Calibri" panose="020F0502020204030204" pitchFamily="34" charset="0"/>
                <a:cs typeface="Times New Roman (Body CS)"/>
              </a:rPr>
              <a:t>: </a:t>
            </a:r>
            <a:r>
              <a:rPr lang="en-US" sz="1800" u="sng" dirty="0">
                <a:solidFill>
                  <a:srgbClr val="00A2C7"/>
                </a:solidFill>
                <a:effectLst/>
                <a:latin typeface="Calibri" panose="020F0502020204030204" pitchFamily="34" charset="0"/>
                <a:ea typeface="Calibri" panose="020F0502020204030204" pitchFamily="34" charset="0"/>
                <a:cs typeface="Times New Roman (Body CS)"/>
                <a:hlinkClick r:id="rId10"/>
              </a:rPr>
              <a:t>microsoft.com/en-us/worklab/why-using-a-polite-tone-with-ai-matters</a:t>
            </a:r>
            <a:r>
              <a:rPr lang="en-US" sz="1800" dirty="0">
                <a:effectLst/>
                <a:latin typeface="Calibri" panose="020F0502020204030204" pitchFamily="34" charset="0"/>
                <a:ea typeface="Calibri" panose="020F0502020204030204" pitchFamily="34" charset="0"/>
                <a:cs typeface="Times New Roman (Body CS)"/>
              </a:rPr>
              <a:t> </a:t>
            </a:r>
          </a:p>
        </p:txBody>
      </p:sp>
    </p:spTree>
    <p:extLst>
      <p:ext uri="{BB962C8B-B14F-4D97-AF65-F5344CB8AC3E}">
        <p14:creationId xmlns:p14="http://schemas.microsoft.com/office/powerpoint/2010/main" val="2402374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ABE5E3-68ED-AD65-1B8F-1AD0FFBA78C6}"/>
              </a:ext>
            </a:extLst>
          </p:cNvPr>
          <p:cNvSpPr>
            <a:spLocks noGrp="1"/>
          </p:cNvSpPr>
          <p:nvPr>
            <p:ph type="sldNum" sz="quarter" idx="10"/>
          </p:nvPr>
        </p:nvSpPr>
        <p:spPr/>
        <p:txBody>
          <a:bodyPr/>
          <a:lstStyle/>
          <a:p>
            <a:fld id="{AAC8BD42-323A-4949-A8CE-01CEE144D48E}" type="slidenum">
              <a:rPr lang="en-US" smtClean="0"/>
              <a:pPr/>
              <a:t>31</a:t>
            </a:fld>
            <a:endParaRPr lang="en-US"/>
          </a:p>
        </p:txBody>
      </p:sp>
      <p:sp>
        <p:nvSpPr>
          <p:cNvPr id="4" name="TextBox 3">
            <a:extLst>
              <a:ext uri="{FF2B5EF4-FFF2-40B4-BE49-F238E27FC236}">
                <a16:creationId xmlns:a16="http://schemas.microsoft.com/office/drawing/2014/main" id="{405D4C5A-41FD-2B60-E0B5-F0D1D0FC1594}"/>
              </a:ext>
            </a:extLst>
          </p:cNvPr>
          <p:cNvSpPr txBox="1"/>
          <p:nvPr/>
        </p:nvSpPr>
        <p:spPr>
          <a:xfrm>
            <a:off x="5655610" y="428178"/>
            <a:ext cx="6098240" cy="6001643"/>
          </a:xfrm>
          <a:prstGeom prst="rect">
            <a:avLst/>
          </a:prstGeom>
          <a:noFill/>
        </p:spPr>
        <p:txBody>
          <a:bodyPr wrap="square">
            <a:spAutoFit/>
          </a:bodyPr>
          <a:lstStyle/>
          <a:p>
            <a:pPr algn="l"/>
            <a:r>
              <a:rPr lang="en-US" sz="2400" b="0" i="0" dirty="0">
                <a:solidFill>
                  <a:srgbClr val="0D0D0D"/>
                </a:solidFill>
                <a:effectLst/>
                <a:latin typeface="Söhne"/>
              </a:rPr>
              <a:t>Once upon a time, in a small village suffering from famine, a traveler arrived with nothing but a large cooking pot. The villagers, initially wary of the stranger, refused to share their food with him. Undeterred, the traveler set up a fire in the village square and filled his pot with water.</a:t>
            </a:r>
          </a:p>
          <a:p>
            <a:pPr algn="l"/>
            <a:endParaRPr lang="en-US" sz="2400" b="0" i="0" dirty="0">
              <a:solidFill>
                <a:srgbClr val="0D0D0D"/>
              </a:solidFill>
              <a:effectLst/>
              <a:latin typeface="Söhne"/>
            </a:endParaRPr>
          </a:p>
          <a:p>
            <a:pPr algn="l"/>
            <a:r>
              <a:rPr lang="en-US" sz="2400" b="0" i="0" dirty="0">
                <a:solidFill>
                  <a:srgbClr val="0D0D0D"/>
                </a:solidFill>
                <a:effectLst/>
                <a:latin typeface="Söhne"/>
              </a:rPr>
              <a:t>Intrigued by his actions, the villagers gathered around to watch. The traveler announced that he was going to make "stone soup" and pulled a smooth stone from his pocket, placing it into the pot of boiling water. As the water simmered, the traveler tasted it and exclaimed how delicious it was, despite the lack of ingredients.</a:t>
            </a:r>
          </a:p>
        </p:txBody>
      </p:sp>
      <p:pic>
        <p:nvPicPr>
          <p:cNvPr id="1026" name="Picture 2" descr="Stone Soup | Book by Marcia Brown | Official Publisher Page | Simon &amp;  Schuster">
            <a:extLst>
              <a:ext uri="{FF2B5EF4-FFF2-40B4-BE49-F238E27FC236}">
                <a16:creationId xmlns:a16="http://schemas.microsoft.com/office/drawing/2014/main" id="{57C4AF7B-2880-EBC6-B7DB-C8EF6EBC4B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791" y="861136"/>
            <a:ext cx="3832043" cy="5135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4913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B2142A-2FAF-842E-C771-7D0DCEEC62C5}"/>
              </a:ext>
            </a:extLst>
          </p:cNvPr>
          <p:cNvSpPr>
            <a:spLocks noGrp="1"/>
          </p:cNvSpPr>
          <p:nvPr>
            <p:ph type="sldNum" sz="quarter" idx="10"/>
          </p:nvPr>
        </p:nvSpPr>
        <p:spPr/>
        <p:txBody>
          <a:bodyPr/>
          <a:lstStyle/>
          <a:p>
            <a:fld id="{AAC8BD42-323A-4949-A8CE-01CEE144D48E}" type="slidenum">
              <a:rPr lang="en-US" smtClean="0"/>
              <a:pPr/>
              <a:t>32</a:t>
            </a:fld>
            <a:endParaRPr lang="en-US"/>
          </a:p>
        </p:txBody>
      </p:sp>
      <p:sp>
        <p:nvSpPr>
          <p:cNvPr id="4" name="TextBox 3">
            <a:extLst>
              <a:ext uri="{FF2B5EF4-FFF2-40B4-BE49-F238E27FC236}">
                <a16:creationId xmlns:a16="http://schemas.microsoft.com/office/drawing/2014/main" id="{3D9EB7EE-2810-EE5C-2A49-426FC898E862}"/>
              </a:ext>
            </a:extLst>
          </p:cNvPr>
          <p:cNvSpPr txBox="1"/>
          <p:nvPr/>
        </p:nvSpPr>
        <p:spPr>
          <a:xfrm>
            <a:off x="453839" y="1033462"/>
            <a:ext cx="6098240" cy="5262979"/>
          </a:xfrm>
          <a:prstGeom prst="rect">
            <a:avLst/>
          </a:prstGeom>
          <a:noFill/>
        </p:spPr>
        <p:txBody>
          <a:bodyPr wrap="square">
            <a:spAutoFit/>
          </a:bodyPr>
          <a:lstStyle/>
          <a:p>
            <a:pPr algn="l"/>
            <a:r>
              <a:rPr lang="en-US" sz="2400" b="0" i="0" dirty="0">
                <a:solidFill>
                  <a:srgbClr val="0D0D0D"/>
                </a:solidFill>
                <a:effectLst/>
                <a:latin typeface="Söhne"/>
              </a:rPr>
              <a:t>Curiosity piqued, the villagers began to contribute small amounts of food to the pot: a handful of carrots, a few potatoes, some herbs and spices. Before long, a hearty soup was simmering, filling the air with a tantalizing aroma.</a:t>
            </a:r>
          </a:p>
          <a:p>
            <a:pPr algn="l"/>
            <a:endParaRPr lang="en-US" sz="2400" b="0" i="0" dirty="0">
              <a:solidFill>
                <a:srgbClr val="0D0D0D"/>
              </a:solidFill>
              <a:effectLst/>
              <a:latin typeface="Söhne"/>
            </a:endParaRPr>
          </a:p>
          <a:p>
            <a:pPr algn="l"/>
            <a:r>
              <a:rPr lang="en-US" sz="2400" b="0" i="0" dirty="0">
                <a:solidFill>
                  <a:srgbClr val="0D0D0D"/>
                </a:solidFill>
                <a:effectLst/>
                <a:latin typeface="Söhne"/>
              </a:rPr>
              <a:t>As the soup cooked, the villagers realized that by each contributing what little they had, they could create a nourishing meal for everyone to share. They came together, shared stories, and enjoyed a feast made possible through cooperation and community spirit.</a:t>
            </a:r>
          </a:p>
          <a:p>
            <a:pPr algn="l"/>
            <a:endParaRPr lang="en-US" sz="2400" b="0" i="0" dirty="0">
              <a:solidFill>
                <a:srgbClr val="0D0D0D"/>
              </a:solidFill>
              <a:effectLst/>
              <a:latin typeface="Söhne"/>
            </a:endParaRPr>
          </a:p>
        </p:txBody>
      </p:sp>
      <p:sp>
        <p:nvSpPr>
          <p:cNvPr id="6" name="TextBox 5">
            <a:extLst>
              <a:ext uri="{FF2B5EF4-FFF2-40B4-BE49-F238E27FC236}">
                <a16:creationId xmlns:a16="http://schemas.microsoft.com/office/drawing/2014/main" id="{71B139A0-C14D-C21C-5647-598FE6EF4AAD}"/>
              </a:ext>
            </a:extLst>
          </p:cNvPr>
          <p:cNvSpPr txBox="1"/>
          <p:nvPr/>
        </p:nvSpPr>
        <p:spPr>
          <a:xfrm>
            <a:off x="6856879" y="3664952"/>
            <a:ext cx="5335121" cy="2308324"/>
          </a:xfrm>
          <a:prstGeom prst="rect">
            <a:avLst/>
          </a:prstGeom>
          <a:noFill/>
        </p:spPr>
        <p:txBody>
          <a:bodyPr wrap="square">
            <a:spAutoFit/>
          </a:bodyPr>
          <a:lstStyle/>
          <a:p>
            <a:pPr algn="l"/>
            <a:r>
              <a:rPr lang="en-US" sz="2400" b="0" i="0" dirty="0">
                <a:solidFill>
                  <a:srgbClr val="0D0D0D"/>
                </a:solidFill>
                <a:effectLst/>
                <a:latin typeface="Söhne"/>
              </a:rPr>
              <a:t>In the end, the traveler thanked the villagers for their generosity and revealed that the "stone soup" was simply a catalyst for bringing them together and demonstrating the power of sharing and cooperation, even in the face of scarcity.</a:t>
            </a:r>
          </a:p>
        </p:txBody>
      </p:sp>
      <p:pic>
        <p:nvPicPr>
          <p:cNvPr id="2050" name="Picture 2" descr="Making Soup with the Kids: May's Stone Soup Recipe - Home Cooks Guide">
            <a:extLst>
              <a:ext uri="{FF2B5EF4-FFF2-40B4-BE49-F238E27FC236}">
                <a16:creationId xmlns:a16="http://schemas.microsoft.com/office/drawing/2014/main" id="{2AF6BD7A-7E33-6533-A432-18D9BF247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5888" y="495300"/>
            <a:ext cx="2768600" cy="29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85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B0F35D75-A496-4077-AF77-60482B2D699A}"/>
              </a:ext>
            </a:extLst>
          </p:cNvPr>
          <p:cNvSpPr>
            <a:spLocks noGrp="1"/>
          </p:cNvSpPr>
          <p:nvPr>
            <p:ph type="ctrTitle"/>
          </p:nvPr>
        </p:nvSpPr>
        <p:spPr/>
        <p:txBody>
          <a:bodyPr/>
          <a:lstStyle/>
          <a:p>
            <a:r>
              <a:rPr lang="en-US"/>
              <a:t>Thank you! Questions?</a:t>
            </a:r>
          </a:p>
        </p:txBody>
      </p:sp>
    </p:spTree>
    <p:extLst>
      <p:ext uri="{BB962C8B-B14F-4D97-AF65-F5344CB8AC3E}">
        <p14:creationId xmlns:p14="http://schemas.microsoft.com/office/powerpoint/2010/main" val="3793482313"/>
      </p:ext>
    </p:extLst>
  </p:cSld>
  <p:clrMapOvr>
    <a:masterClrMapping/>
  </p:clrMapOvr>
</p:sld>
</file>

<file path=ppt/theme/theme1.xml><?xml version="1.0" encoding="utf-8"?>
<a:theme xmlns:a="http://schemas.openxmlformats.org/drawingml/2006/main" name="CRS_2020_PPT">
  <a:themeElements>
    <a:clrScheme name="CRS_2020_Palette_Microsoft">
      <a:dk1>
        <a:srgbClr val="000000"/>
      </a:dk1>
      <a:lt1>
        <a:srgbClr val="FFFFFF"/>
      </a:lt1>
      <a:dk2>
        <a:srgbClr val="00A2C7"/>
      </a:dk2>
      <a:lt2>
        <a:srgbClr val="BFB8AF"/>
      </a:lt2>
      <a:accent1>
        <a:srgbClr val="7999AC"/>
      </a:accent1>
      <a:accent2>
        <a:srgbClr val="9053A1"/>
      </a:accent2>
      <a:accent3>
        <a:srgbClr val="79A02C"/>
      </a:accent3>
      <a:accent4>
        <a:srgbClr val="EF6E0B"/>
      </a:accent4>
      <a:accent5>
        <a:srgbClr val="0099A9"/>
      </a:accent5>
      <a:accent6>
        <a:srgbClr val="00468B"/>
      </a:accent6>
      <a:hlink>
        <a:srgbClr val="00A2C7"/>
      </a:hlink>
      <a:folHlink>
        <a:srgbClr val="9053A1"/>
      </a:folHlink>
    </a:clrScheme>
    <a:fontScheme name="CRS_PPT_Fonts">
      <a:majorFont>
        <a:latin typeface="Times New Roman"/>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S Widescreen" id="{CFFC27CA-38B2-44D6-A06B-26E64580EB95}" vid="{E09D2465-BE53-436C-AD46-F0ABA32C0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18dd78e2-197c-4509-928f-a98431db71fe">
      <UserInfo>
        <DisplayName>Limited Access System Group For Web 18dd78e2-197c-4509-928f-a98431db71fe</DisplayName>
        <AccountId>33</AccountId>
        <AccountType/>
      </UserInfo>
      <UserInfo>
        <DisplayName>Birhane, Eleni</DisplayName>
        <AccountId>12</AccountId>
        <AccountType/>
      </UserInfo>
      <UserInfo>
        <DisplayName>TM-AI-for-Content-Creators Members</DisplayName>
        <AccountId>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A8C0D4435C194483E623F2B6AC20F4" ma:contentTypeVersion="10" ma:contentTypeDescription="Create a new document." ma:contentTypeScope="" ma:versionID="24e746be26077cd4def16e7464b3a157">
  <xsd:schema xmlns:xsd="http://www.w3.org/2001/XMLSchema" xmlns:xs="http://www.w3.org/2001/XMLSchema" xmlns:p="http://schemas.microsoft.com/office/2006/metadata/properties" xmlns:ns2="debc1dfa-3c3a-4037-b270-81fe2df22f21" xmlns:ns3="18dd78e2-197c-4509-928f-a98431db71fe" targetNamespace="http://schemas.microsoft.com/office/2006/metadata/properties" ma:root="true" ma:fieldsID="3cd5781667d21302da8376b46f4f1bef" ns2:_="" ns3:_="">
    <xsd:import namespace="debc1dfa-3c3a-4037-b270-81fe2df22f21"/>
    <xsd:import namespace="18dd78e2-197c-4509-928f-a98431db71f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MediaServiceDateTaken" minOccurs="0"/>
                <xsd:element ref="ns2:MediaLengthInSecond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bc1dfa-3c3a-4037-b270-81fe2df22f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dd78e2-197c-4509-928f-a98431db71f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C06ABE-C975-43B5-A892-E40855A7A6CB}">
  <ds:schemaRefs>
    <ds:schemaRef ds:uri="http://schemas.microsoft.com/sharepoint/v3/contenttype/forms"/>
  </ds:schemaRefs>
</ds:datastoreItem>
</file>

<file path=customXml/itemProps2.xml><?xml version="1.0" encoding="utf-8"?>
<ds:datastoreItem xmlns:ds="http://schemas.openxmlformats.org/officeDocument/2006/customXml" ds:itemID="{7E0323CD-7BF5-434D-8671-421F4FB0C19B}">
  <ds:schemaRefs>
    <ds:schemaRef ds:uri="http://purl.org/dc/terms/"/>
    <ds:schemaRef ds:uri="18dd78e2-197c-4509-928f-a98431db71fe"/>
    <ds:schemaRef ds:uri="http://schemas.microsoft.com/office/2006/metadata/properties"/>
    <ds:schemaRef ds:uri="http://purl.org/dc/dcmitype/"/>
    <ds:schemaRef ds:uri="debc1dfa-3c3a-4037-b270-81fe2df22f21"/>
    <ds:schemaRef ds:uri="http://schemas.microsoft.com/office/2006/documentManagement/types"/>
    <ds:schemaRef ds:uri="http://schemas.openxmlformats.org/package/2006/metadata/core-properties"/>
    <ds:schemaRef ds:uri="http://purl.org/dc/elements/1.1/"/>
    <ds:schemaRef ds:uri="http://www.w3.org/XML/1998/namespace"/>
    <ds:schemaRef ds:uri="http://schemas.microsoft.com/office/infopath/2007/PartnerControls"/>
  </ds:schemaRefs>
</ds:datastoreItem>
</file>

<file path=customXml/itemProps3.xml><?xml version="1.0" encoding="utf-8"?>
<ds:datastoreItem xmlns:ds="http://schemas.openxmlformats.org/officeDocument/2006/customXml" ds:itemID="{C09F7FC9-73D5-4562-BC07-0CFF15356C2B}">
  <ds:schemaRefs>
    <ds:schemaRef ds:uri="18dd78e2-197c-4509-928f-a98431db71fe"/>
    <ds:schemaRef ds:uri="debc1dfa-3c3a-4037-b270-81fe2df22f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CRS_Widescreen (4)</Template>
  <TotalTime>596</TotalTime>
  <Words>4668</Words>
  <Application>Microsoft Macintosh PowerPoint</Application>
  <PresentationFormat>Widescreen</PresentationFormat>
  <Paragraphs>343</Paragraphs>
  <Slides>33</Slides>
  <Notes>17</Notes>
  <HiddenSlides>1</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-apple-system</vt:lpstr>
      <vt:lpstr>Aptos</vt:lpstr>
      <vt:lpstr>Arial</vt:lpstr>
      <vt:lpstr>Arial Black</vt:lpstr>
      <vt:lpstr>Calibri</vt:lpstr>
      <vt:lpstr>Courier New</vt:lpstr>
      <vt:lpstr>Söhne</vt:lpstr>
      <vt:lpstr>Symbol</vt:lpstr>
      <vt:lpstr>Times</vt:lpstr>
      <vt:lpstr>Times New Roman</vt:lpstr>
      <vt:lpstr>Wingdings</vt:lpstr>
      <vt:lpstr>CRS_2020_PPT</vt:lpstr>
      <vt:lpstr>Generative AI Basics:  SUN CSA network March 28, 2024</vt:lpstr>
      <vt:lpstr>PowerPoint Presentation</vt:lpstr>
      <vt:lpstr>PowerPoint Presentation</vt:lpstr>
      <vt:lpstr>PowerPoint Presentation</vt:lpstr>
      <vt:lpstr>PowerPoint Presentation</vt:lpstr>
      <vt:lpstr>What is generative AI?</vt:lpstr>
      <vt:lpstr>PowerPoint Presentation</vt:lpstr>
      <vt:lpstr>What can we use generative AI for?</vt:lpstr>
      <vt:lpstr>PowerPoint Presentation</vt:lpstr>
      <vt:lpstr>PowerPoint Presentation</vt:lpstr>
      <vt:lpstr>PowerPoint Presentation</vt:lpstr>
      <vt:lpstr>PowerPoint Presentation</vt:lpstr>
      <vt:lpstr>Generative AI Creates Many Kinds of Risks</vt:lpstr>
      <vt:lpstr>What are the dos and do not’s of using generative AI?</vt:lpstr>
      <vt:lpstr>Why use Bing Chat Enterprise?</vt:lpstr>
      <vt:lpstr>What is a prompt?</vt:lpstr>
      <vt:lpstr>Prompt Design</vt:lpstr>
      <vt:lpstr>Important Considerations</vt:lpstr>
      <vt:lpstr>AI Outperforms People in Some Tasks, but Not All</vt:lpstr>
      <vt:lpstr>How ChatGPT summarizes the work of SUN CSA</vt:lpstr>
      <vt:lpstr>Activity: Exploring AI tools</vt:lpstr>
      <vt:lpstr>Sample Prompts (from CRS strategy session)</vt:lpstr>
      <vt:lpstr>Sample Prompts for SUN CSA network</vt:lpstr>
      <vt:lpstr>Sample Reflection Questions – Group Sharing</vt:lpstr>
      <vt:lpstr>Possible Future AI Considerations for your Agency</vt:lpstr>
      <vt:lpstr>Democratization of Work and Redistribution  of Workload</vt:lpstr>
      <vt:lpstr>Balancing AI Energy and Emissions Impacts </vt:lpstr>
      <vt:lpstr>PowerPoint Presentation</vt:lpstr>
      <vt:lpstr>Relevant Resources</vt:lpstr>
      <vt:lpstr>PowerPoint Presentation</vt:lpstr>
      <vt:lpstr>PowerPoint Presentation</vt:lpstr>
      <vt:lpstr>PowerPoint Presentation</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Change Platform Cross-Learning Session</dc:title>
  <dc:creator>Wiedmaier, Paul</dc:creator>
  <cp:lastModifiedBy>Joshua Poole</cp:lastModifiedBy>
  <cp:revision>12</cp:revision>
  <dcterms:created xsi:type="dcterms:W3CDTF">2023-09-25T15:42:54Z</dcterms:created>
  <dcterms:modified xsi:type="dcterms:W3CDTF">2024-03-28T03:56:20Z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0x0101009DA8C0D4435C194483E623F2B6AC20F4</vt:lpwstr>
  </property>
  <property fmtid="{D5CDD505-2E9C-101B-9397-08002B2CF9AE}" pid="3" name="MediaServiceImageTags">
    <vt:lpwstr/>
  </property>
</Properties>
</file>