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34" r:id="rId4"/>
  </p:sldMasterIdLst>
  <p:notesMasterIdLst>
    <p:notesMasterId r:id="rId17"/>
  </p:notesMasterIdLst>
  <p:sldIdLst>
    <p:sldId id="333" r:id="rId5"/>
    <p:sldId id="335" r:id="rId6"/>
    <p:sldId id="364" r:id="rId7"/>
    <p:sldId id="279" r:id="rId8"/>
    <p:sldId id="274" r:id="rId9"/>
    <p:sldId id="311" r:id="rId10"/>
    <p:sldId id="366" r:id="rId11"/>
    <p:sldId id="310" r:id="rId12"/>
    <p:sldId id="368" r:id="rId13"/>
    <p:sldId id="312" r:id="rId14"/>
    <p:sldId id="369" r:id="rId15"/>
    <p:sldId id="313" r:id="rId1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ample CRS slides" id="{C7F0B551-492B-DC42-8FF3-EFAE171BB86C}">
          <p14:sldIdLst>
            <p14:sldId id="333"/>
            <p14:sldId id="335"/>
            <p14:sldId id="364"/>
            <p14:sldId id="279"/>
            <p14:sldId id="274"/>
            <p14:sldId id="311"/>
            <p14:sldId id="366"/>
            <p14:sldId id="310"/>
            <p14:sldId id="368"/>
            <p14:sldId id="312"/>
            <p14:sldId id="369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4080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pos="5064" userDrawn="1">
          <p15:clr>
            <a:srgbClr val="A4A3A4"/>
          </p15:clr>
        </p15:guide>
        <p15:guide id="6" pos="5232" userDrawn="1">
          <p15:clr>
            <a:srgbClr val="A4A3A4"/>
          </p15:clr>
        </p15:guide>
        <p15:guide id="7" pos="5664" userDrawn="1">
          <p15:clr>
            <a:srgbClr val="A4A3A4"/>
          </p15:clr>
        </p15:guide>
        <p15:guide id="8" orient="horz" pos="600" userDrawn="1">
          <p15:clr>
            <a:srgbClr val="A4A3A4"/>
          </p15:clr>
        </p15:guide>
        <p15:guide id="9" orient="horz" pos="2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DE6"/>
    <a:srgbClr val="0000FF"/>
    <a:srgbClr val="FFFFFF"/>
    <a:srgbClr val="88AA42"/>
    <a:srgbClr val="647D33"/>
    <a:srgbClr val="83588F"/>
    <a:srgbClr val="177D95"/>
    <a:srgbClr val="89AC46"/>
    <a:srgbClr val="C5D6A4"/>
    <a:srgbClr val="9D6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86610" autoAdjust="0"/>
  </p:normalViewPr>
  <p:slideViewPr>
    <p:cSldViewPr snapToGrid="0" snapToObjects="1">
      <p:cViewPr varScale="1">
        <p:scale>
          <a:sx n="51" d="100"/>
          <a:sy n="51" d="100"/>
        </p:scale>
        <p:origin x="1688" y="52"/>
      </p:cViewPr>
      <p:guideLst>
        <p:guide orient="horz" pos="2160"/>
        <p:guide pos="2880"/>
        <p:guide orient="horz" pos="4080"/>
        <p:guide orient="horz" pos="3552"/>
        <p:guide pos="5064"/>
        <p:guide pos="5232"/>
        <p:guide pos="5664"/>
        <p:guide orient="horz" pos="600"/>
        <p:guide orient="horz" pos="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F44C2-2B48-2440-B91F-9AA6981E740C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77AE1-64B2-544E-9109-A75612B0A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3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831CCA-8F74-453D-9825-474AE90FA9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27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A5B7E7-E587-8349-8679-CA163636E3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o-LA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77AE1-64B2-544E-9109-A75612B0A1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53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o-LA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77AE1-64B2-544E-9109-A75612B0A1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33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77AE1-64B2-544E-9109-A75612B0A1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40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olor paths">
            <a:extLst>
              <a:ext uri="{FF2B5EF4-FFF2-40B4-BE49-F238E27FC236}">
                <a16:creationId xmlns:a16="http://schemas.microsoft.com/office/drawing/2014/main" id="{03F17C37-58B6-D640-B2FE-0D7DA2AF5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Color path 26°">
              <a:extLst>
                <a:ext uri="{FF2B5EF4-FFF2-40B4-BE49-F238E27FC236}">
                  <a16:creationId xmlns:a16="http://schemas.microsoft.com/office/drawing/2014/main" id="{26826FBE-34F8-EF4B-B617-E0E9A8DCE1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Color path 45°">
              <a:extLst>
                <a:ext uri="{FF2B5EF4-FFF2-40B4-BE49-F238E27FC236}">
                  <a16:creationId xmlns:a16="http://schemas.microsoft.com/office/drawing/2014/main" id="{78431C2D-FF90-4C45-971A-C5E979C77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1143000" y="1905256"/>
            <a:ext cx="6858000" cy="20274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25" b="1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Insert </a:t>
            </a:r>
            <a:r>
              <a:rPr lang="en-US" dirty="0" err="1"/>
              <a:t>Powerpoint</a:t>
            </a:r>
            <a:r>
              <a:rPr lang="en-US" dirty="0"/>
              <a:t> Title</a:t>
            </a:r>
          </a:p>
        </p:txBody>
      </p:sp>
      <p:sp>
        <p:nvSpPr>
          <p:cNvPr id="3" name="Subtitle Placeholder"/>
          <p:cNvSpPr>
            <a:spLocks noGrp="1"/>
          </p:cNvSpPr>
          <p:nvPr>
            <p:ph type="subTitle" idx="1" hasCustomPrompt="1"/>
          </p:nvPr>
        </p:nvSpPr>
        <p:spPr>
          <a:xfrm>
            <a:off x="1143000" y="4024825"/>
            <a:ext cx="6858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75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Insert </a:t>
            </a:r>
            <a:r>
              <a:rPr lang="en-US" dirty="0" err="1"/>
              <a:t>Powerpoint</a:t>
            </a:r>
            <a:r>
              <a:rPr lang="en-US" dirty="0"/>
              <a:t> Subtitle</a:t>
            </a:r>
          </a:p>
        </p:txBody>
      </p:sp>
      <p:sp>
        <p:nvSpPr>
          <p:cNvPr id="6" name="Copyright">
            <a:extLst>
              <a:ext uri="{FF2B5EF4-FFF2-40B4-BE49-F238E27FC236}">
                <a16:creationId xmlns:a16="http://schemas.microsoft.com/office/drawing/2014/main" id="{28693E18-1334-5C4E-AFD1-50F587874E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770" y="6532563"/>
            <a:ext cx="4063160" cy="17932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500"/>
            </a:lvl1pPr>
          </a:lstStyle>
          <a:p>
            <a:pPr lvl="0"/>
            <a:r>
              <a:rPr lang="en-US" dirty="0"/>
              <a:t>©2021 Catholic Relief Services. All Rights Reserved.     21MK-328766M</a:t>
            </a:r>
          </a:p>
        </p:txBody>
      </p:sp>
      <p:pic>
        <p:nvPicPr>
          <p:cNvPr id="8" name="CRS logo" descr="Catholic Relief Services logo">
            <a:extLst>
              <a:ext uri="{FF2B5EF4-FFF2-40B4-BE49-F238E27FC236}">
                <a16:creationId xmlns:a16="http://schemas.microsoft.com/office/drawing/2014/main" id="{C0074AD9-7116-744D-9163-B4AD9046E2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3159" y="762522"/>
            <a:ext cx="1430020" cy="92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92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5D399AF-5922-44E5-9E71-FB33E80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F52E914-CF20-4F3F-B23A-83D4918614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87967"/>
            <a:ext cx="7886700" cy="4678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C1C682E-8FAD-49E8-8F92-927F4518ED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5537" y="6356144"/>
            <a:ext cx="508463" cy="191503"/>
          </a:xfrm>
        </p:spPr>
        <p:txBody>
          <a:bodyPr/>
          <a:lstStyle/>
          <a:p>
            <a:fld id="{D8FE707D-7EDD-4671-B995-A3FBECAF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4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olor paths">
            <a:extLst>
              <a:ext uri="{FF2B5EF4-FFF2-40B4-BE49-F238E27FC236}">
                <a16:creationId xmlns:a16="http://schemas.microsoft.com/office/drawing/2014/main" id="{BBE9F3CB-CB59-9C4A-A1E2-B6BD2460A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Color path 26°">
              <a:extLst>
                <a:ext uri="{FF2B5EF4-FFF2-40B4-BE49-F238E27FC236}">
                  <a16:creationId xmlns:a16="http://schemas.microsoft.com/office/drawing/2014/main" id="{6DDA95E6-8565-0C42-B501-62BEF7B53C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Color path 45°">
              <a:extLst>
                <a:ext uri="{FF2B5EF4-FFF2-40B4-BE49-F238E27FC236}">
                  <a16:creationId xmlns:a16="http://schemas.microsoft.com/office/drawing/2014/main" id="{095BDDDB-21A7-1643-8CB2-B16F42CBB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3928681" y="767882"/>
            <a:ext cx="3933365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1" i="0" baseline="0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 hasCustomPrompt="1"/>
          </p:nvPr>
        </p:nvSpPr>
        <p:spPr>
          <a:xfrm>
            <a:off x="3928681" y="3647607"/>
            <a:ext cx="3933365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Section </a:t>
            </a:r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8" name="CRS logo" descr="Catholic Relief Services logo">
            <a:extLst>
              <a:ext uri="{FF2B5EF4-FFF2-40B4-BE49-F238E27FC236}">
                <a16:creationId xmlns:a16="http://schemas.microsoft.com/office/drawing/2014/main" id="{58200DB7-412F-2F41-A29A-F189D4F55E5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3820" y="5771584"/>
            <a:ext cx="1155700" cy="74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4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72FE8E-6B16-4D1A-89CA-C8AC7AA6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3D0A462B-C595-449A-A3E9-859177802F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87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435F294A-A80F-4AB7-BC6C-6ABE72E40A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46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61F912B-E769-445D-A6C5-06520D908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4614"/>
            <a:ext cx="7886700" cy="1573619"/>
          </a:xfrm>
        </p:spPr>
        <p:txBody>
          <a:bodyPr>
            <a:normAutofit/>
          </a:bodyPr>
          <a:lstStyle>
            <a:lvl1pPr algn="ctr"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C51F313-F232-43FD-98DF-76C3033D07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68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22A299-9D74-4C65-97C9-8376FBB6A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Left">
            <a:extLst>
              <a:ext uri="{FF2B5EF4-FFF2-40B4-BE49-F238E27FC236}">
                <a16:creationId xmlns:a16="http://schemas.microsoft.com/office/drawing/2014/main" id="{15FD8339-C764-4394-984C-4DEE2FF3C3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77926"/>
            <a:ext cx="3805237" cy="47001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Right">
            <a:extLst>
              <a:ext uri="{FF2B5EF4-FFF2-40B4-BE49-F238E27FC236}">
                <a16:creationId xmlns:a16="http://schemas.microsoft.com/office/drawing/2014/main" id="{1A4F065B-EEB2-471E-A8FC-33594BB6812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10113" y="1488559"/>
            <a:ext cx="3805237" cy="47001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628828FE-67C8-45D4-BF26-38EF5A26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45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8BA6FB0-BA43-4CFC-A76D-28EE43778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Left"/>
          <p:cNvSpPr>
            <a:spLocks noGrp="1"/>
          </p:cNvSpPr>
          <p:nvPr>
            <p:ph type="body" idx="1"/>
          </p:nvPr>
        </p:nvSpPr>
        <p:spPr>
          <a:xfrm>
            <a:off x="629842" y="1483717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Left"/>
          <p:cNvSpPr>
            <a:spLocks noGrp="1"/>
          </p:cNvSpPr>
          <p:nvPr>
            <p:ph sz="half" idx="2"/>
          </p:nvPr>
        </p:nvSpPr>
        <p:spPr>
          <a:xfrm>
            <a:off x="629842" y="2318263"/>
            <a:ext cx="3868340" cy="38909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Right"/>
          <p:cNvSpPr>
            <a:spLocks noGrp="1"/>
          </p:cNvSpPr>
          <p:nvPr>
            <p:ph type="body" sz="quarter" idx="3"/>
          </p:nvPr>
        </p:nvSpPr>
        <p:spPr>
          <a:xfrm>
            <a:off x="4629150" y="1483717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Right"/>
          <p:cNvSpPr>
            <a:spLocks noGrp="1"/>
          </p:cNvSpPr>
          <p:nvPr>
            <p:ph sz="quarter" idx="4"/>
          </p:nvPr>
        </p:nvSpPr>
        <p:spPr>
          <a:xfrm>
            <a:off x="4629150" y="2328895"/>
            <a:ext cx="3887391" cy="38909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D43A726A-6EE6-4409-9904-61CC84EBD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94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Fu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EE301A61-FFE4-A248-95E6-8A44756678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" name="Photo Headline Placeholder">
            <a:extLst>
              <a:ext uri="{FF2B5EF4-FFF2-40B4-BE49-F238E27FC236}">
                <a16:creationId xmlns:a16="http://schemas.microsoft.com/office/drawing/2014/main" id="{513A38EA-FCD7-F844-A8CA-A168FB0676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470168"/>
            <a:ext cx="4191000" cy="914400"/>
          </a:xfrm>
          <a:prstGeom prst="rect">
            <a:avLst/>
          </a:prstGeom>
          <a:solidFill>
            <a:schemeClr val="tx2"/>
          </a:solidFill>
        </p:spPr>
        <p:txBody>
          <a:bodyPr lIns="365760" tIns="45720" bIns="0" anchor="ctr"/>
          <a:lstStyle>
            <a:lvl1pPr marL="0" indent="0">
              <a:buNone/>
              <a:defRPr sz="2700" b="1">
                <a:solidFill>
                  <a:schemeClr val="bg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Photo Headline</a:t>
            </a:r>
          </a:p>
        </p:txBody>
      </p:sp>
      <p:sp>
        <p:nvSpPr>
          <p:cNvPr id="16" name="Photo Credit Placeholder">
            <a:extLst>
              <a:ext uri="{FF2B5EF4-FFF2-40B4-BE49-F238E27FC236}">
                <a16:creationId xmlns:a16="http://schemas.microsoft.com/office/drawing/2014/main" id="{322CBD45-9E3B-2945-9D95-A20EEC28DA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770" y="6532563"/>
            <a:ext cx="4063160" cy="17932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Font typeface="Arial" panose="020B0604020202020204" pitchFamily="34" charset="0"/>
              <a:buNone/>
              <a:defRPr sz="825"/>
            </a:lvl1pPr>
          </a:lstStyle>
          <a:p>
            <a:pPr lvl="0"/>
            <a:r>
              <a:rPr lang="en-US" dirty="0"/>
              <a:t>[Photo credit]</a:t>
            </a:r>
          </a:p>
        </p:txBody>
      </p:sp>
    </p:spTree>
    <p:extLst>
      <p:ext uri="{BB962C8B-B14F-4D97-AF65-F5344CB8AC3E}">
        <p14:creationId xmlns:p14="http://schemas.microsoft.com/office/powerpoint/2010/main" val="385597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Ful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EE301A61-FFE4-A248-95E6-8A44756678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" name="Photo Headline Placeholder">
            <a:extLst>
              <a:ext uri="{FF2B5EF4-FFF2-40B4-BE49-F238E27FC236}">
                <a16:creationId xmlns:a16="http://schemas.microsoft.com/office/drawing/2014/main" id="{513A38EA-FCD7-F844-A8CA-A168FB0676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470168"/>
            <a:ext cx="4191000" cy="914400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98000">
                <a:schemeClr val="tx2">
                  <a:alpha val="75000"/>
                </a:schemeClr>
              </a:gs>
            </a:gsLst>
            <a:lin ang="0" scaled="1"/>
          </a:gradFill>
        </p:spPr>
        <p:txBody>
          <a:bodyPr lIns="365760" tIns="45720" bIns="0" anchor="ctr"/>
          <a:lstStyle>
            <a:lvl1pPr marL="0" indent="0">
              <a:buNone/>
              <a:defRPr sz="2700" b="1">
                <a:solidFill>
                  <a:schemeClr val="bg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Photo Headline</a:t>
            </a:r>
          </a:p>
        </p:txBody>
      </p:sp>
      <p:sp>
        <p:nvSpPr>
          <p:cNvPr id="16" name="Photo Credit Placeholder">
            <a:extLst>
              <a:ext uri="{FF2B5EF4-FFF2-40B4-BE49-F238E27FC236}">
                <a16:creationId xmlns:a16="http://schemas.microsoft.com/office/drawing/2014/main" id="{322CBD45-9E3B-2945-9D95-A20EEC28DA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770" y="6532563"/>
            <a:ext cx="4063160" cy="17932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Font typeface="Arial" panose="020B0604020202020204" pitchFamily="34" charset="0"/>
              <a:buNone/>
              <a:defRPr sz="825"/>
            </a:lvl1pPr>
          </a:lstStyle>
          <a:p>
            <a:pPr lvl="0"/>
            <a:r>
              <a:rPr lang="en-US" dirty="0"/>
              <a:t>[Photo credit]</a:t>
            </a:r>
          </a:p>
        </p:txBody>
      </p:sp>
    </p:spTree>
    <p:extLst>
      <p:ext uri="{BB962C8B-B14F-4D97-AF65-F5344CB8AC3E}">
        <p14:creationId xmlns:p14="http://schemas.microsoft.com/office/powerpoint/2010/main" val="100614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olor paths">
            <a:extLst>
              <a:ext uri="{FF2B5EF4-FFF2-40B4-BE49-F238E27FC236}">
                <a16:creationId xmlns:a16="http://schemas.microsoft.com/office/drawing/2014/main" id="{BD5E4208-D2B0-BC43-A73F-4951B7106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Color path 26°">
              <a:extLst>
                <a:ext uri="{FF2B5EF4-FFF2-40B4-BE49-F238E27FC236}">
                  <a16:creationId xmlns:a16="http://schemas.microsoft.com/office/drawing/2014/main" id="{ADA6CD8A-9F21-234D-A8A4-62B09C7567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Color path 45°">
              <a:extLst>
                <a:ext uri="{FF2B5EF4-FFF2-40B4-BE49-F238E27FC236}">
                  <a16:creationId xmlns:a16="http://schemas.microsoft.com/office/drawing/2014/main" id="{30821C39-486F-4542-B9F0-C001192C1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" name="Title">
            <a:extLst>
              <a:ext uri="{FF2B5EF4-FFF2-40B4-BE49-F238E27FC236}">
                <a16:creationId xmlns:a16="http://schemas.microsoft.com/office/drawing/2014/main" id="{ABE1E527-BFFA-F44B-94D0-1379A9E41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5150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25" b="1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Insert Final Thoughts</a:t>
            </a:r>
          </a:p>
        </p:txBody>
      </p:sp>
      <p:pic>
        <p:nvPicPr>
          <p:cNvPr id="3" name="CRS logo-tagline English" descr="Catholic Relief Services logo with tagline: Faith. Action. Results.">
            <a:extLst>
              <a:ext uri="{FF2B5EF4-FFF2-40B4-BE49-F238E27FC236}">
                <a16:creationId xmlns:a16="http://schemas.microsoft.com/office/drawing/2014/main" id="{26B306CC-F4CE-E244-9DD5-10E8C356C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43275" y="4276576"/>
            <a:ext cx="2457450" cy="103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74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_Fren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olor paths">
            <a:extLst>
              <a:ext uri="{FF2B5EF4-FFF2-40B4-BE49-F238E27FC236}">
                <a16:creationId xmlns:a16="http://schemas.microsoft.com/office/drawing/2014/main" id="{4256E43D-DD3D-2E4B-8039-92D6B7E1A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Color path 26°">
              <a:extLst>
                <a:ext uri="{FF2B5EF4-FFF2-40B4-BE49-F238E27FC236}">
                  <a16:creationId xmlns:a16="http://schemas.microsoft.com/office/drawing/2014/main" id="{3081AB70-E32F-CB45-84CD-E09388365B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Color path 45°">
              <a:extLst>
                <a:ext uri="{FF2B5EF4-FFF2-40B4-BE49-F238E27FC236}">
                  <a16:creationId xmlns:a16="http://schemas.microsoft.com/office/drawing/2014/main" id="{DE819737-58C7-F94E-AD62-70413C26B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" name="Title">
            <a:extLst>
              <a:ext uri="{FF2B5EF4-FFF2-40B4-BE49-F238E27FC236}">
                <a16:creationId xmlns:a16="http://schemas.microsoft.com/office/drawing/2014/main" id="{ABE1E527-BFFA-F44B-94D0-1379A9E41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5150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25" b="1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Insert Final Thoughts</a:t>
            </a:r>
          </a:p>
        </p:txBody>
      </p:sp>
      <p:pic>
        <p:nvPicPr>
          <p:cNvPr id="3" name="CRS logo-tagline French" descr="Catholic Relief Services logo with tagline: Foi. Action. Resultats.">
            <a:extLst>
              <a:ext uri="{FF2B5EF4-FFF2-40B4-BE49-F238E27FC236}">
                <a16:creationId xmlns:a16="http://schemas.microsoft.com/office/drawing/2014/main" id="{26B306CC-F4CE-E244-9DD5-10E8C356C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241548" y="4276234"/>
            <a:ext cx="2660904" cy="103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10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_Spanis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olor paths">
            <a:extLst>
              <a:ext uri="{FF2B5EF4-FFF2-40B4-BE49-F238E27FC236}">
                <a16:creationId xmlns:a16="http://schemas.microsoft.com/office/drawing/2014/main" id="{B0E9DD59-C865-9F48-A1F4-98E787C7B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Color path 26°">
              <a:extLst>
                <a:ext uri="{FF2B5EF4-FFF2-40B4-BE49-F238E27FC236}">
                  <a16:creationId xmlns:a16="http://schemas.microsoft.com/office/drawing/2014/main" id="{2385EA73-039C-A546-BAB2-A2E86CF353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Color path 45°">
              <a:extLst>
                <a:ext uri="{FF2B5EF4-FFF2-40B4-BE49-F238E27FC236}">
                  <a16:creationId xmlns:a16="http://schemas.microsoft.com/office/drawing/2014/main" id="{35502CC3-2B2B-9C42-8A45-C122433D5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" name="Title">
            <a:extLst>
              <a:ext uri="{FF2B5EF4-FFF2-40B4-BE49-F238E27FC236}">
                <a16:creationId xmlns:a16="http://schemas.microsoft.com/office/drawing/2014/main" id="{ABE1E527-BFFA-F44B-94D0-1379A9E41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545150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25" b="1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Insert Final Thoughts</a:t>
            </a:r>
          </a:p>
        </p:txBody>
      </p:sp>
      <p:pic>
        <p:nvPicPr>
          <p:cNvPr id="3" name="CRS logo-tagline Spanish" descr="Catholic Relief Services logo with tagline: Fe. Accion. Resultados.">
            <a:extLst>
              <a:ext uri="{FF2B5EF4-FFF2-40B4-BE49-F238E27FC236}">
                <a16:creationId xmlns:a16="http://schemas.microsoft.com/office/drawing/2014/main" id="{26B306CC-F4CE-E244-9DD5-10E8C356C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154680" y="4287761"/>
            <a:ext cx="2834640" cy="10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66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5D399AF-5922-44E5-9E71-FB33E80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F52E914-CF20-4F3F-B23A-83D4918614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87967"/>
            <a:ext cx="7886700" cy="4678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C1C682E-8FAD-49E8-8F92-927F4518ED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5537" y="6356144"/>
            <a:ext cx="508463" cy="191503"/>
          </a:xfrm>
        </p:spPr>
        <p:txBody>
          <a:bodyPr/>
          <a:lstStyle/>
          <a:p>
            <a:fld id="{D8FE707D-7EDD-4671-B995-A3FBECAF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05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5D399AF-5922-44E5-9E71-FB33E80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F52E914-CF20-4F3F-B23A-83D4918614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87967"/>
            <a:ext cx="7886700" cy="4678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C1C682E-8FAD-49E8-8F92-927F4518ED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5537" y="6356144"/>
            <a:ext cx="508463" cy="191503"/>
          </a:xfrm>
        </p:spPr>
        <p:txBody>
          <a:bodyPr/>
          <a:lstStyle/>
          <a:p>
            <a:fld id="{D8FE707D-7EDD-4671-B995-A3FBECAF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51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5D399AF-5922-44E5-9E71-FB33E80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F52E914-CF20-4F3F-B23A-83D4918614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87967"/>
            <a:ext cx="7886700" cy="4678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C1C682E-8FAD-49E8-8F92-927F4518ED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5537" y="6356144"/>
            <a:ext cx="508463" cy="191503"/>
          </a:xfrm>
        </p:spPr>
        <p:txBody>
          <a:bodyPr/>
          <a:lstStyle/>
          <a:p>
            <a:fld id="{D8FE707D-7EDD-4671-B995-A3FBECAF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60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5D399AF-5922-44E5-9E71-FB33E80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2F52E914-CF20-4F3F-B23A-83D4918614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87967"/>
            <a:ext cx="7886700" cy="4678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3C1C682E-8FAD-49E8-8F92-927F4518ED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5537" y="6356144"/>
            <a:ext cx="508463" cy="191503"/>
          </a:xfrm>
        </p:spPr>
        <p:txBody>
          <a:bodyPr/>
          <a:lstStyle/>
          <a:p>
            <a:fld id="{D8FE707D-7EDD-4671-B995-A3FBECAF0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853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431C2D-FF90-4C45-971A-C5E979C77D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715"/>
            <a:ext cx="9144000" cy="6856571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430CFCD-B2D1-4523-9F5C-DBB4E58D6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98" y="546653"/>
            <a:ext cx="1498652" cy="14610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905256"/>
            <a:ext cx="6858000" cy="20274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25" b="1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r>
              <a:rPr lang="en-US" dirty="0"/>
              <a:t>Insert </a:t>
            </a:r>
            <a:r>
              <a:rPr lang="en-US" dirty="0" err="1"/>
              <a:t>Powerpoint</a:t>
            </a:r>
            <a:r>
              <a:rPr lang="en-US" dirty="0"/>
              <a:t>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024825"/>
            <a:ext cx="6858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7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Insert </a:t>
            </a:r>
            <a:r>
              <a:rPr lang="en-US" dirty="0" err="1"/>
              <a:t>Powerpoint</a:t>
            </a:r>
            <a:r>
              <a:rPr lang="en-US" dirty="0"/>
              <a:t> Subtitle</a:t>
            </a:r>
          </a:p>
        </p:txBody>
      </p:sp>
    </p:spTree>
    <p:extLst>
      <p:ext uri="{BB962C8B-B14F-4D97-AF65-F5344CB8AC3E}">
        <p14:creationId xmlns:p14="http://schemas.microsoft.com/office/powerpoint/2010/main" val="3417936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3105" y="6565713"/>
            <a:ext cx="306290" cy="201706"/>
          </a:xfrm>
          <a:prstGeom prst="rect">
            <a:avLst/>
          </a:prstGeom>
        </p:spPr>
        <p:txBody>
          <a:bodyPr/>
          <a:lstStyle>
            <a:lvl1pPr>
              <a:defRPr sz="882" b="1">
                <a:solidFill>
                  <a:schemeClr val="bg1"/>
                </a:solidFill>
              </a:defRPr>
            </a:lvl1pPr>
          </a:lstStyle>
          <a:p>
            <a:fld id="{3AF21FA0-C69A-D549-B93E-AD7DB9D7EB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6.sv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lor paths">
            <a:extLst>
              <a:ext uri="{FF2B5EF4-FFF2-40B4-BE49-F238E27FC236}">
                <a16:creationId xmlns:a16="http://schemas.microsoft.com/office/drawing/2014/main" id="{3CCFBACE-A656-F644-9145-7FAE06CF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Color path 26°">
              <a:extLst>
                <a:ext uri="{FF2B5EF4-FFF2-40B4-BE49-F238E27FC236}">
                  <a16:creationId xmlns:a16="http://schemas.microsoft.com/office/drawing/2014/main" id="{D23829B0-6F33-AF4B-B6E6-928F7CD15C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Color path 45°">
              <a:extLst>
                <a:ext uri="{FF2B5EF4-FFF2-40B4-BE49-F238E27FC236}">
                  <a16:creationId xmlns:a16="http://schemas.microsoft.com/office/drawing/2014/main" id="{28D3AF57-BA9E-4752-AAA0-641472CC1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</p:grp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1840410D-CB4F-425F-BE44-944494DC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71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93F9C2C4-2277-4DB8-BCAF-9727CE23F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88557"/>
            <a:ext cx="7886700" cy="4656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71E3489-FA51-43B0-A6FE-A0F68DA8A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5537" y="6348809"/>
            <a:ext cx="50846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8FE707D-7EDD-4671-B995-A3FBECAF0B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CRS monogram">
            <a:extLst>
              <a:ext uri="{FF2B5EF4-FFF2-40B4-BE49-F238E27FC236}">
                <a16:creationId xmlns:a16="http://schemas.microsoft.com/office/drawing/2014/main" id="{071ED8BB-1900-46EE-ACE3-78093F108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41" r="-2041"/>
          <a:stretch/>
        </p:blipFill>
        <p:spPr>
          <a:xfrm>
            <a:off x="8187170" y="6299136"/>
            <a:ext cx="358775" cy="191502"/>
          </a:xfrm>
          <a:prstGeom prst="rect">
            <a:avLst/>
          </a:prstGeom>
        </p:spPr>
      </p:pic>
      <p:sp>
        <p:nvSpPr>
          <p:cNvPr id="11" name="/">
            <a:extLst>
              <a:ext uri="{FF2B5EF4-FFF2-40B4-BE49-F238E27FC236}">
                <a16:creationId xmlns:a16="http://schemas.microsoft.com/office/drawing/2014/main" id="{6538A071-5EE4-4B13-9299-925890F0C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8545945" y="6299136"/>
            <a:ext cx="265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1" dirty="0">
                <a:solidFill>
                  <a:schemeClr val="accent2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862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42" r:id="rId2"/>
    <p:sldLayoutId id="2147484037" r:id="rId3"/>
    <p:sldLayoutId id="2147484043" r:id="rId4"/>
    <p:sldLayoutId id="2147484044" r:id="rId5"/>
    <p:sldLayoutId id="2147484046" r:id="rId6"/>
    <p:sldLayoutId id="2147484045" r:id="rId7"/>
    <p:sldLayoutId id="2147484028" r:id="rId8"/>
    <p:sldLayoutId id="2147484029" r:id="rId9"/>
    <p:sldLayoutId id="2147484033" r:id="rId10"/>
    <p:sldLayoutId id="2147484041" r:id="rId11"/>
    <p:sldLayoutId id="2147484047" r:id="rId12"/>
    <p:sldLayoutId id="2147484048" r:id="rId13"/>
    <p:sldLayoutId id="2147484081" r:id="rId14"/>
    <p:sldLayoutId id="2147484086" r:id="rId15"/>
    <p:sldLayoutId id="2147484090" r:id="rId16"/>
    <p:sldLayoutId id="2147484092" r:id="rId17"/>
    <p:sldLayoutId id="2147484093" r:id="rId18"/>
    <p:sldLayoutId id="2147484094" r:id="rId19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Relationship Id="rId9" Type="http://schemas.openxmlformats.org/officeDocument/2006/relationships/image" Target="../media/image3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3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020BB79-ACE2-C817-234E-2673848ED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220" y="2506253"/>
            <a:ext cx="8514708" cy="1916897"/>
          </a:xfrm>
        </p:spPr>
        <p:txBody>
          <a:bodyPr>
            <a:normAutofit fontScale="90000"/>
          </a:bodyPr>
          <a:lstStyle/>
          <a:p>
            <a:r>
              <a:rPr lang="en-US" sz="4500" b="0" dirty="0">
                <a:latin typeface="+mn-lt"/>
                <a:cs typeface="Phetsarath OT" panose="02000500000000000000" pitchFamily="2" charset="0"/>
              </a:rPr>
              <a:t>Developing Lao </a:t>
            </a:r>
            <a:br>
              <a:rPr lang="en-US" sz="4500" b="0" dirty="0">
                <a:latin typeface="+mn-lt"/>
                <a:cs typeface="Phetsarath OT" panose="02000500000000000000" pitchFamily="2" charset="0"/>
              </a:rPr>
            </a:br>
            <a:r>
              <a:rPr lang="en-US" sz="4500" b="0" dirty="0">
                <a:latin typeface="+mn-lt"/>
                <a:cs typeface="Phetsarath OT" panose="02000500000000000000" pitchFamily="2" charset="0"/>
              </a:rPr>
              <a:t>School Lunch</a:t>
            </a:r>
            <a:br>
              <a:rPr lang="en-US" sz="4500" b="0" dirty="0">
                <a:latin typeface="+mn-lt"/>
                <a:cs typeface="Phetsarath OT" panose="02000500000000000000" pitchFamily="2" charset="0"/>
              </a:rPr>
            </a:br>
            <a:r>
              <a:rPr lang="en-US" sz="4500" b="0" dirty="0">
                <a:latin typeface="+mn-lt"/>
                <a:cs typeface="Phetsarath OT" panose="02000500000000000000" pitchFamily="2" charset="0"/>
              </a:rPr>
              <a:t>Nutrition Guidelines</a:t>
            </a:r>
            <a:endParaRPr lang="en-US" sz="5475" b="0" dirty="0">
              <a:latin typeface="+mn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B75A342-9E46-2F06-7E03-86D950E52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5376" y="4924535"/>
            <a:ext cx="5813247" cy="102432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2400" i="1" dirty="0">
                <a:cs typeface="Phetsarath OT" panose="02000500000000000000" pitchFamily="2" charset="0"/>
              </a:rPr>
              <a:t>Kelley Khamphouxay </a:t>
            </a:r>
          </a:p>
          <a:p>
            <a:pPr algn="r"/>
            <a:r>
              <a:rPr lang="en-US" sz="2400" i="1" dirty="0">
                <a:cs typeface="Phetsarath OT" panose="02000500000000000000" pitchFamily="2" charset="0"/>
              </a:rPr>
              <a:t>CRS Laos </a:t>
            </a:r>
          </a:p>
          <a:p>
            <a:pPr algn="r"/>
            <a:r>
              <a:rPr lang="en-US" sz="2400" i="1" dirty="0">
                <a:cs typeface="Phetsarath OT" panose="02000500000000000000" pitchFamily="2" charset="0"/>
              </a:rPr>
              <a:t>27 March 2024</a:t>
            </a:r>
            <a:endParaRPr lang="en-US" sz="1350" i="1" dirty="0">
              <a:cs typeface="Phetsarath OT" panose="020005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841A6-1D64-58C5-BF2E-B6164C16C1A6}"/>
              </a:ext>
            </a:extLst>
          </p:cNvPr>
          <p:cNvSpPr/>
          <p:nvPr/>
        </p:nvSpPr>
        <p:spPr>
          <a:xfrm>
            <a:off x="0" y="746620"/>
            <a:ext cx="9144000" cy="12829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A561BD5-9067-8DD3-9661-A7361549804E}"/>
              </a:ext>
            </a:extLst>
          </p:cNvPr>
          <p:cNvGrpSpPr/>
          <p:nvPr/>
        </p:nvGrpSpPr>
        <p:grpSpPr>
          <a:xfrm>
            <a:off x="2273416" y="843281"/>
            <a:ext cx="4828842" cy="1056640"/>
            <a:chOff x="2260588" y="4969350"/>
            <a:chExt cx="6521842" cy="13304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F7ED8CF-6B49-8194-51FD-CF10B22B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69251" y="5338919"/>
              <a:ext cx="1713179" cy="9529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F3F4A9-A7E6-2706-C17B-8EFA5DCE2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7236" y="5130020"/>
              <a:ext cx="1707766" cy="116982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BC23D17-F952-00FF-C42F-C4527B958B82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0588" y="4969350"/>
              <a:ext cx="1403621" cy="1330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545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B18A3386-47B0-29F0-A9C1-98D6EAEB8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891" y="257325"/>
            <a:ext cx="9502436" cy="67149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777C84-21BE-4C01-B4E8-CF17CAFA0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71" y="350333"/>
            <a:ext cx="9013069" cy="66047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530" dirty="0">
                <a:latin typeface="+mn-lt"/>
                <a:ea typeface="Phetsarath OT" panose="02000500000000000000" pitchFamily="2" charset="2"/>
                <a:cs typeface="Phetsarath OT" panose="02000500000000000000" pitchFamily="2" charset="2"/>
              </a:rPr>
              <a:t>Background of LEAPS 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58F7B-9DAC-4EF8-8589-C414D5C8B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2" y="1311058"/>
            <a:ext cx="2772953" cy="5060005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n-US" sz="18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Funded by </a:t>
            </a:r>
            <a:r>
              <a:rPr lang="en-US" sz="1800" b="1" dirty="0">
                <a:ea typeface="Phetsarath OT" panose="02000500000000000000" pitchFamily="2" charset="2"/>
                <a:cs typeface="Phetsarath OT" panose="02000500000000000000" pitchFamily="2" charset="2"/>
              </a:rPr>
              <a:t>USDA</a:t>
            </a: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5</a:t>
            </a:r>
            <a:r>
              <a:rPr lang="lo-LA" sz="18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years</a:t>
            </a:r>
            <a:endParaRPr lang="lo-LA" sz="18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Budget in MOU worth USD16.764.567</a:t>
            </a: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6</a:t>
            </a:r>
            <a:r>
              <a:rPr lang="lo-LA" sz="18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districts</a:t>
            </a:r>
            <a:r>
              <a:rPr lang="lo-LA" sz="1800" dirty="0">
                <a:ea typeface="Phetsarath OT" panose="02000500000000000000" pitchFamily="2" charset="2"/>
                <a:cs typeface="Phetsarath OT" panose="02000500000000000000" pitchFamily="2" charset="2"/>
              </a:rPr>
              <a:t>, </a:t>
            </a:r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302</a:t>
            </a:r>
            <a:r>
              <a:rPr lang="lo-LA" sz="18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schools</a:t>
            </a:r>
            <a:endParaRPr lang="lo-LA" sz="18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Benefiting 30,000+ students</a:t>
            </a:r>
            <a:endParaRPr lang="lo-LA" sz="18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Phasedown handover</a:t>
            </a:r>
            <a:endParaRPr lang="lo-LA" sz="18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Main partner: MOES</a:t>
            </a:r>
            <a:endParaRPr lang="lo-LA" sz="1800" dirty="0"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Others:</a:t>
            </a:r>
            <a:r>
              <a:rPr lang="lo-LA" sz="1800" dirty="0"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sz="1800" dirty="0">
                <a:ea typeface="Phetsarath OT" panose="02000500000000000000" pitchFamily="2" charset="2"/>
                <a:cs typeface="Phetsarath OT" panose="02000500000000000000" pitchFamily="2" charset="2"/>
              </a:rPr>
              <a:t>WFP, SCI, and supporting sectors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E6793-C097-44CA-8451-723CABCA4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F21FA0-C69A-D549-B93E-AD7DB9D7EB7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394184-88BC-2A1D-5243-1BAF35D4B721}"/>
              </a:ext>
            </a:extLst>
          </p:cNvPr>
          <p:cNvSpPr/>
          <p:nvPr/>
        </p:nvSpPr>
        <p:spPr>
          <a:xfrm>
            <a:off x="3739097" y="2206946"/>
            <a:ext cx="1113768" cy="624696"/>
          </a:xfrm>
          <a:prstGeom prst="rect">
            <a:avLst/>
          </a:prstGeom>
          <a:noFill/>
        </p:spPr>
        <p:txBody>
          <a:bodyPr wrap="square" lIns="80682" tIns="40341" rIns="80682" bIns="40341">
            <a:spAutoFit/>
          </a:bodyPr>
          <a:lstStyle/>
          <a:p>
            <a:pPr algn="ctr"/>
            <a:r>
              <a:rPr lang="en-US" sz="3530" b="1" spc="44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ATP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F405D8-64D2-2149-D5D7-3D045DE06D91}"/>
              </a:ext>
            </a:extLst>
          </p:cNvPr>
          <p:cNvSpPr/>
          <p:nvPr/>
        </p:nvSpPr>
        <p:spPr>
          <a:xfrm>
            <a:off x="4327830" y="2768844"/>
            <a:ext cx="1113768" cy="624696"/>
          </a:xfrm>
          <a:prstGeom prst="rect">
            <a:avLst/>
          </a:prstGeom>
          <a:noFill/>
        </p:spPr>
        <p:txBody>
          <a:bodyPr wrap="square" lIns="80682" tIns="40341" rIns="80682" bIns="40341">
            <a:spAutoFit/>
          </a:bodyPr>
          <a:lstStyle/>
          <a:p>
            <a:pPr algn="ctr"/>
            <a:r>
              <a:rPr lang="en-US" sz="3530" b="1" spc="44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ATP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6B5CBC-9511-E4FC-95FC-6FA9407CB2A1}"/>
              </a:ext>
            </a:extLst>
          </p:cNvPr>
          <p:cNvSpPr/>
          <p:nvPr/>
        </p:nvSpPr>
        <p:spPr>
          <a:xfrm>
            <a:off x="5140585" y="2492094"/>
            <a:ext cx="1113768" cy="624696"/>
          </a:xfrm>
          <a:prstGeom prst="rect">
            <a:avLst/>
          </a:prstGeom>
          <a:noFill/>
        </p:spPr>
        <p:txBody>
          <a:bodyPr wrap="square" lIns="80682" tIns="40341" rIns="80682" bIns="40341">
            <a:spAutoFit/>
          </a:bodyPr>
          <a:lstStyle/>
          <a:p>
            <a:pPr algn="ctr"/>
            <a:r>
              <a:rPr lang="en-US" sz="3530" b="1" spc="44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E82D87-2B64-64BA-8809-64F80DAC71BD}"/>
              </a:ext>
            </a:extLst>
          </p:cNvPr>
          <p:cNvSpPr/>
          <p:nvPr/>
        </p:nvSpPr>
        <p:spPr>
          <a:xfrm>
            <a:off x="5291092" y="3163655"/>
            <a:ext cx="1113768" cy="624696"/>
          </a:xfrm>
          <a:prstGeom prst="rect">
            <a:avLst/>
          </a:prstGeom>
          <a:noFill/>
        </p:spPr>
        <p:txBody>
          <a:bodyPr wrap="square" lIns="80682" tIns="40341" rIns="80682" bIns="40341">
            <a:spAutoFit/>
          </a:bodyPr>
          <a:lstStyle/>
          <a:p>
            <a:pPr algn="ctr"/>
            <a:r>
              <a:rPr lang="en-US" sz="3530" b="1" spc="44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311A11-ACAF-A081-C500-394A5EB20FCF}"/>
              </a:ext>
            </a:extLst>
          </p:cNvPr>
          <p:cNvSpPr/>
          <p:nvPr/>
        </p:nvSpPr>
        <p:spPr>
          <a:xfrm>
            <a:off x="7111805" y="4107578"/>
            <a:ext cx="1113768" cy="624696"/>
          </a:xfrm>
          <a:prstGeom prst="rect">
            <a:avLst/>
          </a:prstGeom>
          <a:noFill/>
        </p:spPr>
        <p:txBody>
          <a:bodyPr wrap="square" lIns="80682" tIns="40341" rIns="80682" bIns="40341">
            <a:spAutoFit/>
          </a:bodyPr>
          <a:lstStyle/>
          <a:p>
            <a:pPr algn="ctr"/>
            <a:r>
              <a:rPr lang="en-US" sz="3530" b="1" spc="44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B3A73-EB88-20AD-157C-7E4BC5C5D232}"/>
              </a:ext>
            </a:extLst>
          </p:cNvPr>
          <p:cNvSpPr/>
          <p:nvPr/>
        </p:nvSpPr>
        <p:spPr>
          <a:xfrm>
            <a:off x="6554921" y="2811495"/>
            <a:ext cx="1113768" cy="624696"/>
          </a:xfrm>
          <a:prstGeom prst="rect">
            <a:avLst/>
          </a:prstGeom>
          <a:noFill/>
        </p:spPr>
        <p:txBody>
          <a:bodyPr wrap="square" lIns="80682" tIns="40341" rIns="80682" bIns="40341">
            <a:spAutoFit/>
          </a:bodyPr>
          <a:lstStyle/>
          <a:p>
            <a:pPr algn="ctr"/>
            <a:r>
              <a:rPr lang="en-US" sz="3530" b="1" spc="44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XPN</a:t>
            </a:r>
          </a:p>
        </p:txBody>
      </p:sp>
    </p:spTree>
    <p:extLst>
      <p:ext uri="{BB962C8B-B14F-4D97-AF65-F5344CB8AC3E}">
        <p14:creationId xmlns:p14="http://schemas.microsoft.com/office/powerpoint/2010/main" val="3191909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55F25-CCB2-3E0F-BB63-8733AB782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3740150" cy="1017107"/>
          </a:xfrm>
        </p:spPr>
        <p:txBody>
          <a:bodyPr/>
          <a:lstStyle/>
          <a:p>
            <a:r>
              <a:rPr lang="en-US" sz="2800" dirty="0">
                <a:latin typeface="+mn-lt"/>
                <a:ea typeface="Phetsarath OT" panose="02000500000000000000" pitchFamily="2" charset="2"/>
                <a:cs typeface="Phetsarath OT" panose="02000500000000000000" pitchFamily="2" charset="2"/>
              </a:rPr>
              <a:t>Main Activities</a:t>
            </a:r>
            <a:endParaRPr lang="en-US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725F0D-8C07-CF3B-DE5A-3BC29711A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t>3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AEDB5E-1955-E2C9-D2F7-30C01B1BEB4A}"/>
              </a:ext>
            </a:extLst>
          </p:cNvPr>
          <p:cNvSpPr/>
          <p:nvPr/>
        </p:nvSpPr>
        <p:spPr>
          <a:xfrm>
            <a:off x="130810" y="1595592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Provide School Meals 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71807B-94BC-D8D9-F323-19AA969CE354}"/>
              </a:ext>
            </a:extLst>
          </p:cNvPr>
          <p:cNvSpPr/>
          <p:nvPr/>
        </p:nvSpPr>
        <p:spPr>
          <a:xfrm>
            <a:off x="130810" y="2591036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Community Engagement and School Gardens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9A02E9E-D342-2161-D216-789C7B5BD9CC}"/>
              </a:ext>
            </a:extLst>
          </p:cNvPr>
          <p:cNvSpPr/>
          <p:nvPr/>
        </p:nvSpPr>
        <p:spPr>
          <a:xfrm>
            <a:off x="130810" y="454152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Building and Rehabilitation of School Infrastructure 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C548779-FF83-0A0D-1987-F480A0610A60}"/>
              </a:ext>
            </a:extLst>
          </p:cNvPr>
          <p:cNvSpPr/>
          <p:nvPr/>
        </p:nvSpPr>
        <p:spPr>
          <a:xfrm>
            <a:off x="130810" y="553016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Capacity Building: Local, regional, and national level 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F0819A8-77E0-C07F-FEE1-F4A2C1C1C13D}"/>
              </a:ext>
            </a:extLst>
          </p:cNvPr>
          <p:cNvSpPr/>
          <p:nvPr/>
        </p:nvSpPr>
        <p:spPr>
          <a:xfrm>
            <a:off x="3515360" y="554736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effectLst/>
                <a:ea typeface="Times New Roman" panose="02020603050405020304" pitchFamily="18" charset="0"/>
              </a:rPr>
              <a:t>Hygiene and Sanitation Promotion</a:t>
            </a:r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6908689-884F-34BD-B3E2-DC9B23E9C170}"/>
              </a:ext>
            </a:extLst>
          </p:cNvPr>
          <p:cNvSpPr/>
          <p:nvPr/>
        </p:nvSpPr>
        <p:spPr>
          <a:xfrm>
            <a:off x="3515360" y="456184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School Community Days 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4C5247B-3D5D-266D-7F0D-C4AEF4257D19}"/>
              </a:ext>
            </a:extLst>
          </p:cNvPr>
          <p:cNvSpPr/>
          <p:nvPr/>
        </p:nvSpPr>
        <p:spPr>
          <a:xfrm>
            <a:off x="3535680" y="358648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Improve Early Childhood Education 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E05E7ED-85D4-8EB4-56AB-1C165E7C8A67}"/>
              </a:ext>
            </a:extLst>
          </p:cNvPr>
          <p:cNvSpPr/>
          <p:nvPr/>
        </p:nvSpPr>
        <p:spPr>
          <a:xfrm>
            <a:off x="3535680" y="260096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Develop Partnerships with farmer groups to supply food to schools 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2078082-F920-BBD4-55AD-95F79F8A1D23}"/>
              </a:ext>
            </a:extLst>
          </p:cNvPr>
          <p:cNvSpPr/>
          <p:nvPr/>
        </p:nvSpPr>
        <p:spPr>
          <a:xfrm>
            <a:off x="3535680" y="1605280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Nutrition Promotion in schools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A532EA6-740F-6726-8AE2-BB26BE344C4A}"/>
              </a:ext>
            </a:extLst>
          </p:cNvPr>
          <p:cNvSpPr/>
          <p:nvPr/>
        </p:nvSpPr>
        <p:spPr>
          <a:xfrm>
            <a:off x="130810" y="3545958"/>
            <a:ext cx="316992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Times New Roman" panose="02020603050405020304" pitchFamily="18" charset="0"/>
                <a:cs typeface="Arial Unicode MS"/>
              </a:rPr>
              <a:t>Advocacy for School Meals</a:t>
            </a:r>
            <a:endParaRPr lang="en-US" sz="1600" dirty="0">
              <a:effectLst/>
              <a:ea typeface="Calibri" panose="020F0502020204030204" pitchFamily="34" charset="0"/>
              <a:cs typeface="Arial Unicode MS"/>
            </a:endParaRPr>
          </a:p>
        </p:txBody>
      </p:sp>
      <p:pic>
        <p:nvPicPr>
          <p:cNvPr id="23" name="Picture 22" descr="Text, letter&#10;&#10;Description automatically generated">
            <a:extLst>
              <a:ext uri="{FF2B5EF4-FFF2-40B4-BE49-F238E27FC236}">
                <a16:creationId xmlns:a16="http://schemas.microsoft.com/office/drawing/2014/main" id="{C8DC2F07-2ECD-10F4-626F-C69FA4E30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666" y="74543"/>
            <a:ext cx="1894812" cy="252641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D85609-674C-AF4A-C09C-7ECB3643C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506" y="1901485"/>
            <a:ext cx="1894812" cy="2355556"/>
          </a:xfrm>
          <a:prstGeom prst="rect">
            <a:avLst/>
          </a:prstGeom>
        </p:spPr>
      </p:pic>
      <p:pic>
        <p:nvPicPr>
          <p:cNvPr id="25" name="Picture 4" descr="Eggs: Health benefits, nutrition, and more">
            <a:extLst>
              <a:ext uri="{FF2B5EF4-FFF2-40B4-BE49-F238E27FC236}">
                <a16:creationId xmlns:a16="http://schemas.microsoft.com/office/drawing/2014/main" id="{8C21A7D1-4593-45B8-2E8B-C93F791A3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416" y="284039"/>
            <a:ext cx="1812860" cy="120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Text, letter&#10;&#10;Description automatically generated">
            <a:extLst>
              <a:ext uri="{FF2B5EF4-FFF2-40B4-BE49-F238E27FC236}">
                <a16:creationId xmlns:a16="http://schemas.microsoft.com/office/drawing/2014/main" id="{95B91BAA-943B-D0C7-B4A7-3AF31D19F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480" y="4213031"/>
            <a:ext cx="1895998" cy="252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6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B5640B-404D-679B-F6F2-CC67C563E88A}"/>
              </a:ext>
            </a:extLst>
          </p:cNvPr>
          <p:cNvSpPr/>
          <p:nvPr/>
        </p:nvSpPr>
        <p:spPr>
          <a:xfrm>
            <a:off x="131156" y="4293040"/>
            <a:ext cx="8856531" cy="1804737"/>
          </a:xfrm>
          <a:prstGeom prst="rect">
            <a:avLst/>
          </a:prstGeom>
          <a:solidFill>
            <a:srgbClr val="04BDE6">
              <a:alpha val="3922"/>
            </a:srgbClr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highlight>
                <a:srgbClr val="04BDE6"/>
              </a:highlight>
            </a:endParaRPr>
          </a:p>
        </p:txBody>
      </p:sp>
      <p:pic>
        <p:nvPicPr>
          <p:cNvPr id="3" name="Graphic 2" descr="Egg with solid fill">
            <a:extLst>
              <a:ext uri="{FF2B5EF4-FFF2-40B4-BE49-F238E27FC236}">
                <a16:creationId xmlns:a16="http://schemas.microsoft.com/office/drawing/2014/main" id="{B5D78EAB-5C71-09A3-AB0D-E744CBF832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185" t="12149" r="20296" b="11793"/>
          <a:stretch/>
        </p:blipFill>
        <p:spPr>
          <a:xfrm>
            <a:off x="338681" y="4868329"/>
            <a:ext cx="636761" cy="813711"/>
          </a:xfrm>
          <a:prstGeom prst="rect">
            <a:avLst/>
          </a:prstGeom>
        </p:spPr>
      </p:pic>
      <p:pic>
        <p:nvPicPr>
          <p:cNvPr id="4" name="Graphic 3" descr="Dairy with solid fill">
            <a:extLst>
              <a:ext uri="{FF2B5EF4-FFF2-40B4-BE49-F238E27FC236}">
                <a16:creationId xmlns:a16="http://schemas.microsoft.com/office/drawing/2014/main" id="{CA241F2B-BE7F-77DF-DF5F-85368426A3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72" t="10121" r="27205" b="10386"/>
          <a:stretch/>
        </p:blipFill>
        <p:spPr>
          <a:xfrm>
            <a:off x="3356475" y="4868326"/>
            <a:ext cx="477238" cy="81371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0DA9C8F-A451-FAAD-57C4-93251ACC39EB}"/>
              </a:ext>
            </a:extLst>
          </p:cNvPr>
          <p:cNvSpPr txBox="1"/>
          <p:nvPr/>
        </p:nvSpPr>
        <p:spPr>
          <a:xfrm>
            <a:off x="3824990" y="5218876"/>
            <a:ext cx="25046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a typeface="Phetsarath OT" panose="02000500000000000001" pitchFamily="2" charset="2"/>
                <a:cs typeface="Phetsarath OT" panose="02000500000000000001" pitchFamily="2" charset="2"/>
              </a:rPr>
              <a:t>milk</a:t>
            </a:r>
            <a:r>
              <a:rPr lang="en-US" sz="1400" dirty="0">
                <a:ea typeface="Times New Roman" panose="02020603050405020304" pitchFamily="18" charset="0"/>
                <a:cs typeface="Gotham Medium" pitchFamily="50" charset="0"/>
              </a:rPr>
              <a:t> </a:t>
            </a:r>
            <a:r>
              <a:rPr lang="en-US" sz="1600" i="1" dirty="0">
                <a:ea typeface="Times New Roman" panose="02020603050405020304" pitchFamily="18" charset="0"/>
                <a:cs typeface="Gotham Light" pitchFamily="50" charset="0"/>
              </a:rPr>
              <a:t>(carton)</a:t>
            </a:r>
            <a:endParaRPr lang="en-US" i="1" dirty="0">
              <a:solidFill>
                <a:srgbClr val="9053A1"/>
              </a:solidFill>
              <a:cs typeface="Gotham Light" pitchFamily="50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D02016-C739-A282-D623-486B2F8836E2}"/>
              </a:ext>
            </a:extLst>
          </p:cNvPr>
          <p:cNvSpPr txBox="1"/>
          <p:nvPr/>
        </p:nvSpPr>
        <p:spPr>
          <a:xfrm>
            <a:off x="7302221" y="5226200"/>
            <a:ext cx="18055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a typeface="Phetsarath OT" panose="02000500000000000001" pitchFamily="2" charset="2"/>
                <a:cs typeface="Phetsarath OT" panose="02000500000000000001" pitchFamily="2" charset="2"/>
              </a:rPr>
              <a:t>Sacha </a:t>
            </a:r>
            <a:r>
              <a:rPr lang="en-US" sz="2400" b="1" dirty="0" err="1">
                <a:ea typeface="Phetsarath OT" panose="02000500000000000001" pitchFamily="2" charset="2"/>
                <a:cs typeface="Phetsarath OT" panose="02000500000000000001" pitchFamily="2" charset="2"/>
              </a:rPr>
              <a:t>inchi</a:t>
            </a:r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1600" i="1" dirty="0">
                <a:ea typeface="Times New Roman" panose="02020603050405020304" pitchFamily="18" charset="0"/>
                <a:cs typeface="Gotham Light" pitchFamily="50" charset="0"/>
              </a:rPr>
              <a:t>(</a:t>
            </a:r>
            <a:r>
              <a:rPr lang="en-US" sz="1600" i="1" dirty="0">
                <a:ea typeface="Phetsarath OT" panose="02000500000000000001" pitchFamily="2" charset="2"/>
                <a:cs typeface="Phetsarath OT" panose="02000500000000000000" pitchFamily="2" charset="0"/>
              </a:rPr>
              <a:t>MT</a:t>
            </a:r>
            <a:r>
              <a:rPr lang="en-US" sz="1600" i="1" dirty="0">
                <a:ea typeface="Times New Roman" panose="02020603050405020304" pitchFamily="18" charset="0"/>
                <a:cs typeface="Gotham Light" pitchFamily="50" charset="0"/>
              </a:rPr>
              <a:t>)</a:t>
            </a:r>
            <a:endParaRPr lang="en-US" i="1" dirty="0">
              <a:solidFill>
                <a:srgbClr val="9053A1"/>
              </a:solidFill>
              <a:cs typeface="Gotham Light" pitchFamily="50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CECCD32-ECC7-D6FE-E94A-40658077A52E}"/>
              </a:ext>
            </a:extLst>
          </p:cNvPr>
          <p:cNvSpPr txBox="1"/>
          <p:nvPr/>
        </p:nvSpPr>
        <p:spPr>
          <a:xfrm>
            <a:off x="975903" y="5214419"/>
            <a:ext cx="2118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ea typeface="Phetsarath OT" panose="02000500000000000001" pitchFamily="2" charset="2"/>
                <a:cs typeface="Phetsarath OT" panose="02000500000000000001" pitchFamily="2" charset="2"/>
              </a:rPr>
              <a:t>eggs</a:t>
            </a:r>
            <a:endParaRPr lang="en-US" i="1" dirty="0">
              <a:solidFill>
                <a:srgbClr val="9053A1"/>
              </a:solidFill>
              <a:cs typeface="Gotham Light" pitchFamily="50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9DE211-E586-D8F6-BEBA-C22AA1BC173B}"/>
              </a:ext>
            </a:extLst>
          </p:cNvPr>
          <p:cNvSpPr txBox="1"/>
          <p:nvPr/>
        </p:nvSpPr>
        <p:spPr>
          <a:xfrm>
            <a:off x="3992313" y="3483268"/>
            <a:ext cx="24767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ea typeface="Phetsarath OT" panose="02000500000000000001" pitchFamily="2" charset="2"/>
                <a:cs typeface="Phetsarath OT" panose="02000500000000000001" pitchFamily="2" charset="2"/>
              </a:rPr>
              <a:t>Lentils</a:t>
            </a:r>
            <a:r>
              <a:rPr lang="en-US" sz="1200" i="1" dirty="0">
                <a:ea typeface="Times New Roman" panose="02020603050405020304" pitchFamily="18" charset="0"/>
                <a:cs typeface="Gotham Light" pitchFamily="50" charset="0"/>
              </a:rPr>
              <a:t> </a:t>
            </a:r>
            <a:r>
              <a:rPr lang="lo-LA" sz="1600" i="1" dirty="0">
                <a:ea typeface="Phetsarath OT" panose="02000500000000000001" pitchFamily="2" charset="2"/>
                <a:cs typeface="Phetsarath OT" panose="02000500000000000000" pitchFamily="2" charset="0"/>
              </a:rPr>
              <a:t>(</a:t>
            </a:r>
            <a:r>
              <a:rPr lang="en-US" sz="1600" i="1" dirty="0">
                <a:ea typeface="Phetsarath OT" panose="02000500000000000001" pitchFamily="2" charset="2"/>
                <a:cs typeface="Phetsarath OT" panose="02000500000000000000" pitchFamily="2" charset="0"/>
              </a:rPr>
              <a:t>MT</a:t>
            </a:r>
            <a:r>
              <a:rPr lang="lo-LA" sz="1600" i="1" dirty="0">
                <a:ea typeface="Phetsarath OT" panose="02000500000000000001" pitchFamily="2" charset="2"/>
                <a:cs typeface="Phetsarath OT" panose="02000500000000000000" pitchFamily="2" charset="0"/>
              </a:rPr>
              <a:t>)</a:t>
            </a:r>
            <a:endParaRPr lang="en-US" sz="2800" i="1" dirty="0">
              <a:ea typeface="Phetsarath OT" panose="02000500000000000001" pitchFamily="2" charset="2"/>
              <a:cs typeface="Phetsarath OT" panose="02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1ADAE0-CCBD-F99F-424E-E958467472F8}"/>
              </a:ext>
            </a:extLst>
          </p:cNvPr>
          <p:cNvSpPr txBox="1"/>
          <p:nvPr/>
        </p:nvSpPr>
        <p:spPr>
          <a:xfrm>
            <a:off x="7302224" y="3488178"/>
            <a:ext cx="23849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Oil</a:t>
            </a:r>
            <a:r>
              <a:rPr lang="en-US" i="1" dirty="0">
                <a:latin typeface="Gotham Light" pitchFamily="50" charset="0"/>
                <a:ea typeface="Times New Roman" panose="02020603050405020304" pitchFamily="18" charset="0"/>
                <a:cs typeface="Gotham Light" pitchFamily="50" charset="0"/>
              </a:rPr>
              <a:t> (</a:t>
            </a:r>
            <a:r>
              <a:rPr lang="en-US" i="1" dirty="0">
                <a:latin typeface="Phetsarath OT" panose="02000500000000000000" pitchFamily="2" charset="0"/>
                <a:ea typeface="Phetsarath OT" panose="02000500000000000001" pitchFamily="2" charset="2"/>
                <a:cs typeface="Phetsarath OT" panose="02000500000000000000" pitchFamily="2" charset="0"/>
              </a:rPr>
              <a:t>MT</a:t>
            </a:r>
            <a:r>
              <a:rPr lang="en-US" i="1" dirty="0">
                <a:latin typeface="Gotham Light" pitchFamily="50" charset="0"/>
                <a:ea typeface="Times New Roman" panose="02020603050405020304" pitchFamily="18" charset="0"/>
                <a:cs typeface="Gotham Light" pitchFamily="50" charset="0"/>
              </a:rPr>
              <a:t>)</a:t>
            </a:r>
            <a:endParaRPr lang="en-US" sz="2000" i="1" dirty="0">
              <a:solidFill>
                <a:srgbClr val="9053A1"/>
              </a:solidFill>
              <a:latin typeface="Gotham Light" pitchFamily="50" charset="0"/>
              <a:cs typeface="Gotham Light" pitchFamily="50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65D525-13FA-E144-6B48-E7406C6DD385}"/>
              </a:ext>
            </a:extLst>
          </p:cNvPr>
          <p:cNvSpPr txBox="1"/>
          <p:nvPr/>
        </p:nvSpPr>
        <p:spPr>
          <a:xfrm>
            <a:off x="1103496" y="3478811"/>
            <a:ext cx="21471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ea typeface="Phetsarath OT" panose="02000500000000000001" pitchFamily="2" charset="2"/>
                <a:cs typeface="Phetsarath OT" panose="02000500000000000001" pitchFamily="2" charset="2"/>
              </a:rPr>
              <a:t>Rice </a:t>
            </a:r>
            <a:r>
              <a:rPr lang="en-US" sz="1600" i="1" dirty="0">
                <a:ea typeface="Times New Roman" panose="02020603050405020304" pitchFamily="18" charset="0"/>
                <a:cs typeface="Gotham Light" pitchFamily="50" charset="0"/>
              </a:rPr>
              <a:t>(MT)</a:t>
            </a:r>
            <a:endParaRPr lang="en-US" i="1" dirty="0">
              <a:solidFill>
                <a:srgbClr val="9053A1"/>
              </a:solidFill>
              <a:cs typeface="Gotham Light" pitchFamily="50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A9EDD31-8E86-E0BF-FBD2-6D16517A5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814" y="2906110"/>
            <a:ext cx="920497" cy="855574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5381998-3D80-1CBC-2B22-C43D52AD0EF1}"/>
              </a:ext>
            </a:extLst>
          </p:cNvPr>
          <p:cNvGrpSpPr/>
          <p:nvPr/>
        </p:nvGrpSpPr>
        <p:grpSpPr>
          <a:xfrm>
            <a:off x="3156491" y="2825989"/>
            <a:ext cx="920375" cy="930932"/>
            <a:chOff x="-431656" y="5768764"/>
            <a:chExt cx="331017" cy="334814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85775C-067D-E884-AF4E-D36D608DDAE8}"/>
                </a:ext>
              </a:extLst>
            </p:cNvPr>
            <p:cNvGrpSpPr/>
            <p:nvPr/>
          </p:nvGrpSpPr>
          <p:grpSpPr>
            <a:xfrm>
              <a:off x="-282322" y="5846243"/>
              <a:ext cx="181683" cy="157759"/>
              <a:chOff x="-1708150" y="3749204"/>
              <a:chExt cx="885357" cy="768772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E394E85-2347-01B2-7FEC-EEF71847DB87}"/>
                  </a:ext>
                </a:extLst>
              </p:cNvPr>
              <p:cNvSpPr/>
              <p:nvPr/>
            </p:nvSpPr>
            <p:spPr>
              <a:xfrm>
                <a:off x="-1708150" y="3924300"/>
                <a:ext cx="792672" cy="593676"/>
              </a:xfrm>
              <a:prstGeom prst="ellipse">
                <a:avLst/>
              </a:prstGeom>
              <a:noFill/>
              <a:ln w="38100">
                <a:solidFill>
                  <a:srgbClr val="9D68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Arc 58">
                <a:extLst>
                  <a:ext uri="{FF2B5EF4-FFF2-40B4-BE49-F238E27FC236}">
                    <a16:creationId xmlns:a16="http://schemas.microsoft.com/office/drawing/2014/main" id="{5DDD9ACD-D2B5-951C-7D6B-F71D1A291673}"/>
                  </a:ext>
                </a:extLst>
              </p:cNvPr>
              <p:cNvSpPr/>
              <p:nvPr/>
            </p:nvSpPr>
            <p:spPr>
              <a:xfrm rot="8426601">
                <a:off x="-1615465" y="3749204"/>
                <a:ext cx="792672" cy="635612"/>
              </a:xfrm>
              <a:prstGeom prst="arc">
                <a:avLst/>
              </a:prstGeom>
              <a:ln w="38100">
                <a:solidFill>
                  <a:srgbClr val="9D68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3E1D50D-5FF9-DAB6-68A2-E5660A8F1FD6}"/>
                </a:ext>
              </a:extLst>
            </p:cNvPr>
            <p:cNvGrpSpPr/>
            <p:nvPr/>
          </p:nvGrpSpPr>
          <p:grpSpPr>
            <a:xfrm rot="2637402">
              <a:off x="-431656" y="5923587"/>
              <a:ext cx="173773" cy="161894"/>
              <a:chOff x="-1708150" y="3729049"/>
              <a:chExt cx="846816" cy="78892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62D4393E-2DB1-00FB-0500-0CA3C20187D7}"/>
                  </a:ext>
                </a:extLst>
              </p:cNvPr>
              <p:cNvSpPr/>
              <p:nvPr/>
            </p:nvSpPr>
            <p:spPr>
              <a:xfrm>
                <a:off x="-1708150" y="3924300"/>
                <a:ext cx="792672" cy="593676"/>
              </a:xfrm>
              <a:prstGeom prst="ellipse">
                <a:avLst/>
              </a:prstGeom>
              <a:noFill/>
              <a:ln w="38100">
                <a:solidFill>
                  <a:srgbClr val="9D68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8AD239E3-C75D-12A9-3F3E-188665225079}"/>
                  </a:ext>
                </a:extLst>
              </p:cNvPr>
              <p:cNvSpPr/>
              <p:nvPr/>
            </p:nvSpPr>
            <p:spPr>
              <a:xfrm rot="8426601">
                <a:off x="-1654006" y="3729049"/>
                <a:ext cx="792672" cy="635614"/>
              </a:xfrm>
              <a:prstGeom prst="arc">
                <a:avLst/>
              </a:prstGeom>
              <a:ln w="38100">
                <a:solidFill>
                  <a:srgbClr val="9D68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9BB0CEF-5D57-04A0-0227-C66A98F5EC02}"/>
                </a:ext>
              </a:extLst>
            </p:cNvPr>
            <p:cNvGrpSpPr/>
            <p:nvPr/>
          </p:nvGrpSpPr>
          <p:grpSpPr>
            <a:xfrm rot="2637402">
              <a:off x="-393155" y="5823510"/>
              <a:ext cx="116391" cy="112261"/>
              <a:chOff x="-1708150" y="3705075"/>
              <a:chExt cx="842810" cy="812901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895E5B9F-F667-7AD6-C9F0-8CE4BAD33DA3}"/>
                  </a:ext>
                </a:extLst>
              </p:cNvPr>
              <p:cNvSpPr/>
              <p:nvPr/>
            </p:nvSpPr>
            <p:spPr>
              <a:xfrm>
                <a:off x="-1708150" y="3924300"/>
                <a:ext cx="792672" cy="593676"/>
              </a:xfrm>
              <a:prstGeom prst="ellipse">
                <a:avLst/>
              </a:prstGeom>
              <a:noFill/>
              <a:ln w="38100">
                <a:solidFill>
                  <a:srgbClr val="9D68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" name="Arc 54">
                <a:extLst>
                  <a:ext uri="{FF2B5EF4-FFF2-40B4-BE49-F238E27FC236}">
                    <a16:creationId xmlns:a16="http://schemas.microsoft.com/office/drawing/2014/main" id="{84B0D15C-B25F-00B7-F14D-8FF38B178331}"/>
                  </a:ext>
                </a:extLst>
              </p:cNvPr>
              <p:cNvSpPr/>
              <p:nvPr/>
            </p:nvSpPr>
            <p:spPr>
              <a:xfrm rot="8426601">
                <a:off x="-1658009" y="3705075"/>
                <a:ext cx="792669" cy="635614"/>
              </a:xfrm>
              <a:prstGeom prst="arc">
                <a:avLst/>
              </a:prstGeom>
              <a:ln w="38100">
                <a:solidFill>
                  <a:srgbClr val="9D68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C2EFA6D-FB07-B916-F97A-556D33EFF040}"/>
                </a:ext>
              </a:extLst>
            </p:cNvPr>
            <p:cNvGrpSpPr/>
            <p:nvPr/>
          </p:nvGrpSpPr>
          <p:grpSpPr>
            <a:xfrm rot="1143453">
              <a:off x="-269616" y="5986742"/>
              <a:ext cx="118580" cy="116836"/>
              <a:chOff x="-1708150" y="3671954"/>
              <a:chExt cx="858664" cy="846022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949D227-9650-F7C6-4FB7-4FB2A084E600}"/>
                  </a:ext>
                </a:extLst>
              </p:cNvPr>
              <p:cNvSpPr/>
              <p:nvPr/>
            </p:nvSpPr>
            <p:spPr>
              <a:xfrm>
                <a:off x="-1708150" y="3924300"/>
                <a:ext cx="792672" cy="593676"/>
              </a:xfrm>
              <a:prstGeom prst="ellipse">
                <a:avLst/>
              </a:prstGeom>
              <a:noFill/>
              <a:ln w="38100">
                <a:solidFill>
                  <a:srgbClr val="9D68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3" name="Arc 52">
                <a:extLst>
                  <a:ext uri="{FF2B5EF4-FFF2-40B4-BE49-F238E27FC236}">
                    <a16:creationId xmlns:a16="http://schemas.microsoft.com/office/drawing/2014/main" id="{E85CBD4D-90A1-EFD7-DEF0-935B2FA667FE}"/>
                  </a:ext>
                </a:extLst>
              </p:cNvPr>
              <p:cNvSpPr/>
              <p:nvPr/>
            </p:nvSpPr>
            <p:spPr>
              <a:xfrm rot="8426601">
                <a:off x="-1642159" y="3671954"/>
                <a:ext cx="792673" cy="635611"/>
              </a:xfrm>
              <a:prstGeom prst="arc">
                <a:avLst/>
              </a:prstGeom>
              <a:ln w="38100">
                <a:solidFill>
                  <a:srgbClr val="9D68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6DCF00A-F772-EEF6-5587-E06E2CA96C95}"/>
                </a:ext>
              </a:extLst>
            </p:cNvPr>
            <p:cNvGrpSpPr/>
            <p:nvPr/>
          </p:nvGrpSpPr>
          <p:grpSpPr>
            <a:xfrm rot="1143453">
              <a:off x="-294992" y="5768764"/>
              <a:ext cx="112357" cy="107964"/>
              <a:chOff x="-1708150" y="3687671"/>
              <a:chExt cx="864089" cy="830305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6938B14E-A1D1-C697-6EE5-CEF34CBBE13E}"/>
                  </a:ext>
                </a:extLst>
              </p:cNvPr>
              <p:cNvSpPr/>
              <p:nvPr/>
            </p:nvSpPr>
            <p:spPr>
              <a:xfrm>
                <a:off x="-1708150" y="3924300"/>
                <a:ext cx="792672" cy="593676"/>
              </a:xfrm>
              <a:prstGeom prst="ellipse">
                <a:avLst/>
              </a:prstGeom>
              <a:noFill/>
              <a:ln w="38100">
                <a:solidFill>
                  <a:srgbClr val="9D68A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1" name="Arc 50">
                <a:extLst>
                  <a:ext uri="{FF2B5EF4-FFF2-40B4-BE49-F238E27FC236}">
                    <a16:creationId xmlns:a16="http://schemas.microsoft.com/office/drawing/2014/main" id="{8E136452-2CE0-CE49-5AFF-5A7D447F28B7}"/>
                  </a:ext>
                </a:extLst>
              </p:cNvPr>
              <p:cNvSpPr/>
              <p:nvPr/>
            </p:nvSpPr>
            <p:spPr>
              <a:xfrm rot="8426601">
                <a:off x="-1636729" y="3687671"/>
                <a:ext cx="792668" cy="635609"/>
              </a:xfrm>
              <a:prstGeom prst="arc">
                <a:avLst/>
              </a:prstGeom>
              <a:ln w="38100">
                <a:solidFill>
                  <a:srgbClr val="9D68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F5137B-6CE3-1201-854A-680CB4BF7673}"/>
              </a:ext>
            </a:extLst>
          </p:cNvPr>
          <p:cNvGrpSpPr/>
          <p:nvPr/>
        </p:nvGrpSpPr>
        <p:grpSpPr>
          <a:xfrm>
            <a:off x="6536297" y="2920441"/>
            <a:ext cx="608550" cy="824563"/>
            <a:chOff x="2519570" y="5366981"/>
            <a:chExt cx="218868" cy="296558"/>
          </a:xfrm>
        </p:grpSpPr>
        <p:sp>
          <p:nvSpPr>
            <p:cNvPr id="62" name="Arc 61">
              <a:extLst>
                <a:ext uri="{FF2B5EF4-FFF2-40B4-BE49-F238E27FC236}">
                  <a16:creationId xmlns:a16="http://schemas.microsoft.com/office/drawing/2014/main" id="{23021DEB-25DB-0B0B-30CE-F7FBB0A39BB7}"/>
                </a:ext>
              </a:extLst>
            </p:cNvPr>
            <p:cNvSpPr/>
            <p:nvPr/>
          </p:nvSpPr>
          <p:spPr>
            <a:xfrm>
              <a:off x="2519570" y="5493623"/>
              <a:ext cx="218867" cy="107010"/>
            </a:xfrm>
            <a:prstGeom prst="arc">
              <a:avLst>
                <a:gd name="adj1" fmla="val 255568"/>
                <a:gd name="adj2" fmla="val 10356396"/>
              </a:avLst>
            </a:prstGeom>
            <a:ln w="38100">
              <a:solidFill>
                <a:srgbClr val="89A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6A1BF398-001D-0BF8-BA12-2BF732579758}"/>
                </a:ext>
              </a:extLst>
            </p:cNvPr>
            <p:cNvSpPr/>
            <p:nvPr/>
          </p:nvSpPr>
          <p:spPr>
            <a:xfrm>
              <a:off x="2519570" y="5523771"/>
              <a:ext cx="218867" cy="107010"/>
            </a:xfrm>
            <a:prstGeom prst="arc">
              <a:avLst>
                <a:gd name="adj1" fmla="val 263351"/>
                <a:gd name="adj2" fmla="val 10558331"/>
              </a:avLst>
            </a:prstGeom>
            <a:ln w="38100">
              <a:solidFill>
                <a:srgbClr val="89A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1" name="Flowchart: Magnetic Disk 60">
              <a:extLst>
                <a:ext uri="{FF2B5EF4-FFF2-40B4-BE49-F238E27FC236}">
                  <a16:creationId xmlns:a16="http://schemas.microsoft.com/office/drawing/2014/main" id="{94156119-FB36-8F42-5A53-63100FA6BCEC}"/>
                </a:ext>
              </a:extLst>
            </p:cNvPr>
            <p:cNvSpPr/>
            <p:nvPr/>
          </p:nvSpPr>
          <p:spPr>
            <a:xfrm>
              <a:off x="2523689" y="5366981"/>
              <a:ext cx="214749" cy="296558"/>
            </a:xfrm>
            <a:prstGeom prst="flowChartMagneticDisk">
              <a:avLst/>
            </a:prstGeom>
            <a:noFill/>
            <a:ln w="38100">
              <a:solidFill>
                <a:srgbClr val="89A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0FE3144-27FA-D5A3-F4E8-2D786FD082D8}"/>
              </a:ext>
            </a:extLst>
          </p:cNvPr>
          <p:cNvGrpSpPr/>
          <p:nvPr/>
        </p:nvGrpSpPr>
        <p:grpSpPr>
          <a:xfrm>
            <a:off x="6402559" y="4788911"/>
            <a:ext cx="932592" cy="932592"/>
            <a:chOff x="2464227" y="5882156"/>
            <a:chExt cx="335411" cy="335411"/>
          </a:xfrm>
        </p:grpSpPr>
        <p:pic>
          <p:nvPicPr>
            <p:cNvPr id="65" name="Graphic 64" descr="Star with solid fill">
              <a:extLst>
                <a:ext uri="{FF2B5EF4-FFF2-40B4-BE49-F238E27FC236}">
                  <a16:creationId xmlns:a16="http://schemas.microsoft.com/office/drawing/2014/main" id="{6B71BAAE-49B6-BDCA-506D-AA2F79DDE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464227" y="5882156"/>
              <a:ext cx="335411" cy="335411"/>
            </a:xfrm>
            <a:prstGeom prst="rect">
              <a:avLst/>
            </a:prstGeom>
          </p:spPr>
        </p:pic>
        <p:sp>
          <p:nvSpPr>
            <p:cNvPr id="66" name="Flowchart: Decision 65">
              <a:extLst>
                <a:ext uri="{FF2B5EF4-FFF2-40B4-BE49-F238E27FC236}">
                  <a16:creationId xmlns:a16="http://schemas.microsoft.com/office/drawing/2014/main" id="{5E095F75-3B15-71D6-5D2C-4EC247E7D12F}"/>
                </a:ext>
              </a:extLst>
            </p:cNvPr>
            <p:cNvSpPr/>
            <p:nvPr/>
          </p:nvSpPr>
          <p:spPr>
            <a:xfrm>
              <a:off x="2623551" y="5972055"/>
              <a:ext cx="15064" cy="64008"/>
            </a:xfrm>
            <a:prstGeom prst="flowChartDecision">
              <a:avLst/>
            </a:prstGeom>
            <a:noFill/>
            <a:ln w="6350">
              <a:solidFill>
                <a:srgbClr val="89A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Flowchart: Decision 66">
              <a:extLst>
                <a:ext uri="{FF2B5EF4-FFF2-40B4-BE49-F238E27FC236}">
                  <a16:creationId xmlns:a16="http://schemas.microsoft.com/office/drawing/2014/main" id="{88B32EEB-2E73-692F-E4BF-116BDEE46C6A}"/>
                </a:ext>
              </a:extLst>
            </p:cNvPr>
            <p:cNvSpPr/>
            <p:nvPr/>
          </p:nvSpPr>
          <p:spPr>
            <a:xfrm rot="2226680">
              <a:off x="2593526" y="6076125"/>
              <a:ext cx="15064" cy="64008"/>
            </a:xfrm>
            <a:prstGeom prst="flowChartDecision">
              <a:avLst/>
            </a:prstGeom>
            <a:noFill/>
            <a:ln w="6350">
              <a:solidFill>
                <a:srgbClr val="89A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Flowchart: Decision 67">
              <a:extLst>
                <a:ext uri="{FF2B5EF4-FFF2-40B4-BE49-F238E27FC236}">
                  <a16:creationId xmlns:a16="http://schemas.microsoft.com/office/drawing/2014/main" id="{FC2A7BD6-D9F6-6C67-8337-1B90D905B773}"/>
                </a:ext>
              </a:extLst>
            </p:cNvPr>
            <p:cNvSpPr/>
            <p:nvPr/>
          </p:nvSpPr>
          <p:spPr>
            <a:xfrm rot="19441422" flipV="1">
              <a:off x="2658974" y="6078453"/>
              <a:ext cx="15064" cy="64008"/>
            </a:xfrm>
            <a:prstGeom prst="flowChartDecision">
              <a:avLst/>
            </a:prstGeom>
            <a:noFill/>
            <a:ln w="6350">
              <a:solidFill>
                <a:srgbClr val="89A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9" name="Flowchart: Decision 68">
              <a:extLst>
                <a:ext uri="{FF2B5EF4-FFF2-40B4-BE49-F238E27FC236}">
                  <a16:creationId xmlns:a16="http://schemas.microsoft.com/office/drawing/2014/main" id="{675DE055-A09A-11A7-1790-E65E65FBDDC6}"/>
                </a:ext>
              </a:extLst>
            </p:cNvPr>
            <p:cNvSpPr/>
            <p:nvPr/>
          </p:nvSpPr>
          <p:spPr>
            <a:xfrm rot="17399973" flipH="1">
              <a:off x="2572298" y="6014951"/>
              <a:ext cx="15064" cy="64008"/>
            </a:xfrm>
            <a:prstGeom prst="flowChartDecision">
              <a:avLst/>
            </a:prstGeom>
            <a:noFill/>
            <a:ln w="6350">
              <a:solidFill>
                <a:srgbClr val="89A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Flowchart: Decision 69">
              <a:extLst>
                <a:ext uri="{FF2B5EF4-FFF2-40B4-BE49-F238E27FC236}">
                  <a16:creationId xmlns:a16="http://schemas.microsoft.com/office/drawing/2014/main" id="{947C6735-D934-2CC3-73C5-E68F5AC6CD7B}"/>
                </a:ext>
              </a:extLst>
            </p:cNvPr>
            <p:cNvSpPr/>
            <p:nvPr/>
          </p:nvSpPr>
          <p:spPr>
            <a:xfrm rot="4042220">
              <a:off x="2680830" y="6012232"/>
              <a:ext cx="15064" cy="64008"/>
            </a:xfrm>
            <a:prstGeom prst="flowChartDecision">
              <a:avLst/>
            </a:prstGeom>
            <a:noFill/>
            <a:ln w="6350">
              <a:solidFill>
                <a:srgbClr val="89AC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1E66BB0-366F-A060-AD77-296DE53E7AC3}"/>
              </a:ext>
            </a:extLst>
          </p:cNvPr>
          <p:cNvSpPr txBox="1"/>
          <p:nvPr/>
        </p:nvSpPr>
        <p:spPr>
          <a:xfrm>
            <a:off x="3790292" y="4467316"/>
            <a:ext cx="30723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9D68AC"/>
                </a:solidFill>
                <a:ea typeface="Times New Roman" panose="02020603050405020304" pitchFamily="18" charset="0"/>
                <a:cs typeface="Times" panose="02020603050405020304" pitchFamily="18" charset="0"/>
              </a:rPr>
              <a:t>2</a:t>
            </a:r>
            <a:r>
              <a:rPr lang="en-US" sz="4400" b="1" dirty="0">
                <a:solidFill>
                  <a:srgbClr val="9D68AC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.1+ </a:t>
            </a:r>
            <a:r>
              <a:rPr lang="en-US" sz="2000" dirty="0">
                <a:solidFill>
                  <a:srgbClr val="9D68AC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million</a:t>
            </a:r>
            <a:r>
              <a:rPr lang="en-US" sz="3600" b="1" dirty="0">
                <a:solidFill>
                  <a:srgbClr val="9D68AC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 </a:t>
            </a:r>
            <a:endParaRPr lang="en-US" sz="3600" dirty="0">
              <a:solidFill>
                <a:srgbClr val="9D68AC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BD21FE-FF43-D9BE-3DB4-CABD17F59FC6}"/>
              </a:ext>
            </a:extLst>
          </p:cNvPr>
          <p:cNvSpPr txBox="1"/>
          <p:nvPr/>
        </p:nvSpPr>
        <p:spPr>
          <a:xfrm>
            <a:off x="7302224" y="4467316"/>
            <a:ext cx="14193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89AC46"/>
                </a:solidFill>
                <a:ea typeface="Times New Roman" panose="02020603050405020304" pitchFamily="18" charset="0"/>
                <a:cs typeface="Times" panose="02020603050405020304" pitchFamily="18" charset="0"/>
              </a:rPr>
              <a:t>17+</a:t>
            </a:r>
            <a:endParaRPr lang="en-US" sz="4400" dirty="0">
              <a:solidFill>
                <a:srgbClr val="89AC46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06D609-6531-779F-2796-D2D052D77BDE}"/>
              </a:ext>
            </a:extLst>
          </p:cNvPr>
          <p:cNvSpPr txBox="1"/>
          <p:nvPr/>
        </p:nvSpPr>
        <p:spPr>
          <a:xfrm>
            <a:off x="947136" y="4590427"/>
            <a:ext cx="23911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1FADCE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1.3+</a:t>
            </a:r>
            <a:r>
              <a:rPr lang="en-US" sz="2000" dirty="0">
                <a:solidFill>
                  <a:srgbClr val="1FADCE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 million</a:t>
            </a:r>
            <a:endParaRPr lang="en-US" sz="3600" dirty="0">
              <a:solidFill>
                <a:srgbClr val="1FADCE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D6A1E9-F404-99BD-5D77-8C3F144BCB78}"/>
              </a:ext>
            </a:extLst>
          </p:cNvPr>
          <p:cNvSpPr txBox="1"/>
          <p:nvPr/>
        </p:nvSpPr>
        <p:spPr>
          <a:xfrm>
            <a:off x="3992313" y="2726797"/>
            <a:ext cx="248817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9D68AC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200+</a:t>
            </a:r>
            <a:endParaRPr lang="en-US" sz="4400" dirty="0">
              <a:solidFill>
                <a:srgbClr val="9D68AC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ABC856-D193-A298-D355-76C6212C8EFB}"/>
              </a:ext>
            </a:extLst>
          </p:cNvPr>
          <p:cNvSpPr txBox="1"/>
          <p:nvPr/>
        </p:nvSpPr>
        <p:spPr>
          <a:xfrm>
            <a:off x="7255089" y="2731708"/>
            <a:ext cx="23849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89AC46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" panose="02020603050405020304" pitchFamily="18" charset="0"/>
              </a:rPr>
              <a:t>150+</a:t>
            </a:r>
            <a:endParaRPr lang="en-US" sz="4800" dirty="0">
              <a:solidFill>
                <a:srgbClr val="89AC46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DEE7AE-E36F-5A48-0EB5-5D418704AA7D}"/>
              </a:ext>
            </a:extLst>
          </p:cNvPr>
          <p:cNvSpPr txBox="1"/>
          <p:nvPr/>
        </p:nvSpPr>
        <p:spPr>
          <a:xfrm>
            <a:off x="1074729" y="2722340"/>
            <a:ext cx="21569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1FADCE"/>
                </a:solidFill>
                <a:effectLst/>
                <a:ea typeface="Times New Roman" panose="02020603050405020304" pitchFamily="18" charset="0"/>
                <a:cs typeface="Times" panose="02020603050405020304" pitchFamily="18" charset="0"/>
              </a:rPr>
              <a:t>1,000+</a:t>
            </a:r>
            <a:endParaRPr lang="en-US" sz="4400" dirty="0">
              <a:solidFill>
                <a:srgbClr val="1FADCE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DAE06E-6B35-E4B6-F05E-CCA73AA134B2}"/>
              </a:ext>
            </a:extLst>
          </p:cNvPr>
          <p:cNvCxnSpPr/>
          <p:nvPr/>
        </p:nvCxnSpPr>
        <p:spPr>
          <a:xfrm>
            <a:off x="131156" y="6121838"/>
            <a:ext cx="8856531" cy="0"/>
          </a:xfrm>
          <a:prstGeom prst="line">
            <a:avLst/>
          </a:prstGeom>
          <a:ln w="19050">
            <a:solidFill>
              <a:srgbClr val="04BDE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94F685F-FFC5-A744-F375-7D8FB343E37B}"/>
              </a:ext>
            </a:extLst>
          </p:cNvPr>
          <p:cNvSpPr txBox="1"/>
          <p:nvPr/>
        </p:nvSpPr>
        <p:spPr>
          <a:xfrm>
            <a:off x="2054977" y="1806054"/>
            <a:ext cx="5619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a typeface="Phetsarath OT" panose="02000500000000000001" pitchFamily="2" charset="2"/>
                <a:cs typeface="Phetsarath OT" panose="02000500000000000000" pitchFamily="2" charset="0"/>
              </a:rPr>
              <a:t>Local and Regional Procurement</a:t>
            </a:r>
            <a:endParaRPr lang="en-US" sz="2800" i="1" dirty="0">
              <a:ea typeface="Phetsarath OT" panose="02000500000000000001" pitchFamily="2" charset="2"/>
              <a:cs typeface="Phetsarath OT" panose="020005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8AF87FB-F3D1-BF6E-1A63-68A17D619AE1}"/>
              </a:ext>
            </a:extLst>
          </p:cNvPr>
          <p:cNvSpPr/>
          <p:nvPr/>
        </p:nvSpPr>
        <p:spPr>
          <a:xfrm>
            <a:off x="1586144" y="174561"/>
            <a:ext cx="655707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6000"/>
              </a:lnSpc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Provide School Lunch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724270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48F0CC-2349-4BCA-6EF8-036C171D0B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0024" y="1476294"/>
            <a:ext cx="978779" cy="1011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F60BFF-3AB1-51C2-5374-4EB5550C9F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260" y="1476048"/>
            <a:ext cx="1133097" cy="101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49E39C-632D-5CA8-977B-417F632E69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7013" y="1475288"/>
            <a:ext cx="1315536" cy="10133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E9486A-A191-547F-3B27-10B5AE465BEB}"/>
              </a:ext>
            </a:extLst>
          </p:cNvPr>
          <p:cNvSpPr txBox="1"/>
          <p:nvPr/>
        </p:nvSpPr>
        <p:spPr>
          <a:xfrm>
            <a:off x="3640097" y="2385408"/>
            <a:ext cx="1851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9053A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38,</a:t>
            </a:r>
            <a:r>
              <a:rPr lang="en-US" sz="3600" b="1" dirty="0">
                <a:solidFill>
                  <a:srgbClr val="9053A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000+</a:t>
            </a:r>
            <a:endParaRPr lang="en-US" sz="3600" dirty="0">
              <a:solidFill>
                <a:srgbClr val="9053A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BC72E1-585B-2301-0785-C4E632552C83}"/>
              </a:ext>
            </a:extLst>
          </p:cNvPr>
          <p:cNvSpPr txBox="1"/>
          <p:nvPr/>
        </p:nvSpPr>
        <p:spPr>
          <a:xfrm>
            <a:off x="3640097" y="2938410"/>
            <a:ext cx="1851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6FB1DF-70D6-B1A6-FC9C-0A8BC993D8D2}"/>
              </a:ext>
            </a:extLst>
          </p:cNvPr>
          <p:cNvSpPr txBox="1"/>
          <p:nvPr/>
        </p:nvSpPr>
        <p:spPr>
          <a:xfrm>
            <a:off x="6163527" y="2393396"/>
            <a:ext cx="1851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89AC4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2,500+</a:t>
            </a:r>
            <a:endParaRPr lang="en-US" sz="3600" dirty="0">
              <a:solidFill>
                <a:srgbClr val="89AC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9AEED4-8911-8ED5-F79C-323A3B228023}"/>
              </a:ext>
            </a:extLst>
          </p:cNvPr>
          <p:cNvSpPr txBox="1"/>
          <p:nvPr/>
        </p:nvSpPr>
        <p:spPr>
          <a:xfrm>
            <a:off x="6000540" y="2927274"/>
            <a:ext cx="217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 recipients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779320-0C07-FE15-8EA1-476D5915E19D}"/>
              </a:ext>
            </a:extLst>
          </p:cNvPr>
          <p:cNvSpPr txBox="1"/>
          <p:nvPr/>
        </p:nvSpPr>
        <p:spPr>
          <a:xfrm>
            <a:off x="956900" y="2383317"/>
            <a:ext cx="2361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1FADC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million+</a:t>
            </a:r>
            <a:endParaRPr lang="en-US" sz="3600" dirty="0">
              <a:solidFill>
                <a:srgbClr val="1FADC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A5C878-3C44-E22D-C175-309581690578}"/>
              </a:ext>
            </a:extLst>
          </p:cNvPr>
          <p:cNvSpPr txBox="1"/>
          <p:nvPr/>
        </p:nvSpPr>
        <p:spPr>
          <a:xfrm>
            <a:off x="1048935" y="2936319"/>
            <a:ext cx="217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Meals served</a:t>
            </a:r>
            <a:endParaRPr lang="en-US" sz="2000" i="1" dirty="0">
              <a:solidFill>
                <a:srgbClr val="9053A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4283E5-5C1E-2406-BD88-FB557F1D2D86}"/>
              </a:ext>
            </a:extLst>
          </p:cNvPr>
          <p:cNvSpPr txBox="1"/>
          <p:nvPr/>
        </p:nvSpPr>
        <p:spPr>
          <a:xfrm>
            <a:off x="3368901" y="5168129"/>
            <a:ext cx="2361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83588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87%</a:t>
            </a:r>
            <a:endParaRPr lang="en-US" sz="3600" dirty="0">
              <a:solidFill>
                <a:srgbClr val="83588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51F030-8FC7-8260-B19B-DD71B78F9235}"/>
              </a:ext>
            </a:extLst>
          </p:cNvPr>
          <p:cNvSpPr txBox="1"/>
          <p:nvPr/>
        </p:nvSpPr>
        <p:spPr>
          <a:xfrm>
            <a:off x="3308237" y="5721131"/>
            <a:ext cx="2467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HARVESTING FROM GARDEN</a:t>
            </a:r>
            <a:endParaRPr lang="en-US" dirty="0">
              <a:solidFill>
                <a:srgbClr val="9053A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F35E3E9-52FE-4A97-87B7-580EF1FCC013}"/>
              </a:ext>
            </a:extLst>
          </p:cNvPr>
          <p:cNvSpPr/>
          <p:nvPr/>
        </p:nvSpPr>
        <p:spPr>
          <a:xfrm>
            <a:off x="6454507" y="4210046"/>
            <a:ext cx="1029221" cy="1029222"/>
          </a:xfrm>
          <a:prstGeom prst="ellipse">
            <a:avLst/>
          </a:prstGeom>
          <a:solidFill>
            <a:srgbClr val="647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Graphic 21" descr="Chef female with solid fill">
            <a:extLst>
              <a:ext uri="{FF2B5EF4-FFF2-40B4-BE49-F238E27FC236}">
                <a16:creationId xmlns:a16="http://schemas.microsoft.com/office/drawing/2014/main" id="{93A014DE-EB4D-6B89-9A66-3E574738D6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8758" y="4267818"/>
            <a:ext cx="909646" cy="9096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F45C698-653F-3B53-6396-1E4234F62FB5}"/>
              </a:ext>
            </a:extLst>
          </p:cNvPr>
          <p:cNvSpPr txBox="1"/>
          <p:nvPr/>
        </p:nvSpPr>
        <p:spPr>
          <a:xfrm>
            <a:off x="5788649" y="5171718"/>
            <a:ext cx="2361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647D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81%</a:t>
            </a:r>
            <a:endParaRPr lang="en-US" sz="3600" dirty="0">
              <a:solidFill>
                <a:srgbClr val="647D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0AF48A-7EA8-224B-827F-3381DD3FF156}"/>
              </a:ext>
            </a:extLst>
          </p:cNvPr>
          <p:cNvSpPr txBox="1"/>
          <p:nvPr/>
        </p:nvSpPr>
        <p:spPr>
          <a:xfrm>
            <a:off x="5690631" y="5724720"/>
            <a:ext cx="25472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COOKING RATE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(Sep’22-Jan’23)</a:t>
            </a: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rgbClr val="9053A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A9D8B7-D4CB-97C6-3913-214F9B9B07BD}"/>
              </a:ext>
            </a:extLst>
          </p:cNvPr>
          <p:cNvSpPr txBox="1"/>
          <p:nvPr/>
        </p:nvSpPr>
        <p:spPr>
          <a:xfrm>
            <a:off x="955239" y="5164870"/>
            <a:ext cx="2361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177D9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302</a:t>
            </a:r>
            <a:endParaRPr lang="en-US" sz="3600" dirty="0">
              <a:solidFill>
                <a:srgbClr val="177D9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768041-6B20-BD22-52B2-D332EE2494B6}"/>
              </a:ext>
            </a:extLst>
          </p:cNvPr>
          <p:cNvSpPr txBox="1"/>
          <p:nvPr/>
        </p:nvSpPr>
        <p:spPr>
          <a:xfrm>
            <a:off x="976268" y="5717873"/>
            <a:ext cx="2319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GARDENS</a:t>
            </a:r>
            <a:endParaRPr lang="en-US" dirty="0">
              <a:solidFill>
                <a:srgbClr val="9053A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Graphic 27" descr="Plant with solid fill">
            <a:extLst>
              <a:ext uri="{FF2B5EF4-FFF2-40B4-BE49-F238E27FC236}">
                <a16:creationId xmlns:a16="http://schemas.microsoft.com/office/drawing/2014/main" id="{C4A87E34-3D04-97C3-C6B4-C0D23825AAE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9654" t="5907" r="19396" b="7992"/>
          <a:stretch/>
        </p:blipFill>
        <p:spPr>
          <a:xfrm>
            <a:off x="1867818" y="4355101"/>
            <a:ext cx="521965" cy="737358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05EAB1C-ED93-9897-F1DE-2D27F3A8E2A4}"/>
              </a:ext>
            </a:extLst>
          </p:cNvPr>
          <p:cNvSpPr/>
          <p:nvPr/>
        </p:nvSpPr>
        <p:spPr>
          <a:xfrm>
            <a:off x="1410789" y="5300519"/>
            <a:ext cx="1893703" cy="1166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4100111-85AF-AB91-9966-B3B62ED952BE}"/>
              </a:ext>
            </a:extLst>
          </p:cNvPr>
          <p:cNvSpPr/>
          <p:nvPr/>
        </p:nvSpPr>
        <p:spPr>
          <a:xfrm>
            <a:off x="3530092" y="5306973"/>
            <a:ext cx="1973063" cy="1166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E40934-E020-CE16-E847-2D7EC581B7FA}"/>
              </a:ext>
            </a:extLst>
          </p:cNvPr>
          <p:cNvSpPr/>
          <p:nvPr/>
        </p:nvSpPr>
        <p:spPr>
          <a:xfrm>
            <a:off x="5891907" y="5285338"/>
            <a:ext cx="2123389" cy="1166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1001CF6-EA04-B8A0-9278-27CDE5E4D3D4}"/>
              </a:ext>
            </a:extLst>
          </p:cNvPr>
          <p:cNvSpPr/>
          <p:nvPr/>
        </p:nvSpPr>
        <p:spPr>
          <a:xfrm>
            <a:off x="5797239" y="1212351"/>
            <a:ext cx="2574853" cy="2638253"/>
          </a:xfrm>
          <a:prstGeom prst="roundRect">
            <a:avLst/>
          </a:prstGeom>
          <a:noFill/>
          <a:ln w="57150">
            <a:solidFill>
              <a:srgbClr val="89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4AACB3-20D5-FCA9-7E79-DE31FA4EBC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4371" y="4073837"/>
            <a:ext cx="2067213" cy="220058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EBE0899-5DE9-FAB5-542E-6E36B815AB23}"/>
              </a:ext>
            </a:extLst>
          </p:cNvPr>
          <p:cNvSpPr/>
          <p:nvPr/>
        </p:nvSpPr>
        <p:spPr>
          <a:xfrm>
            <a:off x="4006974" y="4270345"/>
            <a:ext cx="1328820" cy="3447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Boy/Girl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82F636-54BF-B9EA-6182-46365B1002E9}"/>
              </a:ext>
            </a:extLst>
          </p:cNvPr>
          <p:cNvSpPr/>
          <p:nvPr/>
        </p:nvSpPr>
        <p:spPr>
          <a:xfrm>
            <a:off x="3787354" y="5863474"/>
            <a:ext cx="1704512" cy="3123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DA5B09-013B-56F9-B193-3F089D5F251C}"/>
              </a:ext>
            </a:extLst>
          </p:cNvPr>
          <p:cNvSpPr/>
          <p:nvPr/>
        </p:nvSpPr>
        <p:spPr>
          <a:xfrm>
            <a:off x="6234010" y="5297228"/>
            <a:ext cx="1499201" cy="5042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Teachers/cooks/storekeepers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52FF9FD-9891-60B4-3B18-E73520C575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256" y="4114301"/>
            <a:ext cx="2685106" cy="1999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C2F790B-C551-5493-86E8-CE49D536F9C6}"/>
              </a:ext>
            </a:extLst>
          </p:cNvPr>
          <p:cNvSpPr/>
          <p:nvPr/>
        </p:nvSpPr>
        <p:spPr>
          <a:xfrm>
            <a:off x="780582" y="4165600"/>
            <a:ext cx="2574853" cy="3251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Cooking by district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B2D3B5-833B-D51B-BE9D-DDB5DDFD6037}"/>
              </a:ext>
            </a:extLst>
          </p:cNvPr>
          <p:cNvSpPr/>
          <p:nvPr/>
        </p:nvSpPr>
        <p:spPr>
          <a:xfrm>
            <a:off x="1586144" y="174561"/>
            <a:ext cx="6557070" cy="914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6000"/>
              </a:lnSpc>
            </a:pPr>
            <a:r>
              <a:rPr lang="en-US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Phetsarath OT" panose="02000500000000000001" pitchFamily="2" charset="2"/>
              </a:rPr>
              <a:t>Provide School Lunch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789603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9184-824A-9F13-BD96-C674C298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7107"/>
          </a:xfrm>
        </p:spPr>
        <p:txBody>
          <a:bodyPr anchor="b">
            <a:normAutofit/>
          </a:bodyPr>
          <a:lstStyle/>
          <a:p>
            <a:r>
              <a:rPr lang="en-US" dirty="0"/>
              <a:t>VEDC grants</a:t>
            </a:r>
          </a:p>
        </p:txBody>
      </p:sp>
      <p:pic>
        <p:nvPicPr>
          <p:cNvPr id="8" name="Picture 7" descr="A group of chickens in a field&#10;&#10;Description automatically generated">
            <a:extLst>
              <a:ext uri="{FF2B5EF4-FFF2-40B4-BE49-F238E27FC236}">
                <a16:creationId xmlns:a16="http://schemas.microsoft.com/office/drawing/2014/main" id="{C581D2E0-9879-F576-7281-8627150E2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62" r="-1" b="-1"/>
          <a:stretch/>
        </p:blipFill>
        <p:spPr>
          <a:xfrm>
            <a:off x="628650" y="1477926"/>
            <a:ext cx="3805237" cy="4700145"/>
          </a:xfrm>
          <a:prstGeom prst="rect">
            <a:avLst/>
          </a:prstGeom>
          <a:noFill/>
        </p:spPr>
      </p:pic>
      <p:pic>
        <p:nvPicPr>
          <p:cNvPr id="6" name="Content Placeholder 5" descr="A nest with eggs in it&#10;&#10;Description automatically generated">
            <a:extLst>
              <a:ext uri="{FF2B5EF4-FFF2-40B4-BE49-F238E27FC236}">
                <a16:creationId xmlns:a16="http://schemas.microsoft.com/office/drawing/2014/main" id="{BCD6C0DB-9E8E-A565-DA17-95445896A70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3"/>
          <a:srcRect t="7362" r="-1" b="-1"/>
          <a:stretch/>
        </p:blipFill>
        <p:spPr>
          <a:xfrm>
            <a:off x="4710113" y="1488559"/>
            <a:ext cx="3805237" cy="4700145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77751-D469-E9B6-94B2-595A4900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5537" y="6348809"/>
            <a:ext cx="508463" cy="19150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8FE707D-7EDD-4671-B995-A3FBECAF0B25}" type="slidenum">
              <a:rPr lang="en-US" sz="7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3485547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mural on a wall&#10;&#10;Description automatically generated">
            <a:extLst>
              <a:ext uri="{FF2B5EF4-FFF2-40B4-BE49-F238E27FC236}">
                <a16:creationId xmlns:a16="http://schemas.microsoft.com/office/drawing/2014/main" id="{DC171765-69B5-A060-5EAB-ABE74DC412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b="332"/>
          <a:stretch/>
        </p:blipFill>
        <p:spPr>
          <a:xfrm>
            <a:off x="3104021" y="34004"/>
            <a:ext cx="6424605" cy="4818457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9F8DD5-2081-D23E-A0C6-ACC23F00D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080" y="5235311"/>
            <a:ext cx="4191000" cy="914400"/>
          </a:xfrm>
        </p:spPr>
        <p:txBody>
          <a:bodyPr anchor="ctr">
            <a:normAutofit/>
          </a:bodyPr>
          <a:lstStyle/>
          <a:p>
            <a:r>
              <a:rPr lang="en-US" dirty="0"/>
              <a:t>Latrines nudges (SBC)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E4430C34-25D2-2CA8-A1E3-390D568A0E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35537" y="6356144"/>
            <a:ext cx="508463" cy="191503"/>
          </a:xfrm>
        </p:spPr>
        <p:txBody>
          <a:bodyPr/>
          <a:lstStyle/>
          <a:p>
            <a:pPr>
              <a:spcAft>
                <a:spcPts val="600"/>
              </a:spcAft>
            </a:pPr>
            <a:fld id="{D8FE707D-7EDD-4671-B995-A3FBECAF0B2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8" name="Picture 7" descr="A painted outhouse with a cartoon on the side&#10;&#10;Description automatically generated">
            <a:extLst>
              <a:ext uri="{FF2B5EF4-FFF2-40B4-BE49-F238E27FC236}">
                <a16:creationId xmlns:a16="http://schemas.microsoft.com/office/drawing/2014/main" id="{AA72A42B-6A96-A470-AB59-6ABBD0464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004"/>
            <a:ext cx="4368921" cy="481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06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6FC4831-1D8B-D916-6C4E-D1CD2F8EA1C2}"/>
              </a:ext>
            </a:extLst>
          </p:cNvPr>
          <p:cNvGrpSpPr/>
          <p:nvPr/>
        </p:nvGrpSpPr>
        <p:grpSpPr>
          <a:xfrm>
            <a:off x="355596" y="1041149"/>
            <a:ext cx="3294999" cy="4402127"/>
            <a:chOff x="7093005" y="2084597"/>
            <a:chExt cx="2189270" cy="3042492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53D751F-2326-0734-A979-B0DD202125F0}"/>
                </a:ext>
              </a:extLst>
            </p:cNvPr>
            <p:cNvSpPr/>
            <p:nvPr/>
          </p:nvSpPr>
          <p:spPr>
            <a:xfrm>
              <a:off x="7093005" y="2084597"/>
              <a:ext cx="2189270" cy="3042492"/>
            </a:xfrm>
            <a:prstGeom prst="roundRect">
              <a:avLst>
                <a:gd name="adj" fmla="val 7765"/>
              </a:avLst>
            </a:prstGeom>
            <a:solidFill>
              <a:srgbClr val="04BDE6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8F322FD-3F84-6423-07DA-D1C239ECB1D9}"/>
                </a:ext>
              </a:extLst>
            </p:cNvPr>
            <p:cNvSpPr txBox="1"/>
            <p:nvPr/>
          </p:nvSpPr>
          <p:spPr>
            <a:xfrm>
              <a:off x="7093005" y="2196829"/>
              <a:ext cx="2166373" cy="1595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00468B"/>
                  </a:solidFill>
                  <a:ea typeface="Phetsarath OT" panose="02000500000000000001" pitchFamily="2" charset="2"/>
                  <a:cs typeface="Phetsarath OT" panose="02000500000000000001" pitchFamily="2" charset="2"/>
                </a:rPr>
                <a:t>Greenhouse farming set up</a:t>
              </a:r>
            </a:p>
            <a:p>
              <a:pPr algn="ctr"/>
              <a:endParaRPr lang="en-US" sz="3200" b="1" dirty="0">
                <a:solidFill>
                  <a:srgbClr val="00468B"/>
                </a:solidFill>
                <a:ea typeface="Phetsarath OT" panose="02000500000000000001" pitchFamily="2" charset="2"/>
                <a:cs typeface="Phetsarath OT" panose="02000500000000000001" pitchFamily="2" charset="2"/>
              </a:endParaRPr>
            </a:p>
            <a:p>
              <a:pPr algn="ctr"/>
              <a:r>
                <a:rPr lang="en-US" sz="2400" b="1" dirty="0">
                  <a:solidFill>
                    <a:srgbClr val="00468B"/>
                  </a:solidFill>
                  <a:ea typeface="Phetsarath OT" panose="02000500000000000001" pitchFamily="2" charset="2"/>
                  <a:cs typeface="Phetsarath OT" panose="02000500000000000001" pitchFamily="2" charset="2"/>
                </a:rPr>
                <a:t>3 districts</a:t>
              </a:r>
            </a:p>
            <a:p>
              <a:pPr algn="ctr"/>
              <a:r>
                <a:rPr lang="en-US" sz="2400" b="1" dirty="0">
                  <a:solidFill>
                    <a:srgbClr val="00468B"/>
                  </a:solidFill>
                  <a:ea typeface="Phetsarath OT" panose="02000500000000000001" pitchFamily="2" charset="2"/>
                  <a:cs typeface="Phetsarath OT" panose="02000500000000000001" pitchFamily="2" charset="2"/>
                </a:rPr>
                <a:t>16 families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2F2E4D2-4BE7-B73A-5A2A-F6DD07F7ABEB}"/>
              </a:ext>
            </a:extLst>
          </p:cNvPr>
          <p:cNvGrpSpPr/>
          <p:nvPr/>
        </p:nvGrpSpPr>
        <p:grpSpPr>
          <a:xfrm>
            <a:off x="4143762" y="4144499"/>
            <a:ext cx="3927771" cy="2594530"/>
            <a:chOff x="9149838" y="1042756"/>
            <a:chExt cx="3858517" cy="2478703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537362D-13E0-60A5-2A42-ACED01FD8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9838" y="1042756"/>
              <a:ext cx="3858517" cy="24787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Graphic 37" descr="Marker with solid fill">
              <a:extLst>
                <a:ext uri="{FF2B5EF4-FFF2-40B4-BE49-F238E27FC236}">
                  <a16:creationId xmlns:a16="http://schemas.microsoft.com/office/drawing/2014/main" id="{EE3F1E9A-9CD6-E8DC-43F9-37D1F68F6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806518" y="1469515"/>
              <a:ext cx="677997" cy="677996"/>
            </a:xfrm>
            <a:prstGeom prst="rect">
              <a:avLst/>
            </a:prstGeom>
            <a:effectLst/>
          </p:spPr>
        </p:pic>
        <p:pic>
          <p:nvPicPr>
            <p:cNvPr id="39" name="Graphic 38" descr="Marker with solid fill">
              <a:extLst>
                <a:ext uri="{FF2B5EF4-FFF2-40B4-BE49-F238E27FC236}">
                  <a16:creationId xmlns:a16="http://schemas.microsoft.com/office/drawing/2014/main" id="{6B99CD23-16E2-2766-6D47-B0BC5DD3B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56295" y="1943109"/>
              <a:ext cx="677997" cy="677996"/>
            </a:xfrm>
            <a:prstGeom prst="rect">
              <a:avLst/>
            </a:prstGeom>
            <a:effectLst/>
          </p:spPr>
        </p:pic>
        <p:pic>
          <p:nvPicPr>
            <p:cNvPr id="40" name="Graphic 39" descr="Marker with solid fill">
              <a:extLst>
                <a:ext uri="{FF2B5EF4-FFF2-40B4-BE49-F238E27FC236}">
                  <a16:creationId xmlns:a16="http://schemas.microsoft.com/office/drawing/2014/main" id="{E2422AED-82C1-4877-5135-A28E980FB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082325" y="2147511"/>
              <a:ext cx="677997" cy="677996"/>
            </a:xfrm>
            <a:prstGeom prst="rect">
              <a:avLst/>
            </a:prstGeom>
            <a:effectLst/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0E1F36F-350A-D9E5-26B2-B84FFB453B9B}"/>
              </a:ext>
            </a:extLst>
          </p:cNvPr>
          <p:cNvGrpSpPr/>
          <p:nvPr/>
        </p:nvGrpSpPr>
        <p:grpSpPr>
          <a:xfrm>
            <a:off x="4540698" y="252546"/>
            <a:ext cx="4609140" cy="788603"/>
            <a:chOff x="4540698" y="278673"/>
            <a:chExt cx="4609140" cy="788603"/>
          </a:xfrm>
        </p:grpSpPr>
        <p:sp>
          <p:nvSpPr>
            <p:cNvPr id="4" name="Rectangle: Single Corner Snipped 3">
              <a:extLst>
                <a:ext uri="{FF2B5EF4-FFF2-40B4-BE49-F238E27FC236}">
                  <a16:creationId xmlns:a16="http://schemas.microsoft.com/office/drawing/2014/main" id="{CA7B75E6-AA32-1937-64BE-7CA4BCD645C0}"/>
                </a:ext>
              </a:extLst>
            </p:cNvPr>
            <p:cNvSpPr/>
            <p:nvPr/>
          </p:nvSpPr>
          <p:spPr>
            <a:xfrm flipH="1">
              <a:off x="4571999" y="278673"/>
              <a:ext cx="4577839" cy="788603"/>
            </a:xfrm>
            <a:prstGeom prst="snip1Rect">
              <a:avLst>
                <a:gd name="adj" fmla="val 24877"/>
              </a:avLst>
            </a:prstGeom>
            <a:solidFill>
              <a:srgbClr val="04BD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9AD2E3-2FD6-3D7A-CDDB-97B0F1E0D94D}"/>
                </a:ext>
              </a:extLst>
            </p:cNvPr>
            <p:cNvSpPr txBox="1"/>
            <p:nvPr/>
          </p:nvSpPr>
          <p:spPr>
            <a:xfrm>
              <a:off x="5145362" y="305034"/>
              <a:ext cx="299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600" b="1" dirty="0">
                  <a:solidFill>
                    <a:schemeClr val="bg1"/>
                  </a:solidFill>
                  <a:ea typeface="Phetsarath OT" panose="02000500000000000001" pitchFamily="2" charset="2"/>
                  <a:cs typeface="Phetsarath OT" panose="02000500000000000001" pitchFamily="2" charset="2"/>
                </a:rPr>
                <a:t>Farmer groups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15EBCCC-7512-1BB0-4BBA-D62F798ACF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0698" y="976231"/>
              <a:ext cx="350227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59F40FA5-0505-860C-3D32-7942C812B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71882" y="354526"/>
            <a:ext cx="580734" cy="587341"/>
          </a:xfrm>
          <a:prstGeom prst="rect">
            <a:avLst/>
          </a:prstGeom>
        </p:spPr>
      </p:pic>
      <p:graphicFrame>
        <p:nvGraphicFramePr>
          <p:cNvPr id="9" name="Table 1079">
            <a:extLst>
              <a:ext uri="{FF2B5EF4-FFF2-40B4-BE49-F238E27FC236}">
                <a16:creationId xmlns:a16="http://schemas.microsoft.com/office/drawing/2014/main" id="{9B4FF612-82E7-1093-70CC-7BEF895CF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590918"/>
              </p:ext>
            </p:extLst>
          </p:nvPr>
        </p:nvGraphicFramePr>
        <p:xfrm>
          <a:off x="4700459" y="5437037"/>
          <a:ext cx="1871727" cy="1065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1068">
                  <a:extLst>
                    <a:ext uri="{9D8B030D-6E8A-4147-A177-3AD203B41FA5}">
                      <a16:colId xmlns:a16="http://schemas.microsoft.com/office/drawing/2014/main" val="1540231421"/>
                    </a:ext>
                  </a:extLst>
                </a:gridCol>
                <a:gridCol w="1200659">
                  <a:extLst>
                    <a:ext uri="{9D8B030D-6E8A-4147-A177-3AD203B41FA5}">
                      <a16:colId xmlns:a16="http://schemas.microsoft.com/office/drawing/2014/main" val="3865898523"/>
                    </a:ext>
                  </a:extLst>
                </a:gridCol>
              </a:tblGrid>
              <a:tr h="35527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PIN</a:t>
                      </a:r>
                    </a:p>
                  </a:txBody>
                  <a:tcPr marL="72072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94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9B9455"/>
                          </a:solidFill>
                          <a:latin typeface="+mn-lt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Phin</a:t>
                      </a:r>
                    </a:p>
                  </a:txBody>
                  <a:tcPr marL="72072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3098137"/>
                  </a:ext>
                </a:extLst>
              </a:tr>
              <a:tr h="35527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XPN</a:t>
                      </a:r>
                    </a:p>
                  </a:txBody>
                  <a:tcPr marL="72072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99A9"/>
                          </a:solidFill>
                          <a:latin typeface="+mn-lt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Sepon</a:t>
                      </a:r>
                    </a:p>
                  </a:txBody>
                  <a:tcPr marL="72072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2462672"/>
                  </a:ext>
                </a:extLst>
              </a:tr>
              <a:tr h="3552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NON</a:t>
                      </a:r>
                    </a:p>
                  </a:txBody>
                  <a:tcPr marL="72072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6E0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EF6E0B"/>
                          </a:solidFill>
                          <a:latin typeface="+mn-lt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Nong</a:t>
                      </a:r>
                    </a:p>
                  </a:txBody>
                  <a:tcPr marL="72072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089931"/>
                  </a:ext>
                </a:extLst>
              </a:tr>
            </a:tbl>
          </a:graphicData>
        </a:graphic>
      </p:graphicFrame>
      <p:pic>
        <p:nvPicPr>
          <p:cNvPr id="1026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91FE7DE-AA90-1C6E-989F-DC43DB33D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73" y="4470393"/>
            <a:ext cx="2604382" cy="19332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group of women sitting on the ground&#10;&#10;Description automatically generated">
            <a:extLst>
              <a:ext uri="{FF2B5EF4-FFF2-40B4-BE49-F238E27FC236}">
                <a16:creationId xmlns:a16="http://schemas.microsoft.com/office/drawing/2014/main" id="{BDF5E9B0-16F1-CCAD-9C39-A7DBD5CC55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615" y="1149456"/>
            <a:ext cx="4907385" cy="2618860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297AFA-EDD8-3491-82E8-C0E093D98C5E}"/>
              </a:ext>
            </a:extLst>
          </p:cNvPr>
          <p:cNvSpPr txBox="1"/>
          <p:nvPr/>
        </p:nvSpPr>
        <p:spPr>
          <a:xfrm>
            <a:off x="5346867" y="3726144"/>
            <a:ext cx="279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Muengchanh</a:t>
            </a:r>
            <a:r>
              <a:rPr lang="en-US" dirty="0"/>
              <a:t> Village, Sepon</a:t>
            </a:r>
          </a:p>
        </p:txBody>
      </p:sp>
    </p:spTree>
    <p:extLst>
      <p:ext uri="{BB962C8B-B14F-4D97-AF65-F5344CB8AC3E}">
        <p14:creationId xmlns:p14="http://schemas.microsoft.com/office/powerpoint/2010/main" val="1284317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C7D7-3B27-D59F-EB3F-7915BA5EF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0874"/>
          </a:xfrm>
        </p:spPr>
        <p:txBody>
          <a:bodyPr/>
          <a:lstStyle/>
          <a:p>
            <a:r>
              <a:rPr lang="en-US" dirty="0"/>
              <a:t>School Lunch Nutrition Guideline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80ECA-A9A2-C62B-7EFD-337CAC4A12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Workshop in </a:t>
            </a:r>
            <a:r>
              <a:rPr lang="en-US" dirty="0" err="1"/>
              <a:t>Khammuan</a:t>
            </a:r>
            <a:r>
              <a:rPr lang="en-US" dirty="0"/>
              <a:t> during Jan 29-Feb 1</a:t>
            </a:r>
          </a:p>
          <a:p>
            <a:r>
              <a:rPr lang="en-US" dirty="0"/>
              <a:t>Multi-sectoral effort</a:t>
            </a:r>
          </a:p>
          <a:p>
            <a:r>
              <a:rPr lang="en-US" dirty="0"/>
              <a:t>User-friendly to cooks</a:t>
            </a:r>
          </a:p>
          <a:p>
            <a:r>
              <a:rPr lang="en-US" dirty="0"/>
              <a:t>40 pages max</a:t>
            </a:r>
          </a:p>
          <a:p>
            <a:r>
              <a:rPr lang="en-US" dirty="0"/>
              <a:t>Magazine style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0D2F8-94E0-B7CD-93AC-D07F9C12A3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A group of people standing in front of a table&#10;&#10;Description automatically generated">
            <a:extLst>
              <a:ext uri="{FF2B5EF4-FFF2-40B4-BE49-F238E27FC236}">
                <a16:creationId xmlns:a16="http://schemas.microsoft.com/office/drawing/2014/main" id="{6DE280EC-261B-C473-F480-590A0485B7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155" b="7318"/>
          <a:stretch/>
        </p:blipFill>
        <p:spPr>
          <a:xfrm>
            <a:off x="0" y="1382233"/>
            <a:ext cx="9144000" cy="497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30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C7D7-3B27-D59F-EB3F-7915BA5EF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50874"/>
          </a:xfrm>
        </p:spPr>
        <p:txBody>
          <a:bodyPr/>
          <a:lstStyle/>
          <a:p>
            <a:r>
              <a:rPr lang="en-US" dirty="0"/>
              <a:t>School Lunch Nutrition Guideline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80ECA-A9A2-C62B-7EFD-337CAC4A12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49" y="1487967"/>
            <a:ext cx="3422489" cy="3917153"/>
          </a:xfrm>
        </p:spPr>
        <p:txBody>
          <a:bodyPr/>
          <a:lstStyle/>
          <a:p>
            <a:r>
              <a:rPr lang="en-US" dirty="0"/>
              <a:t>Workshop in </a:t>
            </a:r>
            <a:r>
              <a:rPr lang="en-US" dirty="0" err="1"/>
              <a:t>Khammuan</a:t>
            </a:r>
            <a:r>
              <a:rPr lang="en-US" dirty="0"/>
              <a:t> during Jan 29-Feb 1</a:t>
            </a:r>
          </a:p>
          <a:p>
            <a:r>
              <a:rPr lang="en-US" dirty="0"/>
              <a:t>Multi-sectoral effort</a:t>
            </a:r>
          </a:p>
          <a:p>
            <a:r>
              <a:rPr lang="en-US" dirty="0"/>
              <a:t>User-friendly to cooks (moms)</a:t>
            </a:r>
          </a:p>
          <a:p>
            <a:r>
              <a:rPr lang="en-US" dirty="0"/>
              <a:t>40 pages max</a:t>
            </a:r>
          </a:p>
          <a:p>
            <a:r>
              <a:rPr lang="en-US" dirty="0"/>
              <a:t>Magazine style</a:t>
            </a:r>
          </a:p>
          <a:p>
            <a:r>
              <a:rPr lang="en-US" dirty="0"/>
              <a:t>Picture based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0D2F8-94E0-B7CD-93AC-D07F9C12A3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 descr="A group of women wearing aprons&#10;&#10;Description automatically generated">
            <a:extLst>
              <a:ext uri="{FF2B5EF4-FFF2-40B4-BE49-F238E27FC236}">
                <a16:creationId xmlns:a16="http://schemas.microsoft.com/office/drawing/2014/main" id="{E17949AD-1744-92AC-5436-3E783B0EA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741" y="1192529"/>
            <a:ext cx="4831001" cy="46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8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2271B-53DA-8287-2FE6-125F7235A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Contents </a:t>
            </a:r>
            <a:br>
              <a:rPr lang="en-US" dirty="0"/>
            </a:br>
            <a:r>
              <a:rPr lang="en-US" i="1" dirty="0"/>
              <a:t>Lao School Lunch Nutrition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5A105-F7E5-9629-815C-98BF033E2F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Child Nutrition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ituation</a:t>
            </a: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Food needs of Lao children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Nutritional needs of children </a:t>
            </a:r>
          </a:p>
          <a:p>
            <a:pPr lvl="1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Food groups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mportance of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diverse diets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Creating Meals  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Value of l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ocal foods</a:t>
            </a:r>
          </a:p>
          <a:p>
            <a:pPr lvl="1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Protein choices </a:t>
            </a:r>
          </a:p>
          <a:p>
            <a:pPr lvl="1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Multiple vegetables</a:t>
            </a:r>
          </a:p>
          <a:p>
            <a:pPr lvl="1"/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Cooking for taste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Food safety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lang="en-US" sz="2400" b="1" kern="1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225383-0ED0-A041-CF05-7C866C65F7B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School F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ood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nvironment 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Cooking facilities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WASH and School Meals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School shops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School gardens</a:t>
            </a:r>
          </a:p>
          <a:p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Example Recipes 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Regional preference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Porridge &amp; Soup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Steamed rice dishes</a:t>
            </a:r>
          </a:p>
          <a:p>
            <a:pPr lvl="1"/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Sticky rice dishes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75654-11D3-11ED-78ED-9746791E2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9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41EBF-57C8-7E02-A62D-773735557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33FC8-5BC1-1FF2-046C-012A5317F3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40B03-8D05-A963-87F3-AFBB98F8D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FE707D-7EDD-4671-B995-A3FBECAF0B25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 descr="May be an image of 9 people, child, people studying and text">
            <a:extLst>
              <a:ext uri="{FF2B5EF4-FFF2-40B4-BE49-F238E27FC236}">
                <a16:creationId xmlns:a16="http://schemas.microsoft.com/office/drawing/2014/main" id="{0360D9E8-8AB8-5421-4274-DBA6808DF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4638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594881555"/>
      </p:ext>
    </p:extLst>
  </p:cSld>
  <p:clrMapOvr>
    <a:masterClrMapping/>
  </p:clrMapOvr>
</p:sld>
</file>

<file path=ppt/theme/theme1.xml><?xml version="1.0" encoding="utf-8"?>
<a:theme xmlns:a="http://schemas.openxmlformats.org/drawingml/2006/main" name="CRS_2020_PPT">
  <a:themeElements>
    <a:clrScheme name="CRS_2020_Palette_Microsoft">
      <a:dk1>
        <a:srgbClr val="000000"/>
      </a:dk1>
      <a:lt1>
        <a:srgbClr val="FFFFFF"/>
      </a:lt1>
      <a:dk2>
        <a:srgbClr val="00A2C7"/>
      </a:dk2>
      <a:lt2>
        <a:srgbClr val="BFB8AF"/>
      </a:lt2>
      <a:accent1>
        <a:srgbClr val="7999AC"/>
      </a:accent1>
      <a:accent2>
        <a:srgbClr val="9053A1"/>
      </a:accent2>
      <a:accent3>
        <a:srgbClr val="79A02C"/>
      </a:accent3>
      <a:accent4>
        <a:srgbClr val="EF6E0B"/>
      </a:accent4>
      <a:accent5>
        <a:srgbClr val="0099A9"/>
      </a:accent5>
      <a:accent6>
        <a:srgbClr val="00468B"/>
      </a:accent6>
      <a:hlink>
        <a:srgbClr val="00A2C7"/>
      </a:hlink>
      <a:folHlink>
        <a:srgbClr val="9053A1"/>
      </a:folHlink>
    </a:clrScheme>
    <a:fontScheme name="CRS_PPT_Fonts">
      <a:majorFont>
        <a:latin typeface="Times New Roman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S Standard" id="{E4FB36F9-F724-44E1-AA86-D30363C59E1F}" vid="{5A18102F-B5FB-406D-A1B3-1225E85569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1F93B945B2F499E7CA44C33A8381E" ma:contentTypeVersion="18" ma:contentTypeDescription="Create a new document." ma:contentTypeScope="" ma:versionID="172d83a31b7c27b2e19136a8e60891ac">
  <xsd:schema xmlns:xsd="http://www.w3.org/2001/XMLSchema" xmlns:xs="http://www.w3.org/2001/XMLSchema" xmlns:p="http://schemas.microsoft.com/office/2006/metadata/properties" xmlns:ns3="1b65aca8-c895-40a3-9919-d75a1ea463eb" xmlns:ns4="440881f5-208f-473d-87be-25dfa2544375" targetNamespace="http://schemas.microsoft.com/office/2006/metadata/properties" ma:root="true" ma:fieldsID="da44d34f3dbc90a3f5864d50db33c31b" ns3:_="" ns4:_="">
    <xsd:import namespace="1b65aca8-c895-40a3-9919-d75a1ea463eb"/>
    <xsd:import namespace="440881f5-208f-473d-87be-25dfa254437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Details" minOccurs="0"/>
                <xsd:element ref="ns4:SharedWithUser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5aca8-c895-40a3-9919-d75a1ea46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0881f5-208f-473d-87be-25dfa2544375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b65aca8-c895-40a3-9919-d75a1ea463eb" xsi:nil="true"/>
  </documentManagement>
</p:properties>
</file>

<file path=customXml/itemProps1.xml><?xml version="1.0" encoding="utf-8"?>
<ds:datastoreItem xmlns:ds="http://schemas.openxmlformats.org/officeDocument/2006/customXml" ds:itemID="{098B28FA-BF49-4116-8B02-EE795EF079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65aca8-c895-40a3-9919-d75a1ea463eb"/>
    <ds:schemaRef ds:uri="440881f5-208f-473d-87be-25dfa25443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161C77-4666-4246-BBCD-C34F72AD34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EDAF73-4893-4F4B-B2AD-01C785BB3A4F}">
  <ds:schemaRefs>
    <ds:schemaRef ds:uri="http://purl.org/dc/elements/1.1/"/>
    <ds:schemaRef ds:uri="http://schemas.microsoft.com/office/2006/metadata/properties"/>
    <ds:schemaRef ds:uri="1b65aca8-c895-40a3-9919-d75a1ea463e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40881f5-208f-473d-87be-25dfa254437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17769</TotalTime>
  <Words>352</Words>
  <Application>Microsoft Office PowerPoint</Application>
  <PresentationFormat>On-screen Show (4:3)</PresentationFormat>
  <Paragraphs>124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Gotham Light</vt:lpstr>
      <vt:lpstr>Phetsarath OT</vt:lpstr>
      <vt:lpstr>Times</vt:lpstr>
      <vt:lpstr>Times New Roman</vt:lpstr>
      <vt:lpstr>CRS_2020_PPT</vt:lpstr>
      <vt:lpstr>Developing Lao  School Lunch Nutrition Guidelines</vt:lpstr>
      <vt:lpstr>Background of LEAPS III</vt:lpstr>
      <vt:lpstr>Main Activities</vt:lpstr>
      <vt:lpstr>PowerPoint Presentation</vt:lpstr>
      <vt:lpstr>PowerPoint Presentation</vt:lpstr>
      <vt:lpstr>VEDC grants</vt:lpstr>
      <vt:lpstr>PowerPoint Presentation</vt:lpstr>
      <vt:lpstr>PowerPoint Presentation</vt:lpstr>
      <vt:lpstr>School Lunch Nutrition Guideline</vt:lpstr>
      <vt:lpstr>School Lunch Nutrition Guideline</vt:lpstr>
      <vt:lpstr>Planned Contents  Lao School Lunch Nutrition Guidelines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 Diego, Michelin</dc:creator>
  <cp:lastModifiedBy>Khamphouxay, Kelley</cp:lastModifiedBy>
  <cp:revision>41</cp:revision>
  <cp:lastPrinted>2023-09-07T01:16:52Z</cp:lastPrinted>
  <dcterms:created xsi:type="dcterms:W3CDTF">2023-03-21T09:27:35Z</dcterms:created>
  <dcterms:modified xsi:type="dcterms:W3CDTF">2024-03-27T03:07:09Z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0x010100E1B1F93B945B2F499E7CA44C33A8381E</vt:lpwstr>
  </property>
</Properties>
</file>