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311" r:id="rId4"/>
    <p:sldId id="286" r:id="rId5"/>
    <p:sldId id="312" r:id="rId6"/>
    <p:sldId id="257" r:id="rId7"/>
  </p:sldIdLst>
  <p:sldSz cx="12192000" cy="6858000"/>
  <p:notesSz cx="6858000" cy="9144000"/>
  <p:defaultTextStyle>
    <a:defPPr>
      <a:defRPr lang="en-L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9"/>
  </p:normalViewPr>
  <p:slideViewPr>
    <p:cSldViewPr snapToGrid="0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WeAct%20Project\GCVCA%20Data%20summary%2024-28%20Oct%202023%20Long%20distric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ປະຫວັດເຫດການໄພພິບັດ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c:rich>
      </c:tx>
      <c:layout>
        <c:manualLayout>
          <c:xMode val="edge"/>
          <c:yMode val="edge"/>
          <c:x val="0.36276832285828048"/>
          <c:y val="2.92041859333171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L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Sheet1!$D$4</c:f>
              <c:strCache>
                <c:ptCount val="1"/>
                <c:pt idx="0">
                  <c:v>ປີ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Sheet1!$D$5:$D$11</c:f>
              <c:numCache>
                <c:formatCode>General</c:formatCode>
                <c:ptCount val="7"/>
                <c:pt idx="0">
                  <c:v>2015</c:v>
                </c:pt>
                <c:pt idx="1">
                  <c:v>2015</c:v>
                </c:pt>
                <c:pt idx="2">
                  <c:v>2015</c:v>
                </c:pt>
                <c:pt idx="3">
                  <c:v>2015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4-45C7-9ED4-AC69B94C419F}"/>
            </c:ext>
          </c:extLst>
        </c:ser>
        <c:ser>
          <c:idx val="1"/>
          <c:order val="1"/>
          <c:tx>
            <c:strRef>
              <c:f>Sheet1!$E$4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Sheet1!$E$5:$E$11</c:f>
              <c:numCache>
                <c:formatCode>General</c:formatCode>
                <c:ptCount val="7"/>
                <c:pt idx="2">
                  <c:v>2016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4-45C7-9ED4-AC69B94C419F}"/>
            </c:ext>
          </c:extLst>
        </c:ser>
        <c:ser>
          <c:idx val="2"/>
          <c:order val="2"/>
          <c:tx>
            <c:strRef>
              <c:f>Sheet1!$F$4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Sheet1!$F$5:$F$11</c:f>
              <c:numCache>
                <c:formatCode>General</c:formatCode>
                <c:ptCount val="7"/>
                <c:pt idx="4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34-45C7-9ED4-AC69B94C419F}"/>
            </c:ext>
          </c:extLst>
        </c:ser>
        <c:ser>
          <c:idx val="3"/>
          <c:order val="3"/>
          <c:tx>
            <c:strRef>
              <c:f>Sheet1!$G$4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Sheet1!$G$5:$G$11</c:f>
              <c:numCache>
                <c:formatCode>General</c:formatCode>
                <c:ptCount val="7"/>
                <c:pt idx="0">
                  <c:v>2018</c:v>
                </c:pt>
                <c:pt idx="1">
                  <c:v>2018</c:v>
                </c:pt>
                <c:pt idx="2">
                  <c:v>2018</c:v>
                </c:pt>
                <c:pt idx="3">
                  <c:v>2018</c:v>
                </c:pt>
                <c:pt idx="4">
                  <c:v>2018</c:v>
                </c:pt>
                <c:pt idx="5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34-45C7-9ED4-AC69B94C419F}"/>
            </c:ext>
          </c:extLst>
        </c:ser>
        <c:ser>
          <c:idx val="4"/>
          <c:order val="4"/>
          <c:tx>
            <c:strRef>
              <c:f>Sheet1!$H$4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Sheet1!$H$5:$H$11</c:f>
              <c:numCache>
                <c:formatCode>General</c:formatCode>
                <c:ptCount val="7"/>
                <c:pt idx="0">
                  <c:v>2019</c:v>
                </c:pt>
                <c:pt idx="2">
                  <c:v>2019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34-45C7-9ED4-AC69B94C419F}"/>
            </c:ext>
          </c:extLst>
        </c:ser>
        <c:ser>
          <c:idx val="5"/>
          <c:order val="5"/>
          <c:tx>
            <c:strRef>
              <c:f>Sheet1!$I$4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Sheet1!$I$5:$I$11</c:f>
              <c:numCache>
                <c:formatCode>General</c:formatCode>
                <c:ptCount val="7"/>
                <c:pt idx="0">
                  <c:v>2020</c:v>
                </c:pt>
                <c:pt idx="1">
                  <c:v>2020</c:v>
                </c:pt>
                <c:pt idx="2">
                  <c:v>2020</c:v>
                </c:pt>
                <c:pt idx="3">
                  <c:v>2020</c:v>
                </c:pt>
                <c:pt idx="5">
                  <c:v>2020</c:v>
                </c:pt>
                <c:pt idx="6">
                  <c:v>2020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34-45C7-9ED4-AC69B94C419F}"/>
            </c:ext>
          </c:extLst>
        </c:ser>
        <c:ser>
          <c:idx val="6"/>
          <c:order val="6"/>
          <c:tx>
            <c:strRef>
              <c:f>Sheet1!$J$4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Sheet1!$J$5:$J$11</c:f>
              <c:numCache>
                <c:formatCode>General</c:formatCode>
                <c:ptCount val="7"/>
                <c:pt idx="0">
                  <c:v>2021</c:v>
                </c:pt>
                <c:pt idx="2">
                  <c:v>2021</c:v>
                </c:pt>
                <c:pt idx="4">
                  <c:v>2021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34-45C7-9ED4-AC69B94C419F}"/>
            </c:ext>
          </c:extLst>
        </c:ser>
        <c:ser>
          <c:idx val="7"/>
          <c:order val="7"/>
          <c:tx>
            <c:strRef>
              <c:f>Sheet1!$K$4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Sheet1!$K$5:$K$11</c:f>
              <c:numCache>
                <c:formatCode>General</c:formatCode>
                <c:ptCount val="7"/>
                <c:pt idx="0">
                  <c:v>2022</c:v>
                </c:pt>
                <c:pt idx="2">
                  <c:v>2022</c:v>
                </c:pt>
                <c:pt idx="4">
                  <c:v>2022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34-45C7-9ED4-AC69B94C419F}"/>
            </c:ext>
          </c:extLst>
        </c:ser>
        <c:ser>
          <c:idx val="8"/>
          <c:order val="8"/>
          <c:tx>
            <c:strRef>
              <c:f>Sheet1!$L$4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Sheet1!$C$5:$C$11</c:f>
              <c:strCache>
                <c:ptCount val="7"/>
                <c:pt idx="0">
                  <c:v>ພະຍາດສັດລະບາດ (ງົວ, ໝູ, ໝາ, ເປັດ, ໄກ່..)</c:v>
                </c:pt>
                <c:pt idx="1">
                  <c:v>ລົມພະຍຸເຂົ້າ - ຝົນຕົກໜັກ</c:v>
                </c:pt>
                <c:pt idx="2">
                  <c:v>ໄພແຫ້ງແລ້ງ</c:v>
                </c:pt>
                <c:pt idx="3">
                  <c:v>ລົມພະຍຸເຂົ້າບ້ານ</c:v>
                </c:pt>
                <c:pt idx="4">
                  <c:v>ສັດຕູພຶດທຳລາຍຜົນລະປູກ(ໜູກັດເຂົ້າໄຮ່)</c:v>
                </c:pt>
                <c:pt idx="5">
                  <c:v>ເກີດໄພນໍ້າຖ້ວນ</c:v>
                </c:pt>
                <c:pt idx="6">
                  <c:v>ໄຟໄໝ້ລາມປ່າ</c:v>
                </c:pt>
              </c:strCache>
            </c:strRef>
          </c:cat>
          <c:val>
            <c:numRef>
              <c:f>Sheet1!$L$5:$L$11</c:f>
              <c:numCache>
                <c:formatCode>General</c:formatCode>
                <c:ptCount val="7"/>
                <c:pt idx="0">
                  <c:v>2023</c:v>
                </c:pt>
                <c:pt idx="2">
                  <c:v>2023</c:v>
                </c:pt>
                <c:pt idx="4">
                  <c:v>2023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34-45C7-9ED4-AC69B94C4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792717872"/>
        <c:axId val="809746544"/>
      </c:barChart>
      <c:catAx>
        <c:axId val="79271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endParaRPr lang="en-LA"/>
          </a:p>
        </c:txPr>
        <c:crossAx val="809746544"/>
        <c:crosses val="autoZero"/>
        <c:auto val="1"/>
        <c:lblAlgn val="ctr"/>
        <c:lblOffset val="100"/>
        <c:noMultiLvlLbl val="0"/>
      </c:catAx>
      <c:valAx>
        <c:axId val="80974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A"/>
          </a:p>
        </c:txPr>
        <c:crossAx val="79271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83068074285367"/>
          <c:y val="0.87414981353223231"/>
          <c:w val="0.37992909062290869"/>
          <c:h val="0.10419861481086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A15B8-D4A8-DF40-BF68-4CB19FFAC3FB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A51A6-EBB0-184B-8181-2F530322DBC2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739364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GCVCA: </a:t>
            </a:r>
            <a:r>
              <a:rPr lang="en-GB" sz="1800" dirty="0">
                <a:solidFill>
                  <a:srgbClr val="16355B"/>
                </a:solidFill>
                <a:effectLst/>
                <a:latin typeface="Cambria" panose="02040503050406030204" pitchFamily="18" charset="0"/>
              </a:rPr>
              <a:t>Gender-sensitive Climate Vulnerability and Capacity Analysis (GCVCA) </a:t>
            </a:r>
            <a:endParaRPr lang="lo-LA" sz="1800" dirty="0">
              <a:solidFill>
                <a:srgbClr val="16355B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16355B"/>
                </a:solidFill>
                <a:effectLst/>
                <a:latin typeface="Cambria" panose="02040503050406030204" pitchFamily="18" charset="0"/>
              </a:rPr>
              <a:t>CAAP: Community Adaptation Action Planning </a:t>
            </a:r>
            <a:endParaRPr lang="en-GB" dirty="0"/>
          </a:p>
          <a:p>
            <a:endParaRPr lang="en-L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A51A6-EBB0-184B-8181-2F530322DBC2}" type="slidenum">
              <a:rPr lang="en-LA" smtClean="0"/>
              <a:t>3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158819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958CF-8674-7F34-37CD-6F33DA7C0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E2964-11E6-5106-F880-98869879F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E83E0-9A3A-7579-7248-1A51C3258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D68B0-2EBE-42BE-0773-FBDF5292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84F7E-381A-26FA-3AEF-F957013C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337190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F349-AFE1-A6D8-F889-02C46DBB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4973B-DB2F-99E3-7542-DDDB54CA6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E68F9-5ACC-6103-1804-EEF106537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0E83B-0076-CA0F-AC16-FD1EA982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13718-D76D-86D0-500E-2DC4508B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92239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5A97-5D53-C9F0-89F2-31C0A787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6AFB3-9752-8E1A-86F1-128EF7162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841A7-8B47-C646-E5AF-A4F7BBAF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1A4D4-7408-098E-55C4-87107D3DC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656A2-5CFD-4F69-9343-44EFFC2C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396939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B684F-070B-211C-0457-F870E1471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C74CA-35D0-769E-4DC2-1F190826E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443B5-B3C7-0BCD-7FA5-CD65999FA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1171F-0700-52EF-DD8E-05F0D65F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7B43E-8F8D-4D8E-8A18-2FEB6A85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12E4F-04B3-B42D-BDE9-3EC4EAEFD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425282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05F60-E749-08A0-C436-6FBE1434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CB0F5-3123-F2CF-4518-29CB2A9CA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139DF-F680-1AC2-F4FF-A3EB6B8F8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F3021A-F498-3A4C-F446-9D6A1C8A0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BF2922-F337-9C5A-9A07-8298CA82EA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E57D62-63BB-9EE9-4D0A-9A1B9008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BA873D-44D4-F525-5FD8-9388A13D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91EEFB-E33C-C2E7-65CB-C8C62F5E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346644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08F71-44D2-2077-228F-1ACF05F2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5D9070-36EA-F5E3-8F30-8F4404DF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833DD-72BE-1A9F-AB4E-C9607420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1A173-FCA4-93E6-96BA-1605481B0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61373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1FBA2B-15CD-73A2-F927-E868C2A3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5A7F5-C5BA-5868-475C-6F7408873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2ABAE-4CC2-37AF-9EEF-2448FBC1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58967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CB9B-F629-E1A7-6E36-A291A604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6C275-D174-98C7-3907-573C4EDC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B51BF-4D48-1A70-772D-5B8A2CDD4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6393C-7491-42E5-0A96-36750CC1B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59734-BDAC-8752-C508-18F2CC1E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51A88-DC2F-A964-034D-5632DD94C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1047175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EBD76-E120-C9F8-EEF3-F9E29F0C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B50979-FB73-680A-E5ED-1D80663737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A0E69-AC73-4E51-7E74-3E13FCD10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1796B-4738-73D9-8C63-A5F66E221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9F2A27-B3CB-E167-9728-CA85E3EB4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5A6E8-A0D1-7CCA-7C0E-DE2783DF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160824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E1AB-362B-6C76-387D-36D2AE63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2AE49C-1B5B-92A7-1508-AAEF91E706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2A8B0-2A7F-9FD5-225D-EBB85D7E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323F4-9F00-C7F1-4C4F-6B9A619B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4F435-4E69-EA93-FCEA-56A0BF71A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340216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07FE2-916C-0845-15AA-5658F89949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B7A2E8-7BBA-A26B-1589-A5C444952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D45B2-2F9E-1AB9-5983-1CBD27F3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C8951-24F3-3C4F-FD7C-04412D041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84348-ECF7-5B3C-74FA-AD9323079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1463561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width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685800"/>
          </a:xfrm>
        </p:spPr>
        <p:txBody>
          <a:bodyPr anchor="t"/>
          <a:lstStyle>
            <a:lvl1pPr>
              <a:defRPr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 b="0" i="0">
                <a:latin typeface="Arial"/>
                <a:cs typeface="Arial"/>
              </a:defRPr>
            </a:lvl1pPr>
            <a:lvl2pPr marL="457200" indent="-228600">
              <a:buFont typeface="Arial"/>
              <a:buChar char="•"/>
              <a:defRPr sz="2000" b="0" i="0">
                <a:latin typeface="Arial"/>
                <a:cs typeface="Arial"/>
              </a:defRPr>
            </a:lvl2pPr>
            <a:lvl3pPr marL="685800" indent="-228600">
              <a:buFont typeface="Arial"/>
              <a:buChar char="•"/>
              <a:defRPr b="0" i="0">
                <a:latin typeface="Arial"/>
                <a:cs typeface="Arial"/>
              </a:defRPr>
            </a:lvl3pPr>
            <a:lvl4pPr marL="914400" indent="-228600">
              <a:defRPr b="0" i="0">
                <a:latin typeface="Arial"/>
                <a:cs typeface="Arial"/>
              </a:defRPr>
            </a:lvl4pPr>
            <a:lvl5pPr marL="1143000" indent="-228600"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fld id="{D8FDC965-7079-4FF3-AE33-48291CC3087C}" type="datetime4">
              <a:rPr lang="en-US" smtClean="0"/>
              <a:pPr/>
              <a:t>March 27, 2024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fld id="{43183C4C-EBF1-1A4D-90EC-74EBA7EEE6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800" b="0" i="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4183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E97D7-0E0F-E868-AD7A-085C66CE2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A04D1-A189-0EFC-102D-258E0933A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C0E4A-B419-6D8B-B818-AC5ED747BD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361576-2247-DE42-AA13-DD643EDC5F37}" type="datetimeFigureOut">
              <a:rPr lang="en-LA" smtClean="0"/>
              <a:t>27/3/2024</a:t>
            </a:fld>
            <a:endParaRPr lang="en-L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11671-7858-1B87-AE81-FAAEB8213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6F0CC-C4AB-EAAA-2F72-02F09EBAF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8BF16E-2CDD-314A-B522-54821E3CBFC0}" type="slidenum">
              <a:rPr lang="en-LA" smtClean="0"/>
              <a:t>‹#›</a:t>
            </a:fld>
            <a:endParaRPr lang="en-LA"/>
          </a:p>
        </p:txBody>
      </p:sp>
    </p:spTree>
    <p:extLst>
      <p:ext uri="{BB962C8B-B14F-4D97-AF65-F5344CB8AC3E}">
        <p14:creationId xmlns:p14="http://schemas.microsoft.com/office/powerpoint/2010/main" val="186704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07A5-C85A-6A78-A333-06E897C187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ກະສິກໍາ ກັບ ການປັບຕົວເຂົ້າກັບການປ່ຽນແປງສະພາບດິນຟ້າອາກາດ</a:t>
            </a:r>
            <a:endParaRPr lang="en-LA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0BB73-E2B7-2641-74E1-3A6D8D9729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ທີ່: ກອງປະຊຸມສາມັນປະຈໍາປີ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2024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ຂອງ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SUN CSA</a:t>
            </a: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ໂດຍ: ສູນພັດທະນາຊົນນະບົດ (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RDA)</a:t>
            </a:r>
            <a:endParaRPr lang="en-LA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16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BB08C-DF63-7865-11B6-676E2A16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o-LA" sz="40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ຕົວຢ່າງ: </a:t>
            </a:r>
            <a:r>
              <a:rPr lang="lo-LA" sz="40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ໂຄງການສ້າງຄວາມເຂັ້ມແຂງໃນຊຸມຊົນເພື່ອປັບໂຕເຂົ້າກັບການປ່ຽນແປງດີນຟ້າອາກາດແບບມີສ່ວນຮ່ວມ (</a:t>
            </a:r>
            <a:r>
              <a:rPr lang="en-US" sz="40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We</a:t>
            </a:r>
            <a:r>
              <a:rPr lang="lo-LA" sz="40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-</a:t>
            </a:r>
            <a:r>
              <a:rPr lang="en-US" sz="40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Act</a:t>
            </a:r>
            <a:r>
              <a:rPr lang="lo-LA" sz="40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)</a:t>
            </a:r>
            <a:endParaRPr lang="en-LA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80FCC-986D-78C3-0EBC-80B696AFF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0187"/>
            <a:ext cx="10515600" cy="4156776"/>
          </a:xfrm>
        </p:spPr>
        <p:txBody>
          <a:bodyPr/>
          <a:lstStyle/>
          <a:p>
            <a:pPr marL="0" indent="0">
              <a:buNone/>
            </a:pPr>
            <a:r>
              <a:rPr lang="lo-LA" b="1" dirty="0">
                <a:solidFill>
                  <a:srgbClr val="000000"/>
                </a:solidFill>
                <a:cs typeface="Phetsarath OT" panose="02000500000000000001" pitchFamily="2" charset="2"/>
              </a:rPr>
              <a:t>ຈຸດປະສົງຂອງໂຄງການ: </a:t>
            </a:r>
            <a:endParaRPr lang="lo-LA" dirty="0">
              <a:solidFill>
                <a:srgbClr val="000000"/>
              </a:solidFill>
              <a:effectLst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dirty="0">
                <a:solidFill>
                  <a:srgbClr val="000000"/>
                </a:solidFill>
                <a:effectLst/>
                <a:cs typeface="Phetsarath OT" panose="02000500000000000001" pitchFamily="2" charset="2"/>
              </a:rPr>
              <a:t>ເສີມຂະຫຍາຍ ໂອກາດດ້ານການເຮັດກະສິກຳແບບຍືນຍົງ ໂດຍຜ່ານ ການມີສ່ວນຮ່ວມ ແລະ ສ້າງຄວາມເຂັ້ມແຂງໃຫ້ແກ່ຊຸມຊົນກ່ຽວກັບຄວາມຮັບຮູ້ ໃນການປັບໂຕ ຕໍກັບການປ່ຽນແປງຂອງສະພາບດິນຟ້າອາກາດ</a:t>
            </a:r>
          </a:p>
          <a:p>
            <a:pPr marL="0" indent="0">
              <a:buNone/>
            </a:pPr>
            <a:endParaRPr lang="lo-LA" dirty="0">
              <a:solidFill>
                <a:srgbClr val="000000"/>
              </a:solidFill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b="1" dirty="0">
                <a:solidFill>
                  <a:srgbClr val="000000"/>
                </a:solidFill>
                <a:cs typeface="Phetsarath OT" panose="02000500000000000001" pitchFamily="2" charset="2"/>
              </a:rPr>
              <a:t>ຄູຮ່ວມຈັດຕັ້ງປະຕິບັດ: </a:t>
            </a:r>
          </a:p>
          <a:p>
            <a:pPr marL="0" indent="0">
              <a:buNone/>
            </a:pPr>
            <a:r>
              <a:rPr lang="lo-LA" dirty="0">
                <a:solidFill>
                  <a:srgbClr val="000000"/>
                </a:solidFill>
                <a:cs typeface="Phetsarath OT" panose="02000500000000000001" pitchFamily="2" charset="2"/>
              </a:rPr>
              <a:t>ອົງການແຄ, ສະມາຄົມພັດທະນາກະສິກໍາ ແລະ ສິ່ງແວດລ້ອມ ແບບຍືນຍົງ (</a:t>
            </a:r>
            <a:r>
              <a:rPr lang="en-US" dirty="0">
                <a:solidFill>
                  <a:srgbClr val="000000"/>
                </a:solidFill>
                <a:cs typeface="Phetsarath OT" panose="02000500000000000001" pitchFamily="2" charset="2"/>
              </a:rPr>
              <a:t>SAEDA) </a:t>
            </a:r>
            <a:r>
              <a:rPr lang="lo-LA" dirty="0">
                <a:solidFill>
                  <a:srgbClr val="000000"/>
                </a:solidFill>
                <a:cs typeface="Phetsarath OT" panose="02000500000000000001" pitchFamily="2" charset="2"/>
              </a:rPr>
              <a:t>ແລະ ສູນພັດທະນາຊົນນະບົດ </a:t>
            </a:r>
            <a:r>
              <a:rPr lang="en-US" dirty="0">
                <a:solidFill>
                  <a:srgbClr val="000000"/>
                </a:solidFill>
                <a:cs typeface="Phetsarath OT" panose="02000500000000000001" pitchFamily="2" charset="2"/>
              </a:rPr>
              <a:t>(RDA)</a:t>
            </a:r>
            <a:endParaRPr lang="en-LA" dirty="0"/>
          </a:p>
        </p:txBody>
      </p:sp>
    </p:spTree>
    <p:extLst>
      <p:ext uri="{BB962C8B-B14F-4D97-AF65-F5344CB8AC3E}">
        <p14:creationId xmlns:p14="http://schemas.microsoft.com/office/powerpoint/2010/main" val="204195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2FE1-D435-0037-3392-4CABBDAD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7476" y="474221"/>
            <a:ext cx="4284922" cy="365125"/>
          </a:xfrm>
        </p:spPr>
        <p:txBody>
          <a:bodyPr>
            <a:noAutofit/>
          </a:bodyPr>
          <a:lstStyle/>
          <a:p>
            <a:pPr algn="ctr"/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ພື້ນທີ່ບ້ານເປົ້າໝາຍໂຄງການ 15 ບ້ານ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 ລອງ ແຂວງ ຫຼວງນໍ້າທາ</a:t>
            </a:r>
            <a:endParaRPr lang="en-US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21E5A-4AC4-F9F9-A9D7-5A624C5A38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183C4C-EBF1-1A4D-90EC-74EBA7EEE60F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3C4FA7D-545A-349D-5B69-A79293CA2277}"/>
              </a:ext>
            </a:extLst>
          </p:cNvPr>
          <p:cNvGrpSpPr/>
          <p:nvPr/>
        </p:nvGrpSpPr>
        <p:grpSpPr>
          <a:xfrm>
            <a:off x="7740503" y="1552614"/>
            <a:ext cx="3175281" cy="4986298"/>
            <a:chOff x="6246402" y="1497307"/>
            <a:chExt cx="4162366" cy="429178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2D6E19E-8ECE-ECA6-03D2-E3664342BFDD}"/>
                </a:ext>
              </a:extLst>
            </p:cNvPr>
            <p:cNvSpPr/>
            <p:nvPr/>
          </p:nvSpPr>
          <p:spPr bwMode="auto">
            <a:xfrm>
              <a:off x="6246402" y="1497307"/>
              <a:ext cx="3918008" cy="4291780"/>
            </a:xfrm>
            <a:prstGeom prst="roundRect">
              <a:avLst/>
            </a:prstGeom>
            <a:solidFill>
              <a:srgbClr val="F57E20"/>
            </a:solidFill>
            <a:ln w="38100" cap="flat" cmpd="sng" algn="ctr">
              <a:solidFill>
                <a:srgbClr val="F57E20"/>
              </a:solidFill>
              <a:prstDash val="dashDot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999999"/>
                </a:solidFill>
                <a:latin typeface="Arial" charset="0"/>
                <a:ea typeface="ＭＳ Ｐゴシック" pitchFamily="-96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DD6073-8813-D181-A8C2-134AE65A6A68}"/>
                </a:ext>
              </a:extLst>
            </p:cNvPr>
            <p:cNvSpPr txBox="1"/>
            <p:nvPr/>
          </p:nvSpPr>
          <p:spPr>
            <a:xfrm>
              <a:off x="6522289" y="1708513"/>
              <a:ext cx="3886479" cy="4053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ຕາບໄຮ່ເກົ່າ </a:t>
              </a:r>
              <a:r>
                <a:rPr 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 </a:t>
              </a:r>
              <a:endParaRPr lang="lo-L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ຕີນດອຍ   </a:t>
              </a:r>
            </a:p>
            <a:p>
              <a:pPr marL="457200" indent="-457200"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ຫ້ວຍຄະ </a:t>
              </a:r>
              <a:r>
                <a:rPr 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	</a:t>
              </a:r>
              <a:endParaRPr lang="lo-L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ຈະຈ່ານາມ </a:t>
              </a:r>
              <a:r>
                <a:rPr lang="en-US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	</a:t>
              </a:r>
              <a:endParaRPr lang="lo-LA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ຈອມໝອກ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ອ້າຍຍາງ  </a:t>
              </a:r>
              <a:endPara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ປ່າອໍ້ 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ແສນຂັນຄຳເກົ່າ  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ແສນຂັນຄຳໃໝ່ 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ຈ່າແກ້ວໃຕ້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ພໍ່ທຳເກົ່າ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ພໍ່ທຳໃໝ່   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ປ່າເລົ່າ 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ຈ່າປີ</a:t>
              </a:r>
            </a:p>
            <a:p>
              <a:pPr marL="457200" indent="-457200">
                <a:buFontTx/>
                <a:buAutoNum type="arabicPeriod"/>
              </a:pPr>
              <a:r>
                <a:rPr lang="lo-LA" sz="2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ບ້ານ ຜາແຕ້ເກົ່າ 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E0BD25BC-836B-FEB4-3FCC-E1D0FD8A0FBD}"/>
              </a:ext>
            </a:extLst>
          </p:cNvPr>
          <p:cNvSpPr txBox="1">
            <a:spLocks/>
          </p:cNvSpPr>
          <p:nvPr/>
        </p:nvSpPr>
        <p:spPr>
          <a:xfrm>
            <a:off x="489099" y="810588"/>
            <a:ext cx="5606902" cy="3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lo-LA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cs typeface="Phetsarath OT" panose="02000500000000000001" pitchFamily="2" charset="2"/>
              </a:rPr>
              <a:t>ເຄື່ອງມືການສໍາຫຼວດ, ວິເຄາະ ແລະ ຈັດຕັ້ງປະຕິບັດ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2ECDCD-4B0B-E873-FBF4-D61AF69EF477}"/>
              </a:ext>
            </a:extLst>
          </p:cNvPr>
          <p:cNvSpPr txBox="1"/>
          <p:nvPr/>
        </p:nvSpPr>
        <p:spPr>
          <a:xfrm>
            <a:off x="565298" y="1615436"/>
            <a:ext cx="5530702" cy="498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800" dirty="0">
                <a:solidFill>
                  <a:srgbClr val="05050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ສໍາຫຼວດ</a:t>
            </a:r>
            <a:r>
              <a:rPr lang="lo-LA" sz="2800" dirty="0">
                <a:solidFill>
                  <a:srgbClr val="050505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ຄວາມບອບບາງ ແລະ ຄວາມສາມາດຕໍ່ກັບການປ່ຽນແປງຂອງສະພາບດິນຟ້າອາກາດ</a:t>
            </a:r>
            <a:r>
              <a:rPr lang="lo-LA" sz="28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ໂດຍອີງໃສ່ຄວາມອ່ອນໄຫວທາງເພດ (</a:t>
            </a:r>
            <a:r>
              <a:rPr lang="en-GB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GCVCA</a:t>
            </a:r>
            <a:r>
              <a:rPr lang="lo-LA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 </a:t>
            </a:r>
            <a:endParaRPr lang="lo-LA" sz="2800" dirty="0">
              <a:solidFill>
                <a:srgbClr val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marR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800" dirty="0"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ແຜນປະຕິບັດ</a:t>
            </a:r>
            <a:r>
              <a:rPr lang="lo-LA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ການປັບໂຕຂອງຊຸມຊົນ </a:t>
            </a:r>
            <a:r>
              <a:rPr lang="en-GB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(CAAPs)</a:t>
            </a:r>
            <a:r>
              <a:rPr lang="lo-LA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342900" marR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ກ່ອງປັນຍາ (</a:t>
            </a:r>
            <a:r>
              <a:rPr lang="en-US" sz="2800" dirty="0">
                <a:solidFill>
                  <a:srgbClr val="000000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Wisdom box)</a:t>
            </a:r>
          </a:p>
          <a:p>
            <a:pPr marL="342900" marR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800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ປະຕິບັດການເພື່ອການປ່ຽນແປງ (</a:t>
            </a:r>
            <a:r>
              <a:rPr lang="en-US" sz="2800" dirty="0">
                <a:solidFill>
                  <a:srgbClr val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DCC)</a:t>
            </a:r>
            <a:endParaRPr lang="lo-LA" sz="2800" dirty="0">
              <a:solidFill>
                <a:srgbClr val="000000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marR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lo-LA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LA" sz="2800" dirty="0"/>
          </a:p>
        </p:txBody>
      </p:sp>
    </p:spTree>
    <p:extLst>
      <p:ext uri="{BB962C8B-B14F-4D97-AF65-F5344CB8AC3E}">
        <p14:creationId xmlns:p14="http://schemas.microsoft.com/office/powerpoint/2010/main" val="24369815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92A8-9066-C9F2-9858-1D9642E2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3916"/>
            <a:ext cx="7549376" cy="595425"/>
          </a:xfrm>
        </p:spPr>
        <p:txBody>
          <a:bodyPr/>
          <a:lstStyle/>
          <a:p>
            <a:pPr algn="ctr"/>
            <a:r>
              <a:rPr lang="lo-LA" sz="2800" kern="100" dirty="0"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ເສັ້ນສະແດງການວິເຄາະປະຫວັດເຫດການ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662F-2D56-CB76-36CC-55EB92A91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48577"/>
            <a:ext cx="8229600" cy="471696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AE34A-B48E-776E-7568-954AF30F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C965-7079-4FF3-AE33-48291CC3087C}" type="datetime4">
              <a:rPr lang="en-US" smtClean="0"/>
              <a:pPr/>
              <a:t>March 27, 2024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61554-E9DF-2BBA-0DB3-0551C19B3E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183C4C-EBF1-1A4D-90EC-74EBA7EEE60F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B01376F-0553-C97A-53BB-00B7218BCD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400661"/>
              </p:ext>
            </p:extLst>
          </p:nvPr>
        </p:nvGraphicFramePr>
        <p:xfrm>
          <a:off x="669851" y="1320151"/>
          <a:ext cx="11025963" cy="5303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581149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AF77F-CF33-B24C-C323-908F6B0F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ບາງກິດຈະກໍາຕົວຢ່າງ:</a:t>
            </a:r>
            <a:endParaRPr lang="en-LA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91851-451D-8E48-BF88-B65BB421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4688958"/>
          </a:xfrm>
        </p:spPr>
        <p:txBody>
          <a:bodyPr>
            <a:normAutofit fontScale="92500" lnSpcReduction="10000"/>
          </a:bodyPr>
          <a:lstStyle/>
          <a:p>
            <a:pPr marL="398462" indent="-342900" algn="l" fontAlgn="t">
              <a:buFont typeface="+mj-lt"/>
              <a:buAutoNum type="arabicPeriod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ສົ່ງເສີມການລ້ຽງສັດນ້ອຍເຊັ່ນ: ໝູ, ໝາ, ແບ້, ເປັດ, ໄກ່</a:t>
            </a:r>
          </a:p>
          <a:p>
            <a:pPr marL="342900" indent="-287338" algn="l" fontAlgn="t"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ສ້າງຄວາມເຂັ້ມແຂງໃຫ້ແກ່ສັດຕະວະແພດປະຈຳບ້ານ </a:t>
            </a:r>
          </a:p>
          <a:p>
            <a:pPr marL="342900" indent="-287338" algn="l" fontAlgn="t"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ປຸກຕົ້ນໄມ້ໃຫ້ໝາກເຊັ່ນ: ໝາກເງາະ, ກ້ຽງ, ລຳໃຍ</a:t>
            </a:r>
          </a:p>
          <a:p>
            <a:pPr marL="342900" indent="-287338" algn="l" fontAlgn="t"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ສົ່ງເສີມປຸກພຶດສ່ວນຄົວ</a:t>
            </a:r>
          </a:p>
          <a:p>
            <a:pPr marL="342900" indent="-287338" fontAlgn="t">
              <a:buFont typeface="Arial"/>
              <a:buAutoNum type="arabicPeriod" startAt="2"/>
            </a:pPr>
            <a:r>
              <a:rPr lang="lo-LA" sz="3200" dirty="0">
                <a:solidFill>
                  <a:srgbClr val="0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ສົ່ງເສີມການຄຸ້ມຄອງວັງສະຫງວນລວມຂອງບ້ານ</a:t>
            </a:r>
          </a:p>
          <a:p>
            <a:pPr marL="342900" indent="-287338" fontAlgn="t">
              <a:buFont typeface="Arial"/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ສົ່ງເສີມການລ້ຽງເຜີ້ງ.</a:t>
            </a:r>
          </a:p>
          <a:p>
            <a:pPr marL="342900" indent="-287338" fontAlgn="t">
              <a:buFont typeface="Arial"/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ສົ່ງເສີມການລ້ຽງປາ </a:t>
            </a:r>
          </a:p>
          <a:p>
            <a:pPr marL="342900" indent="-287338" fontAlgn="t">
              <a:buFont typeface="Arial"/>
              <a:buAutoNum type="arabicPeriod" startAt="2"/>
            </a:pPr>
            <a:r>
              <a:rPr lang="lo-LA" sz="3200" b="0" i="0" u="none" strike="noStrike" dirty="0">
                <a:solidFill>
                  <a:srgbClr val="000000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ສົ່ງເສີມແປຮູບອາຫານ (ເຂົ້າຊອຍ)</a:t>
            </a:r>
            <a:endParaRPr lang="lo-LA" sz="3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287338" algn="l" fontAlgn="t">
              <a:buAutoNum type="arabicPeriod" startAt="2"/>
            </a:pPr>
            <a:r>
              <a:rPr lang="lo-LA" sz="32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ຝາຍມີຊີວິດ</a:t>
            </a:r>
          </a:p>
        </p:txBody>
      </p:sp>
    </p:spTree>
    <p:extLst>
      <p:ext uri="{BB962C8B-B14F-4D97-AF65-F5344CB8AC3E}">
        <p14:creationId xmlns:p14="http://schemas.microsoft.com/office/powerpoint/2010/main" val="148422708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-up of a website&#10;&#10;Description automatically generated">
            <a:extLst>
              <a:ext uri="{FF2B5EF4-FFF2-40B4-BE49-F238E27FC236}">
                <a16:creationId xmlns:a16="http://schemas.microsoft.com/office/drawing/2014/main" id="{ED9FBD68-BF32-9CBC-C297-90C27AE49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45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387</Words>
  <Application>Microsoft Macintosh PowerPoint</Application>
  <PresentationFormat>Widescreen</PresentationFormat>
  <Paragraphs>49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Cambria</vt:lpstr>
      <vt:lpstr>Phetsarath OT</vt:lpstr>
      <vt:lpstr>Office Theme</vt:lpstr>
      <vt:lpstr>ກະສິກໍາ ກັບ ການປັບຕົວເຂົ້າກັບການປ່ຽນແປງສະພາບດິນຟ້າອາກາດ</vt:lpstr>
      <vt:lpstr>ຕົວຢ່າງ: ໂຄງການສ້າງຄວາມເຂັ້ມແຂງໃນຊຸມຊົນເພື່ອປັບໂຕເຂົ້າກັບການປ່ຽນແປງດີນຟ້າອາກາດແບບມີສ່ວນຮ່ວມ (We-Act)</vt:lpstr>
      <vt:lpstr>ພື້ນທີ່ບ້ານເປົ້າໝາຍໂຄງການ 15 ບ້ານ ເມືອງ ລອງ ແຂວງ ຫຼວງນໍ້າທາ</vt:lpstr>
      <vt:lpstr>ເສັ້ນສະແດງການວິເຄາະປະຫວັດເຫດການ</vt:lpstr>
      <vt:lpstr>ບາງກິດຈະກໍາຕົວຢ່າງ: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ກະສິກໍາ ກັບ ການປ່ຽນແປງສະພາບດິນຟ້າອາກາດ</dc:title>
  <dc:creator>Chanthalangsy Sisouvanh</dc:creator>
  <cp:lastModifiedBy>Chanthalangsy Sisouvanh</cp:lastModifiedBy>
  <cp:revision>2</cp:revision>
  <dcterms:created xsi:type="dcterms:W3CDTF">2024-03-26T17:43:50Z</dcterms:created>
  <dcterms:modified xsi:type="dcterms:W3CDTF">2024-03-27T02:33:12Z</dcterms:modified>
</cp:coreProperties>
</file>