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98" r:id="rId5"/>
    <p:sldId id="342" r:id="rId6"/>
    <p:sldId id="337" r:id="rId7"/>
    <p:sldId id="341" r:id="rId8"/>
    <p:sldId id="333" r:id="rId9"/>
    <p:sldId id="343" r:id="rId1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E8"/>
    <a:srgbClr val="D1F8CE"/>
    <a:srgbClr val="0B74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2109" autoAdjust="0"/>
  </p:normalViewPr>
  <p:slideViewPr>
    <p:cSldViewPr snapToGrid="0" showGuides="1">
      <p:cViewPr varScale="1">
        <p:scale>
          <a:sx n="63" d="100"/>
          <a:sy n="63" d="100"/>
        </p:scale>
        <p:origin x="9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3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4A5F5371-9005-4146-ADD8-C8E5CA058188}"/>
    <pc:docChg chg="undo custSel modSld">
      <pc:chgData name="Tukta Sonesaksith" userId="3e854381-7502-4072-9aff-7c427c4c537b" providerId="ADAL" clId="{4A5F5371-9005-4146-ADD8-C8E5CA058188}" dt="2024-03-26T17:05:28.687" v="1779" actId="207"/>
      <pc:docMkLst>
        <pc:docMk/>
      </pc:docMkLst>
      <pc:sldChg chg="modSp">
        <pc:chgData name="Tukta Sonesaksith" userId="3e854381-7502-4072-9aff-7c427c4c537b" providerId="ADAL" clId="{4A5F5371-9005-4146-ADD8-C8E5CA058188}" dt="2024-03-26T16:29:57.940" v="101" actId="6549"/>
        <pc:sldMkLst>
          <pc:docMk/>
          <pc:sldMk cId="779890738" sldId="298"/>
        </pc:sldMkLst>
        <pc:spChg chg="mod">
          <ac:chgData name="Tukta Sonesaksith" userId="3e854381-7502-4072-9aff-7c427c4c537b" providerId="ADAL" clId="{4A5F5371-9005-4146-ADD8-C8E5CA058188}" dt="2024-03-26T16:28:12.970" v="2" actId="1076"/>
          <ac:spMkLst>
            <pc:docMk/>
            <pc:sldMk cId="779890738" sldId="298"/>
            <ac:spMk id="3" creationId="{66E44CB0-2957-4BB0-97A3-43430873FEF6}"/>
          </ac:spMkLst>
        </pc:spChg>
        <pc:spChg chg="mod">
          <ac:chgData name="Tukta Sonesaksith" userId="3e854381-7502-4072-9aff-7c427c4c537b" providerId="ADAL" clId="{4A5F5371-9005-4146-ADD8-C8E5CA058188}" dt="2024-03-26T16:29:57.940" v="101" actId="6549"/>
          <ac:spMkLst>
            <pc:docMk/>
            <pc:sldMk cId="779890738" sldId="298"/>
            <ac:spMk id="4" creationId="{CA273048-4F32-41A8-B1BA-B7010F46CEA6}"/>
          </ac:spMkLst>
        </pc:spChg>
      </pc:sldChg>
      <pc:sldChg chg="addSp modSp">
        <pc:chgData name="Tukta Sonesaksith" userId="3e854381-7502-4072-9aff-7c427c4c537b" providerId="ADAL" clId="{4A5F5371-9005-4146-ADD8-C8E5CA058188}" dt="2024-03-26T16:57:57.944" v="1285" actId="20577"/>
        <pc:sldMkLst>
          <pc:docMk/>
          <pc:sldMk cId="2264349228" sldId="333"/>
        </pc:sldMkLst>
        <pc:spChg chg="mod">
          <ac:chgData name="Tukta Sonesaksith" userId="3e854381-7502-4072-9aff-7c427c4c537b" providerId="ADAL" clId="{4A5F5371-9005-4146-ADD8-C8E5CA058188}" dt="2024-03-26T16:56:45.678" v="1274"/>
          <ac:spMkLst>
            <pc:docMk/>
            <pc:sldMk cId="2264349228" sldId="333"/>
            <ac:spMk id="2" creationId="{60A3FB39-FCA9-CC39-E7DE-834DEFB7EDC3}"/>
          </ac:spMkLst>
        </pc:spChg>
        <pc:spChg chg="mod">
          <ac:chgData name="Tukta Sonesaksith" userId="3e854381-7502-4072-9aff-7c427c4c537b" providerId="ADAL" clId="{4A5F5371-9005-4146-ADD8-C8E5CA058188}" dt="2024-03-26T16:57:50.025" v="1284" actId="207"/>
          <ac:spMkLst>
            <pc:docMk/>
            <pc:sldMk cId="2264349228" sldId="333"/>
            <ac:spMk id="3" creationId="{F62C6AF3-AF9F-6167-C525-8D2A10EEA6BF}"/>
          </ac:spMkLst>
        </pc:spChg>
        <pc:spChg chg="add mod">
          <ac:chgData name="Tukta Sonesaksith" userId="3e854381-7502-4072-9aff-7c427c4c537b" providerId="ADAL" clId="{4A5F5371-9005-4146-ADD8-C8E5CA058188}" dt="2024-03-26T16:57:57.944" v="1285" actId="20577"/>
          <ac:spMkLst>
            <pc:docMk/>
            <pc:sldMk cId="2264349228" sldId="333"/>
            <ac:spMk id="5" creationId="{C75E3E4A-304A-4233-8DEB-41A59F3CCC67}"/>
          </ac:spMkLst>
        </pc:spChg>
      </pc:sldChg>
      <pc:sldChg chg="addSp modSp">
        <pc:chgData name="Tukta Sonesaksith" userId="3e854381-7502-4072-9aff-7c427c4c537b" providerId="ADAL" clId="{4A5F5371-9005-4146-ADD8-C8E5CA058188}" dt="2024-03-26T16:49:30.575" v="1207" actId="6549"/>
        <pc:sldMkLst>
          <pc:docMk/>
          <pc:sldMk cId="3542721068" sldId="337"/>
        </pc:sldMkLst>
        <pc:spChg chg="mod">
          <ac:chgData name="Tukta Sonesaksith" userId="3e854381-7502-4072-9aff-7c427c4c537b" providerId="ADAL" clId="{4A5F5371-9005-4146-ADD8-C8E5CA058188}" dt="2024-03-26T16:42:14.114" v="777" actId="27636"/>
          <ac:spMkLst>
            <pc:docMk/>
            <pc:sldMk cId="3542721068" sldId="337"/>
            <ac:spMk id="2" creationId="{B01901E5-7BAB-CEC0-2A37-80704DA2553B}"/>
          </ac:spMkLst>
        </pc:spChg>
        <pc:spChg chg="mod">
          <ac:chgData name="Tukta Sonesaksith" userId="3e854381-7502-4072-9aff-7c427c4c537b" providerId="ADAL" clId="{4A5F5371-9005-4146-ADD8-C8E5CA058188}" dt="2024-03-26T16:39:22.925" v="654" actId="207"/>
          <ac:spMkLst>
            <pc:docMk/>
            <pc:sldMk cId="3542721068" sldId="337"/>
            <ac:spMk id="3" creationId="{CBF5162C-21DA-D0AE-BBC1-35C52AF263A3}"/>
          </ac:spMkLst>
        </pc:spChg>
        <pc:spChg chg="add mod">
          <ac:chgData name="Tukta Sonesaksith" userId="3e854381-7502-4072-9aff-7c427c4c537b" providerId="ADAL" clId="{4A5F5371-9005-4146-ADD8-C8E5CA058188}" dt="2024-03-26T16:49:30.575" v="1207" actId="6549"/>
          <ac:spMkLst>
            <pc:docMk/>
            <pc:sldMk cId="3542721068" sldId="337"/>
            <ac:spMk id="12" creationId="{9A633267-5CBE-4CFA-ABC4-011CFE415F51}"/>
          </ac:spMkLst>
        </pc:spChg>
      </pc:sldChg>
      <pc:sldChg chg="addSp modSp">
        <pc:chgData name="Tukta Sonesaksith" userId="3e854381-7502-4072-9aff-7c427c4c537b" providerId="ADAL" clId="{4A5F5371-9005-4146-ADD8-C8E5CA058188}" dt="2024-03-26T16:56:05.832" v="1265" actId="1076"/>
        <pc:sldMkLst>
          <pc:docMk/>
          <pc:sldMk cId="1862398999" sldId="341"/>
        </pc:sldMkLst>
        <pc:spChg chg="mod">
          <ac:chgData name="Tukta Sonesaksith" userId="3e854381-7502-4072-9aff-7c427c4c537b" providerId="ADAL" clId="{4A5F5371-9005-4146-ADD8-C8E5CA058188}" dt="2024-03-26T16:56:05.832" v="1265" actId="1076"/>
          <ac:spMkLst>
            <pc:docMk/>
            <pc:sldMk cId="1862398999" sldId="341"/>
            <ac:spMk id="2" creationId="{5B64DF50-A868-35E0-7778-F63BC22BE016}"/>
          </ac:spMkLst>
        </pc:spChg>
        <pc:spChg chg="mod">
          <ac:chgData name="Tukta Sonesaksith" userId="3e854381-7502-4072-9aff-7c427c4c537b" providerId="ADAL" clId="{4A5F5371-9005-4146-ADD8-C8E5CA058188}" dt="2024-03-26T16:50:16.129" v="1212" actId="1076"/>
          <ac:spMkLst>
            <pc:docMk/>
            <pc:sldMk cId="1862398999" sldId="341"/>
            <ac:spMk id="3" creationId="{8B72F9A3-AA17-C389-ADCA-C4E0904418CC}"/>
          </ac:spMkLst>
        </pc:spChg>
        <pc:spChg chg="add mod">
          <ac:chgData name="Tukta Sonesaksith" userId="3e854381-7502-4072-9aff-7c427c4c537b" providerId="ADAL" clId="{4A5F5371-9005-4146-ADD8-C8E5CA058188}" dt="2024-03-26T16:54:45.976" v="1221" actId="207"/>
          <ac:spMkLst>
            <pc:docMk/>
            <pc:sldMk cId="1862398999" sldId="341"/>
            <ac:spMk id="5" creationId="{BFB91A6E-CC2D-4B97-B6ED-95F38A9C3EE3}"/>
          </ac:spMkLst>
        </pc:spChg>
      </pc:sldChg>
      <pc:sldChg chg="addSp modSp">
        <pc:chgData name="Tukta Sonesaksith" userId="3e854381-7502-4072-9aff-7c427c4c537b" providerId="ADAL" clId="{4A5F5371-9005-4146-ADD8-C8E5CA058188}" dt="2024-03-26T16:38:41.741" v="645" actId="27636"/>
        <pc:sldMkLst>
          <pc:docMk/>
          <pc:sldMk cId="863365100" sldId="342"/>
        </pc:sldMkLst>
        <pc:spChg chg="mod">
          <ac:chgData name="Tukta Sonesaksith" userId="3e854381-7502-4072-9aff-7c427c4c537b" providerId="ADAL" clId="{4A5F5371-9005-4146-ADD8-C8E5CA058188}" dt="2024-03-26T16:30:31.154" v="119" actId="2711"/>
          <ac:spMkLst>
            <pc:docMk/>
            <pc:sldMk cId="863365100" sldId="342"/>
            <ac:spMk id="2" creationId="{B01901E5-7BAB-CEC0-2A37-80704DA2553B}"/>
          </ac:spMkLst>
        </pc:spChg>
        <pc:spChg chg="mod">
          <ac:chgData name="Tukta Sonesaksith" userId="3e854381-7502-4072-9aff-7c427c4c537b" providerId="ADAL" clId="{4A5F5371-9005-4146-ADD8-C8E5CA058188}" dt="2024-03-26T16:31:04.843" v="128" actId="207"/>
          <ac:spMkLst>
            <pc:docMk/>
            <pc:sldMk cId="863365100" sldId="342"/>
            <ac:spMk id="3" creationId="{CBF5162C-21DA-D0AE-BBC1-35C52AF263A3}"/>
          </ac:spMkLst>
        </pc:spChg>
        <pc:spChg chg="add mod">
          <ac:chgData name="Tukta Sonesaksith" userId="3e854381-7502-4072-9aff-7c427c4c537b" providerId="ADAL" clId="{4A5F5371-9005-4146-ADD8-C8E5CA058188}" dt="2024-03-26T16:38:41.741" v="645" actId="27636"/>
          <ac:spMkLst>
            <pc:docMk/>
            <pc:sldMk cId="863365100" sldId="342"/>
            <ac:spMk id="7" creationId="{9D67EA20-14CD-4E13-BA33-3D87419078C6}"/>
          </ac:spMkLst>
        </pc:spChg>
      </pc:sldChg>
      <pc:sldChg chg="addSp modSp">
        <pc:chgData name="Tukta Sonesaksith" userId="3e854381-7502-4072-9aff-7c427c4c537b" providerId="ADAL" clId="{4A5F5371-9005-4146-ADD8-C8E5CA058188}" dt="2024-03-26T17:05:28.687" v="1779" actId="207"/>
        <pc:sldMkLst>
          <pc:docMk/>
          <pc:sldMk cId="3023538896" sldId="343"/>
        </pc:sldMkLst>
        <pc:spChg chg="mod">
          <ac:chgData name="Tukta Sonesaksith" userId="3e854381-7502-4072-9aff-7c427c4c537b" providerId="ADAL" clId="{4A5F5371-9005-4146-ADD8-C8E5CA058188}" dt="2024-03-26T16:59:49.149" v="1360" actId="20577"/>
          <ac:spMkLst>
            <pc:docMk/>
            <pc:sldMk cId="3023538896" sldId="343"/>
            <ac:spMk id="2" creationId="{60A3FB39-FCA9-CC39-E7DE-834DEFB7EDC3}"/>
          </ac:spMkLst>
        </pc:spChg>
        <pc:spChg chg="mod">
          <ac:chgData name="Tukta Sonesaksith" userId="3e854381-7502-4072-9aff-7c427c4c537b" providerId="ADAL" clId="{4A5F5371-9005-4146-ADD8-C8E5CA058188}" dt="2024-03-26T17:05:28.687" v="1779" actId="207"/>
          <ac:spMkLst>
            <pc:docMk/>
            <pc:sldMk cId="3023538896" sldId="343"/>
            <ac:spMk id="3" creationId="{F62C6AF3-AF9F-6167-C525-8D2A10EEA6BF}"/>
          </ac:spMkLst>
        </pc:spChg>
        <pc:spChg chg="add mod">
          <ac:chgData name="Tukta Sonesaksith" userId="3e854381-7502-4072-9aff-7c427c4c537b" providerId="ADAL" clId="{4A5F5371-9005-4146-ADD8-C8E5CA058188}" dt="2024-03-26T17:04:50.141" v="1770" actId="255"/>
          <ac:spMkLst>
            <pc:docMk/>
            <pc:sldMk cId="3023538896" sldId="343"/>
            <ac:spMk id="7" creationId="{09A691A2-6B00-4ED2-A284-506534C36C72}"/>
          </ac:spMkLst>
        </pc:spChg>
        <pc:picChg chg="mod">
          <ac:chgData name="Tukta Sonesaksith" userId="3e854381-7502-4072-9aff-7c427c4c537b" providerId="ADAL" clId="{4A5F5371-9005-4146-ADD8-C8E5CA058188}" dt="2024-03-26T16:58:25.901" v="1288" actId="1076"/>
          <ac:picMkLst>
            <pc:docMk/>
            <pc:sldMk cId="3023538896" sldId="343"/>
            <ac:picMk id="6" creationId="{F282E2C5-BF83-DBD2-AB5A-23E4BE73213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78C7A8-B4AB-4341-BCC0-3803BF6803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07E6B8-D914-4902-AA59-2EF6A0B0F0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645F8-5F23-436F-AFAC-E595CB0F9C65}" type="datetimeFigureOut">
              <a:rPr lang="en-CA" smtClean="0"/>
              <a:t>2024-03-26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F499C-030C-4351-B5AE-958088B9EF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22CCB9-CCE4-4270-AEB8-367E7E7F4C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DDEF8-C58B-4EFA-B18F-E393330B997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9094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FC7BA-EEE9-4171-A387-992B09C128FC}" type="datetimeFigureOut">
              <a:rPr lang="en-CA" smtClean="0"/>
              <a:t>2024-03-26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95FAF-0D90-403C-BD6B-C833F212B5AF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941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95FAF-0D90-403C-BD6B-C833F212B5AF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3096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9D3E-2500-426F-A5AD-CE09C4DBD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AD8DDB-86A9-41D2-ADD5-4C9253B6B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LID4096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C262F9-4BDF-465B-BBD5-82BA9F47A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6" b="19734"/>
          <a:stretch/>
        </p:blipFill>
        <p:spPr>
          <a:xfrm>
            <a:off x="10515600" y="6203950"/>
            <a:ext cx="1516575" cy="5640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8A8BE0-081B-4D03-B96D-3608DBB648ED}"/>
              </a:ext>
            </a:extLst>
          </p:cNvPr>
          <p:cNvSpPr/>
          <p:nvPr userDrawn="1"/>
        </p:nvSpPr>
        <p:spPr>
          <a:xfrm flipV="1">
            <a:off x="1524000" y="3533141"/>
            <a:ext cx="9144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4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BFE34-EDE5-4B34-BF7D-FB7C303A3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2F807-85AC-41D3-8F5E-E80AAD530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FED77-C638-49D5-8C7C-673043509D6C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E526A7A-13A4-4BB2-9954-F4EBAC177B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23" name="Date Placeholder 1">
            <a:extLst>
              <a:ext uri="{FF2B5EF4-FFF2-40B4-BE49-F238E27FC236}">
                <a16:creationId xmlns:a16="http://schemas.microsoft.com/office/drawing/2014/main" id="{61AC3CED-CAF0-4603-9811-8C6823C6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12B3B586-A48E-4D4C-8FEC-3D76AFFC6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84B30CF1-334F-4847-973C-86D65A35F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0779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0CF84-E03C-4355-91E2-2A0CEF4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EE82E-98FF-4971-9EE9-2E5B8BCA6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6BD6221F-4400-4205-B73F-7B1BAEC2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0AAB667-8CB8-424C-838B-9A5141E4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33194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AC24EDF-43AD-4A56-844A-D217A592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2" y="6356350"/>
            <a:ext cx="2253667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27E165-5039-4FCE-A241-574E221CA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6" b="19734"/>
          <a:stretch/>
        </p:blipFill>
        <p:spPr>
          <a:xfrm>
            <a:off x="10515600" y="6203950"/>
            <a:ext cx="1516575" cy="56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6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ABB42-7FBE-491E-83E9-1CA88AE21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8BC55-40D6-43F3-A32A-CC827DDE6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8CCFFF4-36FF-4C87-AF29-C4091A7E0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120A37-139F-4E7B-BE52-4D7B5F603DA0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E215356-903A-4B8F-BC3E-1074CF46F3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89A853F6-0476-464F-8C41-15541016BB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E06CD6D4-D411-4E56-ABF2-33D22BA3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F312B006-448D-4E94-A227-365A6E8B7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9871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B2F15B-BD9F-41DC-B4E1-D3D0BCC18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28E7C2-616F-4E0C-B79E-393965D65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19134C-343E-461A-BE8F-584FCF2B7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899C5-D292-4FE2-934C-D2AB3D117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D76EE3A-89B8-4E47-829D-AE75E55C0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727CF5-BD5A-4905-960D-CF4008B3F830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443B5B-DF9A-40F4-8738-C9A812FB40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1173F377-86C1-4908-B4F0-08A4B25E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FA30D09B-E139-4DCE-B71B-14FC1CA5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ADB43DA0-A2A5-4EE2-9790-EE7A4772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80947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5F1FDB-3F64-4753-8300-C90DD4FB59A0}"/>
              </a:ext>
            </a:extLst>
          </p:cNvPr>
          <p:cNvSpPr/>
          <p:nvPr userDrawn="1"/>
        </p:nvSpPr>
        <p:spPr>
          <a:xfrm flipV="1">
            <a:off x="0" y="1346977"/>
            <a:ext cx="12192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AA040F-0B6F-4BDE-BE41-133AA9111F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12" name="Date Placeholder 1">
            <a:extLst>
              <a:ext uri="{FF2B5EF4-FFF2-40B4-BE49-F238E27FC236}">
                <a16:creationId xmlns:a16="http://schemas.microsoft.com/office/drawing/2014/main" id="{B1DCC130-C107-4654-B0EE-16FA3042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91C48B87-FB15-4C4A-AF78-DA39B7929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53A3CA3B-16A0-4295-88D6-E67320E06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5AF5949-2E91-4065-AFFA-98B51E025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590"/>
            <a:ext cx="10548000" cy="972000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7469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CF40DD-06E4-441B-9425-A088DA4F4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348E0C-52D3-4267-9698-DE4B64632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E18D-3FE2-400C-B4E7-4BCA1A02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48559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5E0C2-C537-404F-9471-87967AA8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DE739-60C2-46F4-AA95-D28824617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0DA59-3642-4F49-93C4-5887F8334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5616DC-9160-4FC8-BDC2-963AD13FB2FB}"/>
              </a:ext>
            </a:extLst>
          </p:cNvPr>
          <p:cNvSpPr/>
          <p:nvPr userDrawn="1"/>
        </p:nvSpPr>
        <p:spPr>
          <a:xfrm flipV="1">
            <a:off x="836612" y="2034540"/>
            <a:ext cx="3924000" cy="4571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sz="1351">
              <a:solidFill>
                <a:schemeClr val="accent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6FBCCE-3FA7-4A03-8686-8DB0EB7C7F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19" y="296879"/>
            <a:ext cx="1436829" cy="779684"/>
          </a:xfrm>
          <a:prstGeom prst="rect">
            <a:avLst/>
          </a:prstGeom>
        </p:spPr>
      </p:pic>
      <p:sp>
        <p:nvSpPr>
          <p:cNvPr id="16" name="Date Placeholder 1">
            <a:extLst>
              <a:ext uri="{FF2B5EF4-FFF2-40B4-BE49-F238E27FC236}">
                <a16:creationId xmlns:a16="http://schemas.microsoft.com/office/drawing/2014/main" id="{144E7499-4D3D-4D47-8B88-C2D6C74D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440C628E-140A-4633-AD55-76190CAD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LID4096"/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FC219088-DFA8-499E-B19C-D0F9EAAC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0676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76AF-9C1A-4EBC-A8F5-1ACDB0DD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FCE08-6BDE-4E78-B967-3B8D7D6E44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60BA3-0346-4C25-8498-6D675329A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21AA4-3B72-447A-A035-5CF7AA968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7A019-692A-47BB-BC91-75575720F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D56C5-40A9-4DB4-A1EE-3559E5AE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44508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8ED9D-971C-402E-B065-0805261B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A62A5-47CC-4043-B156-4A39B72F0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6361A-F97C-4151-86B6-FDB7BF00B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89221-6927-4D8D-9FF9-53726B65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14C93-9F12-48C8-BFA2-571D3BCE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427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26F36-4152-4E6D-A6D0-53BF732AF0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5A846-7E0B-4238-8CA7-0C4114ABD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DF041-FBE2-40E7-8824-8E4E508BC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BD7A-C542-493F-8DA4-DCA18900CB01}" type="datetimeFigureOut">
              <a:rPr lang="LID4096" smtClean="0"/>
              <a:t>03/26/2024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D2573-1BD7-4406-A78F-CAD6C56B2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C88B2-9338-44BE-8A76-45914291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3675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81913-A04C-4BE5-BFC8-A630932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124DD-D7A7-4F0C-B0E7-9A167A99F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7C93C-8363-47DA-9EBA-0E000CBC72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BD7A-C542-493F-8DA4-DCA18900CB01}" type="datetimeFigureOut">
              <a:rPr lang="LID4096" smtClean="0"/>
              <a:t>03/26/2024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1CCD3-066C-494E-BEA2-F2B376DC6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AC35D-04BB-4DB9-97FD-FBCF44949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DE61B-FD50-460B-A3A0-2074E393906B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5436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emf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people sitting in front of a crowd&#10;&#10;Description automatically generated">
            <a:extLst>
              <a:ext uri="{FF2B5EF4-FFF2-40B4-BE49-F238E27FC236}">
                <a16:creationId xmlns:a16="http://schemas.microsoft.com/office/drawing/2014/main" id="{DC14E2D6-374F-4ABD-91E0-468514041A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" r="1959"/>
          <a:stretch/>
        </p:blipFill>
        <p:spPr>
          <a:xfrm>
            <a:off x="7881206" y="176867"/>
            <a:ext cx="2025000" cy="1620000"/>
          </a:xfrm>
          <a:prstGeom prst="rect">
            <a:avLst/>
          </a:prstGeom>
        </p:spPr>
      </p:pic>
      <p:pic>
        <p:nvPicPr>
          <p:cNvPr id="11" name="Picture 10" descr="A picture containing table&#10;&#10;Description automatically generated">
            <a:extLst>
              <a:ext uri="{FF2B5EF4-FFF2-40B4-BE49-F238E27FC236}">
                <a16:creationId xmlns:a16="http://schemas.microsoft.com/office/drawing/2014/main" id="{234B6B74-916E-43A1-8994-B4A7B1F22D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2201"/>
          <a:stretch/>
        </p:blipFill>
        <p:spPr>
          <a:xfrm>
            <a:off x="7881206" y="1835923"/>
            <a:ext cx="2025000" cy="16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13B4C6-1E93-434A-9D24-DE1EB3847B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9" r="9149"/>
          <a:stretch/>
        </p:blipFill>
        <p:spPr>
          <a:xfrm>
            <a:off x="7881205" y="3494978"/>
            <a:ext cx="4113129" cy="3290503"/>
          </a:xfrm>
          <a:prstGeom prst="rect">
            <a:avLst/>
          </a:prstGeom>
        </p:spPr>
      </p:pic>
      <p:pic>
        <p:nvPicPr>
          <p:cNvPr id="19" name="Picture 18" descr="A group of people in a room&#10;&#10;Description automatically generated">
            <a:extLst>
              <a:ext uri="{FF2B5EF4-FFF2-40B4-BE49-F238E27FC236}">
                <a16:creationId xmlns:a16="http://schemas.microsoft.com/office/drawing/2014/main" id="{87733B60-F25C-449A-9ECB-E722872DC4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5" r="389"/>
          <a:stretch/>
        </p:blipFill>
        <p:spPr>
          <a:xfrm>
            <a:off x="9969335" y="176867"/>
            <a:ext cx="2025000" cy="1620000"/>
          </a:xfrm>
          <a:prstGeom prst="rect">
            <a:avLst/>
          </a:prstGeom>
        </p:spPr>
      </p:pic>
      <p:pic>
        <p:nvPicPr>
          <p:cNvPr id="21" name="Picture 20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2BE4F422-D462-4E65-BC0B-6B15D763CA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1" r="10261"/>
          <a:stretch/>
        </p:blipFill>
        <p:spPr>
          <a:xfrm>
            <a:off x="9969335" y="1835923"/>
            <a:ext cx="2025000" cy="162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E44CB0-2957-4BB0-97A3-43430873FEF6}"/>
              </a:ext>
            </a:extLst>
          </p:cNvPr>
          <p:cNvSpPr/>
          <p:nvPr/>
        </p:nvSpPr>
        <p:spPr>
          <a:xfrm>
            <a:off x="412957" y="272798"/>
            <a:ext cx="5719864" cy="26846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273048-4F32-41A8-B1BA-B7010F46CEA6}"/>
              </a:ext>
            </a:extLst>
          </p:cNvPr>
          <p:cNvSpPr txBox="1"/>
          <p:nvPr/>
        </p:nvSpPr>
        <p:spPr>
          <a:xfrm>
            <a:off x="476086" y="246990"/>
            <a:ext cx="5719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Responding to Impacts of Inflation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on </a:t>
            </a:r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Food Security in Laos</a:t>
            </a:r>
            <a:endParaRPr lang="lo-LA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r>
              <a:rPr lang="lo-LA" sz="2800" dirty="0">
                <a:solidFill>
                  <a:schemeClr val="bg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ວຽກງານການຕອບໂຕ້ຜົນກະທົບຈາກພາວະເງິນເຟີ້ ຕໍ່ການຄໍ້າປະກັນສະບຽງອາຫານໃນລາວ </a:t>
            </a:r>
            <a:endParaRPr lang="lo-LA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algn="r"/>
            <a:endParaRPr lang="lo-LA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algn="r"/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SUN CSA Laos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A05579-D5DC-0AB1-D097-0A4BBD0077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449" y="3540352"/>
            <a:ext cx="6004489" cy="315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9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901E5-7BAB-CEC0-2A37-80704DA2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OVERVIEW OF FOOD SECURITY CAMPAIGN</a:t>
            </a:r>
            <a:br>
              <a:rPr lang="lo-LA" dirty="0"/>
            </a:b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ພາບລວມຂອງແຄມເປນ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5162C-21DA-D0AE-BBC1-35C52AF26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880" y="1607911"/>
            <a:ext cx="6041960" cy="2430689"/>
          </a:xfrm>
          <a:solidFill>
            <a:srgbClr val="E9FCE8"/>
          </a:solidFill>
        </p:spPr>
        <p:txBody>
          <a:bodyPr>
            <a:normAutofit fontScale="70000" lnSpcReduction="20000"/>
          </a:bodyPr>
          <a:lstStyle/>
          <a:p>
            <a:pPr indent="0">
              <a:lnSpc>
                <a:spcPct val="107000"/>
              </a:lnSpc>
              <a:buNone/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CSA Laos organisations have conducted many activities to respond to the food security issues in Laos</a:t>
            </a:r>
            <a:endParaRPr lang="fr-F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Conducted joint food security research in 2023</a:t>
            </a:r>
          </a:p>
          <a:p>
            <a:pPr marL="342900" lvl="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en-A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Promoted organisations’ efforts to respond</a:t>
            </a:r>
          </a:p>
          <a:p>
            <a:pPr marL="342900" lvl="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Encouraged all development actors to respond pro-actively</a:t>
            </a:r>
          </a:p>
          <a:p>
            <a:pPr marL="342900" lvl="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fr-F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Created Food Security information Portal on website to share latest information. </a:t>
            </a:r>
          </a:p>
          <a:p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398A2E-98B8-2366-37CC-F2FA7A68B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5335" y="189793"/>
            <a:ext cx="1656291" cy="871210"/>
          </a:xfrm>
          <a:prstGeom prst="rect">
            <a:avLst/>
          </a:prstGeom>
        </p:spPr>
      </p:pic>
      <p:pic>
        <p:nvPicPr>
          <p:cNvPr id="6" name="Picture 5" descr="A group of people picking plants&#10;&#10;Description automatically generated">
            <a:extLst>
              <a:ext uri="{FF2B5EF4-FFF2-40B4-BE49-F238E27FC236}">
                <a16:creationId xmlns:a16="http://schemas.microsoft.com/office/drawing/2014/main" id="{BC8579CC-49D5-AAA3-DD92-B188BA2BD0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8"/>
          <a:stretch/>
        </p:blipFill>
        <p:spPr>
          <a:xfrm>
            <a:off x="6553202" y="1879599"/>
            <a:ext cx="5305164" cy="4140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D67EA20-14CD-4E13-BA33-3D87419078C6}"/>
              </a:ext>
            </a:extLst>
          </p:cNvPr>
          <p:cNvSpPr txBox="1">
            <a:spLocks/>
          </p:cNvSpPr>
          <p:nvPr/>
        </p:nvSpPr>
        <p:spPr>
          <a:xfrm>
            <a:off x="333634" y="4038600"/>
            <a:ext cx="6041960" cy="243068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ອົງກອນສະມາຊິກ 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 ຈັດຕັ້ງປະຕິບັດຫຼາກຫຼານກິດຈະກຳ ເພື່ອຕອບໂຕ້ກັບວຽກງານການຄໍ້າປະກັນສະບຽງອາຫານໃນລາວ</a:t>
            </a:r>
            <a:endParaRPr lang="fr-FR" sz="2400" kern="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ດຳເນີນການສຳຫຼວດການຄໍ້າປະກັນສະບຽງອາຫານຮ່ວມກັນໃນປີ 2023</a:t>
            </a:r>
          </a:p>
          <a:p>
            <a:pPr marL="34290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ສົ່ງເສີມຄວາມພະຍາຍາມຂອງອົງກອນໃນການຕອບໂຕ້ </a:t>
            </a:r>
          </a:p>
          <a:p>
            <a:pPr marL="34290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ຊຸກຍູ້ໃຫ້ຜູ້ມີສ່ວນກ່ຽວຂ້ອງກັບວຽກພັດທະນາທັງໝົດຕອບໂຕ້ຢ່າງຕັ້ງໜ້າ </a:t>
            </a:r>
            <a:endParaRPr lang="en-AU" sz="2400" b="1" kern="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indent="-342900" algn="just">
              <a:lnSpc>
                <a:spcPct val="107000"/>
              </a:lnSpc>
              <a:buClr>
                <a:srgbClr val="0B743B"/>
              </a:buClr>
              <a:buFont typeface="Symbol" panose="05050102010706020507" pitchFamily="18" charset="2"/>
              <a:buChar char=""/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ສ້າງຄັງຂໍ້ມູນຂ່າວສານກ່ຽວກັບການຄໍ້າປະກັນສະບຽງອາຫານຢຸ່ເທິງເວັບໄຊທ໌ ເພື່ອເປັນບ່ອນແບ່ງປັນຂໍ້ມູນທີ່ທັນກັບສະພາບການ. </a:t>
            </a:r>
            <a:endParaRPr lang="fr-FR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63365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901E5-7BAB-CEC0-2A37-80704DA2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dirty="0"/>
              <a:t>Food Security </a:t>
            </a:r>
            <a:r>
              <a:rPr lang="fr-FR" sz="3200" dirty="0" err="1"/>
              <a:t>Research</a:t>
            </a:r>
            <a:r>
              <a:rPr lang="fr-FR" sz="3200" dirty="0"/>
              <a:t> 2023</a:t>
            </a:r>
            <a:br>
              <a:rPr lang="lo-LA" sz="3200" dirty="0"/>
            </a:b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ການຄົ້ນຄວ້າການຄໍ້າປະກັນສະບຽງອາຫານ 2023</a:t>
            </a:r>
            <a:endParaRPr lang="fr-FR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F5162C-21DA-D0AE-BBC1-35C52AF26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840"/>
            <a:ext cx="5046251" cy="2621512"/>
          </a:xfrm>
          <a:solidFill>
            <a:srgbClr val="E9FCE8"/>
          </a:solidFill>
        </p:spPr>
        <p:txBody>
          <a:bodyPr>
            <a:normAutofit fontScale="62500" lnSpcReduction="20000"/>
          </a:bodyPr>
          <a:lstStyle/>
          <a:p>
            <a:pPr marL="571500" indent="-342900">
              <a:lnSpc>
                <a:spcPct val="107000"/>
              </a:lnSpc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by SUN CSA Food Security Working Group </a:t>
            </a:r>
          </a:p>
          <a:p>
            <a:pPr marL="571500" indent="-342900">
              <a:lnSpc>
                <a:spcPct val="107000"/>
              </a:lnSpc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Uses FAO Food Insecurity Experience Scale (FIES) for some questions</a:t>
            </a:r>
          </a:p>
          <a:p>
            <a:pPr marL="571500" indent="-342900">
              <a:lnSpc>
                <a:spcPct val="107000"/>
              </a:lnSpc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Surveys conducted by 11 organisations (CSOs and INGOs)</a:t>
            </a:r>
          </a:p>
          <a:p>
            <a:pPr marL="571500" indent="-342900">
              <a:lnSpc>
                <a:spcPct val="107000"/>
              </a:lnSpc>
            </a:pPr>
            <a:r>
              <a:rPr lang="en-A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 </a:t>
            </a:r>
            <a:r>
              <a:rPr lang="en-AU" sz="2400" b="1" kern="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90% of households had faced food security challenges </a:t>
            </a:r>
            <a:r>
              <a:rPr lang="en-A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past year.</a:t>
            </a:r>
          </a:p>
          <a:p>
            <a:pPr marL="571500" indent="-342900">
              <a:lnSpc>
                <a:spcPct val="107000"/>
              </a:lnSpc>
            </a:pPr>
            <a:r>
              <a:rPr lang="en-A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recommendations for INGOs, CSOs, donors and government</a:t>
            </a:r>
          </a:p>
        </p:txBody>
      </p:sp>
      <p:sp>
        <p:nvSpPr>
          <p:cNvPr id="13" name="Zone de texte 2">
            <a:extLst>
              <a:ext uri="{FF2B5EF4-FFF2-40B4-BE49-F238E27FC236}">
                <a16:creationId xmlns:a16="http://schemas.microsoft.com/office/drawing/2014/main" id="{45B0EF9E-F811-B493-0204-6C13C86EA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4710" y="5179367"/>
            <a:ext cx="1626220" cy="1435323"/>
          </a:xfrm>
          <a:prstGeom prst="rect">
            <a:avLst/>
          </a:prstGeom>
          <a:solidFill>
            <a:srgbClr val="FFFFFF"/>
          </a:solidFill>
          <a:ln w="19050">
            <a:solidFill>
              <a:srgbClr val="0B743B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b="1" kern="100" dirty="0">
                <a:solidFill>
                  <a:srgbClr val="0B74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1316 </a:t>
            </a:r>
            <a:r>
              <a:rPr lang="en-GB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interviews in February</a:t>
            </a: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Zone de texte 2">
            <a:extLst>
              <a:ext uri="{FF2B5EF4-FFF2-40B4-BE49-F238E27FC236}">
                <a16:creationId xmlns:a16="http://schemas.microsoft.com/office/drawing/2014/main" id="{5BDA6F6F-A62D-BB1A-1248-0E826F3E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2457" y="5175509"/>
            <a:ext cx="1961876" cy="1435323"/>
          </a:xfrm>
          <a:prstGeom prst="rect">
            <a:avLst/>
          </a:prstGeom>
          <a:solidFill>
            <a:srgbClr val="FFFFFF"/>
          </a:solidFill>
          <a:ln w="19050">
            <a:solidFill>
              <a:srgbClr val="0B743B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en-GB" sz="1400" b="1" kern="100" dirty="0">
                <a:solidFill>
                  <a:srgbClr val="0B74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 </a:t>
            </a:r>
            <a:r>
              <a:rPr lang="en-GB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</a:t>
            </a:r>
            <a:r>
              <a:rPr lang="en-GB" sz="1400" b="1" kern="100" dirty="0">
                <a:solidFill>
                  <a:srgbClr val="0B74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 CSA Organisations</a:t>
            </a:r>
            <a:r>
              <a:rPr lang="en-GB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Zone de texte 2">
            <a:extLst>
              <a:ext uri="{FF2B5EF4-FFF2-40B4-BE49-F238E27FC236}">
                <a16:creationId xmlns:a16="http://schemas.microsoft.com/office/drawing/2014/main" id="{E3AA36E3-CD9D-ECDC-23C3-40FE24744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642" y="5175509"/>
            <a:ext cx="1524000" cy="1395114"/>
          </a:xfrm>
          <a:prstGeom prst="rect">
            <a:avLst/>
          </a:prstGeom>
          <a:solidFill>
            <a:srgbClr val="FFFFFF"/>
          </a:solidFill>
          <a:ln w="19050">
            <a:solidFill>
              <a:srgbClr val="0B743B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GB" sz="1400" b="1" kern="100" dirty="0">
                <a:solidFill>
                  <a:srgbClr val="0B743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en-GB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Provinces</a:t>
            </a:r>
            <a:endParaRPr lang="fr-FR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2D60DE9-38F8-790A-9DDA-562AE92C0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560" y="5761279"/>
            <a:ext cx="809344" cy="80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D4452A6-A4A6-B97A-3D77-ED9266AB6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76" y="5667785"/>
            <a:ext cx="902838" cy="902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0D47938-29FA-D989-C7AD-841953D11B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5432" y="5492853"/>
            <a:ext cx="876420" cy="104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398A2E-98B8-2366-37CC-F2FA7A68B0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5335" y="189793"/>
            <a:ext cx="1656291" cy="8712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7370E5-EB12-B901-7B4C-F4D60FFC2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008" y="1470274"/>
            <a:ext cx="6664502" cy="3465157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9A633267-5CBE-4CFA-ABC4-011CFE415F51}"/>
              </a:ext>
            </a:extLst>
          </p:cNvPr>
          <p:cNvSpPr txBox="1">
            <a:spLocks/>
          </p:cNvSpPr>
          <p:nvPr/>
        </p:nvSpPr>
        <p:spPr>
          <a:xfrm>
            <a:off x="0" y="4008352"/>
            <a:ext cx="5046251" cy="262151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lnSpc>
                <a:spcPct val="107000"/>
              </a:lnSpc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ວາງແຜນໂດຍກຸ່່ມເຮັດວຽກການຄໍ້າປະກັນສະບຽງອາຫານຂອງ </a:t>
            </a:r>
            <a:r>
              <a:rPr lang="en-US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marL="571500" indent="-342900">
              <a:lnSpc>
                <a:spcPct val="107000"/>
              </a:lnSpc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ນຳໃຊ້ແບບປະເມີນລະດັບຄວາມບໍ່ໝັນຄົງດ້ານສະບຽງອາຫານຂອງ 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FAO (FIES) 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ສຳລັບບາງຄຳຖາມ</a:t>
            </a:r>
            <a:endParaRPr lang="en-AU" sz="2400" b="1" kern="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71500" indent="-342900">
              <a:lnSpc>
                <a:spcPct val="107000"/>
              </a:lnSpc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ດຳເນີນການສຳຫຼວດໂດຍ 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11 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(CSOs 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INGOs)</a:t>
            </a:r>
          </a:p>
          <a:p>
            <a:pPr marL="571500" indent="-342900">
              <a:lnSpc>
                <a:spcPct val="107000"/>
              </a:lnSpc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ພົບວ່າ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400" b="1" kern="1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90% </a:t>
            </a:r>
            <a:r>
              <a:rPr lang="lo-LA" sz="2400" b="1" kern="1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ຂອງຄົວເຮືອນປະເຊີນກັບຄວາມຫຍຸ້ງຍາກໃນການຄໍ້າປະກັນດ້ານສະບຽງອາຫານ</a:t>
            </a:r>
            <a:r>
              <a:rPr lang="en-AU" sz="2400" b="1" kern="1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of households had faced food security challenges 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ໃນປີທີ່ຜ່ານມາ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571500" indent="-342900">
              <a:lnSpc>
                <a:spcPct val="107000"/>
              </a:lnSpc>
            </a:pP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ລະບຸຂໍ້ສະເໜີແນະສຳລັບ </a:t>
            </a:r>
            <a:r>
              <a:rPr lang="en-AU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INGOs, CSOs, </a:t>
            </a:r>
            <a:r>
              <a:rPr lang="lo-LA" sz="2400" b="1" kern="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ຜູ້ໃຫ້ທຶນ ແລະ ລັດຖະບານ</a:t>
            </a:r>
            <a:endParaRPr lang="en-AU" sz="2400" b="1" kern="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42721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4DF50-A868-35E0-7778-F63BC22B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6" y="395316"/>
            <a:ext cx="11299703" cy="1352944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i="1" dirty="0">
                <a:solidFill>
                  <a:schemeClr val="accent3"/>
                </a:solidFill>
                <a:effectLst/>
                <a:latin typeface="Calibri Light" panose="020F0302020204030204" pitchFamily="34" charset="0"/>
                <a:ea typeface="Yu Gothic Light" panose="020B0300000000000000" pitchFamily="34" charset="-128"/>
                <a:cs typeface="DokChampa" panose="020B0604020202020204" pitchFamily="34" charset="-34"/>
              </a:rPr>
              <a:t>Recommendations for SUN CSA member organisations</a:t>
            </a:r>
            <a:br>
              <a:rPr lang="lo-LA" sz="3600" b="1" i="1" dirty="0">
                <a:solidFill>
                  <a:schemeClr val="accent3"/>
                </a:solidFill>
                <a:effectLst/>
                <a:latin typeface="Calibri Light" panose="020F0302020204030204" pitchFamily="34" charset="0"/>
                <a:ea typeface="Yu Gothic Light" panose="020B0300000000000000" pitchFamily="34" charset="-128"/>
                <a:cs typeface="DokChampa" panose="020B0604020202020204" pitchFamily="34" charset="-34"/>
              </a:rPr>
            </a:br>
            <a:r>
              <a:rPr lang="lo-LA" b="1" i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ຂໍ້ສະເໜີແນະສໍາລັບອົງກອນສະມາຊິກ </a:t>
            </a:r>
            <a:r>
              <a:rPr lang="en-US" b="1" i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b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AU" sz="3600" b="1" dirty="0">
                <a:solidFill>
                  <a:schemeClr val="accent3"/>
                </a:solidFill>
                <a:effectLst/>
                <a:latin typeface="Calibri Light" panose="020F0302020204030204" pitchFamily="34" charset="0"/>
                <a:ea typeface="Yu Gothic Light" panose="020B0300000000000000" pitchFamily="34" charset="-128"/>
                <a:cs typeface="DokChampa" panose="020B0604020202020204" pitchFamily="34" charset="-34"/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72F9A3-AA17-C389-ADCA-C4E090441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41" y="1527348"/>
            <a:ext cx="5292899" cy="4944630"/>
          </a:xfrm>
          <a:solidFill>
            <a:srgbClr val="E9FCE8"/>
          </a:solidFill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4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Monitor needs in communities and highlight specific food insecurity needs to the network and in coordination meetings. </a:t>
            </a:r>
            <a:endParaRPr lang="en-AU" sz="1400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400" dirty="0">
                <a:solidFill>
                  <a:schemeClr val="accent3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Advocate for collective responses to food security issues with government and other development partners. </a:t>
            </a:r>
            <a:endParaRPr lang="en-AU" sz="1400" dirty="0">
              <a:solidFill>
                <a:schemeClr val="accent3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4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Organisations should review and adjust current projects to increase their focus on increasing food security. </a:t>
            </a:r>
            <a:endParaRPr lang="en-AU" sz="1400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400" dirty="0">
                <a:solidFill>
                  <a:schemeClr val="accent3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Share your ideas and efforts in responding within the network (at Hangouts and coordination meetings).</a:t>
            </a:r>
            <a:endParaRPr lang="en-AU" sz="1400" dirty="0">
              <a:solidFill>
                <a:schemeClr val="accent3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4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Design project proposals to address key food security issues. Consider including emergency response activities within these longer-term projects.</a:t>
            </a:r>
            <a:endParaRPr lang="en-AU" sz="1400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GB" sz="1400" dirty="0">
                <a:solidFill>
                  <a:schemeClr val="accent3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Consider developing emergency projects that support direct and immediate food security interventions – including cash transfer, food distribution, increased seed distributions, increased health services, school feeding etc.</a:t>
            </a:r>
            <a:endParaRPr lang="en-AU" sz="1400" dirty="0">
              <a:solidFill>
                <a:schemeClr val="accent3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400" dirty="0"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Communicate with donors of the current crisis and find ways to get support for the target communities.</a:t>
            </a:r>
            <a:endParaRPr lang="en-AU" sz="1400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E7BA9-16F6-B0B6-12C5-72E06C374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2405" y="296380"/>
            <a:ext cx="1656291" cy="87121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FB91A6E-CC2D-4B97-B6ED-95F38A9C3EE3}"/>
              </a:ext>
            </a:extLst>
          </p:cNvPr>
          <p:cNvSpPr txBox="1">
            <a:spLocks/>
          </p:cNvSpPr>
          <p:nvPr/>
        </p:nvSpPr>
        <p:spPr>
          <a:xfrm>
            <a:off x="5776284" y="1548534"/>
            <a:ext cx="6175570" cy="4923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ຕິດຕາມຄວາມຕ້ອງການທີ່ປ່ຽນແປງໃນແຕ່ລະຊຸມຊົນ ແລະ ຊີ້ໃຫ້ເຫັນເຖິງຄວາມຕ້ອງການສະເພາະດ້ານ ຕໍ່ຄວາມບໍ່ໝັ້ນຄົງດ້ານສະບຽງອາຫານໃຫ້ກັບເຄືອຂ່າຍສົ່ງເສີມໂພຊະນາການລາວ ແລະ ໃນກອງປະຊຸມປະສານງານ.</a:t>
            </a:r>
          </a:p>
          <a:p>
            <a:pPr marL="342900" indent="-342900">
              <a:buFont typeface="+mj-lt"/>
              <a:buAutoNum type="arabicPeriod"/>
            </a:pPr>
            <a:r>
              <a:rPr lang="lo-LA" sz="1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ສົ່ງເສີມການຕອບສະໜອງຮ່ວມກັນ ຕໍ່ກັບບັນຫາຄວາມໝັ້ນຄົງດ້ານສະບຽງອາຫານກັບລັດຖະບານ ແລະ ຄູ່ຮ່ວມພັດທະນາອື່ນໆ. </a:t>
            </a:r>
          </a:p>
          <a:p>
            <a:pPr marL="342900" indent="-3429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ອົງການຈັດຕັ້ງຕ່າງໆ ຄວນທົບທວນ ແລະ ດັດສົມບັນດາໂຄງການທີ່ມີໃນປະຈຸບັນ ເພື່ອແນໃສ່ເພີ່ມທະວີຄວາມໝັ້ນຄົງດ້ານສະບຽງອາຫານໃຫ້ຫຼາຍຂື້ນ.</a:t>
            </a:r>
          </a:p>
          <a:p>
            <a:pPr marL="342900" indent="-342900">
              <a:buFont typeface="+mj-lt"/>
              <a:buAutoNum type="arabicPeriod"/>
            </a:pPr>
            <a:r>
              <a:rPr lang="lo-LA" sz="1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ແລກປ່ຽນແນວຄວາມຄິດ ແລະ ຄວາມພະຍາຍາມໃນການຕອບສະໜອງພາຍໃນເຄືອຂ່າຍ (ເຊັ່ນ: ການພົບປະສັງສັນ ແລະ ກອງປະຊຸມປະສານງານ).</a:t>
            </a:r>
          </a:p>
          <a:p>
            <a:pPr marL="342900" indent="-3429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ອອກແບບບົດສະເໜີໂຄງການໃໝ່ ເພື່ອແກ້ໄຂບັນຫາສໍາຄັນຂອງຄວາມໝັ້ນຄົງດ້ານສະບຽງອາຫານ. ພິຈາລະນາລວມເອົາກິດຈະກໍາການຕອບໂຕ້ສຸກເສີນ ເຂົ້າໃນໂຄງການໄລຍະຍາວ.</a:t>
            </a:r>
          </a:p>
          <a:p>
            <a:pPr marL="342900" indent="-342900">
              <a:buFont typeface="+mj-lt"/>
              <a:buAutoNum type="arabicPeriod"/>
            </a:pPr>
            <a:r>
              <a:rPr lang="lo-LA" sz="1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ພິຈາລະນາໃນການພັດທະນາໂຄງການສຸກເສີນ ທີ່ສະຫນັບສະຫນູນການແຊກແຊງຄວາມໝັ້ນຄົງດ້ານສະບຽງອາຫານໂດຍກົງ ແລະ ທັນທີ - ລວມທັງການໂອນເງິນ, ການແຈກຢາຍສະບຽງອາຫານ, ສົ່ງເສີມການແຈກຢາຍເມັດພັນພືດ, ການສົ່ງເສີມການບໍລິການສຸຂະພາບ, ການໃຫ້ອາຫານໃນໂຮງຮຽນ ແລະ ອື່ນໆ.</a:t>
            </a:r>
          </a:p>
          <a:p>
            <a:pPr marL="342900" indent="-342900">
              <a:buFont typeface="+mj-lt"/>
              <a:buAutoNum type="arabicPeriod"/>
            </a:pPr>
            <a:r>
              <a:rPr lang="lo-LA" sz="1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ຕິດຕໍ່ສື່ສານກັບຜູ້ໃຫ້ທຶນ, ລັດຖະບານ ແລະ ອົງການຈັດຕັ້ງທີ່ດໍາເນີນງານຕ່າງໆ ເພື່ອຊອກຫາວິທີທາງ ເພື່ອເພີ່ມທະວີການສະໜັບສະໜູນໃຫ້ແກ່ຊຸມຊົນເປົ້າໝາຍ.</a:t>
            </a:r>
          </a:p>
        </p:txBody>
      </p:sp>
    </p:spTree>
    <p:extLst>
      <p:ext uri="{BB962C8B-B14F-4D97-AF65-F5344CB8AC3E}">
        <p14:creationId xmlns:p14="http://schemas.microsoft.com/office/powerpoint/2010/main" val="186239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3FB39-FCA9-CC39-E7DE-834DEFB7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Research Conclusions</a:t>
            </a:r>
            <a:br>
              <a:rPr lang="lo-LA" dirty="0"/>
            </a:b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C6AF3-AF9F-6167-C525-8D2A10EEA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15440"/>
            <a:ext cx="5577840" cy="4937759"/>
          </a:xfrm>
          <a:solidFill>
            <a:srgbClr val="E9FCE8"/>
          </a:solidFill>
        </p:spPr>
        <p:txBody>
          <a:bodyPr>
            <a:normAutofit fontScale="85000" lnSpcReduction="20000"/>
          </a:bodyPr>
          <a:lstStyle/>
          <a:p>
            <a:r>
              <a:rPr lang="en-GB" dirty="0"/>
              <a:t>Majority of the people are facing economic hardship.</a:t>
            </a:r>
          </a:p>
          <a:p>
            <a:r>
              <a:rPr lang="en-GB" dirty="0"/>
              <a:t>Food and fuel Inflation is having a negative impact on the food and nutrition security of those who are economically disadvantaged.</a:t>
            </a:r>
          </a:p>
          <a:p>
            <a:r>
              <a:rPr lang="en-GB" dirty="0"/>
              <a:t>Climatic factors further exacerbating the situation.</a:t>
            </a:r>
            <a:endParaRPr lang="lo-LA" dirty="0"/>
          </a:p>
          <a:p>
            <a:r>
              <a:rPr lang="en-GB" dirty="0"/>
              <a:t>Government, donors and other development partners need to discuss how to respond using existing and new responses.</a:t>
            </a:r>
          </a:p>
          <a:p>
            <a:r>
              <a:rPr lang="en-GB" dirty="0"/>
              <a:t>People would like to receive more material support, money and training in farming techniques.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C01707-352F-6045-74D7-30E54A64F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9766" y="189793"/>
            <a:ext cx="1656291" cy="87121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5E3E4A-304A-4233-8DEB-41A59F3CCC67}"/>
              </a:ext>
            </a:extLst>
          </p:cNvPr>
          <p:cNvSpPr txBox="1">
            <a:spLocks/>
          </p:cNvSpPr>
          <p:nvPr/>
        </p:nvSpPr>
        <p:spPr>
          <a:xfrm>
            <a:off x="5989320" y="1615440"/>
            <a:ext cx="5897880" cy="470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ຄອບຄົວສ່ວນໃຫຍ່ກໍາລັງປະເຊີນກັບບັນຫາຫຍຸ້ງຍາກທາງດ້ານເສດຖະກິດ. </a:t>
            </a:r>
            <a:endParaRPr lang="en-GB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ລາຄາອາຫານ ແລະ ນໍ້າມັນທີ່ເພີ່ມສູງຂຶ້ນ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ໄດ້ສົ່ງຜົນກະທົບດ້ານລົບຕໍ່ຄວາມໝັ້ນຄົງດ້ານສະບຽງອາຫານ ແລະ ໂພຊະນາການ ຂອງຜູ້ດ້ອຍໂອກາດທາງເສດຖະກິດ.</a:t>
            </a:r>
          </a:p>
          <a:p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ປັດໃຈທາງສະພາບອາກາດ ຍິ່ງເຮັດໃຫ້ສະຖານະການຮຸນແຮງຂຶ້ນ. </a:t>
            </a:r>
          </a:p>
          <a:p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ລັດຖະບານ, ຜູ້ໃຫ້ທຶນ ແລະ ຄູ່ຮ່ວມພັດທະນາອື່ນໆ ຈຳເປັນຕ້ອງປຶກສາຫາລືເຖິງວິທີການຕອບໂຕ້ທີ່ມີຢູ່ ແລະ ແນວທາງການຕອບໂຕ້ໃໝ່.</a:t>
            </a:r>
            <a:endParaRPr lang="en-GB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ປະຊາຊົນຕ້ອງການໄດ້ຮັບການສະໜັບສະໜູນດ້ານວັດຖຸ, ເງິນ ແລະ ການຝຶກອົບຮົມດ້ານເຕັກນິກກະສິກຳ. </a:t>
            </a:r>
            <a:endParaRPr lang="en-GB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GB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64349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3FB39-FCA9-CC39-E7DE-834DEFB7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Next Steps for SUN CSA members</a:t>
            </a:r>
            <a:br>
              <a:rPr lang="lo-LA" dirty="0"/>
            </a:b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ບາດກ້າວຕໍ່ໄປສຳລັບສະມາຊິກ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C6AF3-AF9F-6167-C525-8D2A10EEA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70" y="1598261"/>
            <a:ext cx="5686168" cy="1952659"/>
          </a:xfrm>
          <a:solidFill>
            <a:srgbClr val="E9FCE8"/>
          </a:solidFill>
        </p:spPr>
        <p:txBody>
          <a:bodyPr>
            <a:normAutofit fontScale="62500" lnSpcReduction="20000"/>
          </a:bodyPr>
          <a:lstStyle/>
          <a:p>
            <a:r>
              <a:rPr lang="en-AU" dirty="0"/>
              <a:t>Review SUN CSA Food Security Research recommendations</a:t>
            </a:r>
          </a:p>
          <a:p>
            <a:r>
              <a:rPr lang="en-AU" dirty="0"/>
              <a:t>Promote your food security work through the network</a:t>
            </a:r>
          </a:p>
          <a:p>
            <a:r>
              <a:rPr lang="en-AU" dirty="0"/>
              <a:t>Share best practice with other organisations</a:t>
            </a:r>
          </a:p>
          <a:p>
            <a:r>
              <a:rPr lang="en-AU" dirty="0"/>
              <a:t>Continue to raise this issue with government and donors</a:t>
            </a:r>
          </a:p>
          <a:p>
            <a:r>
              <a:rPr lang="en-AU" dirty="0"/>
              <a:t>Visit the </a:t>
            </a:r>
            <a:r>
              <a:rPr lang="en-AU" b="1" dirty="0"/>
              <a:t>SUN CSA Food Security Portal </a:t>
            </a:r>
            <a:endParaRPr lang="en-GB" b="1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C01707-352F-6045-74D7-30E54A64F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6484" y="195591"/>
            <a:ext cx="1656291" cy="871210"/>
          </a:xfrm>
          <a:prstGeom prst="rect">
            <a:avLst/>
          </a:prstGeom>
        </p:spPr>
      </p:pic>
      <p:pic>
        <p:nvPicPr>
          <p:cNvPr id="6" name="Picture 5" descr="A group of women in a garden&#10;&#10;Description automatically generated">
            <a:extLst>
              <a:ext uri="{FF2B5EF4-FFF2-40B4-BE49-F238E27FC236}">
                <a16:creationId xmlns:a16="http://schemas.microsoft.com/office/drawing/2014/main" id="{F282E2C5-BF83-DBD2-AB5A-23E4BE732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405" y="2198327"/>
            <a:ext cx="5914825" cy="377198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A691A2-6B00-4ED2-A284-506534C36C72}"/>
              </a:ext>
            </a:extLst>
          </p:cNvPr>
          <p:cNvSpPr txBox="1">
            <a:spLocks/>
          </p:cNvSpPr>
          <p:nvPr/>
        </p:nvSpPr>
        <p:spPr>
          <a:xfrm>
            <a:off x="201770" y="3855720"/>
            <a:ext cx="5686168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ທົບທວນຄືນບັນດາຂໍ້ສະເໜີແນະ ໃນບົດຄົ້ນຄວ້າການຄໍ້າປະກັນສະບຽງອາຫານ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ເຜີຍແຜ່ກ່ຽວກັບວຽການການຄໍ້າປະກັນສະບຽງອາຫານຂອງທ່ານຜ່ານເຄືອຂ່າຍ </a:t>
            </a:r>
            <a:endParaRPr lang="en-AU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ແບ່ງປັນແນວທາງການປະຕິບັດທີ່ດີທີ່ສຸດກັບອົງກອນອື່ນ 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ສືບຕໍ່ຍົກບັນຫາດັ່ງກ່າວຕໍ່ລັດຖະບານ ແລະ ຜູ້ໃຫ້ທຶນ </a:t>
            </a:r>
          </a:p>
          <a:p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ເຂົ້າເບິ່ງ ແລະ ຊົມໃຊ້ຄັງຂໍ້ມູນການຄໍ້າປະກັນສະບຽງອາຫານຂອງ </a:t>
            </a:r>
            <a:r>
              <a:rPr lang="en-AU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endParaRPr lang="en-GB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GB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23538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vitas">
      <a:dk1>
        <a:sysClr val="windowText" lastClr="000000"/>
      </a:dk1>
      <a:lt1>
        <a:sysClr val="window" lastClr="FFFFFF"/>
      </a:lt1>
      <a:dk2>
        <a:srgbClr val="58595B"/>
      </a:dk2>
      <a:lt2>
        <a:srgbClr val="FEDC00"/>
      </a:lt2>
      <a:accent1>
        <a:srgbClr val="0B743B"/>
      </a:accent1>
      <a:accent2>
        <a:srgbClr val="BD4F84"/>
      </a:accent2>
      <a:accent3>
        <a:srgbClr val="3C62AA"/>
      </a:accent3>
      <a:accent4>
        <a:srgbClr val="D28F33"/>
      </a:accent4>
      <a:accent5>
        <a:srgbClr val="1A8693"/>
      </a:accent5>
      <a:accent6>
        <a:srgbClr val="F1617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5955FA9D6C174AB4173A30B206EB9B" ma:contentTypeVersion="4" ma:contentTypeDescription="Create a new document." ma:contentTypeScope="" ma:versionID="2e6aba05f00ae75755b478b063651de6">
  <xsd:schema xmlns:xsd="http://www.w3.org/2001/XMLSchema" xmlns:xs="http://www.w3.org/2001/XMLSchema" xmlns:p="http://schemas.microsoft.com/office/2006/metadata/properties" xmlns:ns2="4ab6878b-de1b-4635-aae2-7479a54c35b0" xmlns:ns3="f852e55d-b5f7-4375-b77a-7f3639410ed0" targetNamespace="http://schemas.microsoft.com/office/2006/metadata/properties" ma:root="true" ma:fieldsID="be61db0e5b98724a05ee2b8fb30ab614" ns2:_="" ns3:_="">
    <xsd:import namespace="4ab6878b-de1b-4635-aae2-7479a54c35b0"/>
    <xsd:import namespace="f852e55d-b5f7-4375-b77a-7f3639410e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6878b-de1b-4635-aae2-7479a54c35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52e55d-b5f7-4375-b77a-7f3639410e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1E622F-E641-4080-B701-969A29728D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b6878b-de1b-4635-aae2-7479a54c35b0"/>
    <ds:schemaRef ds:uri="f852e55d-b5f7-4375-b77a-7f3639410e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8DE413-38BB-4342-9B07-6179CF539962}">
  <ds:schemaRefs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f852e55d-b5f7-4375-b77a-7f3639410ed0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4ab6878b-de1b-4635-aae2-7479a54c35b0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471059-52B1-4CDA-8C21-37DFF06DD8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1073</Words>
  <Application>Microsoft Office PowerPoint</Application>
  <PresentationFormat>Widescreen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Yu Gothic Light</vt:lpstr>
      <vt:lpstr>Arial</vt:lpstr>
      <vt:lpstr>Calibri</vt:lpstr>
      <vt:lpstr>Calibri Light</vt:lpstr>
      <vt:lpstr>DokChampa</vt:lpstr>
      <vt:lpstr>Phetsarath OT</vt:lpstr>
      <vt:lpstr>Symbol</vt:lpstr>
      <vt:lpstr>Times New Roman</vt:lpstr>
      <vt:lpstr>Office Theme</vt:lpstr>
      <vt:lpstr>PowerPoint Presentation</vt:lpstr>
      <vt:lpstr>OVERVIEW OF FOOD SECURITY CAMPAIGN ພາບລວມຂອງແຄມເປນ</vt:lpstr>
      <vt:lpstr>Food Security Research 2023 ການຄົ້ນຄວ້າການຄໍ້າປະກັນສະບຽງອາຫານ 2023</vt:lpstr>
      <vt:lpstr>Recommendations for SUN CSA member organisations ຂໍ້ສະເໜີແນະສໍາລັບອົງກອນສະມາຊິກ SUN CSA  </vt:lpstr>
      <vt:lpstr>Research Conclusions ສະຫຼຸບ</vt:lpstr>
      <vt:lpstr>Next Steps for SUN CSA members ບາດກ້າວຕໍ່ໄປສຳລັບສະມາຊິກ SUN CSA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Civitas</dc:creator>
  <cp:lastModifiedBy>Tukta Sonesaksith</cp:lastModifiedBy>
  <cp:revision>89</cp:revision>
  <dcterms:created xsi:type="dcterms:W3CDTF">2020-09-17T08:08:49Z</dcterms:created>
  <dcterms:modified xsi:type="dcterms:W3CDTF">2024-03-26T17:05:38Z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0x010100545955FA9D6C174AB4173A30B206EB9B</vt:lpwstr>
  </property>
  <property fmtid="{D5CDD505-2E9C-101B-9397-08002B2CF9AE}" pid="3" name="Order">
    <vt:r8>2211300</vt:r8>
  </property>
  <property fmtid="{D5CDD505-2E9C-101B-9397-08002B2CF9AE}" pid="4" name="ComplianceAssetId">
    <vt:lpwstr/>
  </property>
</Properties>
</file>