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4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drawings/drawing6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75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4" r:id="rId17"/>
    <p:sldId id="295" r:id="rId18"/>
    <p:sldId id="296" r:id="rId19"/>
    <p:sldId id="297" r:id="rId20"/>
    <p:sldId id="283" r:id="rId21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560"/>
    <a:srgbClr val="078BC4"/>
    <a:srgbClr val="627272"/>
    <a:srgbClr val="01BCB1"/>
    <a:srgbClr val="414143"/>
    <a:srgbClr val="3E7090"/>
    <a:srgbClr val="A2AAB5"/>
    <a:srgbClr val="FFAA01"/>
    <a:srgbClr val="8F4A8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00" y="168"/>
      </p:cViewPr>
      <p:guideLst>
        <p:guide orient="horz" pos="2160"/>
        <p:guide pos="3840"/>
        <p:guide orient="horz" pos="2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KOVALAN\Desktop\Surveillance%20brief%202024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KOVALAN\Downloads\Surveillance\Tables%20NSS%202023%20R2%2024122023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KOVALAN\Desktop\Surveillance%20brief%202024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VALAN\Desktop\Surveillance%20brief%202024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chartUserShapes" Target="../drawings/drawing6.xml"/><Relationship Id="rId4" Type="http://schemas.openxmlformats.org/officeDocument/2006/relationships/oleObject" Target="file:///C:\Users\KOVALAN\Desktop\Surveillance%20brief%202024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Data!$A$24</c:f>
              <c:strCache>
                <c:ptCount val="1"/>
                <c:pt idx="0">
                  <c:v>Stunting</c:v>
                </c:pt>
              </c:strCache>
            </c:strRef>
          </c:tx>
          <c:spPr>
            <a:ln w="28575" cap="rnd">
              <a:solidFill>
                <a:srgbClr val="EA157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L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Data!$B$23:$E$23</c:f>
              <c:strCache>
                <c:ptCount val="4"/>
                <c:pt idx="0">
                  <c:v>2022 March</c:v>
                </c:pt>
                <c:pt idx="1">
                  <c:v>2022 October</c:v>
                </c:pt>
                <c:pt idx="2">
                  <c:v>2023 March</c:v>
                </c:pt>
                <c:pt idx="3">
                  <c:v>2023 October</c:v>
                </c:pt>
              </c:strCache>
            </c:strRef>
          </c:cat>
          <c:val>
            <c:numRef>
              <c:f>Data!$B$24:$E$24</c:f>
              <c:numCache>
                <c:formatCode>General</c:formatCode>
                <c:ptCount val="4"/>
                <c:pt idx="0" formatCode="0%">
                  <c:v>0.33</c:v>
                </c:pt>
                <c:pt idx="2" formatCode="0%">
                  <c:v>0.37</c:v>
                </c:pt>
                <c:pt idx="3" formatCode="0%">
                  <c:v>0.33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3C-4A0B-816D-9FB9DF0A1F24}"/>
            </c:ext>
          </c:extLst>
        </c:ser>
        <c:ser>
          <c:idx val="1"/>
          <c:order val="1"/>
          <c:tx>
            <c:strRef>
              <c:f>Data!$A$25</c:f>
              <c:strCache>
                <c:ptCount val="1"/>
                <c:pt idx="0">
                  <c:v>Underweight</c:v>
                </c:pt>
              </c:strCache>
            </c:strRef>
          </c:tx>
          <c:spPr>
            <a:ln w="28575" cap="rnd">
              <a:solidFill>
                <a:srgbClr val="FEB80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L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Data!$B$23:$E$23</c:f>
              <c:strCache>
                <c:ptCount val="4"/>
                <c:pt idx="0">
                  <c:v>2022 March</c:v>
                </c:pt>
                <c:pt idx="1">
                  <c:v>2022 October</c:v>
                </c:pt>
                <c:pt idx="2">
                  <c:v>2023 March</c:v>
                </c:pt>
                <c:pt idx="3">
                  <c:v>2023 October</c:v>
                </c:pt>
              </c:strCache>
            </c:strRef>
          </c:cat>
          <c:val>
            <c:numRef>
              <c:f>Data!$B$25:$E$25</c:f>
              <c:numCache>
                <c:formatCode>General</c:formatCode>
                <c:ptCount val="4"/>
                <c:pt idx="0" formatCode="0%">
                  <c:v>0.18</c:v>
                </c:pt>
                <c:pt idx="2" formatCode="0%">
                  <c:v>0.2</c:v>
                </c:pt>
                <c:pt idx="3" formatCode="0%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3C-4A0B-816D-9FB9DF0A1F24}"/>
            </c:ext>
          </c:extLst>
        </c:ser>
        <c:ser>
          <c:idx val="2"/>
          <c:order val="2"/>
          <c:tx>
            <c:strRef>
              <c:f>Data!$A$26</c:f>
              <c:strCache>
                <c:ptCount val="1"/>
                <c:pt idx="0">
                  <c:v>Wasting</c:v>
                </c:pt>
              </c:strCache>
            </c:strRef>
          </c:tx>
          <c:spPr>
            <a:ln w="28575" cap="rnd">
              <a:solidFill>
                <a:srgbClr val="00ADD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L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Data!$B$23:$E$23</c:f>
              <c:strCache>
                <c:ptCount val="4"/>
                <c:pt idx="0">
                  <c:v>2022 March</c:v>
                </c:pt>
                <c:pt idx="1">
                  <c:v>2022 October</c:v>
                </c:pt>
                <c:pt idx="2">
                  <c:v>2023 March</c:v>
                </c:pt>
                <c:pt idx="3">
                  <c:v>2023 October</c:v>
                </c:pt>
              </c:strCache>
            </c:strRef>
          </c:cat>
          <c:val>
            <c:numRef>
              <c:f>Data!$B$26:$E$26</c:f>
              <c:numCache>
                <c:formatCode>General</c:formatCode>
                <c:ptCount val="4"/>
                <c:pt idx="0" formatCode="0%">
                  <c:v>7.0000000000000007E-2</c:v>
                </c:pt>
                <c:pt idx="2" formatCode="0%">
                  <c:v>0.06</c:v>
                </c:pt>
                <c:pt idx="3" formatCode="0%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3C-4A0B-816D-9FB9DF0A1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480816"/>
        <c:axId val="134482256"/>
      </c:lineChart>
      <c:catAx>
        <c:axId val="13448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LA"/>
          </a:p>
        </c:txPr>
        <c:crossAx val="134482256"/>
        <c:crosses val="autoZero"/>
        <c:auto val="1"/>
        <c:lblAlgn val="ctr"/>
        <c:lblOffset val="100"/>
        <c:noMultiLvlLbl val="0"/>
      </c:catAx>
      <c:valAx>
        <c:axId val="134482256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LA"/>
          </a:p>
        </c:txPr>
        <c:crossAx val="13448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LA"/>
        </a:p>
      </c:txPr>
    </c:legend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/>
      </a:solidFill>
      <a:round/>
    </a:ln>
    <a:effectLst/>
  </c:spPr>
  <c:txPr>
    <a:bodyPr/>
    <a:lstStyle/>
    <a:p>
      <a:pPr>
        <a:defRPr sz="1600">
          <a:latin typeface="Segoe UI Light" panose="020B0502040204020203" pitchFamily="34" charset="0"/>
          <a:cs typeface="Segoe UI Light" panose="020B0502040204020203" pitchFamily="34" charset="0"/>
        </a:defRPr>
      </a:pPr>
      <a:endParaRPr lang="en-L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337111707190451E-2"/>
          <c:y val="7.7000201924830078E-2"/>
          <c:w val="0.89148706411698542"/>
          <c:h val="0.67735386784037377"/>
        </c:manualLayout>
      </c:layout>
      <c:lineChart>
        <c:grouping val="standard"/>
        <c:varyColors val="0"/>
        <c:ser>
          <c:idx val="0"/>
          <c:order val="0"/>
          <c:tx>
            <c:strRef>
              <c:f>Data!$A$29</c:f>
              <c:strCache>
                <c:ptCount val="1"/>
                <c:pt idx="0">
                  <c:v>Underweight</c:v>
                </c:pt>
              </c:strCache>
            </c:strRef>
          </c:tx>
          <c:spPr>
            <a:ln w="28575" cap="rnd">
              <a:solidFill>
                <a:srgbClr val="FEB80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EB80A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L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Data!$B$28:$E$28</c:f>
              <c:strCache>
                <c:ptCount val="4"/>
                <c:pt idx="0">
                  <c:v>2022 March</c:v>
                </c:pt>
                <c:pt idx="1">
                  <c:v>2022 October</c:v>
                </c:pt>
                <c:pt idx="2">
                  <c:v>2023 March</c:v>
                </c:pt>
                <c:pt idx="3">
                  <c:v>2023 October</c:v>
                </c:pt>
              </c:strCache>
            </c:strRef>
          </c:cat>
          <c:val>
            <c:numRef>
              <c:f>Data!$B$29:$E$29</c:f>
              <c:numCache>
                <c:formatCode>General</c:formatCode>
                <c:ptCount val="4"/>
                <c:pt idx="0" formatCode="0%">
                  <c:v>0.08</c:v>
                </c:pt>
                <c:pt idx="2" formatCode="0%">
                  <c:v>7.0000000000000007E-2</c:v>
                </c:pt>
                <c:pt idx="3" formatCode="0%">
                  <c:v>7.0000000000000007E-2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03-424B-BDE1-9FECC3D28F48}"/>
            </c:ext>
          </c:extLst>
        </c:ser>
        <c:ser>
          <c:idx val="1"/>
          <c:order val="1"/>
          <c:tx>
            <c:strRef>
              <c:f>Data!$A$30</c:f>
              <c:strCache>
                <c:ptCount val="1"/>
                <c:pt idx="0">
                  <c:v>Overweight</c:v>
                </c:pt>
              </c:strCache>
            </c:strRef>
          </c:tx>
          <c:spPr>
            <a:ln w="28575" cap="rnd">
              <a:solidFill>
                <a:srgbClr val="EA157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A157A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L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Data!$B$28:$E$28</c:f>
              <c:strCache>
                <c:ptCount val="4"/>
                <c:pt idx="0">
                  <c:v>2022 March</c:v>
                </c:pt>
                <c:pt idx="1">
                  <c:v>2022 October</c:v>
                </c:pt>
                <c:pt idx="2">
                  <c:v>2023 March</c:v>
                </c:pt>
                <c:pt idx="3">
                  <c:v>2023 October</c:v>
                </c:pt>
              </c:strCache>
            </c:strRef>
          </c:cat>
          <c:val>
            <c:numRef>
              <c:f>Data!$B$30:$E$30</c:f>
              <c:numCache>
                <c:formatCode>General</c:formatCode>
                <c:ptCount val="4"/>
                <c:pt idx="0" formatCode="0%">
                  <c:v>0.16</c:v>
                </c:pt>
                <c:pt idx="2" formatCode="0%">
                  <c:v>0.18</c:v>
                </c:pt>
                <c:pt idx="3" formatCode="0%">
                  <c:v>0.17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03-424B-BDE1-9FECC3D28F48}"/>
            </c:ext>
          </c:extLst>
        </c:ser>
        <c:ser>
          <c:idx val="2"/>
          <c:order val="2"/>
          <c:tx>
            <c:strRef>
              <c:f>Data!$A$31</c:f>
              <c:strCache>
                <c:ptCount val="1"/>
                <c:pt idx="0">
                  <c:v>Obesity</c:v>
                </c:pt>
              </c:strCache>
            </c:strRef>
          </c:tx>
          <c:spPr>
            <a:ln w="28575" cap="rnd">
              <a:solidFill>
                <a:srgbClr val="00ADD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ADDC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n-L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Data!$B$28:$E$28</c:f>
              <c:strCache>
                <c:ptCount val="4"/>
                <c:pt idx="0">
                  <c:v>2022 March</c:v>
                </c:pt>
                <c:pt idx="1">
                  <c:v>2022 October</c:v>
                </c:pt>
                <c:pt idx="2">
                  <c:v>2023 March</c:v>
                </c:pt>
                <c:pt idx="3">
                  <c:v>2023 October</c:v>
                </c:pt>
              </c:strCache>
            </c:strRef>
          </c:cat>
          <c:val>
            <c:numRef>
              <c:f>Data!$B$31:$E$31</c:f>
              <c:numCache>
                <c:formatCode>General</c:formatCode>
                <c:ptCount val="4"/>
                <c:pt idx="0" formatCode="0%">
                  <c:v>0.03</c:v>
                </c:pt>
                <c:pt idx="2" formatCode="0%">
                  <c:v>0.03</c:v>
                </c:pt>
                <c:pt idx="3" formatCode="0%">
                  <c:v>0.03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03-424B-BDE1-9FECC3D28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9836703"/>
        <c:axId val="1129838143"/>
      </c:lineChart>
      <c:catAx>
        <c:axId val="1129836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LA"/>
          </a:p>
        </c:txPr>
        <c:crossAx val="1129838143"/>
        <c:crosses val="autoZero"/>
        <c:auto val="1"/>
        <c:lblAlgn val="ctr"/>
        <c:lblOffset val="100"/>
        <c:noMultiLvlLbl val="0"/>
      </c:catAx>
      <c:valAx>
        <c:axId val="1129838143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en-LA"/>
          </a:p>
        </c:txPr>
        <c:crossAx val="1129836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en-LA"/>
        </a:p>
      </c:txPr>
    </c:legend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2"/>
      </a:solidFill>
      <a:round/>
    </a:ln>
    <a:effectLst/>
  </c:spPr>
  <c:txPr>
    <a:bodyPr/>
    <a:lstStyle/>
    <a:p>
      <a:pPr>
        <a:defRPr sz="1600">
          <a:latin typeface="Segoe UI Light" panose="020B0502040204020203" pitchFamily="34" charset="0"/>
          <a:cs typeface="Segoe UI Light" panose="020B0502040204020203" pitchFamily="34" charset="0"/>
        </a:defRPr>
      </a:pPr>
      <a:endParaRPr lang="en-L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Data!$B$33</c:f>
              <c:strCache>
                <c:ptCount val="1"/>
                <c:pt idx="0">
                  <c:v>Stunting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BA-4012-8673-37D41C3B4A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BA-4012-8673-37D41C3B4A9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BA-4012-8673-37D41C3B4A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Data!$A$34:$A$37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Data!$B$34:$B$37</c:f>
              <c:numCache>
                <c:formatCode>0%</c:formatCode>
                <c:ptCount val="4"/>
                <c:pt idx="0">
                  <c:v>0.33</c:v>
                </c:pt>
                <c:pt idx="1">
                  <c:v>0.36</c:v>
                </c:pt>
                <c:pt idx="2">
                  <c:v>0.28999999999999998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BA-4012-8673-37D41C3B4A9E}"/>
            </c:ext>
          </c:extLst>
        </c:ser>
        <c:ser>
          <c:idx val="1"/>
          <c:order val="1"/>
          <c:tx>
            <c:strRef>
              <c:f>Data!$C$33</c:f>
              <c:strCache>
                <c:ptCount val="1"/>
                <c:pt idx="0">
                  <c:v>Underweight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Data!$A$34:$A$37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Data!$C$34:$C$37</c:f>
              <c:numCache>
                <c:formatCode>0%</c:formatCode>
                <c:ptCount val="4"/>
                <c:pt idx="0">
                  <c:v>0.21</c:v>
                </c:pt>
                <c:pt idx="1">
                  <c:v>0.2</c:v>
                </c:pt>
                <c:pt idx="2">
                  <c:v>0.19</c:v>
                </c:pt>
                <c:pt idx="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BA-4012-8673-37D41C3B4A9E}"/>
            </c:ext>
          </c:extLst>
        </c:ser>
        <c:ser>
          <c:idx val="2"/>
          <c:order val="2"/>
          <c:tx>
            <c:strRef>
              <c:f>Data!$D$33</c:f>
              <c:strCache>
                <c:ptCount val="1"/>
                <c:pt idx="0">
                  <c:v>Wasting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Data!$A$34:$A$37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Data!$D$34:$D$37</c:f>
              <c:numCache>
                <c:formatCode>0%</c:formatCode>
                <c:ptCount val="4"/>
                <c:pt idx="0">
                  <c:v>0.08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BA-4012-8673-37D41C3B4A9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Data!$B$39</c:f>
              <c:strCache>
                <c:ptCount val="1"/>
                <c:pt idx="0">
                  <c:v>Underweight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25-4DB7-ABB9-D47AEE43DDC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25-4DB7-ABB9-D47AEE43DDC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25-4DB7-ABB9-D47AEE43DD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Data!$A$40:$A$43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Data!$B$40:$B$43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0.04</c:v>
                </c:pt>
                <c:pt idx="2">
                  <c:v>0.09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25-4DB7-ABB9-D47AEE43DDCF}"/>
            </c:ext>
          </c:extLst>
        </c:ser>
        <c:ser>
          <c:idx val="1"/>
          <c:order val="1"/>
          <c:tx>
            <c:strRef>
              <c:f>Data!$C$39</c:f>
              <c:strCache>
                <c:ptCount val="1"/>
                <c:pt idx="0">
                  <c:v>Overweight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Data!$A$40:$A$43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Data!$C$40:$C$43</c:f>
              <c:numCache>
                <c:formatCode>0%</c:formatCode>
                <c:ptCount val="4"/>
                <c:pt idx="0">
                  <c:v>0.17</c:v>
                </c:pt>
                <c:pt idx="1">
                  <c:v>0.15</c:v>
                </c:pt>
                <c:pt idx="2">
                  <c:v>0.2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D25-4DB7-ABB9-D47AEE43DDCF}"/>
            </c:ext>
          </c:extLst>
        </c:ser>
        <c:ser>
          <c:idx val="2"/>
          <c:order val="2"/>
          <c:tx>
            <c:strRef>
              <c:f>Data!$D$39</c:f>
              <c:strCache>
                <c:ptCount val="1"/>
                <c:pt idx="0">
                  <c:v>Obesity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Data!$A$40:$A$43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Data!$D$40:$D$43</c:f>
              <c:numCache>
                <c:formatCode>0%</c:formatCode>
                <c:ptCount val="4"/>
                <c:pt idx="0">
                  <c:v>0.03</c:v>
                </c:pt>
                <c:pt idx="1">
                  <c:v>0.03</c:v>
                </c:pt>
                <c:pt idx="2">
                  <c:v>0.04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25-4DB7-ABB9-D47AEE43DD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Data!$B$45</c:f>
              <c:strCache>
                <c:ptCount val="1"/>
                <c:pt idx="0">
                  <c:v>EIB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70F-4BDE-98C4-792CC97C519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0F-4BDE-98C4-792CC97C519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70F-4BDE-98C4-792CC97C51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Data!$A$46:$A$49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Data!$B$46:$B$49</c:f>
              <c:numCache>
                <c:formatCode>0%</c:formatCode>
                <c:ptCount val="4"/>
                <c:pt idx="0">
                  <c:v>0.66</c:v>
                </c:pt>
                <c:pt idx="1">
                  <c:v>0.76</c:v>
                </c:pt>
                <c:pt idx="2">
                  <c:v>0.54</c:v>
                </c:pt>
                <c:pt idx="3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0F-4BDE-98C4-792CC97C519C}"/>
            </c:ext>
          </c:extLst>
        </c:ser>
        <c:ser>
          <c:idx val="1"/>
          <c:order val="1"/>
          <c:tx>
            <c:strRef>
              <c:f>Data!$C$45</c:f>
              <c:strCache>
                <c:ptCount val="1"/>
                <c:pt idx="0">
                  <c:v>EBF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Data!$A$46:$A$49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Data!$C$46:$C$49</c:f>
              <c:numCache>
                <c:formatCode>0%</c:formatCode>
                <c:ptCount val="4"/>
                <c:pt idx="0">
                  <c:v>0.67</c:v>
                </c:pt>
                <c:pt idx="1">
                  <c:v>0.78</c:v>
                </c:pt>
                <c:pt idx="2">
                  <c:v>0.59</c:v>
                </c:pt>
                <c:pt idx="3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0F-4BDE-98C4-792CC97C519C}"/>
            </c:ext>
          </c:extLst>
        </c:ser>
        <c:ser>
          <c:idx val="2"/>
          <c:order val="2"/>
          <c:tx>
            <c:strRef>
              <c:f>Data!$D$45</c:f>
              <c:strCache>
                <c:ptCount val="1"/>
                <c:pt idx="0">
                  <c:v>CBF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Data!$A$46:$A$49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Data!$D$46:$D$49</c:f>
              <c:numCache>
                <c:formatCode>0%</c:formatCode>
                <c:ptCount val="4"/>
                <c:pt idx="0">
                  <c:v>0.51</c:v>
                </c:pt>
                <c:pt idx="1">
                  <c:v>0.48</c:v>
                </c:pt>
                <c:pt idx="2">
                  <c:v>0.51</c:v>
                </c:pt>
                <c:pt idx="3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0F-4BDE-98C4-792CC97C519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Data!$B$51</c:f>
              <c:strCache>
                <c:ptCount val="1"/>
                <c:pt idx="0">
                  <c:v>MMF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FE-45A6-B489-79332E2CC86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FE-45A6-B489-79332E2CC86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FE-45A6-B489-79332E2CC8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Data!$A$52:$A$55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Data!$B$52:$B$55</c:f>
              <c:numCache>
                <c:formatCode>0%</c:formatCode>
                <c:ptCount val="4"/>
                <c:pt idx="0">
                  <c:v>0.7</c:v>
                </c:pt>
                <c:pt idx="1">
                  <c:v>0.79</c:v>
                </c:pt>
                <c:pt idx="2">
                  <c:v>0.61</c:v>
                </c:pt>
                <c:pt idx="3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FE-45A6-B489-79332E2CC866}"/>
            </c:ext>
          </c:extLst>
        </c:ser>
        <c:ser>
          <c:idx val="1"/>
          <c:order val="1"/>
          <c:tx>
            <c:strRef>
              <c:f>Data!$C$51</c:f>
              <c:strCache>
                <c:ptCount val="1"/>
                <c:pt idx="0">
                  <c:v>MDD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Data!$A$52:$A$55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Data!$C$52:$C$55</c:f>
              <c:numCache>
                <c:formatCode>0%</c:formatCode>
                <c:ptCount val="4"/>
                <c:pt idx="0">
                  <c:v>0.52</c:v>
                </c:pt>
                <c:pt idx="1">
                  <c:v>0.55000000000000004</c:v>
                </c:pt>
                <c:pt idx="2">
                  <c:v>0.51</c:v>
                </c:pt>
                <c:pt idx="3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BFE-45A6-B489-79332E2CC866}"/>
            </c:ext>
          </c:extLst>
        </c:ser>
        <c:ser>
          <c:idx val="2"/>
          <c:order val="2"/>
          <c:tx>
            <c:strRef>
              <c:f>Data!$D$51</c:f>
              <c:strCache>
                <c:ptCount val="1"/>
                <c:pt idx="0">
                  <c:v>MAD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Data!$A$52:$A$55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Data!$D$52:$D$55</c:f>
              <c:numCache>
                <c:formatCode>0%</c:formatCode>
                <c:ptCount val="4"/>
                <c:pt idx="0">
                  <c:v>0.3</c:v>
                </c:pt>
                <c:pt idx="1">
                  <c:v>0.35</c:v>
                </c:pt>
                <c:pt idx="2">
                  <c:v>0.24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FE-45A6-B489-79332E2CC8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Data!$B$57</c:f>
              <c:strCache>
                <c:ptCount val="1"/>
                <c:pt idx="0">
                  <c:v>MDD-W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91-4AF9-BAEE-3D15C499C87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91-4AF9-BAEE-3D15C499C87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91-4AF9-BAEE-3D15C499C8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Data!$A$58:$A$61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Data!$B$58:$B$61</c:f>
              <c:numCache>
                <c:formatCode>0%</c:formatCode>
                <c:ptCount val="4"/>
                <c:pt idx="0">
                  <c:v>0.77</c:v>
                </c:pt>
                <c:pt idx="1">
                  <c:v>0.81</c:v>
                </c:pt>
                <c:pt idx="2">
                  <c:v>0.75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91-4AF9-BAEE-3D15C499C8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  <c:min val="0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Child!$B$33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D7-4904-99BF-5BC620F5764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6D7-4904-99BF-5BC620F5764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D7-4904-99BF-5BC620F576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Child!$A$34:$A$37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Child!$B$34:$B$37</c:f>
              <c:numCache>
                <c:formatCode>0%</c:formatCode>
                <c:ptCount val="4"/>
                <c:pt idx="0">
                  <c:v>0.44</c:v>
                </c:pt>
                <c:pt idx="1">
                  <c:v>0.51</c:v>
                </c:pt>
                <c:pt idx="2">
                  <c:v>0.42</c:v>
                </c:pt>
                <c:pt idx="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D7-4904-99BF-5BC620F57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Data!$B$63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06-4A7A-94F0-B753DC86D4D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06-4A7A-94F0-B753DC86D4D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06-4A7A-94F0-B753DC86D4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Data!$A$64:$A$67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Data!$B$64:$B$67</c:f>
              <c:numCache>
                <c:formatCode>0%</c:formatCode>
                <c:ptCount val="4"/>
                <c:pt idx="0">
                  <c:v>0.63</c:v>
                </c:pt>
                <c:pt idx="1">
                  <c:v>0.77</c:v>
                </c:pt>
                <c:pt idx="2">
                  <c:v>0.6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06-4A7A-94F0-B753DC86D4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Data!$B$70</c:f>
              <c:strCache>
                <c:ptCount val="1"/>
                <c:pt idx="0">
                  <c:v>Basic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Data!$A$71:$A$74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Data!$B$71:$B$74</c:f>
              <c:numCache>
                <c:formatCode>0%</c:formatCode>
                <c:ptCount val="4"/>
                <c:pt idx="0">
                  <c:v>0.66</c:v>
                </c:pt>
                <c:pt idx="1">
                  <c:v>0.42</c:v>
                </c:pt>
                <c:pt idx="2">
                  <c:v>0.82</c:v>
                </c:pt>
                <c:pt idx="3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B-47A7-B97A-4240B84523D3}"/>
            </c:ext>
          </c:extLst>
        </c:ser>
        <c:ser>
          <c:idx val="1"/>
          <c:order val="1"/>
          <c:tx>
            <c:strRef>
              <c:f>Data!$C$70</c:f>
              <c:strCache>
                <c:ptCount val="1"/>
                <c:pt idx="0">
                  <c:v>Limited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Data!$A$71:$A$74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Data!$C$71:$C$74</c:f>
              <c:numCache>
                <c:formatCode>0%</c:formatCode>
                <c:ptCount val="4"/>
                <c:pt idx="0">
                  <c:v>0.03</c:v>
                </c:pt>
                <c:pt idx="1">
                  <c:v>0.01</c:v>
                </c:pt>
                <c:pt idx="2">
                  <c:v>0.06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B-47A7-B97A-4240B84523D3}"/>
            </c:ext>
          </c:extLst>
        </c:ser>
        <c:ser>
          <c:idx val="2"/>
          <c:order val="2"/>
          <c:tx>
            <c:strRef>
              <c:f>Data!$D$70</c:f>
              <c:strCache>
                <c:ptCount val="1"/>
                <c:pt idx="0">
                  <c:v>Unimproved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Data!$A$71:$A$74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Data!$D$71:$D$74</c:f>
              <c:numCache>
                <c:formatCode>0%</c:formatCode>
                <c:ptCount val="4"/>
                <c:pt idx="0">
                  <c:v>0.26</c:v>
                </c:pt>
                <c:pt idx="1">
                  <c:v>0.54</c:v>
                </c:pt>
                <c:pt idx="2">
                  <c:v>0.05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B-47A7-B97A-4240B84523D3}"/>
            </c:ext>
          </c:extLst>
        </c:ser>
        <c:ser>
          <c:idx val="3"/>
          <c:order val="3"/>
          <c:tx>
            <c:strRef>
              <c:f>Data!$E$70</c:f>
              <c:strCache>
                <c:ptCount val="1"/>
                <c:pt idx="0">
                  <c:v>Surface water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Data!$A$71:$A$74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Data!$E$71:$E$74</c:f>
              <c:numCache>
                <c:formatCode>0%</c:formatCode>
                <c:ptCount val="4"/>
                <c:pt idx="0">
                  <c:v>0.06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2B-47A7-B97A-4240B84523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994876528"/>
        <c:axId val="1100512128"/>
      </c:barChart>
      <c:catAx>
        <c:axId val="99487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1100512128"/>
        <c:crosses val="autoZero"/>
        <c:auto val="1"/>
        <c:lblAlgn val="ctr"/>
        <c:lblOffset val="100"/>
        <c:noMultiLvlLbl val="0"/>
      </c:catAx>
      <c:valAx>
        <c:axId val="11005121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9487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Data!$B$76</c:f>
              <c:strCache>
                <c:ptCount val="1"/>
                <c:pt idx="0">
                  <c:v>Basic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Data!$A$77:$A$80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Data!$B$77:$B$80</c:f>
              <c:numCache>
                <c:formatCode>0%</c:formatCode>
                <c:ptCount val="4"/>
                <c:pt idx="0">
                  <c:v>0.83</c:v>
                </c:pt>
                <c:pt idx="1">
                  <c:v>0.9</c:v>
                </c:pt>
                <c:pt idx="2">
                  <c:v>0.85</c:v>
                </c:pt>
                <c:pt idx="3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B-40C2-AD6F-915B9A9B4E47}"/>
            </c:ext>
          </c:extLst>
        </c:ser>
        <c:ser>
          <c:idx val="1"/>
          <c:order val="1"/>
          <c:tx>
            <c:strRef>
              <c:f>Data!$C$76</c:f>
              <c:strCache>
                <c:ptCount val="1"/>
                <c:pt idx="0">
                  <c:v>Limited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Data!$A$77:$A$80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Data!$C$77:$C$80</c:f>
              <c:numCache>
                <c:formatCode>0%</c:formatCode>
                <c:ptCount val="4"/>
                <c:pt idx="0">
                  <c:v>0.05</c:v>
                </c:pt>
                <c:pt idx="1">
                  <c:v>0.03</c:v>
                </c:pt>
                <c:pt idx="2">
                  <c:v>0.03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EB-40C2-AD6F-915B9A9B4E47}"/>
            </c:ext>
          </c:extLst>
        </c:ser>
        <c:ser>
          <c:idx val="2"/>
          <c:order val="2"/>
          <c:tx>
            <c:strRef>
              <c:f>Data!$D$76</c:f>
              <c:strCache>
                <c:ptCount val="1"/>
                <c:pt idx="0">
                  <c:v>Unimproved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Data!$A$77:$A$80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Data!$D$77:$D$80</c:f>
              <c:numCache>
                <c:formatCode>0%</c:formatCode>
                <c:ptCount val="4"/>
                <c:pt idx="0">
                  <c:v>0.01</c:v>
                </c:pt>
                <c:pt idx="1">
                  <c:v>0.01</c:v>
                </c:pt>
                <c:pt idx="2" formatCode="0.0%">
                  <c:v>2E-3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EB-40C2-AD6F-915B9A9B4E47}"/>
            </c:ext>
          </c:extLst>
        </c:ser>
        <c:ser>
          <c:idx val="3"/>
          <c:order val="3"/>
          <c:tx>
            <c:strRef>
              <c:f>Data!$E$76</c:f>
              <c:strCache>
                <c:ptCount val="1"/>
                <c:pt idx="0">
                  <c:v>Open defecation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Data!$A$77:$A$80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Data!$E$77:$E$80</c:f>
              <c:numCache>
                <c:formatCode>0%</c:formatCode>
                <c:ptCount val="4"/>
                <c:pt idx="0">
                  <c:v>0.11</c:v>
                </c:pt>
                <c:pt idx="1">
                  <c:v>0.06</c:v>
                </c:pt>
                <c:pt idx="2">
                  <c:v>0.12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EB-40C2-AD6F-915B9A9B4E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811366079"/>
        <c:axId val="1039172784"/>
      </c:barChart>
      <c:catAx>
        <c:axId val="81136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1039172784"/>
        <c:crosses val="autoZero"/>
        <c:auto val="1"/>
        <c:lblAlgn val="ctr"/>
        <c:lblOffset val="100"/>
        <c:noMultiLvlLbl val="0"/>
      </c:catAx>
      <c:valAx>
        <c:axId val="10391727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11366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Data!$B$82</c:f>
              <c:strCache>
                <c:ptCount val="1"/>
                <c:pt idx="0">
                  <c:v>Basic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Data!$A$83:$A$86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Data!$B$83:$B$86</c:f>
              <c:numCache>
                <c:formatCode>0%</c:formatCode>
                <c:ptCount val="4"/>
                <c:pt idx="0">
                  <c:v>0.65</c:v>
                </c:pt>
                <c:pt idx="1">
                  <c:v>0.76</c:v>
                </c:pt>
                <c:pt idx="2">
                  <c:v>0.6</c:v>
                </c:pt>
                <c:pt idx="3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6F-470F-B4D3-9B97026E78B3}"/>
            </c:ext>
          </c:extLst>
        </c:ser>
        <c:ser>
          <c:idx val="1"/>
          <c:order val="1"/>
          <c:tx>
            <c:strRef>
              <c:f>Data!$C$82</c:f>
              <c:strCache>
                <c:ptCount val="1"/>
                <c:pt idx="0">
                  <c:v>Limited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Data!$A$83:$A$86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Data!$C$83:$C$86</c:f>
              <c:numCache>
                <c:formatCode>0%</c:formatCode>
                <c:ptCount val="4"/>
                <c:pt idx="0">
                  <c:v>0.01</c:v>
                </c:pt>
                <c:pt idx="1">
                  <c:v>0.01</c:v>
                </c:pt>
                <c:pt idx="2">
                  <c:v>0.01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6F-470F-B4D3-9B97026E78B3}"/>
            </c:ext>
          </c:extLst>
        </c:ser>
        <c:ser>
          <c:idx val="2"/>
          <c:order val="2"/>
          <c:tx>
            <c:strRef>
              <c:f>Data!$D$82</c:f>
              <c:strCache>
                <c:ptCount val="1"/>
                <c:pt idx="0">
                  <c:v>No facility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Data!$A$83:$A$86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Data!$D$83:$D$86</c:f>
              <c:numCache>
                <c:formatCode>0%</c:formatCode>
                <c:ptCount val="4"/>
                <c:pt idx="0">
                  <c:v>0.34</c:v>
                </c:pt>
                <c:pt idx="1">
                  <c:v>0.23</c:v>
                </c:pt>
                <c:pt idx="2">
                  <c:v>0.39</c:v>
                </c:pt>
                <c:pt idx="3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6F-470F-B4D3-9B97026E78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811367999"/>
        <c:axId val="814362304"/>
      </c:barChart>
      <c:catAx>
        <c:axId val="811367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814362304"/>
        <c:crosses val="autoZero"/>
        <c:auto val="1"/>
        <c:lblAlgn val="ctr"/>
        <c:lblOffset val="100"/>
        <c:noMultiLvlLbl val="0"/>
      </c:catAx>
      <c:valAx>
        <c:axId val="8143623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11367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Data!$B$89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7F-4E36-97A2-DAFBA779C8A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7F-4E36-97A2-DAFBA779C8A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7F-4E36-97A2-DAFBA779C8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Data!$A$90:$A$93</c:f>
              <c:strCache>
                <c:ptCount val="4"/>
                <c:pt idx="0">
                  <c:v>Total</c:v>
                </c:pt>
                <c:pt idx="1">
                  <c:v>North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Data!$B$90:$B$93</c:f>
              <c:numCache>
                <c:formatCode>0%</c:formatCode>
                <c:ptCount val="4"/>
                <c:pt idx="0">
                  <c:v>0.1</c:v>
                </c:pt>
                <c:pt idx="1">
                  <c:v>0.12</c:v>
                </c:pt>
                <c:pt idx="2">
                  <c:v>0.08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7F-4E36-97A2-DAFBA779C8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75650192"/>
        <c:axId val="280298848"/>
      </c:barChart>
      <c:catAx>
        <c:axId val="12756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280298848"/>
        <c:crosses val="autoZero"/>
        <c:auto val="1"/>
        <c:lblAlgn val="ctr"/>
        <c:lblOffset val="100"/>
        <c:noMultiLvlLbl val="0"/>
      </c:catAx>
      <c:valAx>
        <c:axId val="280298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7565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4">
    <c:autoUpdate val="0"/>
  </c:externalData>
  <c:userShapes r:id="rId5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954277715298174E-2"/>
          <c:y val="0"/>
          <c:w val="0.97209144456940366"/>
          <c:h val="0.80810106608166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Sheet3!$C$5</c:f>
              <c:strCache>
                <c:ptCount val="1"/>
                <c:pt idx="0">
                  <c:v>North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Sheet3!$D$4:$G$4</c:f>
              <c:strCache>
                <c:ptCount val="4"/>
                <c:pt idx="0">
                  <c:v>Food secure</c:v>
                </c:pt>
                <c:pt idx="1">
                  <c:v>Marginally food secure</c:v>
                </c:pt>
                <c:pt idx="2">
                  <c:v>Moderately food insecure</c:v>
                </c:pt>
                <c:pt idx="3">
                  <c:v>Severely food insecure</c:v>
                </c:pt>
              </c:strCache>
            </c:strRef>
          </c:cat>
          <c:val>
            <c:numRef>
              <c:f>Sheet3!$D$5:$G$5</c:f>
              <c:numCache>
                <c:formatCode>###0%</c:formatCode>
                <c:ptCount val="4"/>
                <c:pt idx="0">
                  <c:v>0.296296296296293</c:v>
                </c:pt>
                <c:pt idx="1">
                  <c:v>0.6404320987654305</c:v>
                </c:pt>
                <c:pt idx="2">
                  <c:v>6.0185185185184419E-2</c:v>
                </c:pt>
                <c:pt idx="3">
                  <c:v>3.0864197530863823E-3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97-4C72-9DD4-F0B9A39376A8}"/>
            </c:ext>
          </c:extLst>
        </c:ser>
        <c:ser>
          <c:idx val="1"/>
          <c:order val="1"/>
          <c:tx>
            <c:strRef>
              <c:f>Sheet3!$C$6</c:f>
              <c:strCache>
                <c:ptCount val="1"/>
                <c:pt idx="0">
                  <c:v>Central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Sheet3!$D$4:$G$4</c:f>
              <c:strCache>
                <c:ptCount val="4"/>
                <c:pt idx="0">
                  <c:v>Food secure</c:v>
                </c:pt>
                <c:pt idx="1">
                  <c:v>Marginally food secure</c:v>
                </c:pt>
                <c:pt idx="2">
                  <c:v>Moderately food insecure</c:v>
                </c:pt>
                <c:pt idx="3">
                  <c:v>Severely food insecure</c:v>
                </c:pt>
              </c:strCache>
            </c:strRef>
          </c:cat>
          <c:val>
            <c:numRef>
              <c:f>Sheet3!$D$6:$G$6</c:f>
              <c:numCache>
                <c:formatCode>###0%</c:formatCode>
                <c:ptCount val="4"/>
                <c:pt idx="0">
                  <c:v>0.25884543761638573</c:v>
                </c:pt>
                <c:pt idx="1">
                  <c:v>0.57728119180632587</c:v>
                </c:pt>
                <c:pt idx="2">
                  <c:v>0.15828677839850955</c:v>
                </c:pt>
                <c:pt idx="3">
                  <c:v>5.5865921787709161E-3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97-4C72-9DD4-F0B9A39376A8}"/>
            </c:ext>
          </c:extLst>
        </c:ser>
        <c:ser>
          <c:idx val="2"/>
          <c:order val="2"/>
          <c:tx>
            <c:strRef>
              <c:f>Sheet3!$C$7</c:f>
              <c:strCache>
                <c:ptCount val="1"/>
                <c:pt idx="0">
                  <c:v>South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Sheet3!$D$4:$G$4</c:f>
              <c:strCache>
                <c:ptCount val="4"/>
                <c:pt idx="0">
                  <c:v>Food secure</c:v>
                </c:pt>
                <c:pt idx="1">
                  <c:v>Marginally food secure</c:v>
                </c:pt>
                <c:pt idx="2">
                  <c:v>Moderately food insecure</c:v>
                </c:pt>
                <c:pt idx="3">
                  <c:v>Severely food insecure</c:v>
                </c:pt>
              </c:strCache>
            </c:strRef>
          </c:cat>
          <c:val>
            <c:numRef>
              <c:f>Sheet3!$D$7:$G$7</c:f>
              <c:numCache>
                <c:formatCode>###0%</c:formatCode>
                <c:ptCount val="4"/>
                <c:pt idx="0">
                  <c:v>0.20066889632107063</c:v>
                </c:pt>
                <c:pt idx="1">
                  <c:v>0.61204013377926336</c:v>
                </c:pt>
                <c:pt idx="2">
                  <c:v>0.17056856187291</c:v>
                </c:pt>
                <c:pt idx="3">
                  <c:v>1.6722408026755863E-2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97-4C72-9DD4-F0B9A39376A8}"/>
            </c:ext>
          </c:extLst>
        </c:ser>
        <c:ser>
          <c:idx val="3"/>
          <c:order val="3"/>
          <c:tx>
            <c:strRef>
              <c:f>Sheet3!$C$8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11111111111111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6888888888888896E-2"/>
                      <c:h val="5.54862933799941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697-4C72-9DD4-F0B9A39376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L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Sheet3!$D$4:$G$4</c:f>
              <c:strCache>
                <c:ptCount val="4"/>
                <c:pt idx="0">
                  <c:v>Food secure</c:v>
                </c:pt>
                <c:pt idx="1">
                  <c:v>Marginally food secure</c:v>
                </c:pt>
                <c:pt idx="2">
                  <c:v>Moderately food insecure</c:v>
                </c:pt>
                <c:pt idx="3">
                  <c:v>Severely food insecure</c:v>
                </c:pt>
              </c:strCache>
            </c:strRef>
          </c:cat>
          <c:val>
            <c:numRef>
              <c:f>Sheet3!$D$8:$G$8</c:f>
              <c:numCache>
                <c:formatCode>###0%</c:formatCode>
                <c:ptCount val="4"/>
                <c:pt idx="0">
                  <c:v>0.25942437198090296</c:v>
                </c:pt>
                <c:pt idx="1">
                  <c:v>0.60587167057738256</c:v>
                </c:pt>
                <c:pt idx="2">
                  <c:v>0.12764869851965122</c:v>
                </c:pt>
                <c:pt idx="3">
                  <c:v>7.055258922070878E-3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97-4C72-9DD4-F0B9A3937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5572703"/>
        <c:axId val="928775327"/>
      </c:barChart>
      <c:catAx>
        <c:axId val="1125572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LA"/>
          </a:p>
        </c:txPr>
        <c:crossAx val="928775327"/>
        <c:crosses val="autoZero"/>
        <c:auto val="1"/>
        <c:lblAlgn val="ctr"/>
        <c:lblOffset val="100"/>
        <c:noMultiLvlLbl val="0"/>
      </c:catAx>
      <c:valAx>
        <c:axId val="928775327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25572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L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Segoe UI" panose="020B0502040204020203" pitchFamily="34" charset="0"/>
          <a:cs typeface="Segoe UI" panose="020B0502040204020203" pitchFamily="34" charset="0"/>
        </a:defRPr>
      </a:pPr>
      <a:endParaRPr lang="en-LA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0.75991</cdr:x>
      <cdr:y>0.80407</cdr:y>
    </cdr:from>
    <cdr:to>
      <cdr:x>0.93535</cdr:x>
      <cdr:y>0.88445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55927BB-7F50-CF14-F8BB-21570F07C892}"/>
            </a:ext>
          </a:extLst>
        </cdr:cNvPr>
        <cdr:cNvSpPr txBox="1"/>
      </cdr:nvSpPr>
      <cdr:spPr>
        <a:xfrm xmlns:a="http://schemas.openxmlformats.org/drawingml/2006/main">
          <a:off x="3910544" y="3532044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0.81724</cdr:x>
      <cdr:y>0.91525</cdr:y>
    </cdr:from>
    <cdr:to>
      <cdr:x>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220B7ED-7E83-A477-AFFB-7E6DA5E7AD69}"/>
            </a:ext>
          </a:extLst>
        </cdr:cNvPr>
        <cdr:cNvSpPr txBox="1"/>
      </cdr:nvSpPr>
      <cdr:spPr>
        <a:xfrm xmlns:a="http://schemas.openxmlformats.org/drawingml/2006/main">
          <a:off x="4138885" y="5275668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0.10654</cdr:x>
      <cdr:y>0.92229</cdr:y>
    </cdr:from>
    <cdr:to>
      <cdr:x>0.20325</cdr:x>
      <cdr:y>0.99088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D57B5E9-B4A9-F26D-E91C-77B8887D3F13}"/>
            </a:ext>
          </a:extLst>
        </cdr:cNvPr>
        <cdr:cNvSpPr txBox="1"/>
      </cdr:nvSpPr>
      <cdr:spPr>
        <a:xfrm xmlns:a="http://schemas.openxmlformats.org/drawingml/2006/main">
          <a:off x="604438" y="4362099"/>
          <a:ext cx="548640" cy="3244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ພື້ນຖານ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0.26925</cdr:x>
      <cdr:y>0.92229</cdr:y>
    </cdr:from>
    <cdr:to>
      <cdr:x>0.38745</cdr:x>
      <cdr:y>0.99088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9DF0C1D6-CFC9-8437-D732-A629856C1F71}"/>
            </a:ext>
          </a:extLst>
        </cdr:cNvPr>
        <cdr:cNvSpPr txBox="1"/>
      </cdr:nvSpPr>
      <cdr:spPr>
        <a:xfrm xmlns:a="http://schemas.openxmlformats.org/drawingml/2006/main">
          <a:off x="1527547" y="4362119"/>
          <a:ext cx="670576" cy="32440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ຈຳກັດ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0.44938</cdr:x>
      <cdr:y>0.92229</cdr:y>
    </cdr:from>
    <cdr:to>
      <cdr:x>0.67603</cdr:x>
      <cdr:y>0.99088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63C32AB-EAB9-FF00-3FF3-EBAE2B793801}"/>
            </a:ext>
          </a:extLst>
        </cdr:cNvPr>
        <cdr:cNvSpPr txBox="1"/>
      </cdr:nvSpPr>
      <cdr:spPr>
        <a:xfrm xmlns:a="http://schemas.openxmlformats.org/drawingml/2006/main">
          <a:off x="2549471" y="4362099"/>
          <a:ext cx="1285848" cy="3244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ບໍ່ໄດ້ຮັບການປັບປຸງ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0.69905</cdr:x>
      <cdr:y>0.92229</cdr:y>
    </cdr:from>
    <cdr:to>
      <cdr:x>0.93979</cdr:x>
      <cdr:y>0.99088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1F54D5FA-C7D7-DD22-88E7-593AA8905189}"/>
            </a:ext>
          </a:extLst>
        </cdr:cNvPr>
        <cdr:cNvSpPr txBox="1"/>
      </cdr:nvSpPr>
      <cdr:spPr>
        <a:xfrm xmlns:a="http://schemas.openxmlformats.org/drawingml/2006/main">
          <a:off x="3965947" y="4362119"/>
          <a:ext cx="1365770" cy="32440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ບໍ່ມີການບໍລິການ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0.53509</cdr:x>
      <cdr:y>0.82291</cdr:y>
    </cdr:from>
    <cdr:to>
      <cdr:x>0.69423</cdr:x>
      <cdr:y>0.89756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2512ACE9-976E-DB6E-5500-445661A47939}"/>
            </a:ext>
          </a:extLst>
        </cdr:cNvPr>
        <cdr:cNvSpPr txBox="1"/>
      </cdr:nvSpPr>
      <cdr:spPr>
        <a:xfrm xmlns:a="http://schemas.openxmlformats.org/drawingml/2006/main">
          <a:off x="3035737" y="38920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ພາກກາງ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0.77848</cdr:x>
      <cdr:y>0.82291</cdr:y>
    </cdr:from>
    <cdr:to>
      <cdr:x>0.93761</cdr:x>
      <cdr:y>0.89756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9E7FAF61-4B42-FF0E-DCC5-B804104DC892}"/>
            </a:ext>
          </a:extLst>
        </cdr:cNvPr>
        <cdr:cNvSpPr txBox="1"/>
      </cdr:nvSpPr>
      <cdr:spPr>
        <a:xfrm xmlns:a="http://schemas.openxmlformats.org/drawingml/2006/main">
          <a:off x="4416556" y="38920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0.06021</cdr:x>
      <cdr:y>0.82291</cdr:y>
    </cdr:from>
    <cdr:to>
      <cdr:x>0.21935</cdr:x>
      <cdr:y>0.89756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9E7FAF61-4B42-FF0E-DCC5-B804104DC892}"/>
            </a:ext>
          </a:extLst>
        </cdr:cNvPr>
        <cdr:cNvSpPr txBox="1"/>
      </cdr:nvSpPr>
      <cdr:spPr>
        <a:xfrm xmlns:a="http://schemas.openxmlformats.org/drawingml/2006/main">
          <a:off x="341596" y="38920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ລວມ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0.30305</cdr:x>
      <cdr:y>0.82291</cdr:y>
    </cdr:from>
    <cdr:to>
      <cdr:x>0.46218</cdr:x>
      <cdr:y>0.89756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9E7FAF61-4B42-FF0E-DCC5-B804104DC892}"/>
            </a:ext>
          </a:extLst>
        </cdr:cNvPr>
        <cdr:cNvSpPr txBox="1"/>
      </cdr:nvSpPr>
      <cdr:spPr>
        <a:xfrm xmlns:a="http://schemas.openxmlformats.org/drawingml/2006/main">
          <a:off x="1719291" y="38920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ພາກເຫນືອ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0.55551</cdr:x>
      <cdr:y>0.82399</cdr:y>
    </cdr:from>
    <cdr:to>
      <cdr:x>0.7272</cdr:x>
      <cdr:y>0.89778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661C6CD-F811-B25E-3035-1459E4C0E719}"/>
            </a:ext>
          </a:extLst>
        </cdr:cNvPr>
        <cdr:cNvSpPr txBox="1"/>
      </cdr:nvSpPr>
      <cdr:spPr>
        <a:xfrm xmlns:a="http://schemas.openxmlformats.org/drawingml/2006/main">
          <a:off x="2921066" y="39428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ກາງ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0.77585</cdr:x>
      <cdr:y>0.83654</cdr:y>
    </cdr:from>
    <cdr:to>
      <cdr:x>0.94754</cdr:x>
      <cdr:y>0.91033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05F0EAED-00B7-D39B-65D3-C37B8671ECE6}"/>
            </a:ext>
          </a:extLst>
        </cdr:cNvPr>
        <cdr:cNvSpPr txBox="1"/>
      </cdr:nvSpPr>
      <cdr:spPr>
        <a:xfrm xmlns:a="http://schemas.openxmlformats.org/drawingml/2006/main">
          <a:off x="4079720" y="4002908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0.07462</cdr:x>
      <cdr:y>0.82399</cdr:y>
    </cdr:from>
    <cdr:to>
      <cdr:x>0.24631</cdr:x>
      <cdr:y>0.89778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90614754-E65E-3B82-DC13-4C156DEC7E68}"/>
            </a:ext>
          </a:extLst>
        </cdr:cNvPr>
        <cdr:cNvSpPr txBox="1"/>
      </cdr:nvSpPr>
      <cdr:spPr>
        <a:xfrm xmlns:a="http://schemas.openxmlformats.org/drawingml/2006/main">
          <a:off x="392396" y="39428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ລວມ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0.31344</cdr:x>
      <cdr:y>0.83654</cdr:y>
    </cdr:from>
    <cdr:to>
      <cdr:x>0.48513</cdr:x>
      <cdr:y>0.91033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3EDEDBD-3AF2-6198-EA2E-52E99C41C4B5}"/>
            </a:ext>
          </a:extLst>
        </cdr:cNvPr>
        <cdr:cNvSpPr txBox="1"/>
      </cdr:nvSpPr>
      <cdr:spPr>
        <a:xfrm xmlns:a="http://schemas.openxmlformats.org/drawingml/2006/main">
          <a:off x="1648171" y="4002908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ເຫນືອ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0.10422</cdr:x>
      <cdr:y>0.92319</cdr:y>
    </cdr:from>
    <cdr:to>
      <cdr:x>0.1892</cdr:x>
      <cdr:y>0.99099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1A5CDBE6-6BB5-16E4-382F-A1752C73E4E2}"/>
            </a:ext>
          </a:extLst>
        </cdr:cNvPr>
        <cdr:cNvSpPr txBox="1"/>
      </cdr:nvSpPr>
      <cdr:spPr>
        <a:xfrm xmlns:a="http://schemas.openxmlformats.org/drawingml/2006/main">
          <a:off x="548015" y="4417536"/>
          <a:ext cx="446872" cy="3244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ພື້ນຖານ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0.24085</cdr:x>
      <cdr:y>0.92319</cdr:y>
    </cdr:from>
    <cdr:to>
      <cdr:x>0.37303</cdr:x>
      <cdr:y>0.99099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41B7B2E6-705F-6DF1-943C-103648EE5DE7}"/>
            </a:ext>
          </a:extLst>
        </cdr:cNvPr>
        <cdr:cNvSpPr txBox="1"/>
      </cdr:nvSpPr>
      <cdr:spPr>
        <a:xfrm xmlns:a="http://schemas.openxmlformats.org/drawingml/2006/main">
          <a:off x="1266472" y="4417536"/>
          <a:ext cx="695064" cy="3244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ຈຳກັດ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0.4106</cdr:x>
      <cdr:y>0.92319</cdr:y>
    </cdr:from>
    <cdr:to>
      <cdr:x>0.6408</cdr:x>
      <cdr:y>0.99099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FCAD2236-7295-93EA-9F54-1F7FBAC11269}"/>
            </a:ext>
          </a:extLst>
        </cdr:cNvPr>
        <cdr:cNvSpPr txBox="1"/>
      </cdr:nvSpPr>
      <cdr:spPr>
        <a:xfrm xmlns:a="http://schemas.openxmlformats.org/drawingml/2006/main">
          <a:off x="2159100" y="4417536"/>
          <a:ext cx="1210474" cy="3244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ບໍ່ໄດ້ຮັບການປັບປຸງ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0.66683</cdr:x>
      <cdr:y>0.92319</cdr:y>
    </cdr:from>
    <cdr:to>
      <cdr:x>0.95646</cdr:x>
      <cdr:y>0.99099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53531EEF-66D7-3791-62ED-DE65C8060CB8}"/>
            </a:ext>
          </a:extLst>
        </cdr:cNvPr>
        <cdr:cNvSpPr txBox="1"/>
      </cdr:nvSpPr>
      <cdr:spPr>
        <a:xfrm xmlns:a="http://schemas.openxmlformats.org/drawingml/2006/main">
          <a:off x="3506463" y="4417515"/>
          <a:ext cx="1522961" cy="3244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ບໍ່ມີການບໍລິການ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0.23718</cdr:x>
      <cdr:y>0.9208</cdr:y>
    </cdr:from>
    <cdr:to>
      <cdr:x>0.3531</cdr:x>
      <cdr:y>0.99071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A5CDBE6-6BB5-16E4-382F-A1752C73E4E2}"/>
            </a:ext>
          </a:extLst>
        </cdr:cNvPr>
        <cdr:cNvSpPr txBox="1"/>
      </cdr:nvSpPr>
      <cdr:spPr>
        <a:xfrm xmlns:a="http://schemas.openxmlformats.org/drawingml/2006/main">
          <a:off x="1299650" y="4273425"/>
          <a:ext cx="635221" cy="32445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ພື້ນຖານ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0.40697</cdr:x>
      <cdr:y>0.9208</cdr:y>
    </cdr:from>
    <cdr:to>
      <cdr:x>0.5455</cdr:x>
      <cdr:y>0.99071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41B7B2E6-705F-6DF1-943C-103648EE5DE7}"/>
            </a:ext>
          </a:extLst>
        </cdr:cNvPr>
        <cdr:cNvSpPr txBox="1"/>
      </cdr:nvSpPr>
      <cdr:spPr>
        <a:xfrm xmlns:a="http://schemas.openxmlformats.org/drawingml/2006/main">
          <a:off x="2230037" y="4273430"/>
          <a:ext cx="759098" cy="32444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ຈຳກັດ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0.60739</cdr:x>
      <cdr:y>0.9208</cdr:y>
    </cdr:from>
    <cdr:to>
      <cdr:x>0.85991</cdr:x>
      <cdr:y>0.99071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53531EEF-66D7-3791-62ED-DE65C8060CB8}"/>
            </a:ext>
          </a:extLst>
        </cdr:cNvPr>
        <cdr:cNvSpPr txBox="1"/>
      </cdr:nvSpPr>
      <cdr:spPr>
        <a:xfrm xmlns:a="http://schemas.openxmlformats.org/drawingml/2006/main">
          <a:off x="3328244" y="4273425"/>
          <a:ext cx="1383717" cy="32445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100" dirty="0">
              <a:solidFill>
                <a:schemeClr val="bg2">
                  <a:lumMod val="1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rPr>
            <a:t>ບໍ່ມີການບໍລິການ</a:t>
          </a:r>
          <a:endParaRPr lang="en-US" sz="1100" dirty="0">
            <a:solidFill>
              <a:schemeClr val="bg2">
                <a:lumMod val="10000"/>
              </a:schemeClr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cdr:txBody>
    </cdr:sp>
  </cdr:relSizeAnchor>
  <cdr:relSizeAnchor xmlns:cdr="http://schemas.openxmlformats.org/drawingml/2006/chartDrawing">
    <cdr:from>
      <cdr:x>0.5376</cdr:x>
      <cdr:y>0.8212</cdr:y>
    </cdr:from>
    <cdr:to>
      <cdr:x>0.70236</cdr:x>
      <cdr:y>0.89728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AC78E5D3-5006-6600-AFE0-553513969DB3}"/>
            </a:ext>
          </a:extLst>
        </cdr:cNvPr>
        <cdr:cNvSpPr txBox="1"/>
      </cdr:nvSpPr>
      <cdr:spPr>
        <a:xfrm xmlns:a="http://schemas.openxmlformats.org/drawingml/2006/main">
          <a:off x="2945844" y="381117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ພາກກາງ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0.75286</cdr:x>
      <cdr:y>0.82495</cdr:y>
    </cdr:from>
    <cdr:to>
      <cdr:x>0.91762</cdr:x>
      <cdr:y>0.90103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A553283D-0508-BC83-18AC-B1B97EB16020}"/>
            </a:ext>
          </a:extLst>
        </cdr:cNvPr>
        <cdr:cNvSpPr txBox="1"/>
      </cdr:nvSpPr>
      <cdr:spPr>
        <a:xfrm xmlns:a="http://schemas.openxmlformats.org/drawingml/2006/main">
          <a:off x="4125374" y="3828593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0.07002</cdr:x>
      <cdr:y>0.82518</cdr:y>
    </cdr:from>
    <cdr:to>
      <cdr:x>0.23478</cdr:x>
      <cdr:y>0.90126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539A99EA-14AE-80AB-2A01-0692E8B20808}"/>
            </a:ext>
          </a:extLst>
        </cdr:cNvPr>
        <cdr:cNvSpPr txBox="1"/>
      </cdr:nvSpPr>
      <cdr:spPr>
        <a:xfrm xmlns:a="http://schemas.openxmlformats.org/drawingml/2006/main">
          <a:off x="383688" y="3829665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ລວມ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0.30564</cdr:x>
      <cdr:y>0.82331</cdr:y>
    </cdr:from>
    <cdr:to>
      <cdr:x>0.4704</cdr:x>
      <cdr:y>0.89939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3BA1FFC0-639E-7DA8-2CAF-3C4F284AF457}"/>
            </a:ext>
          </a:extLst>
        </cdr:cNvPr>
        <cdr:cNvSpPr txBox="1"/>
      </cdr:nvSpPr>
      <cdr:spPr>
        <a:xfrm xmlns:a="http://schemas.openxmlformats.org/drawingml/2006/main">
          <a:off x="1674765" y="3820956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ພາກເຫນືອ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0.53985</cdr:x>
      <cdr:y>0.91616</cdr:y>
    </cdr:from>
    <cdr:to>
      <cdr:x>0.7251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455BED6-886A-6681-FED3-46B3B0F47A4E}"/>
            </a:ext>
          </a:extLst>
        </cdr:cNvPr>
        <cdr:cNvSpPr txBox="1"/>
      </cdr:nvSpPr>
      <cdr:spPr>
        <a:xfrm xmlns:a="http://schemas.openxmlformats.org/drawingml/2006/main">
          <a:off x="2630884" y="3858275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ພາກກາງ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0.74863</cdr:x>
      <cdr:y>0.91616</cdr:y>
    </cdr:from>
    <cdr:to>
      <cdr:x>0.93388</cdr:x>
      <cdr:y>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90763AC6-9932-0562-FDED-B99722BE6C10}"/>
            </a:ext>
          </a:extLst>
        </cdr:cNvPr>
        <cdr:cNvSpPr txBox="1"/>
      </cdr:nvSpPr>
      <cdr:spPr>
        <a:xfrm xmlns:a="http://schemas.openxmlformats.org/drawingml/2006/main">
          <a:off x="3648342" y="3858275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0.08916</cdr:x>
      <cdr:y>0.91616</cdr:y>
    </cdr:from>
    <cdr:to>
      <cdr:x>0.27441</cdr:x>
      <cdr:y>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4514266-E76C-FD73-26DD-867999DB1421}"/>
            </a:ext>
          </a:extLst>
        </cdr:cNvPr>
        <cdr:cNvSpPr txBox="1"/>
      </cdr:nvSpPr>
      <cdr:spPr>
        <a:xfrm xmlns:a="http://schemas.openxmlformats.org/drawingml/2006/main">
          <a:off x="434488" y="3880465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ລວມ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0.31475</cdr:x>
      <cdr:y>0.91616</cdr:y>
    </cdr:from>
    <cdr:to>
      <cdr:x>0.5</cdr:x>
      <cdr:y>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4192139-4170-2D31-5CA5-00EF82AEED8C}"/>
            </a:ext>
          </a:extLst>
        </cdr:cNvPr>
        <cdr:cNvSpPr txBox="1"/>
      </cdr:nvSpPr>
      <cdr:spPr>
        <a:xfrm xmlns:a="http://schemas.openxmlformats.org/drawingml/2006/main">
          <a:off x="1533871" y="3858275"/>
          <a:ext cx="902816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ພາກເຫນືອ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0.02652</cdr:x>
      <cdr:y>0.84174</cdr:y>
    </cdr:from>
    <cdr:to>
      <cdr:x>0.22074</cdr:x>
      <cdr:y>0.95351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F49E59A-CA31-2E5B-C6AC-D06651FE89C2}"/>
            </a:ext>
          </a:extLst>
        </cdr:cNvPr>
        <cdr:cNvSpPr txBox="1"/>
      </cdr:nvSpPr>
      <cdr:spPr>
        <a:xfrm xmlns:a="http://schemas.openxmlformats.org/drawingml/2006/main">
          <a:off x="265499" y="4374186"/>
          <a:ext cx="1944388" cy="5808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ສາມາດຄ້ຳປະກັນສະບຽງອາຫານ</a:t>
          </a:r>
          <a:endParaRPr lang="en-US" sz="14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cdr:txBody>
    </cdr:sp>
  </cdr:relSizeAnchor>
  <cdr:relSizeAnchor xmlns:cdr="http://schemas.openxmlformats.org/drawingml/2006/chartDrawing">
    <cdr:from>
      <cdr:x>0.27274</cdr:x>
      <cdr:y>0.84174</cdr:y>
    </cdr:from>
    <cdr:to>
      <cdr:x>0.5</cdr:x>
      <cdr:y>0.90437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BDAA86B3-C015-0CC7-E464-72B35FD4ED9A}"/>
            </a:ext>
          </a:extLst>
        </cdr:cNvPr>
        <cdr:cNvSpPr txBox="1"/>
      </cdr:nvSpPr>
      <cdr:spPr>
        <a:xfrm xmlns:a="http://schemas.openxmlformats.org/drawingml/2006/main">
          <a:off x="2730521" y="4374186"/>
          <a:ext cx="2275113" cy="32546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ຄ້ຳປະກັນໃນລະດັບບໍ່ແນ່ນອນ</a:t>
          </a:r>
          <a:endParaRPr lang="en-US" sz="14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cdr:txBody>
    </cdr:sp>
  </cdr:relSizeAnchor>
  <cdr:relSizeAnchor xmlns:cdr="http://schemas.openxmlformats.org/drawingml/2006/chartDrawing">
    <cdr:from>
      <cdr:x>0.5</cdr:x>
      <cdr:y>0.83438</cdr:y>
    </cdr:from>
    <cdr:to>
      <cdr:x>0.74248</cdr:x>
      <cdr:y>0.90708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1E21B0F-CCFA-EB62-E4CB-3F239EA13C45}"/>
            </a:ext>
          </a:extLst>
        </cdr:cNvPr>
        <cdr:cNvSpPr txBox="1"/>
      </cdr:nvSpPr>
      <cdr:spPr>
        <a:xfrm xmlns:a="http://schemas.openxmlformats.org/drawingml/2006/main">
          <a:off x="5005635" y="4335935"/>
          <a:ext cx="2427531" cy="37779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ບໍ່ສາມາດຄ້ຳປະກັນ</a:t>
          </a:r>
          <a:endParaRPr lang="en-US" sz="14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cdr:txBody>
    </cdr:sp>
  </cdr:relSizeAnchor>
  <cdr:relSizeAnchor xmlns:cdr="http://schemas.openxmlformats.org/drawingml/2006/chartDrawing">
    <cdr:from>
      <cdr:x>0.75867</cdr:x>
      <cdr:y>0.84174</cdr:y>
    </cdr:from>
    <cdr:to>
      <cdr:x>0.99452</cdr:x>
      <cdr:y>0.90598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68F90B03-E01D-7DA2-3B05-34B5E3AC3661}"/>
            </a:ext>
          </a:extLst>
        </cdr:cNvPr>
        <cdr:cNvSpPr txBox="1"/>
      </cdr:nvSpPr>
      <cdr:spPr>
        <a:xfrm xmlns:a="http://schemas.openxmlformats.org/drawingml/2006/main">
          <a:off x="7595223" y="4374186"/>
          <a:ext cx="2361182" cy="33383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o-LA" sz="1400" b="1" dirty="0">
              <a:latin typeface="Saysettha OT" panose="020B0504020207020204" pitchFamily="34" charset="-34"/>
              <a:cs typeface="Saysettha OT" panose="020B0504020207020204" pitchFamily="34" charset="-34"/>
            </a:rPr>
            <a:t>ບໍ່ສາມາດຄ້ຳປະກັນລະດັບຮຸນແຮງ</a:t>
          </a:r>
          <a:endParaRPr lang="en-US" sz="14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cdr:txBody>
    </cdr:sp>
  </cdr:relSizeAnchor>
  <cdr:relSizeAnchor xmlns:cdr="http://schemas.openxmlformats.org/drawingml/2006/chartDrawing">
    <cdr:from>
      <cdr:x>0.43802</cdr:x>
      <cdr:y>0.91845</cdr:y>
    </cdr:from>
    <cdr:to>
      <cdr:x>0.50696</cdr:x>
      <cdr:y>0.9864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E455BED6-886A-6681-FED3-46B3B0F47A4E}"/>
            </a:ext>
          </a:extLst>
        </cdr:cNvPr>
        <cdr:cNvSpPr txBox="1"/>
      </cdr:nvSpPr>
      <cdr:spPr>
        <a:xfrm xmlns:a="http://schemas.openxmlformats.org/drawingml/2006/main">
          <a:off x="4385150" y="4772817"/>
          <a:ext cx="690162" cy="3531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ກາງ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0.53751</cdr:x>
      <cdr:y>0.92334</cdr:y>
    </cdr:from>
    <cdr:to>
      <cdr:x>0.60576</cdr:x>
      <cdr:y>0.99128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90763AC6-9932-0562-FDED-B99722BE6C10}"/>
            </a:ext>
          </a:extLst>
        </cdr:cNvPr>
        <cdr:cNvSpPr txBox="1"/>
      </cdr:nvSpPr>
      <cdr:spPr>
        <a:xfrm xmlns:a="http://schemas.openxmlformats.org/drawingml/2006/main">
          <a:off x="5381145" y="4798208"/>
          <a:ext cx="683323" cy="3530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ໃຕ້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0.61743</cdr:x>
      <cdr:y>0.91785</cdr:y>
    </cdr:from>
    <cdr:to>
      <cdr:x>0.70779</cdr:x>
      <cdr:y>0.98579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4514266-E76C-FD73-26DD-867999DB1421}"/>
            </a:ext>
          </a:extLst>
        </cdr:cNvPr>
        <cdr:cNvSpPr txBox="1"/>
      </cdr:nvSpPr>
      <cdr:spPr>
        <a:xfrm xmlns:a="http://schemas.openxmlformats.org/drawingml/2006/main">
          <a:off x="6181292" y="4769699"/>
          <a:ext cx="904583" cy="35305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ລວມ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  <cdr:relSizeAnchor xmlns:cdr="http://schemas.openxmlformats.org/drawingml/2006/chartDrawing">
    <cdr:from>
      <cdr:x>0.35865</cdr:x>
      <cdr:y>0.91845</cdr:y>
    </cdr:from>
    <cdr:to>
      <cdr:x>0.42258</cdr:x>
      <cdr:y>0.9864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F4192139-4170-2D31-5CA5-00EF82AEED8C}"/>
            </a:ext>
          </a:extLst>
        </cdr:cNvPr>
        <cdr:cNvSpPr txBox="1"/>
      </cdr:nvSpPr>
      <cdr:spPr>
        <a:xfrm xmlns:a="http://schemas.openxmlformats.org/drawingml/2006/main">
          <a:off x="3590492" y="4772817"/>
          <a:ext cx="640069" cy="3531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o-LA" sz="1800" dirty="0">
              <a:latin typeface="Phetsarath OT" panose="02000500000000000000" pitchFamily="2" charset="0"/>
              <a:cs typeface="Phetsarath OT" panose="02000500000000000000" pitchFamily="2" charset="0"/>
            </a:rPr>
            <a:t>ເຫນືອ</a:t>
          </a:r>
          <a:endParaRPr lang="en-GB" sz="1800" dirty="0">
            <a:latin typeface="Phetsarath OT" panose="02000500000000000000" pitchFamily="2" charset="0"/>
            <a:cs typeface="Phetsarath OT" panose="02000500000000000000" pitchFamily="2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5590-528D-FD42-AF01-2A79C922A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12569-1233-4F6A-78B9-AFECDF84A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7C6D8-EFB9-F315-E210-14FEC7D8C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5A535-9A3A-4D55-8BDE-751FCE84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9E8FC-5773-2ED3-27C6-7B079542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284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917E9-6DF5-9100-B2E3-F83617EA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88246-CDF5-0AD3-9DD0-892D0F3E4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96488-0D30-7525-E646-BAC530EA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04B5D-2025-A084-C3F3-D61A439BF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AD52B-2396-CE8E-679F-84DD2B0B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935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C236F-0DA6-EE6D-DC6D-5B5D960DB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2E259-4DA4-6321-A37F-55DDE79E8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A8869-F493-4850-3A65-83D9868DD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5D14-D9F3-0088-EDD7-62E9E33B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35421-D4B5-3FDB-F44B-8E8E5C7E0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237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9D11C-794C-9E5C-E76D-2089D9025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255BE-07AD-7F57-7AAE-499960032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268E21-12DC-EEE8-6E03-F382B6492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09C85E-2FE2-083E-906A-C95141368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5BE79-84C3-CFEA-F478-695831EE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B2BD1-4496-5E04-81C7-925D5A781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764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491E3-4469-6C53-E2D0-0A5BE5938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F4E1A-63EE-2D8B-E48C-C70725DAB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A6816-04F3-9AC3-B895-30FBE7D6E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3BD41E-B8A3-9DDE-BEA1-4BC711B9BF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533916-9F16-B184-A138-FEA19B19E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08664A-49C3-4ECD-8183-056AB961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E3EF30-3704-8012-34FC-62ED1A218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9E1619-8C46-85DB-C8EA-AEA55353A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13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B1A9-3E98-24F2-3A11-083702C6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AD716D-2291-CB1B-3BF7-21BA95709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83357-5FE5-9B03-7DD0-DA1547B91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398971-DFE8-D376-515A-B032F74E7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801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8EF000-D98D-C5CB-8798-DB29974F2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B09C7-1FFA-0A32-E8F4-A6AA6AA0A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F104A-F274-310F-ACC1-8570575B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651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1A947-4852-65D6-FD55-2BB96077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1D677-C116-758F-0D35-59F25B252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5FDA0-836C-0B82-47C3-ABA62E998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87B70-88E6-B040-60A8-1EDD1180F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A0942-0609-72AB-3F78-C7D1FE952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166B3-7601-F9EF-B3D6-5F4CE8085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40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1772-E444-EB1F-A3A6-4F00FB1D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C1756-2954-0ADE-9D54-99273B8D6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4938A-0952-3879-0AE3-89AFCDB6C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B9FC5-5989-A8B6-D31C-6FD8400BF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1E8D5-F137-A47E-81AC-A637EE0C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6D58A-8288-3DA1-0A0D-57CA254B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67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6E5E-949E-6BB4-6B12-0D249726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92D229-4AE4-4CDE-1EE0-A9E406C5D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6206A-E96D-751E-ED75-125C01F69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2A6F4-22B6-60FA-62E9-29075B24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3AE07-0604-3EC4-63E7-6828A1BEE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65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C46F12-667B-8861-FD17-B98BCA381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EFCF1-2BC7-F750-92F4-56741EE9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A154A-D5CB-D7AE-10C1-0947FF1E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9074-5A25-2574-23B0-B00C776DE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C6BAB-CC04-ED09-58A7-B221891BB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7042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B644EA-8C0F-D493-3C4A-3656D58D1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B484B-4A50-F75A-FED2-47E3B8626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05BF7-ADDA-563C-F6A0-A35A2627B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2F4F9-DF40-409B-9546-B4ABE36C1B7A}" type="datetimeFigureOut">
              <a:rPr lang="en-IN" smtClean="0"/>
              <a:t>29/02/24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CA7D8-6284-36A5-15A1-89315EBB0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9072E-7A84-1F16-7D28-F5A64396E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2A6EB-C078-4EE8-BF68-E289FD69145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17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6A257EC-B2A4-78E7-BA6E-40560310CF6A}"/>
              </a:ext>
            </a:extLst>
          </p:cNvPr>
          <p:cNvSpPr/>
          <p:nvPr/>
        </p:nvSpPr>
        <p:spPr>
          <a:xfrm>
            <a:off x="0" y="1271629"/>
            <a:ext cx="12192000" cy="5586371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5A6191-CB6D-BC0E-C3E0-46092599967C}"/>
              </a:ext>
            </a:extLst>
          </p:cNvPr>
          <p:cNvSpPr/>
          <p:nvPr/>
        </p:nvSpPr>
        <p:spPr>
          <a:xfrm>
            <a:off x="0" y="1271630"/>
            <a:ext cx="12192000" cy="56146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0BE2D78-BAC0-2A79-7AC2-ABC5CF3E17C8}"/>
              </a:ext>
            </a:extLst>
          </p:cNvPr>
          <p:cNvSpPr txBox="1">
            <a:spLocks/>
          </p:cNvSpPr>
          <p:nvPr/>
        </p:nvSpPr>
        <p:spPr>
          <a:xfrm>
            <a:off x="0" y="-478971"/>
            <a:ext cx="5998464" cy="158133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36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ຜົນການສຳຫລວດເຝົ້າລະວັງທາງດ້ານໂພຊະນາການແຫ່ງຊາດ</a:t>
            </a:r>
            <a:endParaRPr kumimoji="0" lang="en-US" sz="3600" b="0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0" name="Title 26">
            <a:extLst>
              <a:ext uri="{FF2B5EF4-FFF2-40B4-BE49-F238E27FC236}">
                <a16:creationId xmlns:a16="http://schemas.microsoft.com/office/drawing/2014/main" id="{5F6EF362-1DA4-964D-CB86-D76C330E825F}"/>
              </a:ext>
            </a:extLst>
          </p:cNvPr>
          <p:cNvSpPr txBox="1">
            <a:spLocks/>
          </p:cNvSpPr>
          <p:nvPr/>
        </p:nvSpPr>
        <p:spPr>
          <a:xfrm>
            <a:off x="578565" y="1762655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32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ເນື້ອໃນຂອງບົດສະເຫນີ</a:t>
            </a:r>
            <a:endParaRPr kumimoji="0" lang="en-US" sz="3200" b="0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1BD32FEB-4DD0-9FEA-EC54-78E8BB468DB3}"/>
              </a:ext>
            </a:extLst>
          </p:cNvPr>
          <p:cNvSpPr txBox="1">
            <a:spLocks/>
          </p:cNvSpPr>
          <p:nvPr/>
        </p:nvSpPr>
        <p:spPr>
          <a:xfrm>
            <a:off x="664029" y="2480734"/>
            <a:ext cx="4442507" cy="32669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Light" panose="020B0502040204020203" pitchFamily="34" charset="0"/>
              <a:buNone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ພາກສະເຫນີ</a:t>
            </a:r>
            <a:r>
              <a:rPr lang="en-US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Light" panose="020B0502040204020203" pitchFamily="34" charset="0"/>
              <a:buNone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ຈຸດປະສົງ</a:t>
            </a:r>
            <a:endParaRPr lang="en-GB" sz="2400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lo-LA" sz="2400" b="0" i="0" u="none" strike="noStrike" kern="12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ຜົນໄດ້ຮັບ</a:t>
            </a:r>
            <a:endParaRPr kumimoji="0" lang="en-US" sz="24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lo-LA" sz="2400" b="0" i="0" u="none" strike="noStrike" kern="12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ຂໍ້ສະເຫນີແນະ</a:t>
            </a:r>
            <a:r>
              <a:rPr kumimoji="0" lang="en-US" sz="2400" b="0" i="0" u="none" strike="noStrike" kern="12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</a:p>
        </p:txBody>
      </p:sp>
      <p:pic>
        <p:nvPicPr>
          <p:cNvPr id="3" name="Picture 2" descr="A person holding a baby&#10;&#10;Description automatically generated">
            <a:extLst>
              <a:ext uri="{FF2B5EF4-FFF2-40B4-BE49-F238E27FC236}">
                <a16:creationId xmlns:a16="http://schemas.microsoft.com/office/drawing/2014/main" id="{71F2CB60-D851-7D4B-9EAF-3F8FD6746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464" y="-1339448"/>
            <a:ext cx="6193536" cy="82257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926198-C771-268A-0458-FC6691D2ABFB}"/>
              </a:ext>
            </a:extLst>
          </p:cNvPr>
          <p:cNvSpPr txBox="1"/>
          <p:nvPr/>
        </p:nvSpPr>
        <p:spPr>
          <a:xfrm>
            <a:off x="153836" y="6042408"/>
            <a:ext cx="4578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ນຳສະເຫນີໂດຍ</a:t>
            </a:r>
            <a:r>
              <a:rPr lang="en-US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ທ່ານ ດຣ</a:t>
            </a:r>
            <a:r>
              <a:rPr lang="en-US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ພອນສະຫວັນ ແກ້ວນະຄອນ</a:t>
            </a:r>
            <a:endParaRPr lang="en-US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ຫົວຫນ້າສູນໂພຊະນາການ, ກະຊວງສາທາລະນະສຸກ</a:t>
            </a:r>
            <a:endParaRPr lang="en-US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97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7F74A4-D8CD-1177-CC88-30EBDA97AB29}"/>
              </a:ext>
            </a:extLst>
          </p:cNvPr>
          <p:cNvSpPr/>
          <p:nvPr/>
        </p:nvSpPr>
        <p:spPr>
          <a:xfrm rot="16200000">
            <a:off x="-3022269" y="3013951"/>
            <a:ext cx="6865137" cy="822960"/>
          </a:xfrm>
          <a:prstGeom prst="rect">
            <a:avLst/>
          </a:prstGeom>
          <a:solidFill>
            <a:srgbClr val="627272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D50E0DA9-AFCB-C7D9-B2A2-E68AD2EB9EFC}"/>
              </a:ext>
            </a:extLst>
          </p:cNvPr>
          <p:cNvSpPr txBox="1">
            <a:spLocks/>
          </p:cNvSpPr>
          <p:nvPr/>
        </p:nvSpPr>
        <p:spPr>
          <a:xfrm rot="16200000">
            <a:off x="-2685063" y="2995824"/>
            <a:ext cx="6176575" cy="5384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 Light" panose="020B0502040204020203" pitchFamily="34" charset="0"/>
              <a:buNone/>
              <a:tabLst/>
              <a:defRPr/>
            </a:pPr>
            <a:r>
              <a:rPr lang="lo-LA" sz="3200" b="1" dirty="0">
                <a:solidFill>
                  <a:schemeClr val="bg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ພາກສະເຫນີ</a:t>
            </a:r>
            <a:r>
              <a:rPr lang="en-US" sz="3200" b="1" dirty="0">
                <a:solidFill>
                  <a:schemeClr val="bg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</a:p>
        </p:txBody>
      </p:sp>
      <p:grpSp>
        <p:nvGrpSpPr>
          <p:cNvPr id="4" name="Google Shape;86;p1">
            <a:extLst>
              <a:ext uri="{FF2B5EF4-FFF2-40B4-BE49-F238E27FC236}">
                <a16:creationId xmlns:a16="http://schemas.microsoft.com/office/drawing/2014/main" id="{72BADD6C-6AEA-3AF7-5865-62FE0397C3FD}"/>
              </a:ext>
            </a:extLst>
          </p:cNvPr>
          <p:cNvGrpSpPr/>
          <p:nvPr/>
        </p:nvGrpSpPr>
        <p:grpSpPr>
          <a:xfrm>
            <a:off x="3751522" y="365760"/>
            <a:ext cx="6034086" cy="6032739"/>
            <a:chOff x="26282" y="100347"/>
            <a:chExt cx="6034086" cy="6032739"/>
          </a:xfrm>
        </p:grpSpPr>
        <p:grpSp>
          <p:nvGrpSpPr>
            <p:cNvPr id="5" name="Google Shape;87;p1">
              <a:extLst>
                <a:ext uri="{FF2B5EF4-FFF2-40B4-BE49-F238E27FC236}">
                  <a16:creationId xmlns:a16="http://schemas.microsoft.com/office/drawing/2014/main" id="{3F53D13D-9896-8768-8730-7B851885E4F8}"/>
                </a:ext>
              </a:extLst>
            </p:cNvPr>
            <p:cNvGrpSpPr/>
            <p:nvPr/>
          </p:nvGrpSpPr>
          <p:grpSpPr>
            <a:xfrm>
              <a:off x="1030408" y="249037"/>
              <a:ext cx="1910821" cy="1464390"/>
              <a:chOff x="1030408" y="249037"/>
              <a:chExt cx="1910821" cy="1464390"/>
            </a:xfrm>
          </p:grpSpPr>
          <p:sp>
            <p:nvSpPr>
              <p:cNvPr id="52" name="Google Shape;88;p1">
                <a:extLst>
                  <a:ext uri="{FF2B5EF4-FFF2-40B4-BE49-F238E27FC236}">
                    <a16:creationId xmlns:a16="http://schemas.microsoft.com/office/drawing/2014/main" id="{8D78F7B1-A117-2C1F-4410-95FB3F268527}"/>
                  </a:ext>
                </a:extLst>
              </p:cNvPr>
              <p:cNvSpPr/>
              <p:nvPr/>
            </p:nvSpPr>
            <p:spPr>
              <a:xfrm>
                <a:off x="1030408" y="249037"/>
                <a:ext cx="1910821" cy="1464390"/>
              </a:xfrm>
              <a:custGeom>
                <a:avLst/>
                <a:gdLst/>
                <a:ahLst/>
                <a:cxnLst/>
                <a:rect l="l" t="t" r="r" b="b"/>
                <a:pathLst>
                  <a:path w="1910821" h="1464390" extrusionOk="0">
                    <a:moveTo>
                      <a:pt x="1910821" y="0"/>
                    </a:moveTo>
                    <a:lnTo>
                      <a:pt x="1910821" y="918169"/>
                    </a:lnTo>
                    <a:lnTo>
                      <a:pt x="1825879" y="922190"/>
                    </a:lnTo>
                    <a:cubicBezTo>
                      <a:pt x="1417381" y="961072"/>
                      <a:pt x="1045225" y="1124602"/>
                      <a:pt x="747876" y="1374318"/>
                    </a:cubicBezTo>
                    <a:lnTo>
                      <a:pt x="649327" y="1464390"/>
                    </a:lnTo>
                    <a:lnTo>
                      <a:pt x="0" y="815063"/>
                    </a:lnTo>
                    <a:lnTo>
                      <a:pt x="157746" y="670885"/>
                    </a:lnTo>
                    <a:cubicBezTo>
                      <a:pt x="593577" y="304871"/>
                      <a:pt x="1139051" y="65182"/>
                      <a:pt x="1737794" y="8193"/>
                    </a:cubicBezTo>
                    <a:lnTo>
                      <a:pt x="1910821" y="0"/>
                    </a:lnTo>
                    <a:close/>
                  </a:path>
                </a:pathLst>
              </a:custGeom>
              <a:solidFill>
                <a:srgbClr val="818A9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53" name="Google Shape;89;p1">
                <a:extLst>
                  <a:ext uri="{FF2B5EF4-FFF2-40B4-BE49-F238E27FC236}">
                    <a16:creationId xmlns:a16="http://schemas.microsoft.com/office/drawing/2014/main" id="{4A495AE5-930A-281D-7DC6-4960377A4349}"/>
                  </a:ext>
                </a:extLst>
              </p:cNvPr>
              <p:cNvSpPr/>
              <p:nvPr/>
            </p:nvSpPr>
            <p:spPr>
              <a:xfrm>
                <a:off x="2019724" y="1097058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818A9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6" name="Google Shape;90;p1">
              <a:extLst>
                <a:ext uri="{FF2B5EF4-FFF2-40B4-BE49-F238E27FC236}">
                  <a16:creationId xmlns:a16="http://schemas.microsoft.com/office/drawing/2014/main" id="{14714CBC-2D5E-352B-F5D9-A0FF5655CB0F}"/>
                </a:ext>
              </a:extLst>
            </p:cNvPr>
            <p:cNvGrpSpPr/>
            <p:nvPr/>
          </p:nvGrpSpPr>
          <p:grpSpPr>
            <a:xfrm>
              <a:off x="3149046" y="249010"/>
              <a:ext cx="1778674" cy="1381250"/>
              <a:chOff x="3149046" y="249010"/>
              <a:chExt cx="1778674" cy="1381250"/>
            </a:xfrm>
          </p:grpSpPr>
          <p:sp>
            <p:nvSpPr>
              <p:cNvPr id="50" name="Google Shape;91;p1">
                <a:extLst>
                  <a:ext uri="{FF2B5EF4-FFF2-40B4-BE49-F238E27FC236}">
                    <a16:creationId xmlns:a16="http://schemas.microsoft.com/office/drawing/2014/main" id="{41B536DE-B39E-53F4-6131-045E5EF77C7C}"/>
                  </a:ext>
                </a:extLst>
              </p:cNvPr>
              <p:cNvSpPr/>
              <p:nvPr/>
            </p:nvSpPr>
            <p:spPr>
              <a:xfrm>
                <a:off x="3149046" y="249010"/>
                <a:ext cx="1778674" cy="1345882"/>
              </a:xfrm>
              <a:custGeom>
                <a:avLst/>
                <a:gdLst/>
                <a:ahLst/>
                <a:cxnLst/>
                <a:rect l="l" t="t" r="r" b="b"/>
                <a:pathLst>
                  <a:path w="1778674" h="1345882" extrusionOk="0">
                    <a:moveTo>
                      <a:pt x="0" y="0"/>
                    </a:moveTo>
                    <a:lnTo>
                      <a:pt x="173600" y="8220"/>
                    </a:lnTo>
                    <a:cubicBezTo>
                      <a:pt x="772344" y="65209"/>
                      <a:pt x="1317818" y="304898"/>
                      <a:pt x="1753648" y="670912"/>
                    </a:cubicBezTo>
                    <a:lnTo>
                      <a:pt x="1778674" y="693786"/>
                    </a:lnTo>
                    <a:lnTo>
                      <a:pt x="1126578" y="1345882"/>
                    </a:lnTo>
                    <a:lnTo>
                      <a:pt x="1031616" y="1272713"/>
                    </a:lnTo>
                    <a:cubicBezTo>
                      <a:pt x="759098" y="1080450"/>
                      <a:pt x="435657" y="955544"/>
                      <a:pt x="85515" y="922217"/>
                    </a:cubicBezTo>
                    <a:lnTo>
                      <a:pt x="0" y="918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F8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51" name="Google Shape;92;p1">
                <a:extLst>
                  <a:ext uri="{FF2B5EF4-FFF2-40B4-BE49-F238E27FC236}">
                    <a16:creationId xmlns:a16="http://schemas.microsoft.com/office/drawing/2014/main" id="{47EF1931-6DF6-B6DA-51A2-AE7ABFA1D7F2}"/>
                  </a:ext>
                </a:extLst>
              </p:cNvPr>
              <p:cNvSpPr/>
              <p:nvPr/>
            </p:nvSpPr>
            <p:spPr>
              <a:xfrm rot="2862982">
                <a:off x="3460214" y="1034519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008F8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7" name="Google Shape;93;p1">
              <a:extLst>
                <a:ext uri="{FF2B5EF4-FFF2-40B4-BE49-F238E27FC236}">
                  <a16:creationId xmlns:a16="http://schemas.microsoft.com/office/drawing/2014/main" id="{1DE898C0-2E09-2A64-275A-68D044D0E507}"/>
                </a:ext>
              </a:extLst>
            </p:cNvPr>
            <p:cNvGrpSpPr/>
            <p:nvPr/>
          </p:nvGrpSpPr>
          <p:grpSpPr>
            <a:xfrm>
              <a:off x="4431946" y="1083142"/>
              <a:ext cx="1496864" cy="1925955"/>
              <a:chOff x="4431946" y="1083142"/>
              <a:chExt cx="1496864" cy="1925955"/>
            </a:xfrm>
          </p:grpSpPr>
          <p:sp>
            <p:nvSpPr>
              <p:cNvPr id="48" name="Google Shape;94;p1">
                <a:extLst>
                  <a:ext uri="{FF2B5EF4-FFF2-40B4-BE49-F238E27FC236}">
                    <a16:creationId xmlns:a16="http://schemas.microsoft.com/office/drawing/2014/main" id="{4868711A-BAF1-222D-512B-7270D8706A7B}"/>
                  </a:ext>
                </a:extLst>
              </p:cNvPr>
              <p:cNvSpPr/>
              <p:nvPr/>
            </p:nvSpPr>
            <p:spPr>
              <a:xfrm>
                <a:off x="4431946" y="1083142"/>
                <a:ext cx="1496864" cy="1925955"/>
              </a:xfrm>
              <a:custGeom>
                <a:avLst/>
                <a:gdLst/>
                <a:ahLst/>
                <a:cxnLst/>
                <a:rect l="l" t="t" r="r" b="b"/>
                <a:pathLst>
                  <a:path w="1496864" h="1925955" extrusionOk="0">
                    <a:moveTo>
                      <a:pt x="649328" y="0"/>
                    </a:moveTo>
                    <a:lnTo>
                      <a:pt x="650655" y="1213"/>
                    </a:lnTo>
                    <a:cubicBezTo>
                      <a:pt x="1111629" y="459448"/>
                      <a:pt x="1418875" y="1072159"/>
                      <a:pt x="1488241" y="1755193"/>
                    </a:cubicBezTo>
                    <a:lnTo>
                      <a:pt x="1496864" y="1925955"/>
                    </a:lnTo>
                    <a:lnTo>
                      <a:pt x="578696" y="1925955"/>
                    </a:lnTo>
                    <a:lnTo>
                      <a:pt x="574814" y="1849070"/>
                    </a:lnTo>
                    <a:cubicBezTo>
                      <a:pt x="527488" y="1383063"/>
                      <a:pt x="317866" y="965035"/>
                      <a:pt x="3362" y="652400"/>
                    </a:cubicBezTo>
                    <a:lnTo>
                      <a:pt x="0" y="649327"/>
                    </a:lnTo>
                    <a:lnTo>
                      <a:pt x="649328" y="0"/>
                    </a:lnTo>
                    <a:close/>
                  </a:path>
                </a:pathLst>
              </a:custGeom>
              <a:solidFill>
                <a:srgbClr val="066D9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49" name="Google Shape;95;p1">
                <a:extLst>
                  <a:ext uri="{FF2B5EF4-FFF2-40B4-BE49-F238E27FC236}">
                    <a16:creationId xmlns:a16="http://schemas.microsoft.com/office/drawing/2014/main" id="{BFFDC686-06F1-67EA-A6D2-29B3012A8BDB}"/>
                  </a:ext>
                </a:extLst>
              </p:cNvPr>
              <p:cNvSpPr/>
              <p:nvPr/>
            </p:nvSpPr>
            <p:spPr>
              <a:xfrm rot="5400000">
                <a:off x="4551807" y="2068734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066D9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8" name="Google Shape;96;p1">
              <a:extLst>
                <a:ext uri="{FF2B5EF4-FFF2-40B4-BE49-F238E27FC236}">
                  <a16:creationId xmlns:a16="http://schemas.microsoft.com/office/drawing/2014/main" id="{223D017D-FDB7-A9BB-AAFD-6E29E4E34887}"/>
                </a:ext>
              </a:extLst>
            </p:cNvPr>
            <p:cNvGrpSpPr/>
            <p:nvPr/>
          </p:nvGrpSpPr>
          <p:grpSpPr>
            <a:xfrm>
              <a:off x="4465598" y="3216915"/>
              <a:ext cx="1465311" cy="1931539"/>
              <a:chOff x="4465598" y="3216915"/>
              <a:chExt cx="1465311" cy="1931539"/>
            </a:xfrm>
          </p:grpSpPr>
          <p:sp>
            <p:nvSpPr>
              <p:cNvPr id="46" name="Google Shape;97;p1">
                <a:extLst>
                  <a:ext uri="{FF2B5EF4-FFF2-40B4-BE49-F238E27FC236}">
                    <a16:creationId xmlns:a16="http://schemas.microsoft.com/office/drawing/2014/main" id="{351FBF0D-A6B0-D18F-A8FA-5953C4C1514B}"/>
                  </a:ext>
                </a:extLst>
              </p:cNvPr>
              <p:cNvSpPr/>
              <p:nvPr/>
            </p:nvSpPr>
            <p:spPr>
              <a:xfrm>
                <a:off x="4465598" y="3216915"/>
                <a:ext cx="1465311" cy="1931539"/>
              </a:xfrm>
              <a:custGeom>
                <a:avLst/>
                <a:gdLst/>
                <a:ahLst/>
                <a:cxnLst/>
                <a:rect l="l" t="t" r="r" b="b"/>
                <a:pathLst>
                  <a:path w="1465311" h="1931539" extrusionOk="0">
                    <a:moveTo>
                      <a:pt x="547144" y="0"/>
                    </a:moveTo>
                    <a:lnTo>
                      <a:pt x="1465311" y="0"/>
                    </a:lnTo>
                    <a:lnTo>
                      <a:pt x="1454590" y="212326"/>
                    </a:lnTo>
                    <a:cubicBezTo>
                      <a:pt x="1393895" y="809982"/>
                      <a:pt x="1151072" y="1353796"/>
                      <a:pt x="782499" y="1787392"/>
                    </a:cubicBezTo>
                    <a:lnTo>
                      <a:pt x="649164" y="1931539"/>
                    </a:lnTo>
                    <a:lnTo>
                      <a:pt x="0" y="1282375"/>
                    </a:lnTo>
                    <a:lnTo>
                      <a:pt x="82622" y="1193054"/>
                    </a:lnTo>
                    <a:cubicBezTo>
                      <a:pt x="334085" y="897228"/>
                      <a:pt x="499753" y="526206"/>
                      <a:pt x="541163" y="118449"/>
                    </a:cubicBezTo>
                    <a:lnTo>
                      <a:pt x="547144" y="0"/>
                    </a:lnTo>
                    <a:close/>
                  </a:path>
                </a:pathLst>
              </a:custGeom>
              <a:solidFill>
                <a:srgbClr val="E37E2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47" name="Google Shape;98;p1">
                <a:extLst>
                  <a:ext uri="{FF2B5EF4-FFF2-40B4-BE49-F238E27FC236}">
                    <a16:creationId xmlns:a16="http://schemas.microsoft.com/office/drawing/2014/main" id="{C18056AC-77BA-DCAD-DD74-E198CBB1C9E5}"/>
                  </a:ext>
                </a:extLst>
              </p:cNvPr>
              <p:cNvSpPr/>
              <p:nvPr/>
            </p:nvSpPr>
            <p:spPr>
              <a:xfrm rot="8563291">
                <a:off x="4611019" y="3557043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E37E2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9" name="Google Shape;99;p1">
              <a:extLst>
                <a:ext uri="{FF2B5EF4-FFF2-40B4-BE49-F238E27FC236}">
                  <a16:creationId xmlns:a16="http://schemas.microsoft.com/office/drawing/2014/main" id="{B8957EA6-9A8F-58BE-D38B-C8BE81CBABD3}"/>
                </a:ext>
              </a:extLst>
            </p:cNvPr>
            <p:cNvGrpSpPr/>
            <p:nvPr/>
          </p:nvGrpSpPr>
          <p:grpSpPr>
            <a:xfrm>
              <a:off x="3149047" y="4642280"/>
              <a:ext cx="1814969" cy="1376285"/>
              <a:chOff x="3149047" y="4642280"/>
              <a:chExt cx="1814969" cy="1376285"/>
            </a:xfrm>
          </p:grpSpPr>
          <p:sp>
            <p:nvSpPr>
              <p:cNvPr id="44" name="Google Shape;100;p1">
                <a:extLst>
                  <a:ext uri="{FF2B5EF4-FFF2-40B4-BE49-F238E27FC236}">
                    <a16:creationId xmlns:a16="http://schemas.microsoft.com/office/drawing/2014/main" id="{D9226975-F9C9-EE6C-8EBC-26ACC89CC28B}"/>
                  </a:ext>
                </a:extLst>
              </p:cNvPr>
              <p:cNvSpPr/>
              <p:nvPr/>
            </p:nvSpPr>
            <p:spPr>
              <a:xfrm>
                <a:off x="3149047" y="4642280"/>
                <a:ext cx="1814969" cy="1376285"/>
              </a:xfrm>
              <a:custGeom>
                <a:avLst/>
                <a:gdLst/>
                <a:ahLst/>
                <a:cxnLst/>
                <a:rect l="l" t="t" r="r" b="b"/>
                <a:pathLst>
                  <a:path w="1814969" h="1376285" extrusionOk="0">
                    <a:moveTo>
                      <a:pt x="1165642" y="0"/>
                    </a:moveTo>
                    <a:lnTo>
                      <a:pt x="1814969" y="649328"/>
                    </a:lnTo>
                    <a:lnTo>
                      <a:pt x="1753648" y="705375"/>
                    </a:lnTo>
                    <a:cubicBezTo>
                      <a:pt x="1317818" y="1071388"/>
                      <a:pt x="772344" y="1311076"/>
                      <a:pt x="173600" y="1368065"/>
                    </a:cubicBezTo>
                    <a:lnTo>
                      <a:pt x="0" y="1376285"/>
                    </a:lnTo>
                    <a:lnTo>
                      <a:pt x="0" y="458117"/>
                    </a:lnTo>
                    <a:lnTo>
                      <a:pt x="85515" y="454068"/>
                    </a:lnTo>
                    <a:cubicBezTo>
                      <a:pt x="494014" y="415187"/>
                      <a:pt x="866170" y="251657"/>
                      <a:pt x="1163519" y="1941"/>
                    </a:cubicBezTo>
                    <a:lnTo>
                      <a:pt x="1165642" y="0"/>
                    </a:lnTo>
                    <a:close/>
                  </a:path>
                </a:pathLst>
              </a:custGeom>
              <a:solidFill>
                <a:srgbClr val="C64E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45" name="Google Shape;101;p1">
                <a:extLst>
                  <a:ext uri="{FF2B5EF4-FFF2-40B4-BE49-F238E27FC236}">
                    <a16:creationId xmlns:a16="http://schemas.microsoft.com/office/drawing/2014/main" id="{1EE8DE4A-3755-7450-CF5D-9E4C5AC3A635}"/>
                  </a:ext>
                </a:extLst>
              </p:cNvPr>
              <p:cNvSpPr/>
              <p:nvPr/>
            </p:nvSpPr>
            <p:spPr>
              <a:xfrm rot="10800000">
                <a:off x="3584556" y="4686316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C64E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10" name="Google Shape;102;p1">
              <a:extLst>
                <a:ext uri="{FF2B5EF4-FFF2-40B4-BE49-F238E27FC236}">
                  <a16:creationId xmlns:a16="http://schemas.microsoft.com/office/drawing/2014/main" id="{95932B5E-D6B2-53C1-2527-2FB973B8A48E}"/>
                </a:ext>
              </a:extLst>
            </p:cNvPr>
            <p:cNvGrpSpPr/>
            <p:nvPr/>
          </p:nvGrpSpPr>
          <p:grpSpPr>
            <a:xfrm>
              <a:off x="995248" y="4520005"/>
              <a:ext cx="1945981" cy="1498533"/>
              <a:chOff x="995248" y="4520005"/>
              <a:chExt cx="1945981" cy="1498533"/>
            </a:xfrm>
          </p:grpSpPr>
          <p:sp>
            <p:nvSpPr>
              <p:cNvPr id="42" name="Google Shape;103;p1">
                <a:extLst>
                  <a:ext uri="{FF2B5EF4-FFF2-40B4-BE49-F238E27FC236}">
                    <a16:creationId xmlns:a16="http://schemas.microsoft.com/office/drawing/2014/main" id="{F301EC0C-769F-D1AC-DCF5-B37BA80FDB20}"/>
                  </a:ext>
                </a:extLst>
              </p:cNvPr>
              <p:cNvSpPr/>
              <p:nvPr/>
            </p:nvSpPr>
            <p:spPr>
              <a:xfrm>
                <a:off x="995248" y="4520005"/>
                <a:ext cx="1945981" cy="1498533"/>
              </a:xfrm>
              <a:custGeom>
                <a:avLst/>
                <a:gdLst/>
                <a:ahLst/>
                <a:cxnLst/>
                <a:rect l="l" t="t" r="r" b="b"/>
                <a:pathLst>
                  <a:path w="1945981" h="1498533" extrusionOk="0">
                    <a:moveTo>
                      <a:pt x="649164" y="0"/>
                    </a:moveTo>
                    <a:lnTo>
                      <a:pt x="660292" y="12030"/>
                    </a:lnTo>
                    <a:cubicBezTo>
                      <a:pt x="974797" y="324665"/>
                      <a:pt x="1394184" y="531907"/>
                      <a:pt x="1861039" y="576343"/>
                    </a:cubicBezTo>
                    <a:lnTo>
                      <a:pt x="1945981" y="580365"/>
                    </a:lnTo>
                    <a:lnTo>
                      <a:pt x="1945981" y="1498533"/>
                    </a:lnTo>
                    <a:lnTo>
                      <a:pt x="1772954" y="1490340"/>
                    </a:lnTo>
                    <a:cubicBezTo>
                      <a:pt x="1088676" y="1425210"/>
                      <a:pt x="473974" y="1121452"/>
                      <a:pt x="12999" y="663217"/>
                    </a:cubicBezTo>
                    <a:lnTo>
                      <a:pt x="0" y="649164"/>
                    </a:lnTo>
                    <a:lnTo>
                      <a:pt x="649164" y="0"/>
                    </a:lnTo>
                    <a:close/>
                  </a:path>
                </a:pathLst>
              </a:custGeom>
              <a:solidFill>
                <a:srgbClr val="69375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43" name="Google Shape;104;p1">
                <a:extLst>
                  <a:ext uri="{FF2B5EF4-FFF2-40B4-BE49-F238E27FC236}">
                    <a16:creationId xmlns:a16="http://schemas.microsoft.com/office/drawing/2014/main" id="{5C0443E9-5293-EF30-DDE0-99D4202262C8}"/>
                  </a:ext>
                </a:extLst>
              </p:cNvPr>
              <p:cNvSpPr/>
              <p:nvPr/>
            </p:nvSpPr>
            <p:spPr>
              <a:xfrm rot="-7793196">
                <a:off x="2031963" y="4653638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69375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11" name="Google Shape;105;p1">
              <a:extLst>
                <a:ext uri="{FF2B5EF4-FFF2-40B4-BE49-F238E27FC236}">
                  <a16:creationId xmlns:a16="http://schemas.microsoft.com/office/drawing/2014/main" id="{7EDE1ACD-5E61-C7C7-DA6A-DE90406B8880}"/>
                </a:ext>
              </a:extLst>
            </p:cNvPr>
            <p:cNvGrpSpPr/>
            <p:nvPr/>
          </p:nvGrpSpPr>
          <p:grpSpPr>
            <a:xfrm>
              <a:off x="159939" y="3216915"/>
              <a:ext cx="1377163" cy="1799579"/>
              <a:chOff x="159939" y="3216915"/>
              <a:chExt cx="1377163" cy="1799579"/>
            </a:xfrm>
          </p:grpSpPr>
          <p:sp>
            <p:nvSpPr>
              <p:cNvPr id="40" name="Google Shape;106;p1">
                <a:extLst>
                  <a:ext uri="{FF2B5EF4-FFF2-40B4-BE49-F238E27FC236}">
                    <a16:creationId xmlns:a16="http://schemas.microsoft.com/office/drawing/2014/main" id="{85D06BE2-F47E-A296-54BF-26F2CB17D37A}"/>
                  </a:ext>
                </a:extLst>
              </p:cNvPr>
              <p:cNvSpPr/>
              <p:nvPr/>
            </p:nvSpPr>
            <p:spPr>
              <a:xfrm>
                <a:off x="159939" y="3216915"/>
                <a:ext cx="1346721" cy="1799579"/>
              </a:xfrm>
              <a:custGeom>
                <a:avLst/>
                <a:gdLst/>
                <a:ahLst/>
                <a:cxnLst/>
                <a:rect l="l" t="t" r="r" b="b"/>
                <a:pathLst>
                  <a:path w="1346721" h="1799579" extrusionOk="0">
                    <a:moveTo>
                      <a:pt x="0" y="0"/>
                    </a:moveTo>
                    <a:lnTo>
                      <a:pt x="918168" y="0"/>
                    </a:lnTo>
                    <a:lnTo>
                      <a:pt x="924149" y="118449"/>
                    </a:lnTo>
                    <a:cubicBezTo>
                      <a:pt x="959643" y="467955"/>
                      <a:pt x="1086429" y="790472"/>
                      <a:pt x="1280286" y="1061779"/>
                    </a:cubicBezTo>
                    <a:lnTo>
                      <a:pt x="1346721" y="1146943"/>
                    </a:lnTo>
                    <a:lnTo>
                      <a:pt x="694085" y="1799579"/>
                    </a:lnTo>
                    <a:lnTo>
                      <a:pt x="682813" y="1787392"/>
                    </a:lnTo>
                    <a:cubicBezTo>
                      <a:pt x="314239" y="1353796"/>
                      <a:pt x="71417" y="809982"/>
                      <a:pt x="10721" y="2123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202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41" name="Google Shape;107;p1">
                <a:extLst>
                  <a:ext uri="{FF2B5EF4-FFF2-40B4-BE49-F238E27FC236}">
                    <a16:creationId xmlns:a16="http://schemas.microsoft.com/office/drawing/2014/main" id="{CE614BA1-00B5-7A14-DCEB-0241CC443682}"/>
                  </a:ext>
                </a:extLst>
              </p:cNvPr>
              <p:cNvSpPr/>
              <p:nvPr/>
            </p:nvSpPr>
            <p:spPr>
              <a:xfrm rot="-5137793">
                <a:off x="1060053" y="3597234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20202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12" name="Google Shape;108;p1">
              <a:extLst>
                <a:ext uri="{FF2B5EF4-FFF2-40B4-BE49-F238E27FC236}">
                  <a16:creationId xmlns:a16="http://schemas.microsoft.com/office/drawing/2014/main" id="{C25D548E-F0A7-7C44-CE99-E0EE477A623F}"/>
                </a:ext>
              </a:extLst>
            </p:cNvPr>
            <p:cNvGrpSpPr/>
            <p:nvPr/>
          </p:nvGrpSpPr>
          <p:grpSpPr>
            <a:xfrm>
              <a:off x="162037" y="1214996"/>
              <a:ext cx="1375064" cy="1794101"/>
              <a:chOff x="162037" y="1214996"/>
              <a:chExt cx="1375064" cy="1794101"/>
            </a:xfrm>
          </p:grpSpPr>
          <p:sp>
            <p:nvSpPr>
              <p:cNvPr id="38" name="Google Shape;109;p1">
                <a:extLst>
                  <a:ext uri="{FF2B5EF4-FFF2-40B4-BE49-F238E27FC236}">
                    <a16:creationId xmlns:a16="http://schemas.microsoft.com/office/drawing/2014/main" id="{8D3F6788-8BCE-1DAF-751E-44580D2ADF1C}"/>
                  </a:ext>
                </a:extLst>
              </p:cNvPr>
              <p:cNvSpPr/>
              <p:nvPr/>
            </p:nvSpPr>
            <p:spPr>
              <a:xfrm>
                <a:off x="162037" y="1214996"/>
                <a:ext cx="1375064" cy="1794101"/>
              </a:xfrm>
              <a:custGeom>
                <a:avLst/>
                <a:gdLst/>
                <a:ahLst/>
                <a:cxnLst/>
                <a:rect l="l" t="t" r="r" b="b"/>
                <a:pathLst>
                  <a:path w="1375064" h="1794101" extrusionOk="0">
                    <a:moveTo>
                      <a:pt x="725367" y="0"/>
                    </a:moveTo>
                    <a:lnTo>
                      <a:pt x="1375064" y="649698"/>
                    </a:lnTo>
                    <a:lnTo>
                      <a:pt x="1278187" y="773886"/>
                    </a:lnTo>
                    <a:cubicBezTo>
                      <a:pt x="1084330" y="1045194"/>
                      <a:pt x="957544" y="1367711"/>
                      <a:pt x="922050" y="1717216"/>
                    </a:cubicBezTo>
                    <a:lnTo>
                      <a:pt x="918168" y="1794101"/>
                    </a:lnTo>
                    <a:lnTo>
                      <a:pt x="0" y="1794101"/>
                    </a:lnTo>
                    <a:lnTo>
                      <a:pt x="8622" y="1623339"/>
                    </a:lnTo>
                    <a:cubicBezTo>
                      <a:pt x="69317" y="1025684"/>
                      <a:pt x="312140" y="481870"/>
                      <a:pt x="680714" y="48274"/>
                    </a:cubicBezTo>
                    <a:lnTo>
                      <a:pt x="725367" y="0"/>
                    </a:lnTo>
                    <a:close/>
                  </a:path>
                </a:pathLst>
              </a:custGeom>
              <a:solidFill>
                <a:srgbClr val="212F3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  <p:sp>
            <p:nvSpPr>
              <p:cNvPr id="39" name="Google Shape;110;p1">
                <a:extLst>
                  <a:ext uri="{FF2B5EF4-FFF2-40B4-BE49-F238E27FC236}">
                    <a16:creationId xmlns:a16="http://schemas.microsoft.com/office/drawing/2014/main" id="{0600D9CC-9B90-9788-96CE-FB785235E498}"/>
                  </a:ext>
                </a:extLst>
              </p:cNvPr>
              <p:cNvSpPr/>
              <p:nvPr/>
            </p:nvSpPr>
            <p:spPr>
              <a:xfrm rot="-2401478">
                <a:off x="993235" y="2198136"/>
                <a:ext cx="383963" cy="542454"/>
              </a:xfrm>
              <a:custGeom>
                <a:avLst/>
                <a:gdLst/>
                <a:ahLst/>
                <a:cxnLst/>
                <a:rect l="l" t="t" r="r" b="b"/>
                <a:pathLst>
                  <a:path w="383963" h="542454" extrusionOk="0">
                    <a:moveTo>
                      <a:pt x="334004" y="0"/>
                    </a:moveTo>
                    <a:lnTo>
                      <a:pt x="383963" y="542454"/>
                    </a:lnTo>
                    <a:lnTo>
                      <a:pt x="0" y="156028"/>
                    </a:lnTo>
                    <a:lnTo>
                      <a:pt x="334004" y="0"/>
                    </a:lnTo>
                    <a:close/>
                  </a:path>
                </a:pathLst>
              </a:custGeom>
              <a:solidFill>
                <a:srgbClr val="212F3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Calibri"/>
                  <a:cs typeface="Segoe UI" panose="020B0502040204020203" pitchFamily="34" charset="0"/>
                  <a:sym typeface="Calibri"/>
                </a:endParaRPr>
              </a:p>
            </p:txBody>
          </p:sp>
        </p:grpSp>
        <p:grpSp>
          <p:nvGrpSpPr>
            <p:cNvPr id="13" name="Google Shape;111;p1">
              <a:extLst>
                <a:ext uri="{FF2B5EF4-FFF2-40B4-BE49-F238E27FC236}">
                  <a16:creationId xmlns:a16="http://schemas.microsoft.com/office/drawing/2014/main" id="{F63BDC56-CA0E-4B75-02F0-3DCF95D516DE}"/>
                </a:ext>
              </a:extLst>
            </p:cNvPr>
            <p:cNvGrpSpPr/>
            <p:nvPr/>
          </p:nvGrpSpPr>
          <p:grpSpPr>
            <a:xfrm rot="160585">
              <a:off x="157840" y="231939"/>
              <a:ext cx="5770970" cy="5769555"/>
              <a:chOff x="6196965" y="249010"/>
              <a:chExt cx="5770970" cy="5769555"/>
            </a:xfrm>
          </p:grpSpPr>
          <p:grpSp>
            <p:nvGrpSpPr>
              <p:cNvPr id="14" name="Google Shape;112;p1">
                <a:extLst>
                  <a:ext uri="{FF2B5EF4-FFF2-40B4-BE49-F238E27FC236}">
                    <a16:creationId xmlns:a16="http://schemas.microsoft.com/office/drawing/2014/main" id="{E0BC6C04-4D77-C783-1128-431C7C9EE9AC}"/>
                  </a:ext>
                </a:extLst>
              </p:cNvPr>
              <p:cNvGrpSpPr/>
              <p:nvPr/>
            </p:nvGrpSpPr>
            <p:grpSpPr>
              <a:xfrm>
                <a:off x="7067434" y="249037"/>
                <a:ext cx="1910821" cy="1464390"/>
                <a:chOff x="1030408" y="249037"/>
                <a:chExt cx="1910821" cy="1464390"/>
              </a:xfrm>
            </p:grpSpPr>
            <p:sp>
              <p:nvSpPr>
                <p:cNvPr id="36" name="Google Shape;113;p1">
                  <a:extLst>
                    <a:ext uri="{FF2B5EF4-FFF2-40B4-BE49-F238E27FC236}">
                      <a16:creationId xmlns:a16="http://schemas.microsoft.com/office/drawing/2014/main" id="{169A62DB-37D5-407D-F672-F5A2F0F196A6}"/>
                    </a:ext>
                  </a:extLst>
                </p:cNvPr>
                <p:cNvSpPr/>
                <p:nvPr/>
              </p:nvSpPr>
              <p:spPr>
                <a:xfrm>
                  <a:off x="1030408" y="249037"/>
                  <a:ext cx="1910821" cy="1464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0821" h="1464390" extrusionOk="0">
                      <a:moveTo>
                        <a:pt x="1910821" y="0"/>
                      </a:moveTo>
                      <a:lnTo>
                        <a:pt x="1910821" y="918169"/>
                      </a:lnTo>
                      <a:lnTo>
                        <a:pt x="1825879" y="922190"/>
                      </a:lnTo>
                      <a:cubicBezTo>
                        <a:pt x="1417381" y="961072"/>
                        <a:pt x="1045225" y="1124602"/>
                        <a:pt x="747876" y="1374318"/>
                      </a:cubicBezTo>
                      <a:lnTo>
                        <a:pt x="649327" y="1464390"/>
                      </a:lnTo>
                      <a:lnTo>
                        <a:pt x="0" y="815063"/>
                      </a:lnTo>
                      <a:lnTo>
                        <a:pt x="157746" y="670885"/>
                      </a:lnTo>
                      <a:cubicBezTo>
                        <a:pt x="593577" y="304871"/>
                        <a:pt x="1139051" y="65182"/>
                        <a:pt x="1737794" y="8193"/>
                      </a:cubicBezTo>
                      <a:lnTo>
                        <a:pt x="1910821" y="0"/>
                      </a:lnTo>
                      <a:close/>
                    </a:path>
                  </a:pathLst>
                </a:custGeom>
                <a:solidFill>
                  <a:srgbClr val="A2AAB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37" name="Google Shape;114;p1">
                  <a:extLst>
                    <a:ext uri="{FF2B5EF4-FFF2-40B4-BE49-F238E27FC236}">
                      <a16:creationId xmlns:a16="http://schemas.microsoft.com/office/drawing/2014/main" id="{6EC034C2-E47F-B4F0-6E0E-287C39F64574}"/>
                    </a:ext>
                  </a:extLst>
                </p:cNvPr>
                <p:cNvSpPr/>
                <p:nvPr/>
              </p:nvSpPr>
              <p:spPr>
                <a:xfrm>
                  <a:off x="2019724" y="1097058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A2AAB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15" name="Google Shape;115;p1">
                <a:extLst>
                  <a:ext uri="{FF2B5EF4-FFF2-40B4-BE49-F238E27FC236}">
                    <a16:creationId xmlns:a16="http://schemas.microsoft.com/office/drawing/2014/main" id="{5BBDEB6B-19E0-0EEF-5E92-EADA12BE4EDA}"/>
                  </a:ext>
                </a:extLst>
              </p:cNvPr>
              <p:cNvGrpSpPr/>
              <p:nvPr/>
            </p:nvGrpSpPr>
            <p:grpSpPr>
              <a:xfrm>
                <a:off x="9186072" y="249010"/>
                <a:ext cx="1778674" cy="1381250"/>
                <a:chOff x="3149046" y="249010"/>
                <a:chExt cx="1778674" cy="1381250"/>
              </a:xfrm>
            </p:grpSpPr>
            <p:sp>
              <p:nvSpPr>
                <p:cNvPr id="34" name="Google Shape;116;p1">
                  <a:extLst>
                    <a:ext uri="{FF2B5EF4-FFF2-40B4-BE49-F238E27FC236}">
                      <a16:creationId xmlns:a16="http://schemas.microsoft.com/office/drawing/2014/main" id="{8697168C-F157-0FCD-BBC9-9124B4F9194C}"/>
                    </a:ext>
                  </a:extLst>
                </p:cNvPr>
                <p:cNvSpPr/>
                <p:nvPr/>
              </p:nvSpPr>
              <p:spPr>
                <a:xfrm>
                  <a:off x="3149046" y="249010"/>
                  <a:ext cx="1778674" cy="13458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8674" h="1345882" extrusionOk="0">
                      <a:moveTo>
                        <a:pt x="0" y="0"/>
                      </a:moveTo>
                      <a:lnTo>
                        <a:pt x="173600" y="8220"/>
                      </a:lnTo>
                      <a:cubicBezTo>
                        <a:pt x="772344" y="65209"/>
                        <a:pt x="1317818" y="304898"/>
                        <a:pt x="1753648" y="670912"/>
                      </a:cubicBezTo>
                      <a:lnTo>
                        <a:pt x="1778674" y="693786"/>
                      </a:lnTo>
                      <a:lnTo>
                        <a:pt x="1126578" y="1345882"/>
                      </a:lnTo>
                      <a:lnTo>
                        <a:pt x="1031616" y="1272713"/>
                      </a:lnTo>
                      <a:cubicBezTo>
                        <a:pt x="759098" y="1080450"/>
                        <a:pt x="435657" y="955544"/>
                        <a:pt x="85515" y="922217"/>
                      </a:cubicBezTo>
                      <a:lnTo>
                        <a:pt x="0" y="9181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1BCB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35" name="Google Shape;117;p1">
                  <a:extLst>
                    <a:ext uri="{FF2B5EF4-FFF2-40B4-BE49-F238E27FC236}">
                      <a16:creationId xmlns:a16="http://schemas.microsoft.com/office/drawing/2014/main" id="{612A1EEF-3F8D-0EA6-32D5-CDD95950DB83}"/>
                    </a:ext>
                  </a:extLst>
                </p:cNvPr>
                <p:cNvSpPr/>
                <p:nvPr/>
              </p:nvSpPr>
              <p:spPr>
                <a:xfrm rot="2862982">
                  <a:off x="3460214" y="1034519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01BCB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16" name="Google Shape;118;p1">
                <a:extLst>
                  <a:ext uri="{FF2B5EF4-FFF2-40B4-BE49-F238E27FC236}">
                    <a16:creationId xmlns:a16="http://schemas.microsoft.com/office/drawing/2014/main" id="{44864816-89B2-F411-EE3B-E23796EF57FE}"/>
                  </a:ext>
                </a:extLst>
              </p:cNvPr>
              <p:cNvGrpSpPr/>
              <p:nvPr/>
            </p:nvGrpSpPr>
            <p:grpSpPr>
              <a:xfrm>
                <a:off x="10468972" y="1083142"/>
                <a:ext cx="1496864" cy="1925955"/>
                <a:chOff x="4431946" y="1083142"/>
                <a:chExt cx="1496864" cy="1925955"/>
              </a:xfrm>
            </p:grpSpPr>
            <p:sp>
              <p:nvSpPr>
                <p:cNvPr id="32" name="Google Shape;119;p1">
                  <a:extLst>
                    <a:ext uri="{FF2B5EF4-FFF2-40B4-BE49-F238E27FC236}">
                      <a16:creationId xmlns:a16="http://schemas.microsoft.com/office/drawing/2014/main" id="{4C15E928-6016-13A1-73B6-925D927CD67A}"/>
                    </a:ext>
                  </a:extLst>
                </p:cNvPr>
                <p:cNvSpPr/>
                <p:nvPr/>
              </p:nvSpPr>
              <p:spPr>
                <a:xfrm>
                  <a:off x="4431946" y="1083142"/>
                  <a:ext cx="1496864" cy="1925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6864" h="1925955" extrusionOk="0">
                      <a:moveTo>
                        <a:pt x="649328" y="0"/>
                      </a:moveTo>
                      <a:lnTo>
                        <a:pt x="650655" y="1213"/>
                      </a:lnTo>
                      <a:cubicBezTo>
                        <a:pt x="1111629" y="459448"/>
                        <a:pt x="1418875" y="1072159"/>
                        <a:pt x="1488241" y="1755193"/>
                      </a:cubicBezTo>
                      <a:lnTo>
                        <a:pt x="1496864" y="1925955"/>
                      </a:lnTo>
                      <a:lnTo>
                        <a:pt x="578696" y="1925955"/>
                      </a:lnTo>
                      <a:lnTo>
                        <a:pt x="574814" y="1849070"/>
                      </a:lnTo>
                      <a:cubicBezTo>
                        <a:pt x="527488" y="1383063"/>
                        <a:pt x="317866" y="965035"/>
                        <a:pt x="3362" y="652400"/>
                      </a:cubicBezTo>
                      <a:lnTo>
                        <a:pt x="0" y="649327"/>
                      </a:lnTo>
                      <a:lnTo>
                        <a:pt x="649328" y="0"/>
                      </a:lnTo>
                      <a:close/>
                    </a:path>
                  </a:pathLst>
                </a:custGeom>
                <a:solidFill>
                  <a:srgbClr val="078BC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33" name="Google Shape;120;p1">
                  <a:extLst>
                    <a:ext uri="{FF2B5EF4-FFF2-40B4-BE49-F238E27FC236}">
                      <a16:creationId xmlns:a16="http://schemas.microsoft.com/office/drawing/2014/main" id="{613EB8C2-9647-EDEC-9777-C45360B5C283}"/>
                    </a:ext>
                  </a:extLst>
                </p:cNvPr>
                <p:cNvSpPr/>
                <p:nvPr/>
              </p:nvSpPr>
              <p:spPr>
                <a:xfrm rot="5400000">
                  <a:off x="4551807" y="2068734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078BC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17" name="Google Shape;121;p1">
                <a:extLst>
                  <a:ext uri="{FF2B5EF4-FFF2-40B4-BE49-F238E27FC236}">
                    <a16:creationId xmlns:a16="http://schemas.microsoft.com/office/drawing/2014/main" id="{09FA39C4-5DB1-A429-6825-14D985F4BB17}"/>
                  </a:ext>
                </a:extLst>
              </p:cNvPr>
              <p:cNvGrpSpPr/>
              <p:nvPr/>
            </p:nvGrpSpPr>
            <p:grpSpPr>
              <a:xfrm>
                <a:off x="10502624" y="3216915"/>
                <a:ext cx="1465311" cy="1931539"/>
                <a:chOff x="4465598" y="3216915"/>
                <a:chExt cx="1465311" cy="1931539"/>
              </a:xfrm>
            </p:grpSpPr>
            <p:sp>
              <p:nvSpPr>
                <p:cNvPr id="30" name="Google Shape;122;p1">
                  <a:extLst>
                    <a:ext uri="{FF2B5EF4-FFF2-40B4-BE49-F238E27FC236}">
                      <a16:creationId xmlns:a16="http://schemas.microsoft.com/office/drawing/2014/main" id="{12858D9F-C9F5-ED00-1667-AACAAF354069}"/>
                    </a:ext>
                  </a:extLst>
                </p:cNvPr>
                <p:cNvSpPr/>
                <p:nvPr/>
              </p:nvSpPr>
              <p:spPr>
                <a:xfrm>
                  <a:off x="4465598" y="3216915"/>
                  <a:ext cx="1465311" cy="1931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5311" h="1931539" extrusionOk="0">
                      <a:moveTo>
                        <a:pt x="547144" y="0"/>
                      </a:moveTo>
                      <a:lnTo>
                        <a:pt x="1465311" y="0"/>
                      </a:lnTo>
                      <a:lnTo>
                        <a:pt x="1454590" y="212326"/>
                      </a:lnTo>
                      <a:cubicBezTo>
                        <a:pt x="1393895" y="809982"/>
                        <a:pt x="1151072" y="1353796"/>
                        <a:pt x="782499" y="1787392"/>
                      </a:cubicBezTo>
                      <a:lnTo>
                        <a:pt x="649164" y="1931539"/>
                      </a:lnTo>
                      <a:lnTo>
                        <a:pt x="0" y="1282375"/>
                      </a:lnTo>
                      <a:lnTo>
                        <a:pt x="82622" y="1193054"/>
                      </a:lnTo>
                      <a:cubicBezTo>
                        <a:pt x="334085" y="897228"/>
                        <a:pt x="499753" y="526206"/>
                        <a:pt x="541163" y="118449"/>
                      </a:cubicBezTo>
                      <a:lnTo>
                        <a:pt x="547144" y="0"/>
                      </a:lnTo>
                      <a:close/>
                    </a:path>
                  </a:pathLst>
                </a:custGeom>
                <a:solidFill>
                  <a:srgbClr val="FFAA0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31" name="Google Shape;123;p1">
                  <a:extLst>
                    <a:ext uri="{FF2B5EF4-FFF2-40B4-BE49-F238E27FC236}">
                      <a16:creationId xmlns:a16="http://schemas.microsoft.com/office/drawing/2014/main" id="{229E400A-3D49-4041-AF67-FB21A3C36C38}"/>
                    </a:ext>
                  </a:extLst>
                </p:cNvPr>
                <p:cNvSpPr/>
                <p:nvPr/>
              </p:nvSpPr>
              <p:spPr>
                <a:xfrm rot="8563291">
                  <a:off x="4611019" y="3557043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FFAA0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18" name="Google Shape;124;p1">
                <a:extLst>
                  <a:ext uri="{FF2B5EF4-FFF2-40B4-BE49-F238E27FC236}">
                    <a16:creationId xmlns:a16="http://schemas.microsoft.com/office/drawing/2014/main" id="{492F8C86-6A00-0ED3-3F8D-65038562A633}"/>
                  </a:ext>
                </a:extLst>
              </p:cNvPr>
              <p:cNvGrpSpPr/>
              <p:nvPr/>
            </p:nvGrpSpPr>
            <p:grpSpPr>
              <a:xfrm>
                <a:off x="9186073" y="4642280"/>
                <a:ext cx="1814969" cy="1376285"/>
                <a:chOff x="3149047" y="4642280"/>
                <a:chExt cx="1814969" cy="1376285"/>
              </a:xfrm>
            </p:grpSpPr>
            <p:sp>
              <p:nvSpPr>
                <p:cNvPr id="28" name="Google Shape;125;p1">
                  <a:extLst>
                    <a:ext uri="{FF2B5EF4-FFF2-40B4-BE49-F238E27FC236}">
                      <a16:creationId xmlns:a16="http://schemas.microsoft.com/office/drawing/2014/main" id="{E0E5FBAE-E888-76C1-A4E8-31707327432B}"/>
                    </a:ext>
                  </a:extLst>
                </p:cNvPr>
                <p:cNvSpPr/>
                <p:nvPr/>
              </p:nvSpPr>
              <p:spPr>
                <a:xfrm>
                  <a:off x="3149047" y="4642280"/>
                  <a:ext cx="1814969" cy="1376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4969" h="1376285" extrusionOk="0">
                      <a:moveTo>
                        <a:pt x="1165642" y="0"/>
                      </a:moveTo>
                      <a:lnTo>
                        <a:pt x="1814969" y="649328"/>
                      </a:lnTo>
                      <a:lnTo>
                        <a:pt x="1753648" y="705375"/>
                      </a:lnTo>
                      <a:cubicBezTo>
                        <a:pt x="1317818" y="1071388"/>
                        <a:pt x="772344" y="1311076"/>
                        <a:pt x="173600" y="1368065"/>
                      </a:cubicBezTo>
                      <a:lnTo>
                        <a:pt x="0" y="1376285"/>
                      </a:lnTo>
                      <a:lnTo>
                        <a:pt x="0" y="458117"/>
                      </a:lnTo>
                      <a:lnTo>
                        <a:pt x="85515" y="454068"/>
                      </a:lnTo>
                      <a:cubicBezTo>
                        <a:pt x="494014" y="415187"/>
                        <a:pt x="866170" y="251657"/>
                        <a:pt x="1163519" y="1941"/>
                      </a:cubicBezTo>
                      <a:lnTo>
                        <a:pt x="1165642" y="0"/>
                      </a:lnTo>
                      <a:close/>
                    </a:path>
                  </a:pathLst>
                </a:custGeom>
                <a:solidFill>
                  <a:srgbClr val="F6656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29" name="Google Shape;126;p1">
                  <a:extLst>
                    <a:ext uri="{FF2B5EF4-FFF2-40B4-BE49-F238E27FC236}">
                      <a16:creationId xmlns:a16="http://schemas.microsoft.com/office/drawing/2014/main" id="{BDE3A294-2180-DE0F-3ABA-648B6F884766}"/>
                    </a:ext>
                  </a:extLst>
                </p:cNvPr>
                <p:cNvSpPr/>
                <p:nvPr/>
              </p:nvSpPr>
              <p:spPr>
                <a:xfrm rot="10800000">
                  <a:off x="3584556" y="4686316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F6656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19" name="Google Shape;127;p1">
                <a:extLst>
                  <a:ext uri="{FF2B5EF4-FFF2-40B4-BE49-F238E27FC236}">
                    <a16:creationId xmlns:a16="http://schemas.microsoft.com/office/drawing/2014/main" id="{C3CE1F44-B9C4-88FB-E32B-4984C4D26E5C}"/>
                  </a:ext>
                </a:extLst>
              </p:cNvPr>
              <p:cNvGrpSpPr/>
              <p:nvPr/>
            </p:nvGrpSpPr>
            <p:grpSpPr>
              <a:xfrm>
                <a:off x="7032274" y="4520005"/>
                <a:ext cx="1945981" cy="1498533"/>
                <a:chOff x="995248" y="4520005"/>
                <a:chExt cx="1945981" cy="1498533"/>
              </a:xfrm>
            </p:grpSpPr>
            <p:sp>
              <p:nvSpPr>
                <p:cNvPr id="26" name="Google Shape;128;p1">
                  <a:extLst>
                    <a:ext uri="{FF2B5EF4-FFF2-40B4-BE49-F238E27FC236}">
                      <a16:creationId xmlns:a16="http://schemas.microsoft.com/office/drawing/2014/main" id="{2BC842F9-7531-E745-2BBE-9A4D434FD9A9}"/>
                    </a:ext>
                  </a:extLst>
                </p:cNvPr>
                <p:cNvSpPr/>
                <p:nvPr/>
              </p:nvSpPr>
              <p:spPr>
                <a:xfrm>
                  <a:off x="995248" y="4520005"/>
                  <a:ext cx="1945981" cy="14985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981" h="1498533" extrusionOk="0">
                      <a:moveTo>
                        <a:pt x="649164" y="0"/>
                      </a:moveTo>
                      <a:lnTo>
                        <a:pt x="660292" y="12030"/>
                      </a:lnTo>
                      <a:cubicBezTo>
                        <a:pt x="974797" y="324665"/>
                        <a:pt x="1394184" y="531907"/>
                        <a:pt x="1861039" y="576343"/>
                      </a:cubicBezTo>
                      <a:lnTo>
                        <a:pt x="1945981" y="580365"/>
                      </a:lnTo>
                      <a:lnTo>
                        <a:pt x="1945981" y="1498533"/>
                      </a:lnTo>
                      <a:lnTo>
                        <a:pt x="1772954" y="1490340"/>
                      </a:lnTo>
                      <a:cubicBezTo>
                        <a:pt x="1088676" y="1425210"/>
                        <a:pt x="473974" y="1121452"/>
                        <a:pt x="12999" y="663217"/>
                      </a:cubicBezTo>
                      <a:lnTo>
                        <a:pt x="0" y="649164"/>
                      </a:lnTo>
                      <a:lnTo>
                        <a:pt x="649164" y="0"/>
                      </a:lnTo>
                      <a:close/>
                    </a:path>
                  </a:pathLst>
                </a:custGeom>
                <a:solidFill>
                  <a:srgbClr val="8F4A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27" name="Google Shape;129;p1">
                  <a:extLst>
                    <a:ext uri="{FF2B5EF4-FFF2-40B4-BE49-F238E27FC236}">
                      <a16:creationId xmlns:a16="http://schemas.microsoft.com/office/drawing/2014/main" id="{1892F6A1-A564-92FE-49D6-4C8CBA87EB32}"/>
                    </a:ext>
                  </a:extLst>
                </p:cNvPr>
                <p:cNvSpPr/>
                <p:nvPr/>
              </p:nvSpPr>
              <p:spPr>
                <a:xfrm rot="-7793196">
                  <a:off x="2031963" y="4653638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8F4A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20" name="Google Shape;130;p1">
                <a:extLst>
                  <a:ext uri="{FF2B5EF4-FFF2-40B4-BE49-F238E27FC236}">
                    <a16:creationId xmlns:a16="http://schemas.microsoft.com/office/drawing/2014/main" id="{D739677B-4819-A144-5A38-929C62DB2C7F}"/>
                  </a:ext>
                </a:extLst>
              </p:cNvPr>
              <p:cNvGrpSpPr/>
              <p:nvPr/>
            </p:nvGrpSpPr>
            <p:grpSpPr>
              <a:xfrm>
                <a:off x="6196965" y="3216915"/>
                <a:ext cx="1377163" cy="1799579"/>
                <a:chOff x="159939" y="3216915"/>
                <a:chExt cx="1377163" cy="1799579"/>
              </a:xfrm>
            </p:grpSpPr>
            <p:sp>
              <p:nvSpPr>
                <p:cNvPr id="24" name="Google Shape;131;p1">
                  <a:extLst>
                    <a:ext uri="{FF2B5EF4-FFF2-40B4-BE49-F238E27FC236}">
                      <a16:creationId xmlns:a16="http://schemas.microsoft.com/office/drawing/2014/main" id="{8013E9BC-17E9-28B2-426F-789106F352C9}"/>
                    </a:ext>
                  </a:extLst>
                </p:cNvPr>
                <p:cNvSpPr/>
                <p:nvPr/>
              </p:nvSpPr>
              <p:spPr>
                <a:xfrm>
                  <a:off x="159939" y="3216915"/>
                  <a:ext cx="1346721" cy="1799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6721" h="1799579" extrusionOk="0">
                      <a:moveTo>
                        <a:pt x="0" y="0"/>
                      </a:moveTo>
                      <a:lnTo>
                        <a:pt x="918168" y="0"/>
                      </a:lnTo>
                      <a:lnTo>
                        <a:pt x="924149" y="118449"/>
                      </a:lnTo>
                      <a:cubicBezTo>
                        <a:pt x="959643" y="467955"/>
                        <a:pt x="1086429" y="790472"/>
                        <a:pt x="1280286" y="1061779"/>
                      </a:cubicBezTo>
                      <a:lnTo>
                        <a:pt x="1346721" y="1146943"/>
                      </a:lnTo>
                      <a:lnTo>
                        <a:pt x="694085" y="1799579"/>
                      </a:lnTo>
                      <a:lnTo>
                        <a:pt x="682813" y="1787392"/>
                      </a:lnTo>
                      <a:cubicBezTo>
                        <a:pt x="314239" y="1353796"/>
                        <a:pt x="71417" y="809982"/>
                        <a:pt x="10721" y="21232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14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25" name="Google Shape;132;p1">
                  <a:extLst>
                    <a:ext uri="{FF2B5EF4-FFF2-40B4-BE49-F238E27FC236}">
                      <a16:creationId xmlns:a16="http://schemas.microsoft.com/office/drawing/2014/main" id="{CCBE6A79-ACF4-41F5-A17B-A341E28EBBCB}"/>
                    </a:ext>
                  </a:extLst>
                </p:cNvPr>
                <p:cNvSpPr/>
                <p:nvPr/>
              </p:nvSpPr>
              <p:spPr>
                <a:xfrm rot="-5137793">
                  <a:off x="1060053" y="3597234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41414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  <p:grpSp>
            <p:nvGrpSpPr>
              <p:cNvPr id="21" name="Google Shape;133;p1">
                <a:extLst>
                  <a:ext uri="{FF2B5EF4-FFF2-40B4-BE49-F238E27FC236}">
                    <a16:creationId xmlns:a16="http://schemas.microsoft.com/office/drawing/2014/main" id="{3A0A32BD-0390-789B-454B-A0DE775C6D05}"/>
                  </a:ext>
                </a:extLst>
              </p:cNvPr>
              <p:cNvGrpSpPr/>
              <p:nvPr/>
            </p:nvGrpSpPr>
            <p:grpSpPr>
              <a:xfrm>
                <a:off x="6199063" y="1214996"/>
                <a:ext cx="1375064" cy="1794101"/>
                <a:chOff x="162037" y="1214996"/>
                <a:chExt cx="1375064" cy="1794101"/>
              </a:xfrm>
            </p:grpSpPr>
            <p:sp>
              <p:nvSpPr>
                <p:cNvPr id="22" name="Google Shape;134;p1">
                  <a:extLst>
                    <a:ext uri="{FF2B5EF4-FFF2-40B4-BE49-F238E27FC236}">
                      <a16:creationId xmlns:a16="http://schemas.microsoft.com/office/drawing/2014/main" id="{B060DE32-AD93-4804-E52D-F63FF7613522}"/>
                    </a:ext>
                  </a:extLst>
                </p:cNvPr>
                <p:cNvSpPr/>
                <p:nvPr/>
              </p:nvSpPr>
              <p:spPr>
                <a:xfrm>
                  <a:off x="162037" y="1214996"/>
                  <a:ext cx="1375064" cy="1794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5064" h="1794101" extrusionOk="0">
                      <a:moveTo>
                        <a:pt x="725367" y="0"/>
                      </a:moveTo>
                      <a:lnTo>
                        <a:pt x="1375064" y="649698"/>
                      </a:lnTo>
                      <a:lnTo>
                        <a:pt x="1278187" y="773886"/>
                      </a:lnTo>
                      <a:cubicBezTo>
                        <a:pt x="1084330" y="1045194"/>
                        <a:pt x="957544" y="1367711"/>
                        <a:pt x="922050" y="1717216"/>
                      </a:cubicBezTo>
                      <a:lnTo>
                        <a:pt x="918168" y="1794101"/>
                      </a:lnTo>
                      <a:lnTo>
                        <a:pt x="0" y="1794101"/>
                      </a:lnTo>
                      <a:lnTo>
                        <a:pt x="8622" y="1623339"/>
                      </a:lnTo>
                      <a:cubicBezTo>
                        <a:pt x="69317" y="1025684"/>
                        <a:pt x="312140" y="481870"/>
                        <a:pt x="680714" y="48274"/>
                      </a:cubicBezTo>
                      <a:lnTo>
                        <a:pt x="725367" y="0"/>
                      </a:lnTo>
                      <a:close/>
                    </a:path>
                  </a:pathLst>
                </a:custGeom>
                <a:solidFill>
                  <a:srgbClr val="2C3F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  <p:sp>
              <p:nvSpPr>
                <p:cNvPr id="23" name="Google Shape;135;p1">
                  <a:extLst>
                    <a:ext uri="{FF2B5EF4-FFF2-40B4-BE49-F238E27FC236}">
                      <a16:creationId xmlns:a16="http://schemas.microsoft.com/office/drawing/2014/main" id="{6AF4FDE0-4C61-A1B9-FD3E-C7476B68CC3E}"/>
                    </a:ext>
                  </a:extLst>
                </p:cNvPr>
                <p:cNvSpPr/>
                <p:nvPr/>
              </p:nvSpPr>
              <p:spPr>
                <a:xfrm rot="-2401478">
                  <a:off x="993235" y="2198136"/>
                  <a:ext cx="383963" cy="5424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963" h="542454" extrusionOk="0">
                      <a:moveTo>
                        <a:pt x="334004" y="0"/>
                      </a:moveTo>
                      <a:lnTo>
                        <a:pt x="383963" y="542454"/>
                      </a:lnTo>
                      <a:lnTo>
                        <a:pt x="0" y="156028"/>
                      </a:lnTo>
                      <a:lnTo>
                        <a:pt x="334004" y="0"/>
                      </a:lnTo>
                      <a:close/>
                    </a:path>
                  </a:pathLst>
                </a:custGeom>
                <a:solidFill>
                  <a:srgbClr val="2C3F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Calibri"/>
                    <a:cs typeface="Segoe UI" panose="020B0502040204020203" pitchFamily="34" charset="0"/>
                    <a:sym typeface="Calibri"/>
                  </a:endParaRPr>
                </a:p>
              </p:txBody>
            </p:sp>
          </p:grpSp>
        </p:grpSp>
      </p:grpSp>
      <p:grpSp>
        <p:nvGrpSpPr>
          <p:cNvPr id="54" name="Google Shape;136;p1">
            <a:extLst>
              <a:ext uri="{FF2B5EF4-FFF2-40B4-BE49-F238E27FC236}">
                <a16:creationId xmlns:a16="http://schemas.microsoft.com/office/drawing/2014/main" id="{60D6DD3F-2604-B377-759E-E19828056739}"/>
              </a:ext>
            </a:extLst>
          </p:cNvPr>
          <p:cNvGrpSpPr/>
          <p:nvPr/>
        </p:nvGrpSpPr>
        <p:grpSpPr>
          <a:xfrm>
            <a:off x="5152211" y="1751892"/>
            <a:ext cx="3234808" cy="3234808"/>
            <a:chOff x="3717880" y="1748073"/>
            <a:chExt cx="2256359" cy="2256359"/>
          </a:xfrm>
        </p:grpSpPr>
        <p:sp>
          <p:nvSpPr>
            <p:cNvPr id="55" name="Google Shape;137;p1">
              <a:extLst>
                <a:ext uri="{FF2B5EF4-FFF2-40B4-BE49-F238E27FC236}">
                  <a16:creationId xmlns:a16="http://schemas.microsoft.com/office/drawing/2014/main" id="{7F0D4F1D-1A3A-5594-2E48-60F7F61A8CA2}"/>
                </a:ext>
              </a:extLst>
            </p:cNvPr>
            <p:cNvSpPr/>
            <p:nvPr/>
          </p:nvSpPr>
          <p:spPr>
            <a:xfrm rot="2101201" flipH="1">
              <a:off x="4036060" y="2066253"/>
              <a:ext cx="1620000" cy="1620000"/>
            </a:xfrm>
            <a:prstGeom prst="ellipse">
              <a:avLst/>
            </a:prstGeom>
            <a:gradFill>
              <a:gsLst>
                <a:gs pos="0">
                  <a:srgbClr val="D8D8D8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  <a:effectLst>
              <a:outerShdw blurRad="4699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endParaRPr>
            </a:p>
          </p:txBody>
        </p:sp>
        <p:sp>
          <p:nvSpPr>
            <p:cNvPr id="56" name="Google Shape;138;p1">
              <a:extLst>
                <a:ext uri="{FF2B5EF4-FFF2-40B4-BE49-F238E27FC236}">
                  <a16:creationId xmlns:a16="http://schemas.microsoft.com/office/drawing/2014/main" id="{B5964CA0-61AE-DECC-A402-511A2BC73938}"/>
                </a:ext>
              </a:extLst>
            </p:cNvPr>
            <p:cNvSpPr/>
            <p:nvPr/>
          </p:nvSpPr>
          <p:spPr>
            <a:xfrm rot="2101201" flipH="1">
              <a:off x="4167087" y="2195775"/>
              <a:ext cx="1368000" cy="1368000"/>
            </a:xfrm>
            <a:prstGeom prst="ellipse">
              <a:avLst/>
            </a:prstGeom>
            <a:gradFill>
              <a:gsLst>
                <a:gs pos="0">
                  <a:srgbClr val="D8D8D8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  <a:effectLst>
              <a:outerShdw blurRad="4699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endParaRPr>
            </a:p>
          </p:txBody>
        </p:sp>
      </p:grpSp>
      <p:pic>
        <p:nvPicPr>
          <p:cNvPr id="57" name="Google Shape;139;p1" descr="Bar chart">
            <a:extLst>
              <a:ext uri="{FF2B5EF4-FFF2-40B4-BE49-F238E27FC236}">
                <a16:creationId xmlns:a16="http://schemas.microsoft.com/office/drawing/2014/main" id="{C0ACC6CF-BDBE-8661-7F78-BAF58678F1C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3074" y="5258185"/>
            <a:ext cx="741134" cy="686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148;p1">
            <a:extLst>
              <a:ext uri="{FF2B5EF4-FFF2-40B4-BE49-F238E27FC236}">
                <a16:creationId xmlns:a16="http://schemas.microsoft.com/office/drawing/2014/main" id="{9AABD23C-0963-BC44-89C5-F784CADCDD50}"/>
              </a:ext>
            </a:extLst>
          </p:cNvPr>
          <p:cNvGrpSpPr/>
          <p:nvPr/>
        </p:nvGrpSpPr>
        <p:grpSpPr>
          <a:xfrm>
            <a:off x="8451851" y="890745"/>
            <a:ext cx="1935332" cy="162358"/>
            <a:chOff x="7107022" y="2680840"/>
            <a:chExt cx="3224324" cy="583551"/>
          </a:xfrm>
        </p:grpSpPr>
        <p:cxnSp>
          <p:nvCxnSpPr>
            <p:cNvPr id="67" name="Google Shape;149;p1">
              <a:extLst>
                <a:ext uri="{FF2B5EF4-FFF2-40B4-BE49-F238E27FC236}">
                  <a16:creationId xmlns:a16="http://schemas.microsoft.com/office/drawing/2014/main" id="{54C37C6A-A75E-CD78-F68C-DB950E71D527}"/>
                </a:ext>
              </a:extLst>
            </p:cNvPr>
            <p:cNvCxnSpPr/>
            <p:nvPr/>
          </p:nvCxnSpPr>
          <p:spPr>
            <a:xfrm rot="10800000" flipH="1">
              <a:off x="7107022" y="2680840"/>
              <a:ext cx="919031" cy="58355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68" name="Google Shape;150;p1">
              <a:extLst>
                <a:ext uri="{FF2B5EF4-FFF2-40B4-BE49-F238E27FC236}">
                  <a16:creationId xmlns:a16="http://schemas.microsoft.com/office/drawing/2014/main" id="{89441C82-E6A7-6916-CA98-4723E7A443CA}"/>
                </a:ext>
              </a:extLst>
            </p:cNvPr>
            <p:cNvCxnSpPr/>
            <p:nvPr/>
          </p:nvCxnSpPr>
          <p:spPr>
            <a:xfrm>
              <a:off x="8026053" y="2680840"/>
              <a:ext cx="2305293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oval" w="med" len="med"/>
            </a:ln>
          </p:spPr>
        </p:cxnSp>
      </p:grpSp>
      <p:sp>
        <p:nvSpPr>
          <p:cNvPr id="69" name="Google Shape;151;p1">
            <a:extLst>
              <a:ext uri="{FF2B5EF4-FFF2-40B4-BE49-F238E27FC236}">
                <a16:creationId xmlns:a16="http://schemas.microsoft.com/office/drawing/2014/main" id="{AC5364CE-3C97-AC22-41A4-AB843CDE73EF}"/>
              </a:ext>
            </a:extLst>
          </p:cNvPr>
          <p:cNvSpPr txBox="1"/>
          <p:nvPr/>
        </p:nvSpPr>
        <p:spPr>
          <a:xfrm>
            <a:off x="9049118" y="977891"/>
            <a:ext cx="2281818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ສຳພາດ ແລະ ວັດແທກ</a:t>
            </a: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ຮ່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າງກາຍແມ່ ແລະ ເດັກ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cxnSp>
        <p:nvCxnSpPr>
          <p:cNvPr id="70" name="Google Shape;153;p1">
            <a:extLst>
              <a:ext uri="{FF2B5EF4-FFF2-40B4-BE49-F238E27FC236}">
                <a16:creationId xmlns:a16="http://schemas.microsoft.com/office/drawing/2014/main" id="{1F0550D5-7958-AB4C-21B1-871AE5F827C3}"/>
              </a:ext>
            </a:extLst>
          </p:cNvPr>
          <p:cNvCxnSpPr>
            <a:cxnSpLocks/>
          </p:cNvCxnSpPr>
          <p:nvPr/>
        </p:nvCxnSpPr>
        <p:spPr>
          <a:xfrm flipV="1">
            <a:off x="9386389" y="2401146"/>
            <a:ext cx="2497086" cy="1325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oval" w="med" len="med"/>
          </a:ln>
        </p:spPr>
      </p:cxnSp>
      <p:sp>
        <p:nvSpPr>
          <p:cNvPr id="71" name="Google Shape;154;p1">
            <a:extLst>
              <a:ext uri="{FF2B5EF4-FFF2-40B4-BE49-F238E27FC236}">
                <a16:creationId xmlns:a16="http://schemas.microsoft.com/office/drawing/2014/main" id="{FA0BD5FE-1821-D3BD-D0F8-36C545BD6D69}"/>
              </a:ext>
            </a:extLst>
          </p:cNvPr>
          <p:cNvSpPr txBox="1"/>
          <p:nvPr/>
        </p:nvSpPr>
        <p:spPr>
          <a:xfrm>
            <a:off x="9633347" y="2391512"/>
            <a:ext cx="1876104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ນຳໃຊ້ການລົງຕິດຕາມ ແລະ ກວດສອບຂໍ້ມູນ</a:t>
            </a:r>
            <a:endParaRPr kumimoji="0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72" name="Google Shape;155;p1">
            <a:extLst>
              <a:ext uri="{FF2B5EF4-FFF2-40B4-BE49-F238E27FC236}">
                <a16:creationId xmlns:a16="http://schemas.microsoft.com/office/drawing/2014/main" id="{BAAB93DD-8FD2-2AA3-0D56-2FFAD38AB584}"/>
              </a:ext>
            </a:extLst>
          </p:cNvPr>
          <p:cNvSpPr txBox="1"/>
          <p:nvPr/>
        </p:nvSpPr>
        <p:spPr>
          <a:xfrm>
            <a:off x="9539651" y="1686977"/>
            <a:ext cx="251836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ການກວດສອບຄຸນນະພາບຂໍ້ມູນ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cxnSp>
        <p:nvCxnSpPr>
          <p:cNvPr id="73" name="Google Shape;156;p1">
            <a:extLst>
              <a:ext uri="{FF2B5EF4-FFF2-40B4-BE49-F238E27FC236}">
                <a16:creationId xmlns:a16="http://schemas.microsoft.com/office/drawing/2014/main" id="{863515ED-B9C1-0030-5B98-9D818067BD89}"/>
              </a:ext>
            </a:extLst>
          </p:cNvPr>
          <p:cNvCxnSpPr>
            <a:cxnSpLocks/>
          </p:cNvCxnSpPr>
          <p:nvPr/>
        </p:nvCxnSpPr>
        <p:spPr>
          <a:xfrm>
            <a:off x="9505197" y="4277190"/>
            <a:ext cx="237427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oval" w="med" len="med"/>
          </a:ln>
        </p:spPr>
      </p:cxnSp>
      <p:sp>
        <p:nvSpPr>
          <p:cNvPr id="74" name="Google Shape;157;p1">
            <a:extLst>
              <a:ext uri="{FF2B5EF4-FFF2-40B4-BE49-F238E27FC236}">
                <a16:creationId xmlns:a16="http://schemas.microsoft.com/office/drawing/2014/main" id="{F31AFFA1-9839-714B-486A-ACD5C21DE848}"/>
              </a:ext>
            </a:extLst>
          </p:cNvPr>
          <p:cNvSpPr txBox="1"/>
          <p:nvPr/>
        </p:nvSpPr>
        <p:spPr>
          <a:xfrm>
            <a:off x="8715997" y="6090461"/>
            <a:ext cx="3163471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ວິເຄາະ ແລະ ເຜີຍແຜ່ຜົນໃຫ້ກັບນັກວາງແຜນເພື່ອເປັນບ່ອນອີງໃນການວາງມາດຕະການແກ້ໄຂ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75" name="Google Shape;158;p1">
            <a:extLst>
              <a:ext uri="{FF2B5EF4-FFF2-40B4-BE49-F238E27FC236}">
                <a16:creationId xmlns:a16="http://schemas.microsoft.com/office/drawing/2014/main" id="{8BF04BC2-A09D-7C50-CA97-011747D5EE18}"/>
              </a:ext>
            </a:extLst>
          </p:cNvPr>
          <p:cNvSpPr txBox="1"/>
          <p:nvPr/>
        </p:nvSpPr>
        <p:spPr>
          <a:xfrm>
            <a:off x="8782041" y="5364696"/>
            <a:ext cx="346433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ການວິເຄາະ, ເຜີຍແຜ່ຂໍ້ມູນ, ແລະ ການມາດຕະການແກ້ໄຂ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grpSp>
        <p:nvGrpSpPr>
          <p:cNvPr id="76" name="Google Shape;159;p1">
            <a:extLst>
              <a:ext uri="{FF2B5EF4-FFF2-40B4-BE49-F238E27FC236}">
                <a16:creationId xmlns:a16="http://schemas.microsoft.com/office/drawing/2014/main" id="{7DA0F057-77D3-40FF-CE50-AD6DD2239140}"/>
              </a:ext>
            </a:extLst>
          </p:cNvPr>
          <p:cNvGrpSpPr/>
          <p:nvPr/>
        </p:nvGrpSpPr>
        <p:grpSpPr>
          <a:xfrm>
            <a:off x="8242026" y="5855259"/>
            <a:ext cx="1542022" cy="191376"/>
            <a:chOff x="8125333" y="4745260"/>
            <a:chExt cx="2389596" cy="203034"/>
          </a:xfrm>
        </p:grpSpPr>
        <p:cxnSp>
          <p:nvCxnSpPr>
            <p:cNvPr id="77" name="Google Shape;160;p1">
              <a:extLst>
                <a:ext uri="{FF2B5EF4-FFF2-40B4-BE49-F238E27FC236}">
                  <a16:creationId xmlns:a16="http://schemas.microsoft.com/office/drawing/2014/main" id="{E51FDF1B-A628-BF3A-F975-110A0EC10DBF}"/>
                </a:ext>
              </a:extLst>
            </p:cNvPr>
            <p:cNvCxnSpPr/>
            <p:nvPr/>
          </p:nvCxnSpPr>
          <p:spPr>
            <a:xfrm>
              <a:off x="8125333" y="4745260"/>
              <a:ext cx="522140" cy="203034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78" name="Google Shape;161;p1">
              <a:extLst>
                <a:ext uri="{FF2B5EF4-FFF2-40B4-BE49-F238E27FC236}">
                  <a16:creationId xmlns:a16="http://schemas.microsoft.com/office/drawing/2014/main" id="{A6D0FACC-6E18-5D9A-9129-37008B475402}"/>
                </a:ext>
              </a:extLst>
            </p:cNvPr>
            <p:cNvCxnSpPr/>
            <p:nvPr/>
          </p:nvCxnSpPr>
          <p:spPr>
            <a:xfrm>
              <a:off x="8647472" y="4948294"/>
              <a:ext cx="186745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oval" w="med" len="med"/>
            </a:ln>
          </p:spPr>
        </p:cxnSp>
      </p:grpSp>
      <p:sp>
        <p:nvSpPr>
          <p:cNvPr id="79" name="Google Shape;163;p1">
            <a:extLst>
              <a:ext uri="{FF2B5EF4-FFF2-40B4-BE49-F238E27FC236}">
                <a16:creationId xmlns:a16="http://schemas.microsoft.com/office/drawing/2014/main" id="{ABE9D63B-3312-3FEE-1B11-3F62BF535059}"/>
              </a:ext>
            </a:extLst>
          </p:cNvPr>
          <p:cNvSpPr txBox="1"/>
          <p:nvPr/>
        </p:nvSpPr>
        <p:spPr>
          <a:xfrm>
            <a:off x="9695962" y="3834964"/>
            <a:ext cx="28940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ກອບເວລາ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grpSp>
        <p:nvGrpSpPr>
          <p:cNvPr id="80" name="Google Shape;164;p1">
            <a:extLst>
              <a:ext uri="{FF2B5EF4-FFF2-40B4-BE49-F238E27FC236}">
                <a16:creationId xmlns:a16="http://schemas.microsoft.com/office/drawing/2014/main" id="{4FA82D13-F98A-DF31-A5A8-31D0EE343A36}"/>
              </a:ext>
            </a:extLst>
          </p:cNvPr>
          <p:cNvGrpSpPr/>
          <p:nvPr/>
        </p:nvGrpSpPr>
        <p:grpSpPr>
          <a:xfrm>
            <a:off x="2731927" y="5707424"/>
            <a:ext cx="2373395" cy="159631"/>
            <a:chOff x="1804697" y="4994858"/>
            <a:chExt cx="2493744" cy="316190"/>
          </a:xfrm>
        </p:grpSpPr>
        <p:cxnSp>
          <p:nvCxnSpPr>
            <p:cNvPr id="81" name="Google Shape;165;p1">
              <a:extLst>
                <a:ext uri="{FF2B5EF4-FFF2-40B4-BE49-F238E27FC236}">
                  <a16:creationId xmlns:a16="http://schemas.microsoft.com/office/drawing/2014/main" id="{33584FFE-4499-92EE-591A-1D177391AD3D}"/>
                </a:ext>
              </a:extLst>
            </p:cNvPr>
            <p:cNvCxnSpPr/>
            <p:nvPr/>
          </p:nvCxnSpPr>
          <p:spPr>
            <a:xfrm flipH="1">
              <a:off x="3800475" y="4994858"/>
              <a:ext cx="497966" cy="31619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82" name="Google Shape;166;p1">
              <a:extLst>
                <a:ext uri="{FF2B5EF4-FFF2-40B4-BE49-F238E27FC236}">
                  <a16:creationId xmlns:a16="http://schemas.microsoft.com/office/drawing/2014/main" id="{3CE7A940-9C05-D389-DA92-20A1EE67553C}"/>
                </a:ext>
              </a:extLst>
            </p:cNvPr>
            <p:cNvCxnSpPr/>
            <p:nvPr/>
          </p:nvCxnSpPr>
          <p:spPr>
            <a:xfrm rot="10800000">
              <a:off x="1804697" y="5311048"/>
              <a:ext cx="199577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oval" w="med" len="med"/>
            </a:ln>
          </p:spPr>
        </p:cxnSp>
      </p:grpSp>
      <p:sp>
        <p:nvSpPr>
          <p:cNvPr id="84" name="Google Shape;168;p1">
            <a:extLst>
              <a:ext uri="{FF2B5EF4-FFF2-40B4-BE49-F238E27FC236}">
                <a16:creationId xmlns:a16="http://schemas.microsoft.com/office/drawing/2014/main" id="{C68A301F-FA03-B42E-F45B-D1D72DC6FF4C}"/>
              </a:ext>
            </a:extLst>
          </p:cNvPr>
          <p:cNvSpPr txBox="1"/>
          <p:nvPr/>
        </p:nvSpPr>
        <p:spPr>
          <a:xfrm>
            <a:off x="1666563" y="5380415"/>
            <a:ext cx="32988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ການສ້າງຄວາມອາດສາມາດ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cxnSp>
        <p:nvCxnSpPr>
          <p:cNvPr id="85" name="Google Shape;169;p1">
            <a:extLst>
              <a:ext uri="{FF2B5EF4-FFF2-40B4-BE49-F238E27FC236}">
                <a16:creationId xmlns:a16="http://schemas.microsoft.com/office/drawing/2014/main" id="{EEA640C8-99A8-3521-8BAD-E2CE6DF6432E}"/>
              </a:ext>
            </a:extLst>
          </p:cNvPr>
          <p:cNvCxnSpPr>
            <a:cxnSpLocks/>
          </p:cNvCxnSpPr>
          <p:nvPr/>
        </p:nvCxnSpPr>
        <p:spPr>
          <a:xfrm flipH="1" flipV="1">
            <a:off x="1069028" y="3961139"/>
            <a:ext cx="2822332" cy="2825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oval" w="med" len="med"/>
          </a:ln>
        </p:spPr>
      </p:cxnSp>
      <p:sp>
        <p:nvSpPr>
          <p:cNvPr id="86" name="Google Shape;170;p1">
            <a:extLst>
              <a:ext uri="{FF2B5EF4-FFF2-40B4-BE49-F238E27FC236}">
                <a16:creationId xmlns:a16="http://schemas.microsoft.com/office/drawing/2014/main" id="{43C5EB1D-86FC-A24E-2FAC-B97A0FD403DC}"/>
              </a:ext>
            </a:extLst>
          </p:cNvPr>
          <p:cNvSpPr txBox="1"/>
          <p:nvPr/>
        </p:nvSpPr>
        <p:spPr>
          <a:xfrm>
            <a:off x="855880" y="3463954"/>
            <a:ext cx="29988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ການອອກແບບສຳຫລວດ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cxnSp>
        <p:nvCxnSpPr>
          <p:cNvPr id="87" name="Google Shape;171;p1">
            <a:extLst>
              <a:ext uri="{FF2B5EF4-FFF2-40B4-BE49-F238E27FC236}">
                <a16:creationId xmlns:a16="http://schemas.microsoft.com/office/drawing/2014/main" id="{D7413E3D-A791-0C52-9953-6F9C561EC648}"/>
              </a:ext>
            </a:extLst>
          </p:cNvPr>
          <p:cNvCxnSpPr>
            <a:cxnSpLocks/>
          </p:cNvCxnSpPr>
          <p:nvPr/>
        </p:nvCxnSpPr>
        <p:spPr>
          <a:xfrm flipH="1" flipV="1">
            <a:off x="1795214" y="2416479"/>
            <a:ext cx="2238063" cy="1025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miter lim="800000"/>
            <a:headEnd type="none" w="sm" len="sm"/>
            <a:tailEnd type="oval" w="med" len="med"/>
          </a:ln>
        </p:spPr>
      </p:cxnSp>
      <p:sp>
        <p:nvSpPr>
          <p:cNvPr id="88" name="Google Shape;172;p1">
            <a:extLst>
              <a:ext uri="{FF2B5EF4-FFF2-40B4-BE49-F238E27FC236}">
                <a16:creationId xmlns:a16="http://schemas.microsoft.com/office/drawing/2014/main" id="{B88E1438-AD2B-9086-6898-4E77C5A05B1B}"/>
              </a:ext>
            </a:extLst>
          </p:cNvPr>
          <p:cNvSpPr txBox="1"/>
          <p:nvPr/>
        </p:nvSpPr>
        <p:spPr>
          <a:xfrm>
            <a:off x="1516647" y="2434830"/>
            <a:ext cx="2226191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ໂພຊະນາການ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, 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ນ້ຳສະອາດ ແລະ ສຸຂະອານາ ແລະ ການຄ້ຳປະກັນສະບຽງອາຫານ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89" name="Google Shape;173;p1">
            <a:extLst>
              <a:ext uri="{FF2B5EF4-FFF2-40B4-BE49-F238E27FC236}">
                <a16:creationId xmlns:a16="http://schemas.microsoft.com/office/drawing/2014/main" id="{DB7D593B-3C66-FCCF-2103-238421FAE5CA}"/>
              </a:ext>
            </a:extLst>
          </p:cNvPr>
          <p:cNvSpPr txBox="1"/>
          <p:nvPr/>
        </p:nvSpPr>
        <p:spPr>
          <a:xfrm>
            <a:off x="1834104" y="1999008"/>
            <a:ext cx="192971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ຕົວຊີ້ວັດ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grpSp>
        <p:nvGrpSpPr>
          <p:cNvPr id="90" name="Google Shape;174;p1">
            <a:extLst>
              <a:ext uri="{FF2B5EF4-FFF2-40B4-BE49-F238E27FC236}">
                <a16:creationId xmlns:a16="http://schemas.microsoft.com/office/drawing/2014/main" id="{11FE71B7-7103-14F5-5762-3FC8E0DDA47F}"/>
              </a:ext>
            </a:extLst>
          </p:cNvPr>
          <p:cNvGrpSpPr/>
          <p:nvPr/>
        </p:nvGrpSpPr>
        <p:grpSpPr>
          <a:xfrm>
            <a:off x="3009200" y="867257"/>
            <a:ext cx="2143010" cy="168328"/>
            <a:chOff x="1582038" y="2697524"/>
            <a:chExt cx="3387959" cy="830984"/>
          </a:xfrm>
        </p:grpSpPr>
        <p:cxnSp>
          <p:nvCxnSpPr>
            <p:cNvPr id="91" name="Google Shape;175;p1">
              <a:extLst>
                <a:ext uri="{FF2B5EF4-FFF2-40B4-BE49-F238E27FC236}">
                  <a16:creationId xmlns:a16="http://schemas.microsoft.com/office/drawing/2014/main" id="{1480CCCC-44FF-D24A-41D8-9B2EA49EDB12}"/>
                </a:ext>
              </a:extLst>
            </p:cNvPr>
            <p:cNvCxnSpPr/>
            <p:nvPr/>
          </p:nvCxnSpPr>
          <p:spPr>
            <a:xfrm rot="10800000">
              <a:off x="3661285" y="2697524"/>
              <a:ext cx="1308712" cy="830984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92" name="Google Shape;176;p1">
              <a:extLst>
                <a:ext uri="{FF2B5EF4-FFF2-40B4-BE49-F238E27FC236}">
                  <a16:creationId xmlns:a16="http://schemas.microsoft.com/office/drawing/2014/main" id="{5FCB487E-6216-C1DC-4A81-0BF88FB3B217}"/>
                </a:ext>
              </a:extLst>
            </p:cNvPr>
            <p:cNvCxnSpPr/>
            <p:nvPr/>
          </p:nvCxnSpPr>
          <p:spPr>
            <a:xfrm rot="10800000">
              <a:off x="1582038" y="2697524"/>
              <a:ext cx="207924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miter lim="800000"/>
              <a:headEnd type="none" w="sm" len="sm"/>
              <a:tailEnd type="oval" w="med" len="med"/>
            </a:ln>
          </p:spPr>
        </p:cxnSp>
      </p:grpSp>
      <p:sp>
        <p:nvSpPr>
          <p:cNvPr id="93" name="Google Shape;177;p1">
            <a:extLst>
              <a:ext uri="{FF2B5EF4-FFF2-40B4-BE49-F238E27FC236}">
                <a16:creationId xmlns:a16="http://schemas.microsoft.com/office/drawing/2014/main" id="{35B35563-803B-BADD-9400-11E5827DE7EE}"/>
              </a:ext>
            </a:extLst>
          </p:cNvPr>
          <p:cNvSpPr txBox="1"/>
          <p:nvPr/>
        </p:nvSpPr>
        <p:spPr>
          <a:xfrm>
            <a:off x="2362635" y="890745"/>
            <a:ext cx="223105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ແມ່ ແລະ ເດັກນ້ອຍ </a:t>
            </a:r>
            <a:r>
              <a:rPr lang="en-GB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6-59</a:t>
            </a: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 ເດືອນ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Calibri"/>
              <a:cs typeface="Segoe UI" panose="020B0502040204020203" pitchFamily="34" charset="0"/>
              <a:sym typeface="Calibri"/>
            </a:endParaRPr>
          </a:p>
        </p:txBody>
      </p:sp>
      <p:sp>
        <p:nvSpPr>
          <p:cNvPr id="94" name="Google Shape;178;p1">
            <a:extLst>
              <a:ext uri="{FF2B5EF4-FFF2-40B4-BE49-F238E27FC236}">
                <a16:creationId xmlns:a16="http://schemas.microsoft.com/office/drawing/2014/main" id="{664497FB-41A6-6578-0840-F0CAFAAF3C21}"/>
              </a:ext>
            </a:extLst>
          </p:cNvPr>
          <p:cNvSpPr txBox="1"/>
          <p:nvPr/>
        </p:nvSpPr>
        <p:spPr>
          <a:xfrm>
            <a:off x="1866734" y="242559"/>
            <a:ext cx="281654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ປະຊາກອນກຸ່ມເປົ້າຫມາຍ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99" name="Google Shape;155;p1">
            <a:extLst>
              <a:ext uri="{FF2B5EF4-FFF2-40B4-BE49-F238E27FC236}">
                <a16:creationId xmlns:a16="http://schemas.microsoft.com/office/drawing/2014/main" id="{F6F9E877-54A9-33E3-E12E-5625C1606803}"/>
              </a:ext>
            </a:extLst>
          </p:cNvPr>
          <p:cNvSpPr txBox="1"/>
          <p:nvPr/>
        </p:nvSpPr>
        <p:spPr>
          <a:xfrm>
            <a:off x="8782041" y="436473"/>
            <a:ext cx="249708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ການເກັບກຳຂໍ້ມູນ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100" name="Google Shape;172;p1">
            <a:extLst>
              <a:ext uri="{FF2B5EF4-FFF2-40B4-BE49-F238E27FC236}">
                <a16:creationId xmlns:a16="http://schemas.microsoft.com/office/drawing/2014/main" id="{C5A9E73D-4BC9-C99A-8920-952E25908ED1}"/>
              </a:ext>
            </a:extLst>
          </p:cNvPr>
          <p:cNvSpPr txBox="1"/>
          <p:nvPr/>
        </p:nvSpPr>
        <p:spPr>
          <a:xfrm>
            <a:off x="1076145" y="4051585"/>
            <a:ext cx="3002691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ຈຳນວນຕົວຢ່າງ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: 1,500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 ຄຮ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, 2-6 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ເຂດ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(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ບ້ານ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) 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ຕໍ່ແຂວງ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, 75 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ເຂດ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(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ບ້ານ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) 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ລວມ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1500/75 = 20 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ຄຮ ຕໍ່ ເຂດ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(</a:t>
            </a:r>
            <a:r>
              <a:rPr kumimoji="0" lang="lo-L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ບ້ານ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)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101" name="Google Shape;172;p1">
            <a:extLst>
              <a:ext uri="{FF2B5EF4-FFF2-40B4-BE49-F238E27FC236}">
                <a16:creationId xmlns:a16="http://schemas.microsoft.com/office/drawing/2014/main" id="{AA9FCDD6-5C94-9D87-414E-7D5DF2DE88DF}"/>
              </a:ext>
            </a:extLst>
          </p:cNvPr>
          <p:cNvSpPr txBox="1"/>
          <p:nvPr/>
        </p:nvSpPr>
        <p:spPr>
          <a:xfrm>
            <a:off x="2624328" y="5928899"/>
            <a:ext cx="285497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ຝຶກພະນັກງານຫລາຍຂະແໜງການຂັ້ນແຂວງ ວິທີການດຳເນີນສຳຫລວດ ພ້ອມດ້ວຍເຄື່ອງມື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102" name="Google Shape;172;p1">
            <a:extLst>
              <a:ext uri="{FF2B5EF4-FFF2-40B4-BE49-F238E27FC236}">
                <a16:creationId xmlns:a16="http://schemas.microsoft.com/office/drawing/2014/main" id="{4B8D3FA8-583D-984F-6D85-5B9E4D6EABC2}"/>
              </a:ext>
            </a:extLst>
          </p:cNvPr>
          <p:cNvSpPr txBox="1"/>
          <p:nvPr/>
        </p:nvSpPr>
        <p:spPr>
          <a:xfrm>
            <a:off x="9510779" y="4365117"/>
            <a:ext cx="2237876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1000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ຮັບປະກັນການເກັບກຳຂໍ້ມູນໃຫ້ຕໍ່ເນື່ອງ ແລະ ທັນເວລາ ກ່ອນ ແລະ ຫລັງການເກັບກ່ຽວຜົນຜະລິດ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20004" pitchFamily="2" charset="0"/>
              <a:ea typeface="Calibri"/>
              <a:cs typeface="Phetsarath OT" panose="02000500000000020004" pitchFamily="2" charset="0"/>
              <a:sym typeface="Calibri"/>
            </a:endParaRPr>
          </a:p>
        </p:txBody>
      </p:sp>
      <p:sp>
        <p:nvSpPr>
          <p:cNvPr id="110" name="Google Shape;173;p1">
            <a:extLst>
              <a:ext uri="{FF2B5EF4-FFF2-40B4-BE49-F238E27FC236}">
                <a16:creationId xmlns:a16="http://schemas.microsoft.com/office/drawing/2014/main" id="{4FC823E9-3DF8-58A4-350D-5BC218AE0F57}"/>
              </a:ext>
            </a:extLst>
          </p:cNvPr>
          <p:cNvSpPr txBox="1"/>
          <p:nvPr/>
        </p:nvSpPr>
        <p:spPr>
          <a:xfrm>
            <a:off x="5750875" y="3141139"/>
            <a:ext cx="206119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dirty="0">
                <a:solidFill>
                  <a:prstClr val="black"/>
                </a:solidFill>
                <a:latin typeface="Phetsarath OT" panose="02000500000000020004" pitchFamily="2" charset="0"/>
                <a:ea typeface="Calibri"/>
                <a:cs typeface="Phetsarath OT" panose="02000500000000020004" pitchFamily="2" charset="0"/>
                <a:sym typeface="Calibri"/>
              </a:rPr>
              <a:t>ລະບົບເຝົ້າລະວັ</a:t>
            </a:r>
            <a:r>
              <a:rPr lang="lo-LA" sz="2000" b="1" dirty="0">
                <a:solidFill>
                  <a:prstClr val="black"/>
                </a:solidFill>
                <a:latin typeface="Segoe UI" panose="020B0502040204020203" pitchFamily="34" charset="0"/>
                <a:ea typeface="Calibri"/>
                <a:cs typeface="Segoe UI" panose="020B0502040204020203" pitchFamily="34" charset="0"/>
                <a:sym typeface="Calibri"/>
              </a:rPr>
              <a:t>ງ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Calibri"/>
              <a:cs typeface="Segoe UI" panose="020B0502040204020203" pitchFamily="34" charset="0"/>
              <a:sym typeface="Calibri"/>
            </a:endParaRPr>
          </a:p>
        </p:txBody>
      </p:sp>
      <p:pic>
        <p:nvPicPr>
          <p:cNvPr id="112" name="Graphic 111" descr="Classroom with solid fill">
            <a:extLst>
              <a:ext uri="{FF2B5EF4-FFF2-40B4-BE49-F238E27FC236}">
                <a16:creationId xmlns:a16="http://schemas.microsoft.com/office/drawing/2014/main" id="{32AE22E4-550C-D6FE-23A3-9F0EA5F13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7598" y="5151625"/>
            <a:ext cx="738771" cy="738771"/>
          </a:xfrm>
          <a:prstGeom prst="rect">
            <a:avLst/>
          </a:prstGeom>
        </p:spPr>
      </p:pic>
      <p:pic>
        <p:nvPicPr>
          <p:cNvPr id="60" name="Graphic 59" descr="Woman with kid with solid fill">
            <a:extLst>
              <a:ext uri="{FF2B5EF4-FFF2-40B4-BE49-F238E27FC236}">
                <a16:creationId xmlns:a16="http://schemas.microsoft.com/office/drawing/2014/main" id="{0CF36A41-C0A5-72B7-3AA8-EC294A53B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0276" y="767788"/>
            <a:ext cx="838444" cy="730740"/>
          </a:xfrm>
          <a:prstGeom prst="rect">
            <a:avLst/>
          </a:prstGeom>
        </p:spPr>
      </p:pic>
      <p:pic>
        <p:nvPicPr>
          <p:cNvPr id="62" name="Graphic 61" descr="Weight Loss with solid fill">
            <a:extLst>
              <a:ext uri="{FF2B5EF4-FFF2-40B4-BE49-F238E27FC236}">
                <a16:creationId xmlns:a16="http://schemas.microsoft.com/office/drawing/2014/main" id="{EA6F95AA-8841-53DF-2DFA-982C39DED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0027" y="722782"/>
            <a:ext cx="914400" cy="914400"/>
          </a:xfrm>
          <a:prstGeom prst="rect">
            <a:avLst/>
          </a:prstGeom>
        </p:spPr>
      </p:pic>
      <p:pic>
        <p:nvPicPr>
          <p:cNvPr id="105" name="Graphic 104" descr="Clipboard Checked with solid fill">
            <a:extLst>
              <a:ext uri="{FF2B5EF4-FFF2-40B4-BE49-F238E27FC236}">
                <a16:creationId xmlns:a16="http://schemas.microsoft.com/office/drawing/2014/main" id="{1B6F639B-0D04-E895-5908-16568984A8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86994" y="2015110"/>
            <a:ext cx="884053" cy="884053"/>
          </a:xfrm>
          <a:prstGeom prst="rect">
            <a:avLst/>
          </a:prstGeom>
        </p:spPr>
      </p:pic>
      <p:pic>
        <p:nvPicPr>
          <p:cNvPr id="108" name="Graphic 107" descr="Normal Distribution with solid fill">
            <a:extLst>
              <a:ext uri="{FF2B5EF4-FFF2-40B4-BE49-F238E27FC236}">
                <a16:creationId xmlns:a16="http://schemas.microsoft.com/office/drawing/2014/main" id="{15574126-C9AC-DE37-ADEB-1B349583CC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10165" y="3629769"/>
            <a:ext cx="888146" cy="888146"/>
          </a:xfrm>
          <a:prstGeom prst="rect">
            <a:avLst/>
          </a:prstGeom>
        </p:spPr>
      </p:pic>
      <p:pic>
        <p:nvPicPr>
          <p:cNvPr id="111" name="Graphic 110" descr="List with solid fill">
            <a:extLst>
              <a:ext uri="{FF2B5EF4-FFF2-40B4-BE49-F238E27FC236}">
                <a16:creationId xmlns:a16="http://schemas.microsoft.com/office/drawing/2014/main" id="{77C6506E-EA5E-D806-2606-B927C1BD02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04428" y="2062889"/>
            <a:ext cx="784790" cy="784790"/>
          </a:xfrm>
          <a:prstGeom prst="rect">
            <a:avLst/>
          </a:prstGeom>
        </p:spPr>
      </p:pic>
      <p:pic>
        <p:nvPicPr>
          <p:cNvPr id="115" name="Graphic 114" descr="Monthly calendar with solid fill">
            <a:extLst>
              <a:ext uri="{FF2B5EF4-FFF2-40B4-BE49-F238E27FC236}">
                <a16:creationId xmlns:a16="http://schemas.microsoft.com/office/drawing/2014/main" id="{6BD69EDF-D810-3277-1864-6B81E9DB74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89075" y="3864022"/>
            <a:ext cx="806327" cy="80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6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8399303-EB32-55D2-5146-5E0E117AED38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67137DF4-B91E-8A52-489B-7822E37A6EE4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6A50E97-6E9B-B8B3-098A-A78745EF6720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C884C72E-7EB4-2E64-5E99-CCB84C54E406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7ABF526-BA04-4FB6-4046-4B2B4BF46F5F}"/>
              </a:ext>
            </a:extLst>
          </p:cNvPr>
          <p:cNvSpPr/>
          <p:nvPr/>
        </p:nvSpPr>
        <p:spPr>
          <a:xfrm>
            <a:off x="-2005" y="1068531"/>
            <a:ext cx="12192000" cy="5778836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43EE9CF6-2D46-8AEF-DBC1-BC7337CE801E}"/>
              </a:ext>
            </a:extLst>
          </p:cNvPr>
          <p:cNvSpPr txBox="1">
            <a:spLocks/>
          </p:cNvSpPr>
          <p:nvPr/>
        </p:nvSpPr>
        <p:spPr>
          <a:xfrm>
            <a:off x="325330" y="72108"/>
            <a:ext cx="5599982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0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ຈຸດປະສົງ</a:t>
            </a:r>
            <a:endParaRPr kumimoji="0" lang="en-US" sz="2800" b="0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13017D9C-EC43-9DED-1696-5ED000B32955}"/>
              </a:ext>
            </a:extLst>
          </p:cNvPr>
          <p:cNvSpPr txBox="1">
            <a:spLocks/>
          </p:cNvSpPr>
          <p:nvPr/>
        </p:nvSpPr>
        <p:spPr>
          <a:xfrm>
            <a:off x="403566" y="1541054"/>
            <a:ext cx="5333610" cy="4795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ເພື່ອຕິດຕາມທ່າອ່ຽງຂອງການຂາດສານອາຫານຂອງປະຊາກອນ ແລະ ແນ່ໃສ່ການສ້າງຫຼັກຖານເພື່ອນຳໄປສູ່ການ ວາງແຜນ ວາງນະໂຍບາຍແກ້ໄຂບັນຫາການຂາດສານອາຫານ ຂອງຫລາຍຂະແຫນງການ</a:t>
            </a:r>
            <a:endParaRPr lang="en-GB" sz="2400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0BF44A26-74C6-4D75-44AA-2280A28F0D0F}"/>
              </a:ext>
            </a:extLst>
          </p:cNvPr>
          <p:cNvSpPr txBox="1">
            <a:spLocks/>
          </p:cNvSpPr>
          <p:nvPr/>
        </p:nvSpPr>
        <p:spPr>
          <a:xfrm>
            <a:off x="6305346" y="100703"/>
            <a:ext cx="5599982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0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ຂໍ້ມູນສຳຄັນປະກອບມີ:</a:t>
            </a:r>
            <a:endParaRPr kumimoji="0" lang="en-US" sz="2800" b="0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706E7C31-E589-11E4-F04F-422FF15A16F9}"/>
              </a:ext>
            </a:extLst>
          </p:cNvPr>
          <p:cNvSpPr txBox="1">
            <a:spLocks/>
          </p:cNvSpPr>
          <p:nvPr/>
        </p:nvSpPr>
        <p:spPr>
          <a:xfrm>
            <a:off x="6260753" y="1227982"/>
            <a:ext cx="5333610" cy="4795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ສະພາບໂພຊະນາການຂອງເດັກ ລຸ່ມ </a:t>
            </a:r>
            <a:r>
              <a:rPr lang="en-GB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5</a:t>
            </a: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ປີ</a:t>
            </a:r>
            <a:endParaRPr lang="en-GB" sz="2400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ສະພາບໂພຊະນາການຂອງແມ່ຍິງໃນໄວຈະເລີນພັນ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ຂໍ້ມູນດ້ານນໍ້າສະອາດ ແລະ ສຸຂາອະນາໄມ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ຂໍ້ມູນດ້ານການຄ້ຳປະກັນສະບຽງອາຫານ</a:t>
            </a:r>
            <a:endParaRPr lang="en-GB" sz="2400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1DF4167-C16D-984A-8563-C6299C49862F}"/>
              </a:ext>
            </a:extLst>
          </p:cNvPr>
          <p:cNvCxnSpPr>
            <a:cxnSpLocks/>
          </p:cNvCxnSpPr>
          <p:nvPr/>
        </p:nvCxnSpPr>
        <p:spPr>
          <a:xfrm flipH="1" flipV="1">
            <a:off x="6025117" y="0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3A11C79-630D-AD19-FB30-9C44F44964E4}"/>
              </a:ext>
            </a:extLst>
          </p:cNvPr>
          <p:cNvSpPr txBox="1"/>
          <p:nvPr/>
        </p:nvSpPr>
        <p:spPr>
          <a:xfrm>
            <a:off x="6260753" y="5412982"/>
            <a:ext cx="50852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ໄລຍະເວລາ</a:t>
            </a:r>
            <a:r>
              <a:rPr lang="en-GB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ຕຸລາ</a:t>
            </a:r>
            <a:r>
              <a:rPr lang="en-GB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- </a:t>
            </a:r>
            <a:r>
              <a:rPr lang="lo-LA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ພະຈິກ </a:t>
            </a:r>
            <a:r>
              <a:rPr lang="en-GB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2023</a:t>
            </a:r>
            <a:endParaRPr lang="en-IN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096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B5ED4-1C6E-12B2-B1F3-11707AF0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7F16E2EB-A561-A947-B5D7-13555BF8A0A5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72F29474-B669-651C-0026-226E344DB390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860F9F8-361C-A6C8-2FE4-2E9683151748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AF5E0243-65E9-F8EB-C46D-F9796C06EE2C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8701F9-92B6-2C7E-E022-4DC1033B16BA}"/>
              </a:ext>
            </a:extLst>
          </p:cNvPr>
          <p:cNvSpPr txBox="1"/>
          <p:nvPr/>
        </p:nvSpPr>
        <p:spPr>
          <a:xfrm>
            <a:off x="9795106" y="1996893"/>
            <a:ext cx="112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Phongthong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6655E2-CEF7-CCBA-E456-9C8E42CB2822}"/>
              </a:ext>
            </a:extLst>
          </p:cNvPr>
          <p:cNvSpPr txBox="1"/>
          <p:nvPr/>
        </p:nvSpPr>
        <p:spPr>
          <a:xfrm>
            <a:off x="9668371" y="2944114"/>
            <a:ext cx="1041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Viengkham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84B59-16A8-2B6E-8506-41B0D8DF04B0}"/>
              </a:ext>
            </a:extLst>
          </p:cNvPr>
          <p:cNvSpPr txBox="1"/>
          <p:nvPr/>
        </p:nvSpPr>
        <p:spPr>
          <a:xfrm>
            <a:off x="9229094" y="2287817"/>
            <a:ext cx="584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Ngoi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3E31FB-8A09-80A7-663F-E0259F53D063}"/>
              </a:ext>
            </a:extLst>
          </p:cNvPr>
          <p:cNvSpPr txBox="1"/>
          <p:nvPr/>
        </p:nvSpPr>
        <p:spPr>
          <a:xfrm>
            <a:off x="8266921" y="2584527"/>
            <a:ext cx="838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Nambak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3C9A98-25CA-ABBD-97FE-3DB34E0D17C8}"/>
              </a:ext>
            </a:extLst>
          </p:cNvPr>
          <p:cNvSpPr txBox="1"/>
          <p:nvPr/>
        </p:nvSpPr>
        <p:spPr>
          <a:xfrm>
            <a:off x="8176225" y="3510897"/>
            <a:ext cx="720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Pak ou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280388-C6F2-B617-25B1-252A71732DDA}"/>
              </a:ext>
            </a:extLst>
          </p:cNvPr>
          <p:cNvSpPr txBox="1"/>
          <p:nvPr/>
        </p:nvSpPr>
        <p:spPr>
          <a:xfrm>
            <a:off x="8963939" y="3505424"/>
            <a:ext cx="881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Pak xeng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5B184F-ED40-16A9-CA97-297CA17091A1}"/>
              </a:ext>
            </a:extLst>
          </p:cNvPr>
          <p:cNvSpPr txBox="1"/>
          <p:nvPr/>
        </p:nvSpPr>
        <p:spPr>
          <a:xfrm>
            <a:off x="8929260" y="4113633"/>
            <a:ext cx="8404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Phonxay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AFE4AD-67D9-8B9F-491C-E36CECA6D936}"/>
              </a:ext>
            </a:extLst>
          </p:cNvPr>
          <p:cNvSpPr txBox="1"/>
          <p:nvPr/>
        </p:nvSpPr>
        <p:spPr>
          <a:xfrm>
            <a:off x="7814871" y="4792492"/>
            <a:ext cx="1138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Xieng nguen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25E10C-0288-58F7-70DF-C8C4AD3B35E6}"/>
              </a:ext>
            </a:extLst>
          </p:cNvPr>
          <p:cNvSpPr txBox="1"/>
          <p:nvPr/>
        </p:nvSpPr>
        <p:spPr>
          <a:xfrm>
            <a:off x="8523535" y="5168877"/>
            <a:ext cx="1138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Phoukhoune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F3BD9C-EB8C-929A-4A09-D40F8524E9E9}"/>
              </a:ext>
            </a:extLst>
          </p:cNvPr>
          <p:cNvSpPr txBox="1"/>
          <p:nvPr/>
        </p:nvSpPr>
        <p:spPr>
          <a:xfrm>
            <a:off x="7384158" y="4054348"/>
            <a:ext cx="988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Chomphet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B76664-84BC-B98B-8190-C40664CE987B}"/>
              </a:ext>
            </a:extLst>
          </p:cNvPr>
          <p:cNvSpPr txBox="1"/>
          <p:nvPr/>
        </p:nvSpPr>
        <p:spPr>
          <a:xfrm>
            <a:off x="7393408" y="5148245"/>
            <a:ext cx="529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Nan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850C54-C7BB-12AE-2EE1-17A4C713BBEA}"/>
              </a:ext>
            </a:extLst>
          </p:cNvPr>
          <p:cNvSpPr txBox="1"/>
          <p:nvPr/>
        </p:nvSpPr>
        <p:spPr>
          <a:xfrm>
            <a:off x="7412949" y="4340839"/>
            <a:ext cx="1272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Luangprabang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64D9C1-F8D9-42B3-A7A8-E6BAF86DDDF0}"/>
              </a:ext>
            </a:extLst>
          </p:cNvPr>
          <p:cNvSpPr/>
          <p:nvPr/>
        </p:nvSpPr>
        <p:spPr>
          <a:xfrm>
            <a:off x="0" y="1079165"/>
            <a:ext cx="12192000" cy="5778836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4AE47E24-F85F-D53E-776C-057502597F89}"/>
              </a:ext>
            </a:extLst>
          </p:cNvPr>
          <p:cNvSpPr txBox="1">
            <a:spLocks/>
          </p:cNvSpPr>
          <p:nvPr/>
        </p:nvSpPr>
        <p:spPr>
          <a:xfrm>
            <a:off x="791674" y="155876"/>
            <a:ext cx="11625878" cy="85953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ເປີເຊັນຂອງເດັກນ້ອຍລຸ່ມ 5 ປີ ທີ່ຂາດສານອາຫານ</a:t>
            </a:r>
            <a:endParaRPr kumimoji="0" lang="en-US" sz="28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0A1DD07-DC3E-8F87-5939-4F24A186DB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9282816"/>
              </p:ext>
            </p:extLst>
          </p:nvPr>
        </p:nvGraphicFramePr>
        <p:xfrm>
          <a:off x="965557" y="1211979"/>
          <a:ext cx="9809824" cy="467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A8CE67B-C6A8-3613-396F-EBED55502BE4}"/>
              </a:ext>
            </a:extLst>
          </p:cNvPr>
          <p:cNvSpPr txBox="1"/>
          <p:nvPr/>
        </p:nvSpPr>
        <p:spPr>
          <a:xfrm>
            <a:off x="4696214" y="4340839"/>
            <a:ext cx="56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2FFD51-B8DE-4E0F-486B-DB8D1E42A135}"/>
              </a:ext>
            </a:extLst>
          </p:cNvPr>
          <p:cNvSpPr txBox="1"/>
          <p:nvPr/>
        </p:nvSpPr>
        <p:spPr>
          <a:xfrm>
            <a:off x="4722928" y="3596350"/>
            <a:ext cx="56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6AFDFE-C74C-EA94-FDE3-9963E9F9E31C}"/>
              </a:ext>
            </a:extLst>
          </p:cNvPr>
          <p:cNvSpPr txBox="1"/>
          <p:nvPr/>
        </p:nvSpPr>
        <p:spPr>
          <a:xfrm>
            <a:off x="4696214" y="2625560"/>
            <a:ext cx="56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NA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A06CB165-7E94-FD52-9DD9-79BBCCD25E81}"/>
              </a:ext>
            </a:extLst>
          </p:cNvPr>
          <p:cNvSpPr txBox="1"/>
          <p:nvPr/>
        </p:nvSpPr>
        <p:spPr>
          <a:xfrm>
            <a:off x="5496912" y="5495771"/>
            <a:ext cx="1082564" cy="28306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ນໍ້າໜັກຫຼຸດ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B39A97C1-19AC-A61C-B682-56C8953803F7}"/>
              </a:ext>
            </a:extLst>
          </p:cNvPr>
          <p:cNvSpPr txBox="1"/>
          <p:nvPr/>
        </p:nvSpPr>
        <p:spPr>
          <a:xfrm>
            <a:off x="4325825" y="5469479"/>
            <a:ext cx="825383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ເດັກເຕ້ຍ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734BB22C-1139-7AE5-0018-8817E7131011}"/>
              </a:ext>
            </a:extLst>
          </p:cNvPr>
          <p:cNvSpPr txBox="1"/>
          <p:nvPr/>
        </p:nvSpPr>
        <p:spPr>
          <a:xfrm>
            <a:off x="7048071" y="5496140"/>
            <a:ext cx="714129" cy="295612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ຈ່ອຍ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582EA8-A347-42A1-B809-99CCB1D2A3DB}"/>
              </a:ext>
            </a:extLst>
          </p:cNvPr>
          <p:cNvSpPr txBox="1"/>
          <p:nvPr/>
        </p:nvSpPr>
        <p:spPr>
          <a:xfrm>
            <a:off x="923341" y="5999792"/>
            <a:ext cx="11268659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ເຫັນວ່າໃນປີ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2022-2023</a:t>
            </a: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ຕົວຊີ້ບອກດ້ານໂພຊະນາການຂອງເດັກນ້ອຍມີທ່າອ່ຽງຫລຸດລົງ ແລະ ເພີ່ມຂຶ້ນເລັກນ່ອຍໃນບາງຕົວ</a:t>
            </a:r>
            <a:endParaRPr lang="en-GB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036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4E4C4-D6D6-96FE-4BC4-DD2524231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A3EDA18-C255-17F0-48DA-4F649EE2AE19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7192ED2B-D524-A864-007B-85199FBC45C2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A97FF72-70BF-E031-A836-4A0CF9D53C53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D5B60A4F-C15C-1326-9129-3CCFB44B58CC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FC90D7-BCD1-18D8-3952-450609ED3352}"/>
              </a:ext>
            </a:extLst>
          </p:cNvPr>
          <p:cNvSpPr txBox="1"/>
          <p:nvPr/>
        </p:nvSpPr>
        <p:spPr>
          <a:xfrm>
            <a:off x="9795106" y="1996893"/>
            <a:ext cx="112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Phongthong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5AC0BD-0160-E3B8-2B55-C77B83916DA9}"/>
              </a:ext>
            </a:extLst>
          </p:cNvPr>
          <p:cNvSpPr txBox="1"/>
          <p:nvPr/>
        </p:nvSpPr>
        <p:spPr>
          <a:xfrm>
            <a:off x="9668371" y="2944114"/>
            <a:ext cx="1041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Viengkham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1E6030-4B85-41E6-EFE0-A8C87DEB0E47}"/>
              </a:ext>
            </a:extLst>
          </p:cNvPr>
          <p:cNvSpPr txBox="1"/>
          <p:nvPr/>
        </p:nvSpPr>
        <p:spPr>
          <a:xfrm>
            <a:off x="9229094" y="2287817"/>
            <a:ext cx="584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Ngoi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DDCB32-D70C-6E58-3AF4-00668AF651BD}"/>
              </a:ext>
            </a:extLst>
          </p:cNvPr>
          <p:cNvSpPr txBox="1"/>
          <p:nvPr/>
        </p:nvSpPr>
        <p:spPr>
          <a:xfrm>
            <a:off x="8266921" y="2584527"/>
            <a:ext cx="838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Nambak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BF2622-35C1-286D-ED15-5FBB9A5ED4B0}"/>
              </a:ext>
            </a:extLst>
          </p:cNvPr>
          <p:cNvSpPr txBox="1"/>
          <p:nvPr/>
        </p:nvSpPr>
        <p:spPr>
          <a:xfrm>
            <a:off x="8176225" y="3510897"/>
            <a:ext cx="720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Pak ou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F120AA-BA1A-69A3-688B-B041A9ADC7B4}"/>
              </a:ext>
            </a:extLst>
          </p:cNvPr>
          <p:cNvSpPr txBox="1"/>
          <p:nvPr/>
        </p:nvSpPr>
        <p:spPr>
          <a:xfrm>
            <a:off x="8963939" y="3505424"/>
            <a:ext cx="881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Pak xeng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BD8683-13D6-2B7C-34E9-214A8CDE358B}"/>
              </a:ext>
            </a:extLst>
          </p:cNvPr>
          <p:cNvSpPr txBox="1"/>
          <p:nvPr/>
        </p:nvSpPr>
        <p:spPr>
          <a:xfrm>
            <a:off x="8929260" y="4113633"/>
            <a:ext cx="8404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Phonxay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986DF1-DCC1-3EC9-DC3B-6E16669693A5}"/>
              </a:ext>
            </a:extLst>
          </p:cNvPr>
          <p:cNvSpPr txBox="1"/>
          <p:nvPr/>
        </p:nvSpPr>
        <p:spPr>
          <a:xfrm>
            <a:off x="7814871" y="4792492"/>
            <a:ext cx="1138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Xieng nguen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00376A-FDC4-3DE6-6D9A-9C6D66520AA0}"/>
              </a:ext>
            </a:extLst>
          </p:cNvPr>
          <p:cNvSpPr txBox="1"/>
          <p:nvPr/>
        </p:nvSpPr>
        <p:spPr>
          <a:xfrm>
            <a:off x="8523535" y="5168877"/>
            <a:ext cx="1138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Phoukhoune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23F366-6FB0-C1A4-49B8-3AFD5584AF2A}"/>
              </a:ext>
            </a:extLst>
          </p:cNvPr>
          <p:cNvSpPr txBox="1"/>
          <p:nvPr/>
        </p:nvSpPr>
        <p:spPr>
          <a:xfrm>
            <a:off x="7384158" y="4054348"/>
            <a:ext cx="988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Chomphet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6424DE-950F-E7B6-A5F1-C7F424D822A4}"/>
              </a:ext>
            </a:extLst>
          </p:cNvPr>
          <p:cNvSpPr txBox="1"/>
          <p:nvPr/>
        </p:nvSpPr>
        <p:spPr>
          <a:xfrm>
            <a:off x="7393408" y="5148245"/>
            <a:ext cx="529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Nan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82C652-3829-B1D1-C1B9-AEB1AD76B8D0}"/>
              </a:ext>
            </a:extLst>
          </p:cNvPr>
          <p:cNvSpPr txBox="1"/>
          <p:nvPr/>
        </p:nvSpPr>
        <p:spPr>
          <a:xfrm>
            <a:off x="7412949" y="4340839"/>
            <a:ext cx="1272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Luangprabang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3F6099-1C47-C3BE-029B-A40B9662B40D}"/>
              </a:ext>
            </a:extLst>
          </p:cNvPr>
          <p:cNvSpPr/>
          <p:nvPr/>
        </p:nvSpPr>
        <p:spPr>
          <a:xfrm>
            <a:off x="0" y="1079165"/>
            <a:ext cx="12192000" cy="5778836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99566E78-F82F-A5DE-4AE5-A84A20FD219B}"/>
              </a:ext>
            </a:extLst>
          </p:cNvPr>
          <p:cNvSpPr txBox="1">
            <a:spLocks/>
          </p:cNvSpPr>
          <p:nvPr/>
        </p:nvSpPr>
        <p:spPr>
          <a:xfrm>
            <a:off x="791674" y="270141"/>
            <a:ext cx="10355297" cy="74527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4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ທ່າອ່ຽງຂອງຕົວຊີ້ບອກດ້ານການຂາດໂພຊະນາການໃນແມ່ຍິງໄວຈະເລີນພັນ</a:t>
            </a:r>
            <a:endParaRPr kumimoji="0" lang="en-US" sz="28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46B1A88-1834-6201-AE3F-8C6B50FE00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461421"/>
              </p:ext>
            </p:extLst>
          </p:nvPr>
        </p:nvGraphicFramePr>
        <p:xfrm>
          <a:off x="534684" y="1203007"/>
          <a:ext cx="10542343" cy="5134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1AAA4EF-B4E5-18B3-CDF9-4A9B4106E77A}"/>
              </a:ext>
            </a:extLst>
          </p:cNvPr>
          <p:cNvSpPr txBox="1"/>
          <p:nvPr/>
        </p:nvSpPr>
        <p:spPr>
          <a:xfrm>
            <a:off x="4522513" y="4489061"/>
            <a:ext cx="56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1600" dirty="0">
                <a:latin typeface="Phetsarath OT" panose="02000500000000020004" pitchFamily="2" charset="0"/>
                <a:cs typeface="Phetsarath OT" panose="02000500000000020004" pitchFamily="2" charset="0"/>
              </a:rPr>
              <a:t>ບໍ່ມີ</a:t>
            </a:r>
            <a:endParaRPr lang="en-IN" sz="1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289ED1-9B6F-D2F8-C795-B915ABD8CD93}"/>
              </a:ext>
            </a:extLst>
          </p:cNvPr>
          <p:cNvSpPr txBox="1"/>
          <p:nvPr/>
        </p:nvSpPr>
        <p:spPr>
          <a:xfrm>
            <a:off x="4524836" y="3993340"/>
            <a:ext cx="56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1600" dirty="0">
                <a:latin typeface="Phetsarath OT" panose="02000500000000020004" pitchFamily="2" charset="0"/>
                <a:cs typeface="Phetsarath OT" panose="02000500000000020004" pitchFamily="2" charset="0"/>
              </a:rPr>
              <a:t>ບໍ່ມີ</a:t>
            </a:r>
            <a:endParaRPr lang="en-IN" sz="1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6D8DCD-B803-40D1-6129-633AAB470018}"/>
              </a:ext>
            </a:extLst>
          </p:cNvPr>
          <p:cNvSpPr txBox="1"/>
          <p:nvPr/>
        </p:nvSpPr>
        <p:spPr>
          <a:xfrm>
            <a:off x="4523549" y="3219694"/>
            <a:ext cx="56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1600" dirty="0">
                <a:latin typeface="Phetsarath OT" panose="02000500000000020004" pitchFamily="2" charset="0"/>
                <a:cs typeface="Phetsarath OT" panose="02000500000000020004" pitchFamily="2" charset="0"/>
              </a:rPr>
              <a:t>ບໍ່ມີ</a:t>
            </a:r>
            <a:endParaRPr lang="en-IN" sz="1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EB23C21E-542A-6910-1708-06A5BABEEC3B}"/>
              </a:ext>
            </a:extLst>
          </p:cNvPr>
          <p:cNvSpPr txBox="1"/>
          <p:nvPr/>
        </p:nvSpPr>
        <p:spPr>
          <a:xfrm>
            <a:off x="5669304" y="5874784"/>
            <a:ext cx="1114697" cy="35769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ນ້ຳຫນັກເກີນ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A5D3BB0D-BD91-E15E-A8CF-7B45B0FB3F43}"/>
              </a:ext>
            </a:extLst>
          </p:cNvPr>
          <p:cNvSpPr txBox="1"/>
          <p:nvPr/>
        </p:nvSpPr>
        <p:spPr>
          <a:xfrm>
            <a:off x="4070609" y="5894832"/>
            <a:ext cx="1337392" cy="38784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ນ້ຳຫນັກຫຼຸດ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03E4D02D-3451-CA22-80E1-3E115F889E28}"/>
              </a:ext>
            </a:extLst>
          </p:cNvPr>
          <p:cNvSpPr txBox="1"/>
          <p:nvPr/>
        </p:nvSpPr>
        <p:spPr>
          <a:xfrm>
            <a:off x="10113296" y="6152306"/>
            <a:ext cx="714129" cy="295612"/>
          </a:xfrm>
          <a:prstGeom prst="rect">
            <a:avLst/>
          </a:prstGeom>
          <a:noFill/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lo-LA" sz="1800" dirty="0">
                <a:solidFill>
                  <a:schemeClr val="bg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ອ້ວນ</a:t>
            </a:r>
            <a:endParaRPr lang="en-GB" sz="1800" dirty="0">
              <a:solidFill>
                <a:schemeClr val="bg1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06E8DE-FBD4-4B2E-3581-75759A5378C9}"/>
              </a:ext>
            </a:extLst>
          </p:cNvPr>
          <p:cNvSpPr txBox="1"/>
          <p:nvPr/>
        </p:nvSpPr>
        <p:spPr>
          <a:xfrm>
            <a:off x="805405" y="6329110"/>
            <a:ext cx="11247258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o-LA" b="1" dirty="0">
                <a:solidFill>
                  <a:schemeClr val="bg1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ຕົວຊີ້ບອກດ້ານໂພຊະນາການຂອງແມ່ຍິງໄວຈະເລີນພັນແມ່ນມີທ່າອ່ຽງທັງຫລຸດ ແລະ ເພີ່ມເລັກນ້ອຍ</a:t>
            </a:r>
            <a:endParaRPr lang="en-GB" dirty="0">
              <a:solidFill>
                <a:schemeClr val="bg1"/>
              </a:solidFill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F19809-F300-AC23-0CA6-332D2B3B7EB2}"/>
              </a:ext>
            </a:extLst>
          </p:cNvPr>
          <p:cNvSpPr txBox="1"/>
          <p:nvPr/>
        </p:nvSpPr>
        <p:spPr>
          <a:xfrm>
            <a:off x="7152224" y="5839443"/>
            <a:ext cx="1114697" cy="35769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ຕຸ້ຍ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5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5B4F-AFDF-1A9F-9E46-6049E04A3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6FF4E2B-04EB-7F3B-61BC-5E50D60E2203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AC5FDD89-1829-BB63-74C9-04AEA592105C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7920459-B166-94CF-6802-2E96B693361B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6F960AAE-7645-B951-8EA5-E212F3C48371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996F67-0797-2268-D87E-128E2745B501}"/>
              </a:ext>
            </a:extLst>
          </p:cNvPr>
          <p:cNvSpPr/>
          <p:nvPr/>
        </p:nvSpPr>
        <p:spPr>
          <a:xfrm>
            <a:off x="0" y="6362557"/>
            <a:ext cx="12192000" cy="495443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04D7463A-CDF8-22AF-FE85-3FAE3840CA99}"/>
              </a:ext>
            </a:extLst>
          </p:cNvPr>
          <p:cNvSpPr txBox="1">
            <a:spLocks/>
          </p:cNvSpPr>
          <p:nvPr/>
        </p:nvSpPr>
        <p:spPr>
          <a:xfrm>
            <a:off x="425135" y="219331"/>
            <a:ext cx="5599982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ສະພາບໂພຊະນາການ</a:t>
            </a:r>
            <a:r>
              <a:rPr kumimoji="0" lang="lo-LA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ເດັກລຸ່ມ 5 ປີ ແບ່ງຕາມພາກ</a:t>
            </a:r>
            <a:endParaRPr kumimoji="0" lang="en-US" sz="20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4A81B3-BCE0-13AD-738F-6A24BA0D3C96}"/>
              </a:ext>
            </a:extLst>
          </p:cNvPr>
          <p:cNvCxnSpPr>
            <a:cxnSpLocks/>
          </p:cNvCxnSpPr>
          <p:nvPr/>
        </p:nvCxnSpPr>
        <p:spPr>
          <a:xfrm flipH="1" flipV="1">
            <a:off x="6025117" y="0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5106236-B532-95C6-777B-03B8B40B11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2512501"/>
              </p:ext>
            </p:extLst>
          </p:nvPr>
        </p:nvGraphicFramePr>
        <p:xfrm>
          <a:off x="345837" y="1456386"/>
          <a:ext cx="5146073" cy="4392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FF213C1-29AB-7CBE-273A-66C931031A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962162"/>
              </p:ext>
            </p:extLst>
          </p:nvPr>
        </p:nvGraphicFramePr>
        <p:xfrm>
          <a:off x="6288416" y="1577271"/>
          <a:ext cx="5175600" cy="4271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3">
            <a:extLst>
              <a:ext uri="{FF2B5EF4-FFF2-40B4-BE49-F238E27FC236}">
                <a16:creationId xmlns:a16="http://schemas.microsoft.com/office/drawing/2014/main" id="{E444526B-5904-42CB-8299-2C8BEA8830CA}"/>
              </a:ext>
            </a:extLst>
          </p:cNvPr>
          <p:cNvSpPr txBox="1">
            <a:spLocks/>
          </p:cNvSpPr>
          <p:nvPr/>
        </p:nvSpPr>
        <p:spPr>
          <a:xfrm>
            <a:off x="6260753" y="238698"/>
            <a:ext cx="5599982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  ສະພາບໂພຊະນາການໃນແມ່ຍິງໄວຈະເລີນພັນ  ແບ່ງຕາມພາກ</a:t>
            </a:r>
            <a:endParaRPr kumimoji="0" lang="en-GB" sz="20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8648B-F6E5-E86A-28C3-3AF58264FCE8}"/>
              </a:ext>
            </a:extLst>
          </p:cNvPr>
          <p:cNvSpPr txBox="1"/>
          <p:nvPr/>
        </p:nvSpPr>
        <p:spPr>
          <a:xfrm>
            <a:off x="9614177" y="6465125"/>
            <a:ext cx="1725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Period: Oct-Nov 2023</a:t>
            </a:r>
            <a:endParaRPr lang="en-IN" sz="11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E4059E67-DBFD-A401-435C-DE003E3CF792}"/>
              </a:ext>
            </a:extLst>
          </p:cNvPr>
          <p:cNvSpPr txBox="1"/>
          <p:nvPr/>
        </p:nvSpPr>
        <p:spPr>
          <a:xfrm>
            <a:off x="2427664" y="5443335"/>
            <a:ext cx="1351374" cy="28306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ນໍ້າໜັກຫຼຸດ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D0847566-8D3A-B80E-C9FE-AE759796BE1C}"/>
              </a:ext>
            </a:extLst>
          </p:cNvPr>
          <p:cNvSpPr txBox="1"/>
          <p:nvPr/>
        </p:nvSpPr>
        <p:spPr>
          <a:xfrm>
            <a:off x="1169533" y="5425752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ເດັກເຕ້ຍ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002DF4D1-4E12-0957-ACAD-F97393368907}"/>
              </a:ext>
            </a:extLst>
          </p:cNvPr>
          <p:cNvSpPr txBox="1"/>
          <p:nvPr/>
        </p:nvSpPr>
        <p:spPr>
          <a:xfrm>
            <a:off x="4105813" y="5452413"/>
            <a:ext cx="1053345" cy="295612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ຈ່ອຍ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0082C92E-CFC6-6CCD-4354-A71E3C788FF7}"/>
              </a:ext>
            </a:extLst>
          </p:cNvPr>
          <p:cNvSpPr txBox="1"/>
          <p:nvPr/>
        </p:nvSpPr>
        <p:spPr>
          <a:xfrm>
            <a:off x="689138" y="4988430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855927BB-7F50-CF14-F8BB-21570F07C892}"/>
              </a:ext>
            </a:extLst>
          </p:cNvPr>
          <p:cNvSpPr txBox="1"/>
          <p:nvPr/>
        </p:nvSpPr>
        <p:spPr>
          <a:xfrm>
            <a:off x="1790230" y="5018264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ພາກເຫນືອ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36C34371-4CC3-9FEF-F122-EFD9754D4A6A}"/>
              </a:ext>
            </a:extLst>
          </p:cNvPr>
          <p:cNvSpPr txBox="1"/>
          <p:nvPr/>
        </p:nvSpPr>
        <p:spPr>
          <a:xfrm>
            <a:off x="3110585" y="5048530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ພາກກາງ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C1F1BCC8-906C-83BC-7EEF-05BDB4C0B365}"/>
              </a:ext>
            </a:extLst>
          </p:cNvPr>
          <p:cNvSpPr txBox="1"/>
          <p:nvPr/>
        </p:nvSpPr>
        <p:spPr>
          <a:xfrm>
            <a:off x="8698929" y="5414811"/>
            <a:ext cx="1202717" cy="35769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ນ້ຳຫນັກເກີນ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A9C19C97-5127-8B1D-F508-DA10F67B721A}"/>
              </a:ext>
            </a:extLst>
          </p:cNvPr>
          <p:cNvSpPr txBox="1"/>
          <p:nvPr/>
        </p:nvSpPr>
        <p:spPr>
          <a:xfrm>
            <a:off x="7043423" y="5425752"/>
            <a:ext cx="1202717" cy="38784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ນ້ຳຫນັກຫຼຸດ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348CF7-9C2E-EC0E-A2AE-A8DCDB94D0C9}"/>
              </a:ext>
            </a:extLst>
          </p:cNvPr>
          <p:cNvSpPr txBox="1"/>
          <p:nvPr/>
        </p:nvSpPr>
        <p:spPr>
          <a:xfrm>
            <a:off x="10228421" y="5413964"/>
            <a:ext cx="939060" cy="357691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ຕຸ້ຍ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0777473A-89CC-0DD2-1AF3-82DBB2289408}"/>
              </a:ext>
            </a:extLst>
          </p:cNvPr>
          <p:cNvSpPr txBox="1"/>
          <p:nvPr/>
        </p:nvSpPr>
        <p:spPr>
          <a:xfrm>
            <a:off x="6671216" y="5012568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1845115B-9402-2600-ABD7-A32346A08501}"/>
              </a:ext>
            </a:extLst>
          </p:cNvPr>
          <p:cNvSpPr txBox="1"/>
          <p:nvPr/>
        </p:nvSpPr>
        <p:spPr>
          <a:xfrm>
            <a:off x="7772308" y="5042402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ພາກເຫນືອ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17FA8263-65BB-8F43-7C8B-76B30DA4F67F}"/>
              </a:ext>
            </a:extLst>
          </p:cNvPr>
          <p:cNvSpPr txBox="1"/>
          <p:nvPr/>
        </p:nvSpPr>
        <p:spPr>
          <a:xfrm>
            <a:off x="9092663" y="5072668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ພາກກາງ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D6CFAFF7-67A6-152B-B912-8A8FE0505280}"/>
              </a:ext>
            </a:extLst>
          </p:cNvPr>
          <p:cNvSpPr txBox="1"/>
          <p:nvPr/>
        </p:nvSpPr>
        <p:spPr>
          <a:xfrm>
            <a:off x="10205780" y="5034856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ພາກໃຕ້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4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0645D-7B62-F34D-C99A-CB21F116C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7DB5B63-920F-3626-AE44-F6A0EE390F8A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D09B4C52-D883-08AF-1F36-90F3E14B2942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7D75566-8EB5-E65F-D52D-DD8A3EE0A364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77BF29A7-8F40-4B38-8FA8-BBF6FFC99624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5215B6-3548-2F44-D0CC-C86A198D3B6E}"/>
              </a:ext>
            </a:extLst>
          </p:cNvPr>
          <p:cNvSpPr/>
          <p:nvPr/>
        </p:nvSpPr>
        <p:spPr>
          <a:xfrm>
            <a:off x="0" y="6362557"/>
            <a:ext cx="12192000" cy="495443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18ED5D3F-C23F-B257-EE57-36115D23886E}"/>
              </a:ext>
            </a:extLst>
          </p:cNvPr>
          <p:cNvSpPr txBox="1">
            <a:spLocks/>
          </p:cNvSpPr>
          <p:nvPr/>
        </p:nvSpPr>
        <p:spPr>
          <a:xfrm>
            <a:off x="1141941" y="385771"/>
            <a:ext cx="4116629" cy="49544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lo-LA" sz="20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ເປີເຊັນການ</a:t>
            </a:r>
            <a:r>
              <a:rPr kumimoji="0" lang="lo-LA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ລ້ຽງລູກດ້ວຍນໍ້ານົມແມ່</a:t>
            </a:r>
            <a:endParaRPr kumimoji="0" lang="en-GB" sz="20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B88635D-8F86-352C-A688-30C1D0422288}"/>
              </a:ext>
            </a:extLst>
          </p:cNvPr>
          <p:cNvCxnSpPr>
            <a:cxnSpLocks/>
          </p:cNvCxnSpPr>
          <p:nvPr/>
        </p:nvCxnSpPr>
        <p:spPr>
          <a:xfrm flipH="1" flipV="1">
            <a:off x="6025117" y="0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C4806B15-FAEA-3E03-C939-7A6776D53D49}"/>
              </a:ext>
            </a:extLst>
          </p:cNvPr>
          <p:cNvSpPr txBox="1">
            <a:spLocks/>
          </p:cNvSpPr>
          <p:nvPr/>
        </p:nvSpPr>
        <p:spPr>
          <a:xfrm>
            <a:off x="6323746" y="380875"/>
            <a:ext cx="5599982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lo-LA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kumimoji="0" lang="lo-LA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ເປີເຊັນຂອງເດັກອາຍຸ </a:t>
            </a:r>
            <a:r>
              <a:rPr kumimoji="0" lang="en-GB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6-23 </a:t>
            </a:r>
            <a:r>
              <a:rPr kumimoji="0" lang="lo-LA" sz="20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 ເດືອນທີ່ໄດ້ກິນອາຫານທີ່ຫຼາກຫຼາຍ</a:t>
            </a:r>
            <a:endParaRPr kumimoji="0" lang="en-GB" sz="20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E09472-03FF-AFF5-642A-AE9AAB8D54DC}"/>
              </a:ext>
            </a:extLst>
          </p:cNvPr>
          <p:cNvSpPr txBox="1"/>
          <p:nvPr/>
        </p:nvSpPr>
        <p:spPr>
          <a:xfrm>
            <a:off x="9614177" y="6465125"/>
            <a:ext cx="1725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Period: Oct-Nov 2023</a:t>
            </a:r>
            <a:endParaRPr lang="en-IN" sz="11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F79C95E-50ED-F6A0-70D2-46318386B8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153464"/>
              </p:ext>
            </p:extLst>
          </p:nvPr>
        </p:nvGraphicFramePr>
        <p:xfrm>
          <a:off x="126506" y="1394691"/>
          <a:ext cx="5599982" cy="4454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81193ED-D0DD-846E-AFC9-8A4D83AC62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232745"/>
              </p:ext>
            </p:extLst>
          </p:nvPr>
        </p:nvGraphicFramePr>
        <p:xfrm>
          <a:off x="6414820" y="1320800"/>
          <a:ext cx="5445915" cy="4458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633C3C4-5F19-2F72-1511-AF31680AF451}"/>
              </a:ext>
            </a:extLst>
          </p:cNvPr>
          <p:cNvSpPr txBox="1"/>
          <p:nvPr/>
        </p:nvSpPr>
        <p:spPr>
          <a:xfrm>
            <a:off x="689138" y="4988430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70804DD-E687-AEA9-C71C-AD60BE997CBA}"/>
              </a:ext>
            </a:extLst>
          </p:cNvPr>
          <p:cNvSpPr txBox="1"/>
          <p:nvPr/>
        </p:nvSpPr>
        <p:spPr>
          <a:xfrm>
            <a:off x="1790230" y="5018264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ພາກເຫນືອ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8FDC19FB-520B-6C6A-8B83-5749745672EB}"/>
              </a:ext>
            </a:extLst>
          </p:cNvPr>
          <p:cNvSpPr txBox="1"/>
          <p:nvPr/>
        </p:nvSpPr>
        <p:spPr>
          <a:xfrm>
            <a:off x="3110585" y="5013694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ພາກກາງ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C282EFCD-0BF2-6AFB-F53B-F940DA56FF81}"/>
              </a:ext>
            </a:extLst>
          </p:cNvPr>
          <p:cNvSpPr txBox="1"/>
          <p:nvPr/>
        </p:nvSpPr>
        <p:spPr>
          <a:xfrm>
            <a:off x="4491221" y="5031975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ພາກໃຕ້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F84230-EC52-F7F9-0564-CBAA21422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237" y="4947680"/>
            <a:ext cx="3322608" cy="453730"/>
          </a:xfrm>
          <a:prstGeom prst="rect">
            <a:avLst/>
          </a:prstGeom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9AC84CEB-9C22-FAAF-8488-0D5A41A9D55B}"/>
              </a:ext>
            </a:extLst>
          </p:cNvPr>
          <p:cNvSpPr txBox="1"/>
          <p:nvPr/>
        </p:nvSpPr>
        <p:spPr>
          <a:xfrm>
            <a:off x="10515578" y="5048326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ພາກໃຕ້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0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2C288-01CA-D697-912B-5233581B0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F79A999-CA3A-B658-B0D5-0E3A4B94BFC0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D412FA02-D2F3-3480-EE4F-8759AE71718E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5C4EF8-E405-1CA0-3616-87D2C0992A5F}"/>
              </a:ext>
            </a:extLst>
          </p:cNvPr>
          <p:cNvSpPr/>
          <p:nvPr/>
        </p:nvSpPr>
        <p:spPr>
          <a:xfrm>
            <a:off x="0" y="6362557"/>
            <a:ext cx="12192000" cy="495443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EDE9D632-C984-E400-ABD0-91B205EDFBFB}"/>
              </a:ext>
            </a:extLst>
          </p:cNvPr>
          <p:cNvSpPr txBox="1">
            <a:spLocks/>
          </p:cNvSpPr>
          <p:nvPr/>
        </p:nvSpPr>
        <p:spPr>
          <a:xfrm>
            <a:off x="440314" y="345785"/>
            <a:ext cx="5599982" cy="113559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4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ເປີເຊັນຂອງແມ່ຍິງທີ່ເຂົ້າເຖີງອາຫານຫຼາກຫຼາຍໃນລະດັບຍອມຮັບໄດ້ຂັ້ນຕ່ຳສຸດ </a:t>
            </a:r>
            <a:r>
              <a:rPr lang="en-US" sz="24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(</a:t>
            </a:r>
            <a:r>
              <a:rPr kumimoji="0" lang="en-US" sz="24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MDD-W)</a:t>
            </a:r>
            <a:endParaRPr kumimoji="0" lang="en-GB" sz="24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4F404EA-4215-59D8-9798-ABBD9FE6024E}"/>
              </a:ext>
            </a:extLst>
          </p:cNvPr>
          <p:cNvCxnSpPr>
            <a:cxnSpLocks/>
          </p:cNvCxnSpPr>
          <p:nvPr/>
        </p:nvCxnSpPr>
        <p:spPr>
          <a:xfrm flipH="1" flipV="1">
            <a:off x="6025117" y="0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DEF8FC0F-BA57-2225-5458-8EC55002394D}"/>
              </a:ext>
            </a:extLst>
          </p:cNvPr>
          <p:cNvSpPr txBox="1">
            <a:spLocks/>
          </p:cNvSpPr>
          <p:nvPr/>
        </p:nvSpPr>
        <p:spPr>
          <a:xfrm>
            <a:off x="6293388" y="84479"/>
            <a:ext cx="5599982" cy="945496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4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ການບໍລິໂພກອາຫານທີ່ບໍ່ດີຕໍ່ສຸຂະພາບຂອງເດັກອາຍຸ 6-23 ເດືອນ</a:t>
            </a:r>
            <a:endParaRPr kumimoji="0" lang="en-IN" sz="24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B2F44B-17AE-D4EB-4725-BAAB4085F318}"/>
              </a:ext>
            </a:extLst>
          </p:cNvPr>
          <p:cNvSpPr txBox="1"/>
          <p:nvPr/>
        </p:nvSpPr>
        <p:spPr>
          <a:xfrm>
            <a:off x="9614177" y="6465125"/>
            <a:ext cx="1725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Period: Oct-Nov 2023</a:t>
            </a:r>
            <a:endParaRPr lang="en-IN" sz="11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0445B42-6F8C-E8AF-5DE5-7BCFE0BE8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975050"/>
              </p:ext>
            </p:extLst>
          </p:nvPr>
        </p:nvGraphicFramePr>
        <p:xfrm>
          <a:off x="468104" y="1298495"/>
          <a:ext cx="4828450" cy="429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840ADC4-E079-2FAB-310D-5CB578FC85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304611"/>
              </p:ext>
            </p:extLst>
          </p:nvPr>
        </p:nvGraphicFramePr>
        <p:xfrm>
          <a:off x="6518224" y="1554007"/>
          <a:ext cx="4939858" cy="4166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26A51393-D45B-3F6F-674A-BEDBAFE12184}"/>
              </a:ext>
            </a:extLst>
          </p:cNvPr>
          <p:cNvSpPr txBox="1"/>
          <p:nvPr/>
        </p:nvSpPr>
        <p:spPr>
          <a:xfrm>
            <a:off x="804134" y="5210093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B7FB9B94-7810-907B-38A0-B6739AEBC173}"/>
              </a:ext>
            </a:extLst>
          </p:cNvPr>
          <p:cNvSpPr txBox="1"/>
          <p:nvPr/>
        </p:nvSpPr>
        <p:spPr>
          <a:xfrm>
            <a:off x="1905226" y="5239927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ພາກເຫນືອ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07911C63-BBAE-3995-A5FF-8CDB26E70A5A}"/>
              </a:ext>
            </a:extLst>
          </p:cNvPr>
          <p:cNvSpPr txBox="1"/>
          <p:nvPr/>
        </p:nvSpPr>
        <p:spPr>
          <a:xfrm>
            <a:off x="3092564" y="5239927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ພາກກາງ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4220B7ED-7E83-A477-AFFB-7E6DA5E7AD69}"/>
              </a:ext>
            </a:extLst>
          </p:cNvPr>
          <p:cNvSpPr txBox="1"/>
          <p:nvPr/>
        </p:nvSpPr>
        <p:spPr>
          <a:xfrm>
            <a:off x="4088085" y="5224868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ພາກໃຕ້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57B219FA-1CCD-AF69-91CA-377082D91EC2}"/>
              </a:ext>
            </a:extLst>
          </p:cNvPr>
          <p:cNvSpPr txBox="1"/>
          <p:nvPr/>
        </p:nvSpPr>
        <p:spPr>
          <a:xfrm>
            <a:off x="7284028" y="5380419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5B39431E-297E-6E33-C71A-A828F2ECFCA3}"/>
              </a:ext>
            </a:extLst>
          </p:cNvPr>
          <p:cNvSpPr txBox="1"/>
          <p:nvPr/>
        </p:nvSpPr>
        <p:spPr>
          <a:xfrm>
            <a:off x="8362070" y="5410253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ພາກເຫນືອ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5919BA3C-578A-DAE7-09E7-A845637D0005}"/>
              </a:ext>
            </a:extLst>
          </p:cNvPr>
          <p:cNvSpPr txBox="1"/>
          <p:nvPr/>
        </p:nvSpPr>
        <p:spPr>
          <a:xfrm>
            <a:off x="9426644" y="5410253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ພາກກາງ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3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2E992-99E2-2D85-AFE2-FDEC1E6CD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94FE444-B8F3-BB84-1C98-6E585FF56DD5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12DC41C3-3558-15AC-F328-F6CA87D32AF4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F47AF6-7C77-3879-F246-6821DF156FFB}"/>
              </a:ext>
            </a:extLst>
          </p:cNvPr>
          <p:cNvSpPr/>
          <p:nvPr/>
        </p:nvSpPr>
        <p:spPr>
          <a:xfrm>
            <a:off x="0" y="6362557"/>
            <a:ext cx="12192000" cy="495443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6CE46EC2-2661-F278-E204-93EB1ECD3D8F}"/>
              </a:ext>
            </a:extLst>
          </p:cNvPr>
          <p:cNvSpPr txBox="1">
            <a:spLocks/>
          </p:cNvSpPr>
          <p:nvPr/>
        </p:nvSpPr>
        <p:spPr>
          <a:xfrm>
            <a:off x="355467" y="264561"/>
            <a:ext cx="10914270" cy="12188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br>
              <a:rPr kumimoji="0" lang="lo-LA" sz="32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lang="lo-LA" sz="32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ເປີເຊັນຂອງເດັກນ້ອຍອາຍຸ </a:t>
            </a:r>
            <a:r>
              <a:rPr lang="en-IN" sz="32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6-59 </a:t>
            </a:r>
            <a:r>
              <a:rPr lang="lo-LA" sz="32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ເດືອນ ທີ່ໄດ້ກິນຢາວິຕາມີນ ອາ</a:t>
            </a:r>
            <a:endParaRPr kumimoji="0" lang="en-IN" sz="32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952622-6850-EAE2-1748-58CADC573A88}"/>
              </a:ext>
            </a:extLst>
          </p:cNvPr>
          <p:cNvSpPr txBox="1"/>
          <p:nvPr/>
        </p:nvSpPr>
        <p:spPr>
          <a:xfrm>
            <a:off x="9614177" y="6465125"/>
            <a:ext cx="1725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Period: Oct-Nov 2023</a:t>
            </a:r>
            <a:endParaRPr lang="en-IN" sz="11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D81B875-1199-B50B-7418-06A0A8C4B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034620"/>
              </p:ext>
            </p:extLst>
          </p:nvPr>
        </p:nvGraphicFramePr>
        <p:xfrm>
          <a:off x="544113" y="1483361"/>
          <a:ext cx="10620276" cy="4656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18C43EC-7CC8-AA0B-CAB2-C96EA0794F2B}"/>
              </a:ext>
            </a:extLst>
          </p:cNvPr>
          <p:cNvSpPr txBox="1"/>
          <p:nvPr/>
        </p:nvSpPr>
        <p:spPr>
          <a:xfrm>
            <a:off x="1485528" y="5835176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F976B7F7-8AC3-134E-3BC0-28A32A7937D6}"/>
              </a:ext>
            </a:extLst>
          </p:cNvPr>
          <p:cNvSpPr txBox="1"/>
          <p:nvPr/>
        </p:nvSpPr>
        <p:spPr>
          <a:xfrm>
            <a:off x="4098536" y="5810818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ເຫນືອພາກ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2512ACE9-976E-DB6E-5500-445661A47939}"/>
              </a:ext>
            </a:extLst>
          </p:cNvPr>
          <p:cNvSpPr txBox="1"/>
          <p:nvPr/>
        </p:nvSpPr>
        <p:spPr>
          <a:xfrm>
            <a:off x="6598994" y="5745783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ພາກກາງ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5C73875B-4EF3-E2FE-0552-F315654BE559}"/>
              </a:ext>
            </a:extLst>
          </p:cNvPr>
          <p:cNvSpPr txBox="1"/>
          <p:nvPr/>
        </p:nvSpPr>
        <p:spPr>
          <a:xfrm>
            <a:off x="9162769" y="5781647"/>
            <a:ext cx="902816" cy="353084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18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ພາກໃຕ້</a:t>
            </a:r>
            <a:endParaRPr lang="en-GB" sz="1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44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025D-223D-91D3-BFB1-1B60AD210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6">
            <a:extLst>
              <a:ext uri="{FF2B5EF4-FFF2-40B4-BE49-F238E27FC236}">
                <a16:creationId xmlns:a16="http://schemas.microsoft.com/office/drawing/2014/main" id="{1DA6F2BA-9779-3E9B-BD7B-07DE6F7A1834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8A012D-26E7-6FF2-CC4A-1B62F7AA6926}"/>
              </a:ext>
            </a:extLst>
          </p:cNvPr>
          <p:cNvSpPr/>
          <p:nvPr/>
        </p:nvSpPr>
        <p:spPr>
          <a:xfrm>
            <a:off x="0" y="6362557"/>
            <a:ext cx="12192000" cy="495443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204DDA6A-66AF-38DC-EDE3-47F7F531D2A6}"/>
              </a:ext>
            </a:extLst>
          </p:cNvPr>
          <p:cNvSpPr txBox="1">
            <a:spLocks/>
          </p:cNvSpPr>
          <p:nvPr/>
        </p:nvSpPr>
        <p:spPr>
          <a:xfrm>
            <a:off x="425135" y="219331"/>
            <a:ext cx="5599982" cy="93715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32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ການເຂົ້າເຖິງແຫຼ່ງນ້ຳດື່ມ</a:t>
            </a:r>
            <a:br>
              <a:rPr kumimoji="0" lang="lo-LA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Saysettha Lao" panose="020B0504020207020204" pitchFamily="34" charset="0"/>
                <a:cs typeface="Segoe UI" panose="020B0502040204020203" pitchFamily="34" charset="0"/>
              </a:rPr>
            </a:br>
            <a:endParaRPr kumimoji="0" lang="en-IN" sz="28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Saysettha Lao" panose="020B0504020207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7B0D054-F660-DA6D-FBE7-900DCAE23A68}"/>
              </a:ext>
            </a:extLst>
          </p:cNvPr>
          <p:cNvCxnSpPr>
            <a:cxnSpLocks/>
          </p:cNvCxnSpPr>
          <p:nvPr/>
        </p:nvCxnSpPr>
        <p:spPr>
          <a:xfrm flipH="1" flipV="1">
            <a:off x="6025117" y="0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B55258AA-82BA-BC85-8F2C-42EC7D9BBADF}"/>
              </a:ext>
            </a:extLst>
          </p:cNvPr>
          <p:cNvSpPr txBox="1">
            <a:spLocks/>
          </p:cNvSpPr>
          <p:nvPr/>
        </p:nvSpPr>
        <p:spPr>
          <a:xfrm>
            <a:off x="6459938" y="111759"/>
            <a:ext cx="5599982" cy="70158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32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ສຸຂາພິບານ</a:t>
            </a:r>
            <a:endParaRPr kumimoji="0" lang="en-IN" sz="32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21D5B1-6E3F-28B7-FE3E-65831A3FC832}"/>
              </a:ext>
            </a:extLst>
          </p:cNvPr>
          <p:cNvSpPr txBox="1"/>
          <p:nvPr/>
        </p:nvSpPr>
        <p:spPr>
          <a:xfrm>
            <a:off x="9614177" y="6465125"/>
            <a:ext cx="1725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Period: Oct-Nov 2023</a:t>
            </a:r>
            <a:endParaRPr lang="en-IN" sz="11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9D014A6-5138-7491-A063-8DD74EF237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620809"/>
              </p:ext>
            </p:extLst>
          </p:nvPr>
        </p:nvGraphicFramePr>
        <p:xfrm>
          <a:off x="83539" y="1394691"/>
          <a:ext cx="5673307" cy="4729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A96D003-2555-7087-D364-A9B0C140FD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067488"/>
              </p:ext>
            </p:extLst>
          </p:nvPr>
        </p:nvGraphicFramePr>
        <p:xfrm>
          <a:off x="6397071" y="1156486"/>
          <a:ext cx="5258386" cy="4967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2949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B60D9-1020-9ED6-C113-37BA768EC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6">
            <a:extLst>
              <a:ext uri="{FF2B5EF4-FFF2-40B4-BE49-F238E27FC236}">
                <a16:creationId xmlns:a16="http://schemas.microsoft.com/office/drawing/2014/main" id="{524A09D2-9808-32DC-6946-92D91B42A568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9DE319-1B98-67DB-CAEA-F5FF4851E33B}"/>
              </a:ext>
            </a:extLst>
          </p:cNvPr>
          <p:cNvSpPr/>
          <p:nvPr/>
        </p:nvSpPr>
        <p:spPr>
          <a:xfrm>
            <a:off x="0" y="6362557"/>
            <a:ext cx="12192000" cy="495443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24F7CC34-59DA-572D-4525-6903019CBAE0}"/>
              </a:ext>
            </a:extLst>
          </p:cNvPr>
          <p:cNvSpPr txBox="1">
            <a:spLocks/>
          </p:cNvSpPr>
          <p:nvPr/>
        </p:nvSpPr>
        <p:spPr>
          <a:xfrm>
            <a:off x="425135" y="219332"/>
            <a:ext cx="5599982" cy="68165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32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ການຮັກສາອະນາໄມ</a:t>
            </a:r>
            <a:endParaRPr kumimoji="0" lang="en-IN" sz="32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8631A3E-2949-D271-3408-3D946B31327B}"/>
              </a:ext>
            </a:extLst>
          </p:cNvPr>
          <p:cNvCxnSpPr>
            <a:cxnSpLocks/>
          </p:cNvCxnSpPr>
          <p:nvPr/>
        </p:nvCxnSpPr>
        <p:spPr>
          <a:xfrm flipH="1" flipV="1">
            <a:off x="6025117" y="0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3A77783F-2D11-0B1D-B66C-5FE35489F223}"/>
              </a:ext>
            </a:extLst>
          </p:cNvPr>
          <p:cNvSpPr txBox="1">
            <a:spLocks/>
          </p:cNvSpPr>
          <p:nvPr/>
        </p:nvSpPr>
        <p:spPr>
          <a:xfrm>
            <a:off x="6450252" y="219331"/>
            <a:ext cx="5599982" cy="80028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ເປີເຊັນຂອງເດັກນ້ອຍທີ່ເປັນພະຍາດຖອກທ້ອງໃນ 2 ອາທິດຜ່ານມາ</a:t>
            </a:r>
            <a:endParaRPr kumimoji="0" lang="en-IN" sz="28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25CE47-1701-9BA6-B5B9-E86156BAA043}"/>
              </a:ext>
            </a:extLst>
          </p:cNvPr>
          <p:cNvSpPr txBox="1"/>
          <p:nvPr/>
        </p:nvSpPr>
        <p:spPr>
          <a:xfrm>
            <a:off x="9614177" y="6465125"/>
            <a:ext cx="1725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Period: Oct-Nov 2023</a:t>
            </a:r>
            <a:endParaRPr lang="en-IN" sz="11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AA1DC21-3365-91C8-C184-8F5451E558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911314"/>
              </p:ext>
            </p:extLst>
          </p:nvPr>
        </p:nvGraphicFramePr>
        <p:xfrm>
          <a:off x="340242" y="1483361"/>
          <a:ext cx="5479598" cy="4640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0598A78-DF75-A524-1F56-20A58ABD9F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105285"/>
              </p:ext>
            </p:extLst>
          </p:nvPr>
        </p:nvGraphicFramePr>
        <p:xfrm>
          <a:off x="6466029" y="1615282"/>
          <a:ext cx="4873375" cy="4211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154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0ECE3-13B3-47D2-D346-F99765542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979F4D3-0296-5AF2-D9BE-82283409204F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77849423-48A5-2BC1-8FB5-14733CF284D1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05F0F9D-7B9C-F158-E806-D3AA9CF7F4D4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24B3F6C6-B680-42DA-AAB6-73F643A19E67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78DCA0-35C1-5826-A474-0E7C2BF3B0FF}"/>
              </a:ext>
            </a:extLst>
          </p:cNvPr>
          <p:cNvSpPr txBox="1"/>
          <p:nvPr/>
        </p:nvSpPr>
        <p:spPr>
          <a:xfrm>
            <a:off x="9795106" y="1996893"/>
            <a:ext cx="1126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Phongthong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BE567-9B1D-E08D-73F4-A10ECEBBA09B}"/>
              </a:ext>
            </a:extLst>
          </p:cNvPr>
          <p:cNvSpPr txBox="1"/>
          <p:nvPr/>
        </p:nvSpPr>
        <p:spPr>
          <a:xfrm>
            <a:off x="9668371" y="2944114"/>
            <a:ext cx="1041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Viengkham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5ECB35-9157-4921-A87B-F1806EB4C73A}"/>
              </a:ext>
            </a:extLst>
          </p:cNvPr>
          <p:cNvSpPr txBox="1"/>
          <p:nvPr/>
        </p:nvSpPr>
        <p:spPr>
          <a:xfrm>
            <a:off x="9229094" y="2287817"/>
            <a:ext cx="584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Ngoi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9635A5-DF16-887D-BAEF-824386BAB867}"/>
              </a:ext>
            </a:extLst>
          </p:cNvPr>
          <p:cNvSpPr txBox="1"/>
          <p:nvPr/>
        </p:nvSpPr>
        <p:spPr>
          <a:xfrm>
            <a:off x="8266921" y="2584527"/>
            <a:ext cx="838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Nambak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DDD799-3893-D5D4-1AD0-98623A4BF340}"/>
              </a:ext>
            </a:extLst>
          </p:cNvPr>
          <p:cNvSpPr txBox="1"/>
          <p:nvPr/>
        </p:nvSpPr>
        <p:spPr>
          <a:xfrm>
            <a:off x="8176225" y="3510897"/>
            <a:ext cx="7207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Pak ou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157D4D-FB0E-87AD-DDAA-8A20DFA60301}"/>
              </a:ext>
            </a:extLst>
          </p:cNvPr>
          <p:cNvSpPr txBox="1"/>
          <p:nvPr/>
        </p:nvSpPr>
        <p:spPr>
          <a:xfrm>
            <a:off x="8963939" y="3505424"/>
            <a:ext cx="881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Pak xeng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4827BF-8A3F-4112-D186-5C6E56A07411}"/>
              </a:ext>
            </a:extLst>
          </p:cNvPr>
          <p:cNvSpPr txBox="1"/>
          <p:nvPr/>
        </p:nvSpPr>
        <p:spPr>
          <a:xfrm>
            <a:off x="8929260" y="4113633"/>
            <a:ext cx="8404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Phonxay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0E2002-FEA0-5935-D24A-DC525A023E08}"/>
              </a:ext>
            </a:extLst>
          </p:cNvPr>
          <p:cNvSpPr txBox="1"/>
          <p:nvPr/>
        </p:nvSpPr>
        <p:spPr>
          <a:xfrm>
            <a:off x="7814871" y="4792492"/>
            <a:ext cx="1138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Xieng nguen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9FF49D-5642-F6AD-FB58-22D8230DDD0B}"/>
              </a:ext>
            </a:extLst>
          </p:cNvPr>
          <p:cNvSpPr txBox="1"/>
          <p:nvPr/>
        </p:nvSpPr>
        <p:spPr>
          <a:xfrm>
            <a:off x="8523535" y="5168877"/>
            <a:ext cx="1138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Phoukhoune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2B70AA-5D11-6B54-5002-B59C46215E7F}"/>
              </a:ext>
            </a:extLst>
          </p:cNvPr>
          <p:cNvSpPr txBox="1"/>
          <p:nvPr/>
        </p:nvSpPr>
        <p:spPr>
          <a:xfrm>
            <a:off x="7384158" y="4054348"/>
            <a:ext cx="988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Chomphet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C719D4-5AFE-859B-4EB0-45B937409A89}"/>
              </a:ext>
            </a:extLst>
          </p:cNvPr>
          <p:cNvSpPr txBox="1"/>
          <p:nvPr/>
        </p:nvSpPr>
        <p:spPr>
          <a:xfrm>
            <a:off x="7393408" y="5148245"/>
            <a:ext cx="529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Nan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D104AD-9A3F-BC36-8B2E-528ACECC93A0}"/>
              </a:ext>
            </a:extLst>
          </p:cNvPr>
          <p:cNvSpPr txBox="1"/>
          <p:nvPr/>
        </p:nvSpPr>
        <p:spPr>
          <a:xfrm>
            <a:off x="7412949" y="4340839"/>
            <a:ext cx="1272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Luangprabang</a:t>
            </a:r>
            <a:endParaRPr lang="en-IN" sz="105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CA9FE450-8701-0CF5-A41C-E2452170F951}"/>
              </a:ext>
            </a:extLst>
          </p:cNvPr>
          <p:cNvSpPr txBox="1">
            <a:spLocks/>
          </p:cNvSpPr>
          <p:nvPr/>
        </p:nvSpPr>
        <p:spPr>
          <a:xfrm>
            <a:off x="791674" y="155876"/>
            <a:ext cx="11625878" cy="85953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IN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lo-LA" sz="28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ການຄ້ຳປະກັນສະບຽງອາຫານ</a:t>
            </a:r>
            <a:endParaRPr kumimoji="0" lang="en-IN" sz="28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345827F-1D49-FFF4-8EA2-ED163B96C5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026960"/>
              </p:ext>
            </p:extLst>
          </p:nvPr>
        </p:nvGraphicFramePr>
        <p:xfrm>
          <a:off x="1090365" y="1241907"/>
          <a:ext cx="10011267" cy="519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329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C46E2-7CD9-5489-E4A6-8085B846A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819C890-F3AF-60C6-8E49-CF8554D1C135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77A2C13E-C79B-421A-4BB3-5184EF96F615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CA14BB6-25FA-9C62-47BB-1B21BB2F3EB7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0D8B4374-B5F8-4442-65F0-D8F0BF1DA71C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3CC26C3-1558-B89E-F280-7D8AEF557268}"/>
              </a:ext>
            </a:extLst>
          </p:cNvPr>
          <p:cNvSpPr/>
          <p:nvPr/>
        </p:nvSpPr>
        <p:spPr>
          <a:xfrm>
            <a:off x="-2005" y="1068531"/>
            <a:ext cx="12192000" cy="5778836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3A25CACC-5334-5A65-D3F5-32C603D24B5A}"/>
              </a:ext>
            </a:extLst>
          </p:cNvPr>
          <p:cNvSpPr txBox="1">
            <a:spLocks/>
          </p:cNvSpPr>
          <p:nvPr/>
        </p:nvSpPr>
        <p:spPr>
          <a:xfrm>
            <a:off x="325330" y="72108"/>
            <a:ext cx="6810656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ສະຫລຸບ ແລະ ສັງລວມ </a:t>
            </a:r>
            <a:r>
              <a:rPr kumimoji="0" lang="en-US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(1/2)</a:t>
            </a:r>
            <a:endParaRPr kumimoji="0" lang="en-US" sz="2800" b="0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CE666568-E444-992F-3619-90D06B8F09AE}"/>
              </a:ext>
            </a:extLst>
          </p:cNvPr>
          <p:cNvSpPr txBox="1">
            <a:spLocks/>
          </p:cNvSpPr>
          <p:nvPr/>
        </p:nvSpPr>
        <p:spPr>
          <a:xfrm>
            <a:off x="-2004" y="1068531"/>
            <a:ext cx="8585228" cy="55717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-"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ຄາດຄະເນອັດຕາຂາດສານອາຫານຂອງເດັກ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ຂາດສານອາຫານແບບລວງສູງບໍ່ໄດ້ມາດຕະຖານ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33%,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ນ້ຳໜັກຫຼຸດ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21%,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ຂາດສານອາຫານແບບຈ່ອຍຜອມ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8%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ອັດຕາການຂາດສານອາຫານຂອງແມ່ຍິງ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ນ້ຳໜັກຫຼຸດ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7%,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ນ້ຳໜັກເກີນ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17%,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ຕຸ້ຍ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3%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ທ່າອ່ຽງຂອງການຂາດສານອາຫານຂອງເດັກ ແລະ ຂອງແມ່ແມ່ນມີລັກສະນະຢູ່ໂຕ ຫລື ສະລໍໂຕ ໃນໄລຍະ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2022-2023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ການລ້ຽງລູກດ້ວຍນົມແມ່ ມີທ່າອຽງຫຼຸດລົງ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ການກິນນົມທັນທີຂອງເດັກ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66%,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ການລ້ຽງລູກດ້ວຍນໍ້ານົມແມ່ຢ່າງດຽວ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67%,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ການລ້ຽງລູກດ້ວຍນໍ້ານົມແມ່ແບບຕໍ່ເນື່ອງແມ່ນ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51%</a:t>
            </a:r>
          </a:p>
          <a:p>
            <a:pPr marL="342900" indent="-342900">
              <a:lnSpc>
                <a:spcPct val="150000"/>
              </a:lnSpc>
              <a:buFont typeface="Symbol" panose="05050102010706020507" pitchFamily="18" charset="2"/>
              <a:buChar char="-"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ການກິນອາຫານທີ່ຫຼາກຫຼາຍຂອງເດັກຍັງເປັນສິ່ງໜ້າເປັນຫ່ວງ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ມີພຽງ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52%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ໄດ້ຮັບອາຫານຂັ້ນຕໍ່າສຸດຫຼາກຫຼາຍ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ຄວາມຖີ່ການຮັບອາຫານຕໍ່າສຸດມີ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70%,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ມີພຽງ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30%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ທີ່ໄດ້ຮັບອາຫານຫຼາກຫຼາຍຕໍ່າສຸດ</a:t>
            </a:r>
            <a:endParaRPr lang="en-GB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9197722-2D54-7733-5DCA-1CC382240BD5}"/>
              </a:ext>
            </a:extLst>
          </p:cNvPr>
          <p:cNvCxnSpPr>
            <a:cxnSpLocks/>
          </p:cNvCxnSpPr>
          <p:nvPr/>
        </p:nvCxnSpPr>
        <p:spPr>
          <a:xfrm flipH="1" flipV="1">
            <a:off x="8583224" y="72108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D1D05C6-3116-8A4D-393C-3EAF47FD5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450" y="1079163"/>
            <a:ext cx="3580545" cy="37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27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62DBD-859E-264A-7684-6E7C56085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AA74F7E-9185-B914-ECC8-F052990DD919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108332D2-2002-7F1A-F5E8-C7CC3A5C9EA6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F876406-9BE7-2BB6-1FDF-0CBCFDBB78F4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0F9E74FB-6D40-BA1E-6363-F3A60B1BF537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3EDBDDC-0D2A-8551-7579-BA4A4ADB56B6}"/>
              </a:ext>
            </a:extLst>
          </p:cNvPr>
          <p:cNvSpPr/>
          <p:nvPr/>
        </p:nvSpPr>
        <p:spPr>
          <a:xfrm>
            <a:off x="-2005" y="1068531"/>
            <a:ext cx="12192000" cy="5778836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459F1053-C726-E1E9-7F6C-956D0BC9FF2B}"/>
              </a:ext>
            </a:extLst>
          </p:cNvPr>
          <p:cNvSpPr txBox="1">
            <a:spLocks/>
          </p:cNvSpPr>
          <p:nvPr/>
        </p:nvSpPr>
        <p:spPr>
          <a:xfrm>
            <a:off x="325330" y="72108"/>
            <a:ext cx="6810656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ສະຫຼຸບ ແລະ ສັງລວມ</a:t>
            </a:r>
            <a:r>
              <a:rPr kumimoji="0" lang="en-US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(</a:t>
            </a:r>
            <a:r>
              <a:rPr lang="en-US" sz="2800" b="1" cap="none" dirty="0">
                <a:solidFill>
                  <a:srgbClr val="078BC4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</a:t>
            </a:r>
            <a:r>
              <a:rPr kumimoji="0" lang="en-US" sz="28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/2)</a:t>
            </a:r>
            <a:endParaRPr kumimoji="0" lang="en-US" sz="2800" b="0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29FCAF33-2F01-EC5A-7D8D-98B8A31DC6A1}"/>
              </a:ext>
            </a:extLst>
          </p:cNvPr>
          <p:cNvSpPr txBox="1">
            <a:spLocks/>
          </p:cNvSpPr>
          <p:nvPr/>
        </p:nvSpPr>
        <p:spPr>
          <a:xfrm>
            <a:off x="200207" y="1277190"/>
            <a:ext cx="8413375" cy="51246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66%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ຂອງຄົວເຮືອນເຂົ້າມີແຫຼ່ງນ້ຳແບບພື້ນຖານ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3%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ຂອງຄົວເຮືອນຄວາມຈຳກັດ, ແລະ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26%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ແມ່ນນຳໃຊ້ແຫ່ລງນ້ຳທີ່ບໍ່ໄດ້ຮັບການປັບປຸງເລີຍ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ສຳລັບດ້ານສຸຂາພິບານ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ມີຄົວເຮືອນ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83%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ໄດ້ຮັບການບໍລິການແບບພື້ນຖານ,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5%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ຂອງຄົວເຮືອນມີຄວາມຈຳກັດ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ຂອງຄົວເຮືອນອາໃສ່ແຫລ່ງບໍ່ໄດ້ຮັບການປັບປຸງ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11%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ຂອງຄົວເຮືອນຍັງຖ່າຍຊະຊາຍ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ຄົວເຮືອນ 65 </a:t>
            </a:r>
            <a:r>
              <a:rPr lang="en-US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%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ມີບ່ອນລ້າງມືແບບພື້ນຖານ, ຄົວເຮືອນ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1%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ມີຄວາມຈໍາກັດ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34%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ຄົວເຮືອນແມ່ນບໍ່ມີບ່ອນລ້າງມື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14%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ຂອງຄົວເຮືອນໄດ້ປະເຊີນກັບສະພາບການບໍ່ຄ້ຳປະກັນສະບຽງອາຫານ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ມີ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13%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ຂອງຄົວເຮືອນ ບໍ່ມີຄວາມໝັັ້ນຄົງດ້ານສະບຽງອາຫານປານກາງ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1% </a:t>
            </a:r>
            <a:r>
              <a:rPr lang="lo-LA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ບໍ່ມີຄວາມໝັັ້ນຄົງດ້ານສະບຽງອາຫານຢ່າງຮຸນແຮງ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7825794-720C-FFCC-D9B8-521A1FAFAE0E}"/>
              </a:ext>
            </a:extLst>
          </p:cNvPr>
          <p:cNvCxnSpPr>
            <a:cxnSpLocks/>
          </p:cNvCxnSpPr>
          <p:nvPr/>
        </p:nvCxnSpPr>
        <p:spPr>
          <a:xfrm flipH="1" flipV="1">
            <a:off x="8583224" y="72108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95FB589-ED61-BDA8-7404-69BC2208A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224" y="1068531"/>
            <a:ext cx="3606770" cy="46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71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32F87-CB6C-4240-97CE-65424543B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749A63C-CB64-BEA3-AF6D-ABD2216CBCD0}"/>
              </a:ext>
            </a:extLst>
          </p:cNvPr>
          <p:cNvSpPr txBox="1">
            <a:spLocks/>
          </p:cNvSpPr>
          <p:nvPr/>
        </p:nvSpPr>
        <p:spPr>
          <a:xfrm>
            <a:off x="564150" y="1831061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 Provincial Hospital (PH) 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12 District Hospitals (DH)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82 Health Centers (HC)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5" name="Title 26">
            <a:extLst>
              <a:ext uri="{FF2B5EF4-FFF2-40B4-BE49-F238E27FC236}">
                <a16:creationId xmlns:a16="http://schemas.microsoft.com/office/drawing/2014/main" id="{CD19BBA8-31B4-A2C5-AE8E-5EAB01E2E5C7}"/>
              </a:ext>
            </a:extLst>
          </p:cNvPr>
          <p:cNvSpPr txBox="1">
            <a:spLocks/>
          </p:cNvSpPr>
          <p:nvPr/>
        </p:nvSpPr>
        <p:spPr>
          <a:xfrm>
            <a:off x="564150" y="1079164"/>
            <a:ext cx="469442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Health system profile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079BF2A-065B-CF81-9D68-C5EFBD3044F1}"/>
              </a:ext>
            </a:extLst>
          </p:cNvPr>
          <p:cNvSpPr txBox="1">
            <a:spLocks/>
          </p:cNvSpPr>
          <p:nvPr/>
        </p:nvSpPr>
        <p:spPr>
          <a:xfrm>
            <a:off x="544113" y="4419312"/>
            <a:ext cx="4493056" cy="39477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477,651 total population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45,641 children under five years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en-US" dirty="0">
                <a:solidFill>
                  <a:schemeClr val="bg1"/>
                </a:solidFill>
                <a:latin typeface="Segoe UI Light"/>
              </a:rPr>
              <a:t>14,330 pregnant women</a:t>
            </a: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Title 26">
            <a:extLst>
              <a:ext uri="{FF2B5EF4-FFF2-40B4-BE49-F238E27FC236}">
                <a16:creationId xmlns:a16="http://schemas.microsoft.com/office/drawing/2014/main" id="{BD104531-A1F9-2392-8497-BAB252401A41}"/>
              </a:ext>
            </a:extLst>
          </p:cNvPr>
          <p:cNvSpPr txBox="1">
            <a:spLocks/>
          </p:cNvSpPr>
          <p:nvPr/>
        </p:nvSpPr>
        <p:spPr>
          <a:xfrm>
            <a:off x="591813" y="3758612"/>
            <a:ext cx="5668940" cy="68165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cap="none" dirty="0">
                <a:solidFill>
                  <a:schemeClr val="bg1"/>
                </a:solidFill>
                <a:latin typeface="Segoe UI Light"/>
              </a:rPr>
              <a:t>Population Estimate</a:t>
            </a:r>
            <a:r>
              <a:rPr kumimoji="0" lang="en-US" sz="28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Light"/>
                <a:ea typeface="+mj-ea"/>
                <a:cs typeface="+mj-cs"/>
              </a:rPr>
              <a:t> in 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EB7EE4-1EA0-FCA4-F71A-6D6D88508A64}"/>
              </a:ext>
            </a:extLst>
          </p:cNvPr>
          <p:cNvSpPr/>
          <p:nvPr/>
        </p:nvSpPr>
        <p:spPr>
          <a:xfrm>
            <a:off x="-2005" y="914400"/>
            <a:ext cx="12192000" cy="5932967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8BB9E8D7-02F4-9A62-9CA1-52BEB0038A6B}"/>
              </a:ext>
            </a:extLst>
          </p:cNvPr>
          <p:cNvSpPr txBox="1">
            <a:spLocks/>
          </p:cNvSpPr>
          <p:nvPr/>
        </p:nvSpPr>
        <p:spPr>
          <a:xfrm>
            <a:off x="325330" y="50842"/>
            <a:ext cx="6810656" cy="7235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3200" b="1" i="0" u="none" strike="noStrike" kern="1200" cap="none" spc="200" normalizeH="0" baseline="0" noProof="0" dirty="0">
                <a:ln>
                  <a:noFill/>
                </a:ln>
                <a:solidFill>
                  <a:srgbClr val="078BC4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ຂໍ້ສະເໜີແນະດ້ານນະໂຍບາຍ</a:t>
            </a:r>
            <a:endParaRPr kumimoji="0" lang="en-US" sz="3200" b="1" i="0" u="none" strike="noStrike" kern="1200" cap="none" spc="200" normalizeH="0" baseline="0" noProof="0" dirty="0">
              <a:ln>
                <a:noFill/>
              </a:ln>
              <a:solidFill>
                <a:srgbClr val="078BC4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1FAC2DFF-FE24-C4DA-79C5-4E148433D3BF}"/>
              </a:ext>
            </a:extLst>
          </p:cNvPr>
          <p:cNvSpPr txBox="1">
            <a:spLocks/>
          </p:cNvSpPr>
          <p:nvPr/>
        </p:nvSpPr>
        <p:spPr>
          <a:xfrm>
            <a:off x="97972" y="914400"/>
            <a:ext cx="8392688" cy="58714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kern="1200" cap="none" spc="5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ມາດຕະການແກ້ໄຂລະດັບພາກ</a:t>
            </a:r>
            <a:r>
              <a:rPr lang="en-GB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ກຳນົດມາດຕະການສະເພາະເພື່ອແກ້ໄຂຄວາມແຕກໂຕນກັນລະຫວ່າງພາກ ຂອງຕົວຊີ້ບອກດ້ານໂພຊະນາການ ຂອງແມ່ຍິງ ແລະ ເດັກນ້ອຍ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GB" b="1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ສົ່ງເສີມການລ້ຽງລູກດ້ວຍນໍ້ານົມແມ່ໃຫ້ຫຼາຍທີ່ສຸດ </a:t>
            </a:r>
            <a:r>
              <a:rPr lang="en-GB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ຈັດຕັ້ງປະຕິບັດນະໂຍບາຍທີ່ສະໜັບສະໜູນ ການສົ່ງເສີມລ້ຽງລູກດ້ວຍນໍ້ານົມແມ່ຢູ່ບ່ອນເຮັດວຽກ ແລະ ຊົມຊົນ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ໂພຊະນາການສຶກສາ</a:t>
            </a:r>
            <a:r>
              <a:rPr lang="en-GB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ຈັດຕັ້ງໂຄງການລິເລີ່ມໂດຍຊຸມຊົນເປັນຜູ້ນຳພາ ເພື່ອເຮັດການແນະນຳ ໃຫ້ຄວາມຮູ້ໂພຊະນາການ ເພື່ອເຮັດໃຫ້ຜູ້ດູແລເດັກສາມາດ ສະຫນອງອາຫານທີ່ຫຼາກຫຼາຍແກ່ເດັກ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ເຊື່ອມສານເອົາວຽກໂພຊະນາການທີ່ຈຳເປັນກັບວຽກນ້ຳສະອາດ </a:t>
            </a:r>
            <a:r>
              <a:rPr lang="en-GB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ຈັດຕັ້ງປະຕິບັດມາດຕະການນີ້ໂດຍວາງເປົ້າໝາຍໃສ່ຄົວເຮືອນທີ່ມີຄວາມສ່ຽງ</a:t>
            </a:r>
            <a:endParaRPr lang="en-GB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ການຄ້ຳປະກັນສະບຽງອາຫານ</a:t>
            </a:r>
            <a:r>
              <a:rPr lang="en-GB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ຈັດຕັ້ງປະຕິບັດໂຄງການຄ້ຳປະກັນສະບຽງອາຫານ ເພື່ອຮັບປະກັນໃຫ້ຄົວເຮືອນສາມາດເຂົ້າເຖີງອາຫານທີ່ມີໂພຊະນາການ ແລະ ອາຫານທີ່ຫຼາກຫຼາຍໃຫ້ກັບຄົວເຮືອນ</a:t>
            </a:r>
            <a:r>
              <a:rPr lang="en-GB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lang="en-GB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AD4CF91-2992-2CC8-E6A8-98F200AE1C43}"/>
              </a:ext>
            </a:extLst>
          </p:cNvPr>
          <p:cNvCxnSpPr>
            <a:cxnSpLocks/>
          </p:cNvCxnSpPr>
          <p:nvPr/>
        </p:nvCxnSpPr>
        <p:spPr>
          <a:xfrm flipH="1" flipV="1">
            <a:off x="8460301" y="72108"/>
            <a:ext cx="30358" cy="680412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0CBEA4C-059C-EE5F-1C37-9CD78824D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301" y="914400"/>
            <a:ext cx="3755288" cy="343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59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D57426-2AEA-EA22-6C10-29DF4A0036DA}"/>
              </a:ext>
            </a:extLst>
          </p:cNvPr>
          <p:cNvSpPr/>
          <p:nvPr/>
        </p:nvSpPr>
        <p:spPr>
          <a:xfrm>
            <a:off x="0" y="-900610"/>
            <a:ext cx="12192000" cy="6858000"/>
          </a:xfrm>
          <a:prstGeom prst="rect">
            <a:avLst/>
          </a:prstGeom>
          <a:solidFill>
            <a:srgbClr val="078BC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E795A5C4-49A5-2A21-10BE-14423C9D4893}"/>
              </a:ext>
            </a:extLst>
          </p:cNvPr>
          <p:cNvSpPr txBox="1">
            <a:spLocks/>
          </p:cNvSpPr>
          <p:nvPr/>
        </p:nvSpPr>
        <p:spPr>
          <a:xfrm>
            <a:off x="1212571" y="3159760"/>
            <a:ext cx="9619237" cy="53847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6600" b="0" i="0" u="none" strike="noStrike" kern="1200" cap="none" spc="2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hetsarath OT" panose="02000500000000020004" pitchFamily="2" charset="0"/>
                <a:cs typeface="Phetsarath OT" panose="02000500000000020004" pitchFamily="2" charset="0"/>
              </a:rPr>
              <a:t>ຂໍຂອບໃຈ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cap="none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THANK YOU</a:t>
            </a:r>
            <a:endParaRPr kumimoji="0" lang="en-US" sz="3600" b="0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752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ICEF Document" ma:contentTypeID="0x0101009BA85F8052A6DA4FA3E31FF9F74C6970003DB237954D21F048828DB1C3F34D1975" ma:contentTypeVersion="4" ma:contentTypeDescription="" ma:contentTypeScope="" ma:versionID="02cad4b41b81140d4d8682e0eeba8f1d">
  <xsd:schema xmlns:xsd="http://www.w3.org/2001/XMLSchema" xmlns:xs="http://www.w3.org/2001/XMLSchema" xmlns:p="http://schemas.microsoft.com/office/2006/metadata/properties" xmlns:ns2="ca283e0b-db31-4043-a2ef-b80661bf084a" xmlns:ns3="http://schemas.microsoft.com/sharepoint.v3" targetNamespace="http://schemas.microsoft.com/office/2006/metadata/properties" ma:root="true" ma:fieldsID="5f110999b691f2b28f4748a2bbf1f87e" ns2:_="" ns3:_="">
    <xsd:import namespace="ca283e0b-db31-4043-a2ef-b80661bf084a"/>
    <xsd:import namespace="http://schemas.microsoft.com/sharepoint.v3"/>
    <xsd:element name="properties">
      <xsd:complexType>
        <xsd:sequence>
          <xsd:element name="documentManagement">
            <xsd:complexType>
              <xsd:all>
                <xsd:element ref="ns2:WrittenBy" minOccurs="0"/>
                <xsd:element ref="ns2:ContentLanguage" minOccurs="0"/>
                <xsd:element ref="ns3:CategoryDescription" minOccurs="0"/>
                <xsd:element ref="ns2:RecipientsEmail" minOccurs="0"/>
                <xsd:element ref="ns2:SenderEmail" minOccurs="0"/>
                <xsd:element ref="ns2:DateTransmittedEmail" minOccurs="0"/>
                <xsd:element ref="ns2:k8c968e8c72a4eda96b7e8fdbe192be2" minOccurs="0"/>
                <xsd:element ref="ns2:ga975397408f43e4b84ec8e5a598e523" minOccurs="0"/>
                <xsd:element ref="ns2:mda26ace941f4791a7314a339fee829c" minOccurs="0"/>
                <xsd:element ref="ns2:TaxCatchAllLabel" minOccurs="0"/>
                <xsd:element ref="ns2:TaxCatchAll" minOccurs="0"/>
                <xsd:element ref="ns2:h6a71f3e574e4344bc34f3fc9dd20054" minOccurs="0"/>
                <xsd:element ref="ns2:ContentStatus" minOccurs="0"/>
                <xsd:element ref="ns2:j169e817e0ee4eb8974e6fc4a2762909" minOccurs="0"/>
                <xsd:element ref="ns2:j048a4f9aaad4a8990a1d5e5f53cb451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283e0b-db31-4043-a2ef-b80661bf084a" elementFormDefault="qualified">
    <xsd:import namespace="http://schemas.microsoft.com/office/2006/documentManagement/types"/>
    <xsd:import namespace="http://schemas.microsoft.com/office/infopath/2007/PartnerControls"/>
    <xsd:element name="WrittenBy" ma:index="3" nillable="true" ma:displayName="Written By" ma:description="‘Written By’ is auto-completed with the name of the uploader, but can be edited if you are uploading on behalf of someone else." ma:list="UserInfo" ma:SharePointGroup="0" ma:internalName="WrittenBy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Language" ma:index="4" nillable="true" ma:displayName="Content Language *" ma:format="RadioButtons" ma:internalName="ContentLanguage" ma:readOnly="false">
      <xsd:simpleType>
        <xsd:restriction base="dms:Choice">
          <xsd:enumeration value="English"/>
          <xsd:enumeration value="French"/>
          <xsd:enumeration value="Spanish"/>
          <xsd:enumeration value="Russian"/>
          <xsd:enumeration value="Chinese"/>
          <xsd:enumeration value="Arabic"/>
          <xsd:enumeration value="other"/>
        </xsd:restriction>
      </xsd:simpleType>
    </xsd:element>
    <xsd:element name="RecipientsEmail" ma:index="9" nillable="true" ma:displayName="Recipients (email)" ma:hidden="true" ma:internalName="RecipientsEmail" ma:readOnly="false">
      <xsd:simpleType>
        <xsd:restriction base="dms:Text">
          <xsd:maxLength value="255"/>
        </xsd:restriction>
      </xsd:simpleType>
    </xsd:element>
    <xsd:element name="SenderEmail" ma:index="10" nillable="true" ma:displayName="Sender (email)" ma:hidden="true" ma:internalName="SenderEmail" ma:readOnly="false">
      <xsd:simpleType>
        <xsd:restriction base="dms:Text">
          <xsd:maxLength value="255"/>
        </xsd:restriction>
      </xsd:simpleType>
    </xsd:element>
    <xsd:element name="DateTransmittedEmail" ma:index="11" nillable="true" ma:displayName="Date transmitted (email)" ma:format="DateTime" ma:hidden="true" ma:internalName="DateTransmittedEmail" ma:readOnly="false">
      <xsd:simpleType>
        <xsd:restriction base="dms:DateTime"/>
      </xsd:simpleType>
    </xsd:element>
    <xsd:element name="k8c968e8c72a4eda96b7e8fdbe192be2" ma:index="12" nillable="true" ma:taxonomy="true" ma:internalName="k8c968e8c72a4eda96b7e8fdbe192be2" ma:taxonomyFieldName="GeographicScope" ma:displayName="Geographic Scope" ma:default="" ma:fieldId="{48c968e8-c72a-4eda-96b7-e8fdbe192be2}" ma:taxonomyMulti="true" ma:sspId="73f51738-d318-4883-9d64-4f0bd0ccc55e" ma:termSetId="0a00fedf-defc-4fe3-a3bf-9929b29a638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a975397408f43e4b84ec8e5a598e523" ma:index="16" nillable="true" ma:taxonomy="true" ma:internalName="ga975397408f43e4b84ec8e5a598e523" ma:taxonomyFieldName="OfficeDivision" ma:displayName="Office/Division *" ma:readOnly="false" ma:default="" ma:fieldId="{0a975397-408f-43e4-b84e-c8e5a598e523}" ma:sspId="73f51738-d318-4883-9d64-4f0bd0ccc55e" ma:termSetId="1761a25e-44f4-4213-964a-f96c515e12c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da26ace941f4791a7314a339fee829c" ma:index="17" nillable="true" ma:taxonomy="true" ma:internalName="mda26ace941f4791a7314a339fee829c" ma:taxonomyFieldName="DocumentType" ma:displayName="Document Type *" ma:readOnly="false" ma:default="" ma:fieldId="{6da26ace-941f-4791-a731-4a339fee829c}" ma:sspId="73f51738-d318-4883-9d64-4f0bd0ccc55e" ma:termSetId="f93b6877-8902-4378-8587-5ec85f36ead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18" nillable="true" ma:displayName="Taxonomy Catch All Column1" ma:hidden="true" ma:list="{f1e67532-ab84-4812-b3ee-bd67e4c10220}" ma:internalName="TaxCatchAllLabel" ma:readOnly="true" ma:showField="CatchAllDataLabel" ma:web="593ddb69-c8e2-4a29-a972-355bd446a0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2" nillable="true" ma:displayName="Taxonomy Catch All Column" ma:hidden="true" ma:list="{f1e67532-ab84-4812-b3ee-bd67e4c10220}" ma:internalName="TaxCatchAll" ma:showField="CatchAllData" ma:web="593ddb69-c8e2-4a29-a972-355bd446a0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6a71f3e574e4344bc34f3fc9dd20054" ma:index="23" nillable="true" ma:taxonomy="true" ma:internalName="h6a71f3e574e4344bc34f3fc9dd20054" ma:taxonomyFieldName="Topic" ma:displayName="Topic *" ma:readOnly="false" ma:default="" ma:fieldId="{16a71f3e-574e-4344-bc34-f3fc9dd20054}" ma:taxonomyMulti="true" ma:sspId="73f51738-d318-4883-9d64-4f0bd0ccc55e" ma:termSetId="9561e0e6-71cf-4f3c-87c3-08a6b5d907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Status" ma:index="25" nillable="true" ma:displayName="Content Status" ma:description="Optional column to indicate document status: no status, draft, final or expired.​" ma:format="RadioButtons" ma:internalName="ContentStatus">
      <xsd:simpleType>
        <xsd:restriction base="dms:Choice">
          <xsd:enumeration value="­"/>
          <xsd:enumeration value="Draft"/>
          <xsd:enumeration value="Final"/>
          <xsd:enumeration value="Expired"/>
        </xsd:restriction>
      </xsd:simpleType>
    </xsd:element>
    <xsd:element name="j169e817e0ee4eb8974e6fc4a2762909" ma:index="26" nillable="true" ma:taxonomy="true" ma:internalName="j169e817e0ee4eb8974e6fc4a2762909" ma:taxonomyFieldName="CriticalForLongTermRetention" ma:displayName="Critical for long-term retention?" ma:default="" ma:fieldId="{3169e817-e0ee-4eb8-974e-6fc4a2762909}" ma:sspId="73f51738-d318-4883-9d64-4f0bd0ccc55e" ma:termSetId="59f85175-3dbf-4592-9c1d-453af9da4e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048a4f9aaad4a8990a1d5e5f53cb451" ma:index="28" nillable="true" ma:taxonomy="true" ma:internalName="j048a4f9aaad4a8990a1d5e5f53cb451" ma:taxonomyFieldName="SystemDTAC" ma:displayName="System-DT-AC" ma:default="" ma:fieldId="{3048a4f9-aaad-4a89-90a1-d5e5f53cb451}" ma:sspId="73f51738-d318-4883-9d64-4f0bd0ccc55e" ma:termSetId="1e3381f3-a35f-499a-9a3c-017e5423e02a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internalName="CategoryDescription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73f51738-d318-4883-9d64-4f0bd0ccc55e" ContentTypeId="0x0101009BA85F8052A6DA4FA3E31FF9F74C6970" PreviousValue="false"/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DFBBFCC7-F552-44D5-9D82-2461081A7E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283e0b-db31-4043-a2ef-b80661bf084a"/>
    <ds:schemaRef ds:uri="http://schemas.microsoft.com/sharepoint.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BD451E-BAF3-4FCD-BBE3-11FA971401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468A98-A10A-4517-A58D-8137BB6E6F7D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674F7342-0283-47E9-B335-7D7FB6BADC85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6542</TotalTime>
  <Words>1621</Words>
  <Application>Microsoft Macintosh PowerPoint</Application>
  <PresentationFormat>Widescreen</PresentationFormat>
  <Paragraphs>273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Phetsarath OT</vt:lpstr>
      <vt:lpstr>Saysettha Lao</vt:lpstr>
      <vt:lpstr>Saysettha OT</vt:lpstr>
      <vt:lpstr>Segoe UI</vt:lpstr>
      <vt:lpstr>Segoe UI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Kovalan Kumaran</dc:creator>
  <cp:lastModifiedBy>Microsoft Office User</cp:lastModifiedBy>
  <cp:revision>64</cp:revision>
  <dcterms:created xsi:type="dcterms:W3CDTF">2024-01-12T10:17:24Z</dcterms:created>
  <dcterms:modified xsi:type="dcterms:W3CDTF">2024-02-29T07:09:48Z</dcterms:modified>
</cp:coreProperties>
</file>