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369" r:id="rId3"/>
    <p:sldId id="384" r:id="rId4"/>
    <p:sldId id="385" r:id="rId5"/>
    <p:sldId id="373" r:id="rId6"/>
    <p:sldId id="377" r:id="rId7"/>
    <p:sldId id="382" r:id="rId8"/>
    <p:sldId id="381" r:id="rId9"/>
    <p:sldId id="380" r:id="rId10"/>
    <p:sldId id="3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8EC"/>
    <a:srgbClr val="FDFEFC"/>
    <a:srgbClr val="EEF7E9"/>
    <a:srgbClr val="F6FAE8"/>
    <a:srgbClr val="FF33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76" autoAdjust="0"/>
    <p:restoredTop sz="81268" autoAdjust="0"/>
  </p:normalViewPr>
  <p:slideViewPr>
    <p:cSldViewPr snapToGrid="0">
      <p:cViewPr>
        <p:scale>
          <a:sx n="60" d="100"/>
          <a:sy n="60" d="100"/>
        </p:scale>
        <p:origin x="660" y="-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D429A2A8-76F8-44AA-9CC7-11422F7AC38B}"/>
    <pc:docChg chg="undo redo custSel modSld">
      <pc:chgData name="Tukta Sonesaksith" userId="3e854381-7502-4072-9aff-7c427c4c537b" providerId="ADAL" clId="{D429A2A8-76F8-44AA-9CC7-11422F7AC38B}" dt="2024-03-26T15:31:25.796" v="1734" actId="20577"/>
      <pc:docMkLst>
        <pc:docMk/>
      </pc:docMkLst>
      <pc:sldChg chg="modSp">
        <pc:chgData name="Tukta Sonesaksith" userId="3e854381-7502-4072-9aff-7c427c4c537b" providerId="ADAL" clId="{D429A2A8-76F8-44AA-9CC7-11422F7AC38B}" dt="2024-03-26T13:53:18.679" v="37" actId="207"/>
        <pc:sldMkLst>
          <pc:docMk/>
          <pc:sldMk cId="934518400" sldId="256"/>
        </pc:sldMkLst>
        <pc:spChg chg="mod">
          <ac:chgData name="Tukta Sonesaksith" userId="3e854381-7502-4072-9aff-7c427c4c537b" providerId="ADAL" clId="{D429A2A8-76F8-44AA-9CC7-11422F7AC38B}" dt="2024-03-26T13:53:18.679" v="37" actId="207"/>
          <ac:spMkLst>
            <pc:docMk/>
            <pc:sldMk cId="934518400" sldId="256"/>
            <ac:spMk id="2" creationId="{00000000-0000-0000-0000-000000000000}"/>
          </ac:spMkLst>
        </pc:spChg>
      </pc:sldChg>
      <pc:sldChg chg="modSp">
        <pc:chgData name="Tukta Sonesaksith" userId="3e854381-7502-4072-9aff-7c427c4c537b" providerId="ADAL" clId="{D429A2A8-76F8-44AA-9CC7-11422F7AC38B}" dt="2024-03-26T14:54:39.341" v="629" actId="20577"/>
        <pc:sldMkLst>
          <pc:docMk/>
          <pc:sldMk cId="3456228928" sldId="369"/>
        </pc:sldMkLst>
        <pc:spChg chg="mod">
          <ac:chgData name="Tukta Sonesaksith" userId="3e854381-7502-4072-9aff-7c427c4c537b" providerId="ADAL" clId="{D429A2A8-76F8-44AA-9CC7-11422F7AC38B}" dt="2024-03-26T13:53:40.139" v="57" actId="20577"/>
          <ac:spMkLst>
            <pc:docMk/>
            <pc:sldMk cId="3456228928" sldId="369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4:54:39.341" v="629" actId="20577"/>
          <ac:spMkLst>
            <pc:docMk/>
            <pc:sldMk cId="3456228928" sldId="369"/>
            <ac:spMk id="4" creationId="{A68DD381-E5F7-8D3A-CA0D-BB9AEB900F42}"/>
          </ac:spMkLst>
        </pc:spChg>
        <pc:spChg chg="mod">
          <ac:chgData name="Tukta Sonesaksith" userId="3e854381-7502-4072-9aff-7c427c4c537b" providerId="ADAL" clId="{D429A2A8-76F8-44AA-9CC7-11422F7AC38B}" dt="2024-03-26T14:52:02.489" v="493" actId="1038"/>
          <ac:spMkLst>
            <pc:docMk/>
            <pc:sldMk cId="3456228928" sldId="369"/>
            <ac:spMk id="9" creationId="{D779F80B-5C36-36FB-06DD-E36FA602BE8F}"/>
          </ac:spMkLst>
        </pc:spChg>
      </pc:sldChg>
      <pc:sldChg chg="modSp">
        <pc:chgData name="Tukta Sonesaksith" userId="3e854381-7502-4072-9aff-7c427c4c537b" providerId="ADAL" clId="{D429A2A8-76F8-44AA-9CC7-11422F7AC38B}" dt="2024-03-26T15:29:59.079" v="1722" actId="20577"/>
        <pc:sldMkLst>
          <pc:docMk/>
          <pc:sldMk cId="1134068305" sldId="373"/>
        </pc:sldMkLst>
        <pc:spChg chg="mod">
          <ac:chgData name="Tukta Sonesaksith" userId="3e854381-7502-4072-9aff-7c427c4c537b" providerId="ADAL" clId="{D429A2A8-76F8-44AA-9CC7-11422F7AC38B}" dt="2024-03-26T15:20:28.371" v="1564" actId="14100"/>
          <ac:spMkLst>
            <pc:docMk/>
            <pc:sldMk cId="1134068305" sldId="373"/>
            <ac:spMk id="6" creationId="{2A0D6F73-A546-15FF-FD13-86579F1DC774}"/>
          </ac:spMkLst>
        </pc:spChg>
        <pc:spChg chg="mod">
          <ac:chgData name="Tukta Sonesaksith" userId="3e854381-7502-4072-9aff-7c427c4c537b" providerId="ADAL" clId="{D429A2A8-76F8-44AA-9CC7-11422F7AC38B}" dt="2024-03-26T15:20:32.162" v="1565" actId="1076"/>
          <ac:spMkLst>
            <pc:docMk/>
            <pc:sldMk cId="1134068305" sldId="373"/>
            <ac:spMk id="10" creationId="{F960AA8A-7F9F-4419-9A5E-FDD18693A7C3}"/>
          </ac:spMkLst>
        </pc:spChg>
        <pc:spChg chg="mod">
          <ac:chgData name="Tukta Sonesaksith" userId="3e854381-7502-4072-9aff-7c427c4c537b" providerId="ADAL" clId="{D429A2A8-76F8-44AA-9CC7-11422F7AC38B}" dt="2024-03-26T15:29:59.079" v="1722" actId="20577"/>
          <ac:spMkLst>
            <pc:docMk/>
            <pc:sldMk cId="1134068305" sldId="373"/>
            <ac:spMk id="11" creationId="{32FBE85A-3C4A-40BF-8AD7-D8DB0ED46B31}"/>
          </ac:spMkLst>
        </pc:spChg>
      </pc:sldChg>
      <pc:sldChg chg="modSp">
        <pc:chgData name="Tukta Sonesaksith" userId="3e854381-7502-4072-9aff-7c427c4c537b" providerId="ADAL" clId="{D429A2A8-76F8-44AA-9CC7-11422F7AC38B}" dt="2024-03-26T15:26:32.851" v="1642" actId="207"/>
        <pc:sldMkLst>
          <pc:docMk/>
          <pc:sldMk cId="1445539449" sldId="377"/>
        </pc:sldMkLst>
        <pc:spChg chg="mod">
          <ac:chgData name="Tukta Sonesaksith" userId="3e854381-7502-4072-9aff-7c427c4c537b" providerId="ADAL" clId="{D429A2A8-76F8-44AA-9CC7-11422F7AC38B}" dt="2024-03-26T15:25:47.776" v="1641" actId="20577"/>
          <ac:spMkLst>
            <pc:docMk/>
            <pc:sldMk cId="1445539449" sldId="377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5:26:32.851" v="1642" actId="207"/>
          <ac:spMkLst>
            <pc:docMk/>
            <pc:sldMk cId="1445539449" sldId="377"/>
            <ac:spMk id="3" creationId="{2A0E5FBF-1640-4509-897D-E55C817943BD}"/>
          </ac:spMkLst>
        </pc:spChg>
      </pc:sldChg>
      <pc:sldChg chg="addSp delSp modSp">
        <pc:chgData name="Tukta Sonesaksith" userId="3e854381-7502-4072-9aff-7c427c4c537b" providerId="ADAL" clId="{D429A2A8-76F8-44AA-9CC7-11422F7AC38B}" dt="2024-03-26T15:31:25.796" v="1734" actId="20577"/>
        <pc:sldMkLst>
          <pc:docMk/>
          <pc:sldMk cId="2443166757" sldId="380"/>
        </pc:sldMkLst>
        <pc:spChg chg="add mod">
          <ac:chgData name="Tukta Sonesaksith" userId="3e854381-7502-4072-9aff-7c427c4c537b" providerId="ADAL" clId="{D429A2A8-76F8-44AA-9CC7-11422F7AC38B}" dt="2024-03-26T15:31:25.796" v="1734" actId="20577"/>
          <ac:spMkLst>
            <pc:docMk/>
            <pc:sldMk cId="2443166757" sldId="380"/>
            <ac:spMk id="5" creationId="{28171CC2-FF60-4879-B2DE-E8EE33356BEE}"/>
          </ac:spMkLst>
        </pc:spChg>
        <pc:spChg chg="del">
          <ac:chgData name="Tukta Sonesaksith" userId="3e854381-7502-4072-9aff-7c427c4c537b" providerId="ADAL" clId="{D429A2A8-76F8-44AA-9CC7-11422F7AC38B}" dt="2024-03-26T15:31:01.732" v="1723" actId="478"/>
          <ac:spMkLst>
            <pc:docMk/>
            <pc:sldMk cId="2443166757" sldId="380"/>
            <ac:spMk id="11" creationId="{32FBE85A-3C4A-40BF-8AD7-D8DB0ED46B31}"/>
          </ac:spMkLst>
        </pc:spChg>
      </pc:sldChg>
      <pc:sldChg chg="modSp">
        <pc:chgData name="Tukta Sonesaksith" userId="3e854381-7502-4072-9aff-7c427c4c537b" providerId="ADAL" clId="{D429A2A8-76F8-44AA-9CC7-11422F7AC38B}" dt="2024-03-26T15:18:36.825" v="1506" actId="12"/>
        <pc:sldMkLst>
          <pc:docMk/>
          <pc:sldMk cId="767800817" sldId="381"/>
        </pc:sldMkLst>
        <pc:spChg chg="mod">
          <ac:chgData name="Tukta Sonesaksith" userId="3e854381-7502-4072-9aff-7c427c4c537b" providerId="ADAL" clId="{D429A2A8-76F8-44AA-9CC7-11422F7AC38B}" dt="2024-03-26T15:18:02.849" v="1503" actId="20577"/>
          <ac:spMkLst>
            <pc:docMk/>
            <pc:sldMk cId="767800817" sldId="381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5:18:36.825" v="1506" actId="12"/>
          <ac:spMkLst>
            <pc:docMk/>
            <pc:sldMk cId="767800817" sldId="381"/>
            <ac:spMk id="3" creationId="{2A0E5FBF-1640-4509-897D-E55C817943BD}"/>
          </ac:spMkLst>
        </pc:spChg>
      </pc:sldChg>
      <pc:sldChg chg="modSp">
        <pc:chgData name="Tukta Sonesaksith" userId="3e854381-7502-4072-9aff-7c427c4c537b" providerId="ADAL" clId="{D429A2A8-76F8-44AA-9CC7-11422F7AC38B}" dt="2024-03-26T15:27:46.089" v="1667" actId="20577"/>
        <pc:sldMkLst>
          <pc:docMk/>
          <pc:sldMk cId="1989902542" sldId="382"/>
        </pc:sldMkLst>
        <pc:spChg chg="mod">
          <ac:chgData name="Tukta Sonesaksith" userId="3e854381-7502-4072-9aff-7c427c4c537b" providerId="ADAL" clId="{D429A2A8-76F8-44AA-9CC7-11422F7AC38B}" dt="2024-03-26T15:27:46.089" v="1667" actId="20577"/>
          <ac:spMkLst>
            <pc:docMk/>
            <pc:sldMk cId="1989902542" sldId="382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5:26:43.432" v="1643" actId="207"/>
          <ac:spMkLst>
            <pc:docMk/>
            <pc:sldMk cId="1989902542" sldId="382"/>
            <ac:spMk id="3" creationId="{2A0E5FBF-1640-4509-897D-E55C817943BD}"/>
          </ac:spMkLst>
        </pc:spChg>
      </pc:sldChg>
      <pc:sldChg chg="modSp">
        <pc:chgData name="Tukta Sonesaksith" userId="3e854381-7502-4072-9aff-7c427c4c537b" providerId="ADAL" clId="{D429A2A8-76F8-44AA-9CC7-11422F7AC38B}" dt="2024-03-26T15:22:43.444" v="1575" actId="207"/>
        <pc:sldMkLst>
          <pc:docMk/>
          <pc:sldMk cId="3620906740" sldId="384"/>
        </pc:sldMkLst>
        <pc:spChg chg="mod">
          <ac:chgData name="Tukta Sonesaksith" userId="3e854381-7502-4072-9aff-7c427c4c537b" providerId="ADAL" clId="{D429A2A8-76F8-44AA-9CC7-11422F7AC38B}" dt="2024-03-26T14:53:20.846" v="542" actId="20577"/>
          <ac:spMkLst>
            <pc:docMk/>
            <pc:sldMk cId="3620906740" sldId="384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5:22:43.444" v="1575" actId="207"/>
          <ac:spMkLst>
            <pc:docMk/>
            <pc:sldMk cId="3620906740" sldId="384"/>
            <ac:spMk id="4" creationId="{A68DD381-E5F7-8D3A-CA0D-BB9AEB900F42}"/>
          </ac:spMkLst>
        </pc:spChg>
        <pc:spChg chg="mod">
          <ac:chgData name="Tukta Sonesaksith" userId="3e854381-7502-4072-9aff-7c427c4c537b" providerId="ADAL" clId="{D429A2A8-76F8-44AA-9CC7-11422F7AC38B}" dt="2024-03-26T15:00:59.202" v="873" actId="5793"/>
          <ac:spMkLst>
            <pc:docMk/>
            <pc:sldMk cId="3620906740" sldId="384"/>
            <ac:spMk id="9" creationId="{D779F80B-5C36-36FB-06DD-E36FA602BE8F}"/>
          </ac:spMkLst>
        </pc:spChg>
      </pc:sldChg>
      <pc:sldChg chg="modSp modNotesTx">
        <pc:chgData name="Tukta Sonesaksith" userId="3e854381-7502-4072-9aff-7c427c4c537b" providerId="ADAL" clId="{D429A2A8-76F8-44AA-9CC7-11422F7AC38B}" dt="2024-03-26T15:22:09.861" v="1574" actId="207"/>
        <pc:sldMkLst>
          <pc:docMk/>
          <pc:sldMk cId="258171143" sldId="385"/>
        </pc:sldMkLst>
        <pc:spChg chg="mod">
          <ac:chgData name="Tukta Sonesaksith" userId="3e854381-7502-4072-9aff-7c427c4c537b" providerId="ADAL" clId="{D429A2A8-76F8-44AA-9CC7-11422F7AC38B}" dt="2024-03-26T15:01:23.656" v="883" actId="20577"/>
          <ac:spMkLst>
            <pc:docMk/>
            <pc:sldMk cId="258171143" sldId="385"/>
            <ac:spMk id="2" creationId="{6A8ABF4B-32FA-5A80-5ADA-DB2D44E2E120}"/>
          </ac:spMkLst>
        </pc:spChg>
        <pc:spChg chg="mod">
          <ac:chgData name="Tukta Sonesaksith" userId="3e854381-7502-4072-9aff-7c427c4c537b" providerId="ADAL" clId="{D429A2A8-76F8-44AA-9CC7-11422F7AC38B}" dt="2024-03-26T15:22:09.861" v="1574" actId="207"/>
          <ac:spMkLst>
            <pc:docMk/>
            <pc:sldMk cId="258171143" sldId="385"/>
            <ac:spMk id="4" creationId="{A68DD381-E5F7-8D3A-CA0D-BB9AEB900F42}"/>
          </ac:spMkLst>
        </pc:spChg>
        <pc:spChg chg="mod">
          <ac:chgData name="Tukta Sonesaksith" userId="3e854381-7502-4072-9aff-7c427c4c537b" providerId="ADAL" clId="{D429A2A8-76F8-44AA-9CC7-11422F7AC38B}" dt="2024-03-26T15:20:59.818" v="1571" actId="1036"/>
          <ac:spMkLst>
            <pc:docMk/>
            <pc:sldMk cId="258171143" sldId="385"/>
            <ac:spMk id="9" creationId="{D779F80B-5C36-36FB-06DD-E36FA602BE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55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91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51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85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42" Type="http://schemas.openxmlformats.org/officeDocument/2006/relationships/image" Target="../media/image42.jpeg"/><Relationship Id="rId47" Type="http://schemas.openxmlformats.org/officeDocument/2006/relationships/image" Target="../media/image47.jfif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63" Type="http://schemas.openxmlformats.org/officeDocument/2006/relationships/image" Target="../media/image6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29" Type="http://schemas.openxmlformats.org/officeDocument/2006/relationships/image" Target="../media/image29.png"/><Relationship Id="rId11" Type="http://schemas.openxmlformats.org/officeDocument/2006/relationships/image" Target="../media/image11.png"/><Relationship Id="rId24" Type="http://schemas.openxmlformats.org/officeDocument/2006/relationships/image" Target="../media/image24.jpeg"/><Relationship Id="rId32" Type="http://schemas.openxmlformats.org/officeDocument/2006/relationships/image" Target="../media/image32.png"/><Relationship Id="rId37" Type="http://schemas.openxmlformats.org/officeDocument/2006/relationships/image" Target="../media/image37.jpeg"/><Relationship Id="rId40" Type="http://schemas.openxmlformats.org/officeDocument/2006/relationships/image" Target="../media/image40.png"/><Relationship Id="rId45" Type="http://schemas.openxmlformats.org/officeDocument/2006/relationships/image" Target="../media/image45.jpg"/><Relationship Id="rId53" Type="http://schemas.openxmlformats.org/officeDocument/2006/relationships/image" Target="../media/image53.jpg"/><Relationship Id="rId58" Type="http://schemas.openxmlformats.org/officeDocument/2006/relationships/image" Target="../media/image58.jpeg"/><Relationship Id="rId5" Type="http://schemas.openxmlformats.org/officeDocument/2006/relationships/image" Target="../media/image5.png"/><Relationship Id="rId61" Type="http://schemas.openxmlformats.org/officeDocument/2006/relationships/image" Target="../media/image61.jpeg"/><Relationship Id="rId19" Type="http://schemas.openxmlformats.org/officeDocument/2006/relationships/image" Target="../media/image19.png"/><Relationship Id="rId14" Type="http://schemas.openxmlformats.org/officeDocument/2006/relationships/image" Target="../media/image14.jpe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jpeg"/><Relationship Id="rId43" Type="http://schemas.openxmlformats.org/officeDocument/2006/relationships/image" Target="../media/image43.jpe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64" Type="http://schemas.openxmlformats.org/officeDocument/2006/relationships/image" Target="../media/image64.png"/><Relationship Id="rId8" Type="http://schemas.openxmlformats.org/officeDocument/2006/relationships/image" Target="../media/image8.png"/><Relationship Id="rId51" Type="http://schemas.openxmlformats.org/officeDocument/2006/relationships/image" Target="../media/image51.jpeg"/><Relationship Id="rId3" Type="http://schemas.openxmlformats.org/officeDocument/2006/relationships/image" Target="../media/image3.pn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5" Type="http://schemas.openxmlformats.org/officeDocument/2006/relationships/image" Target="../media/image15.pn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36" Type="http://schemas.openxmlformats.org/officeDocument/2006/relationships/image" Target="../media/image36.jpeg"/><Relationship Id="rId49" Type="http://schemas.openxmlformats.org/officeDocument/2006/relationships/image" Target="../media/image49.png"/><Relationship Id="rId57" Type="http://schemas.openxmlformats.org/officeDocument/2006/relationships/image" Target="../media/image57.jpg"/><Relationship Id="rId10" Type="http://schemas.openxmlformats.org/officeDocument/2006/relationships/image" Target="../media/image10.emf"/><Relationship Id="rId31" Type="http://schemas.openxmlformats.org/officeDocument/2006/relationships/image" Target="../media/image31.jpeg"/><Relationship Id="rId44" Type="http://schemas.openxmlformats.org/officeDocument/2006/relationships/image" Target="../media/image44.png"/><Relationship Id="rId52" Type="http://schemas.openxmlformats.org/officeDocument/2006/relationships/image" Target="../media/image52.jpg"/><Relationship Id="rId60" Type="http://schemas.openxmlformats.org/officeDocument/2006/relationships/image" Target="../media/image60.jp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320" y="217483"/>
            <a:ext cx="4439360" cy="2490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365" y="2839066"/>
            <a:ext cx="11549269" cy="3325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Scaling Up Nutrition Civil Society Alliance</a:t>
            </a:r>
            <a:br>
              <a:rPr lang="lo-LA" b="1" dirty="0">
                <a:solidFill>
                  <a:schemeClr val="accent4"/>
                </a:solidFill>
                <a:latin typeface="+mn-lt"/>
                <a:cs typeface="Arial" panose="020B0604020202020204" pitchFamily="34" charset="0"/>
              </a:rPr>
            </a:b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SUN CSA Advocacy &amp; Coordination Planning</a:t>
            </a:r>
            <a:br>
              <a:rPr lang="lo-LA" sz="44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4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ແຜນວຽກສະໜັບສະໜູນ ແລະ ການປະສານງານ</a:t>
            </a:r>
            <a:br>
              <a:rPr lang="lo-LA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Phetsarath OT" panose="02000500000000000001" pitchFamily="2" charset="2"/>
                <a:cs typeface="Phetsarath OT" panose="02000500000000000001" pitchFamily="2" charset="2"/>
              </a:rPr>
              <a:t>March 2024</a:t>
            </a:r>
            <a:endParaRPr lang="en-US" sz="2200" b="1" dirty="0">
              <a:latin typeface="+mn-lt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45" y="568326"/>
            <a:ext cx="11281893" cy="5166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ADVOCACY ACTIVITIES FROM PAST 12 MONTHS</a:t>
            </a:r>
            <a:b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ກິດຈະກໍາສະໜັບສະໜູນໃນໄລຍະ 12 ເດືອນຜ່ານມາ</a:t>
            </a:r>
            <a:endParaRPr lang="en-US" sz="36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DD381-E5F7-8D3A-CA0D-BB9AEB900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405319"/>
            <a:ext cx="5829904" cy="5139860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30 ກິດຈະກຳສະໜັບສະໜູນຮ່ວມ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ກິດຈະກຳທີ່ສຳຄັນໄດ້ແກ່: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ການຄົ້ນຄວ້າ ແລະ ການລົນນະລົງກ່ຽວກັບການຄໍ້າປະກັນດ້ານສະບຽງອາຫານ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ກິດຈະກຳການລົນນະລົງໃນໄລຍະສັບປະດາສາກົນການລ້ຽງລູກດ້ວຍນໍ້ານົມແມ່</a:t>
            </a:r>
          </a:p>
          <a:p>
            <a:pPr marL="457200" indent="0">
              <a:lnSpc>
                <a:spcPct val="120000"/>
              </a:lnSpc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 ລາງວັນກ່ຽວກັບການລ້ຽງລູກດ້ວຍນໍ້ານົມແມ່ຢູ່ບ່ອນເຮັດວຽກ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ກອງປະຊຸມວຽກງານສະໜັບສະໜູນ</a:t>
            </a: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</a:t>
            </a:r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ການພັດທະນາວາລະການຄົ້ນຄວ້າແຫ່ງຊາດວຽກງານໂພຊະນາການ</a:t>
            </a:r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US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ODF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ກອງປະຊຸມລະດັບໂລກວຽກງານຈຸລະສານອາຫານ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r>
              <a:rPr lang="en-AU" sz="1800" b="1" dirty="0">
                <a:ea typeface="Phetsarath OT" panose="02000500000000000001" pitchFamily="2" charset="2"/>
                <a:cs typeface="Phetsarath OT" panose="02000500000000000001" pitchFamily="2" charset="2"/>
              </a:rPr>
              <a:t>NNF &amp; NIPN</a:t>
            </a:r>
          </a:p>
          <a:p>
            <a:pPr marL="0" indent="0">
              <a:lnSpc>
                <a:spcPct val="120000"/>
              </a:lnSpc>
              <a:buNone/>
            </a:pPr>
            <a:endParaRPr lang="lo-LA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 startAt="3"/>
            </a:pPr>
            <a:endParaRPr lang="en-US" sz="1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57746D-490B-4EF7-8868-1443D0FB1C50}"/>
              </a:ext>
            </a:extLst>
          </p:cNvPr>
          <p:cNvSpPr txBox="1">
            <a:spLocks/>
          </p:cNvSpPr>
          <p:nvPr/>
        </p:nvSpPr>
        <p:spPr>
          <a:xfrm>
            <a:off x="6287104" y="1405319"/>
            <a:ext cx="5638800" cy="49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779F80B-5C36-36FB-06DD-E36FA602BE8F}"/>
              </a:ext>
            </a:extLst>
          </p:cNvPr>
          <p:cNvSpPr txBox="1">
            <a:spLocks/>
          </p:cNvSpPr>
          <p:nvPr/>
        </p:nvSpPr>
        <p:spPr>
          <a:xfrm>
            <a:off x="6352068" y="1405319"/>
            <a:ext cx="5638800" cy="49520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30 Joint Advocacy Activities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Key actions include: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Food Security Research &amp; Campaign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World Breastfeeding We</a:t>
            </a:r>
            <a:r>
              <a:rPr lang="en-US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e</a:t>
            </a: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k Campaigns</a:t>
            </a:r>
          </a:p>
          <a:p>
            <a:pPr marL="914400" lvl="1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Workplace BF Awards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CSA Advocacy Working Group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Developing National Nutrition Research Agenda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ODF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Micronutrient Global Conference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NNF &amp; NIPN</a:t>
            </a:r>
          </a:p>
        </p:txBody>
      </p:sp>
    </p:spTree>
    <p:extLst>
      <p:ext uri="{BB962C8B-B14F-4D97-AF65-F5344CB8AC3E}">
        <p14:creationId xmlns:p14="http://schemas.microsoft.com/office/powerpoint/2010/main" val="3456228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45" y="568326"/>
            <a:ext cx="11281893" cy="5166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COORDINATION ACTIVITIES FROM PAST YEAR</a:t>
            </a:r>
            <a:b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ກິດຈະກໍາການປະສານງານໃນປີທີ່ຜ່ານມາ</a:t>
            </a:r>
            <a:endParaRPr lang="en-US" sz="36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DD381-E5F7-8D3A-CA0D-BB9AEB900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421361"/>
            <a:ext cx="5638800" cy="4952091"/>
          </a:xfrm>
          <a:solidFill>
            <a:srgbClr val="F1F8EC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35 ກິດຈະກຳປະສານງານ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ກິດຈະກຳທີ່ສຳຄັນໄດ້ແກ່: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 </a:t>
            </a:r>
            <a:r>
              <a:rPr lang="en-US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MC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ກອງປະຊຸມວຽກງານໂພຊະນາການ </a:t>
            </a:r>
            <a:r>
              <a:rPr lang="en-US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endParaRPr lang="lo-LA" sz="21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ກອງປະຊຸມບໍ່ເປັນທາງການຄູ່ຮ່ວມງານ ວຽກງານການຄໍ້ປະກັນສະບຽງອາຫານ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ກຸ່ມປະສານງານ </a:t>
            </a:r>
            <a:r>
              <a:rPr lang="en-AU" sz="21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CSN </a:t>
            </a: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ອາຊີ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ກອງປະຊຸມບໍ່ເປັນທາງການຄູ່ຮ່ວມງານ ວຽກງານສາທາ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ກອງປະຊຸມປະສານງານຂອງບັນດາກອງເລຂາໃນລາວ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1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ກອງປະຊຸມປະສານງານເຄືອຂ່າຍອົງການຈັດຕັ້ງສາກົນ </a:t>
            </a:r>
            <a:endParaRPr lang="en-US" sz="21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57746D-490B-4EF7-8868-1443D0FB1C50}"/>
              </a:ext>
            </a:extLst>
          </p:cNvPr>
          <p:cNvSpPr txBox="1">
            <a:spLocks/>
          </p:cNvSpPr>
          <p:nvPr/>
        </p:nvSpPr>
        <p:spPr>
          <a:xfrm>
            <a:off x="6287104" y="1405319"/>
            <a:ext cx="5638800" cy="49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779F80B-5C36-36FB-06DD-E36FA602BE8F}"/>
              </a:ext>
            </a:extLst>
          </p:cNvPr>
          <p:cNvSpPr txBox="1">
            <a:spLocks/>
          </p:cNvSpPr>
          <p:nvPr/>
        </p:nvSpPr>
        <p:spPr>
          <a:xfrm>
            <a:off x="6096000" y="1331197"/>
            <a:ext cx="5638800" cy="49520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35 COORDINATION Activities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Key activities include: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MC Meetings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CSA Nutrition Working Group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Nutrition Food Security Informal Partners Meeting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SUN CSN Asia Coordination group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Informal Health Partners meeting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Lao Secretariats Working group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200" b="1" dirty="0">
                <a:ea typeface="Phetsarath OT" panose="02000500000000000001" pitchFamily="2" charset="2"/>
                <a:cs typeface="Phetsarath OT" panose="02000500000000000001" pitchFamily="2" charset="2"/>
              </a:rPr>
              <a:t>INN Coordination meetings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AU" sz="22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2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2090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245" y="568326"/>
            <a:ext cx="11281893" cy="5166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LEARNING ACTIVITIES FROM PAST YEAR</a:t>
            </a:r>
            <a:br>
              <a:rPr lang="en-US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6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ກິດຈະກໍາການ/ຮຽນຮູ້ໃນປີທີ່ຜ່ານມາ</a:t>
            </a:r>
            <a:endParaRPr lang="en-US" sz="36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8DD381-E5F7-8D3A-CA0D-BB9AEB900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096" y="1501571"/>
            <a:ext cx="5638800" cy="4952091"/>
          </a:xfrm>
          <a:solidFill>
            <a:srgbClr val="F1F8EC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 ກິດຈະກຳການຮຽນຮູ້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ກິດຈະກຳທີ່ສຳຄັນໄດ່ແກ່: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ເວທີສົນທະນາອອນໄລນ໌ 12 ຄັ້ງ (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VSLA, DHIS2,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ການບໍລິຫານຈັດການທີ່ດິນ, ບ້ານໂພະນາການຕົວແບບ, ຜົນການສຳຫຼວດກ່ອນເລີ່ມໂຄງການຂອງ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JSI,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ເຄື່ອງມື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AI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ແລະ ການແພດທາງໄກ)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ສຳມພນາປະຈຳເດືອນພາຍໃຕ້ໂຄງການ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ANRCB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(ຈຸລະສານອາຫານ, ໄອໂອດີນ, ໂພຊະນາການໃນໂຮງຮຽນ)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ກອງປະຊຸມປະສານງານລະຫວວ່າງແຂວງເປົ້າໝາຍຂອງໂຄງການ </a:t>
            </a: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(PROSPINUT)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ການຝຶກອົບຮົມກ່ຽວກັບວຽກງານ </a:t>
            </a: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M&amp;E</a:t>
            </a:r>
            <a:r>
              <a:rPr lang="lo-LA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 ສຳລັບວຽກໂພຊະນາການ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557746D-490B-4EF7-8868-1443D0FB1C50}"/>
              </a:ext>
            </a:extLst>
          </p:cNvPr>
          <p:cNvSpPr txBox="1">
            <a:spLocks/>
          </p:cNvSpPr>
          <p:nvPr/>
        </p:nvSpPr>
        <p:spPr>
          <a:xfrm>
            <a:off x="6287104" y="1405319"/>
            <a:ext cx="5638800" cy="49520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700" dirty="0">
              <a:solidFill>
                <a:srgbClr val="0070C0"/>
              </a:solidFill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779F80B-5C36-36FB-06DD-E36FA602BE8F}"/>
              </a:ext>
            </a:extLst>
          </p:cNvPr>
          <p:cNvSpPr txBox="1">
            <a:spLocks/>
          </p:cNvSpPr>
          <p:nvPr/>
        </p:nvSpPr>
        <p:spPr>
          <a:xfrm>
            <a:off x="6096000" y="1501571"/>
            <a:ext cx="5638800" cy="49520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400" b="1" dirty="0">
                <a:ea typeface="Phetsarath OT" panose="02000500000000000001" pitchFamily="2" charset="2"/>
                <a:cs typeface="Phetsarath OT" panose="02000500000000000001" pitchFamily="2" charset="2"/>
              </a:rPr>
              <a:t>23 Joint LEARNING Activities</a:t>
            </a: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Key activities include: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12 Hangouts (VSLA, DHIS2, Land management, Dengue reduction, </a:t>
            </a:r>
            <a:r>
              <a:rPr lang="en-AU" sz="2000" b="1" dirty="0" err="1">
                <a:ea typeface="Phetsarath OT" panose="02000500000000000001" pitchFamily="2" charset="2"/>
                <a:cs typeface="Phetsarath OT" panose="02000500000000000001" pitchFamily="2" charset="2"/>
              </a:rPr>
              <a:t>VMoN</a:t>
            </a: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, JSI Baseline, AI Tools, telehealth)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ANRCB Webinars (Micronutrients, Iodine,  School nutrition)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Inter-Provincial Learning Exchange Workshop (PROSPINUT)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AU" sz="2000" b="1" dirty="0">
                <a:ea typeface="Phetsarath OT" panose="02000500000000000001" pitchFamily="2" charset="2"/>
                <a:cs typeface="Phetsarath OT" panose="02000500000000000001" pitchFamily="2" charset="2"/>
              </a:rPr>
              <a:t>M&amp;E training for nutrition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AU" sz="24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AU" sz="2400" b="1" dirty="0"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2400" dirty="0"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171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D6F73-A546-15FF-FD13-86579F1D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58377" y="1937920"/>
            <a:ext cx="5403450" cy="45644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</a:rPr>
              <a:t>The SUN CSA Advocacy Working group has identified these following advocacy priorities for 2024-2025:</a:t>
            </a:r>
          </a:p>
          <a:p>
            <a:pPr marL="0" indent="0">
              <a:buNone/>
            </a:pPr>
            <a:r>
              <a:rPr lang="en-US" sz="1800" dirty="0"/>
              <a:t>DRAFT Priorities: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First 1000 Days of Life – including: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 Workplace Breastfeeding Awards - campaign; 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P</a:t>
            </a: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regnant women food consumption; 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C</a:t>
            </a: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hild healthy eating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Food Insecurity and climate change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BMS Code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Gender roles related to nutrition (combine with 1000 days and food security or not?)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LSIS Results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60AA8A-7F9F-4419-9A5E-FDD18693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012" y="873126"/>
            <a:ext cx="10826675" cy="51661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Advocacy Priorities for 2024-25</a:t>
            </a:r>
            <a:br>
              <a:rPr lang="lo-LA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ບຸລິມະສິດ </a:t>
            </a:r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</a:t>
            </a:r>
            <a:r>
              <a:rPr lang="lo-LA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ສຳລັບປີ 2024-2025</a:t>
            </a:r>
            <a:endParaRPr lang="en-US" sz="3200" b="1" dirty="0">
              <a:solidFill>
                <a:schemeClr val="accent2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2FBE85A-3C4A-40BF-8AD7-D8DB0ED46B31}"/>
              </a:ext>
            </a:extLst>
          </p:cNvPr>
          <p:cNvSpPr txBox="1">
            <a:spLocks/>
          </p:cNvSpPr>
          <p:nvPr/>
        </p:nvSpPr>
        <p:spPr>
          <a:xfrm>
            <a:off x="162445" y="1957137"/>
            <a:ext cx="6341385" cy="4731530"/>
          </a:xfrm>
          <a:prstGeom prst="rect">
            <a:avLst/>
          </a:prstGeom>
          <a:solidFill>
            <a:srgbClr val="F0F9EB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lo-LA" sz="1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ກຸ່ມ​ເຮັດ​ວຽກສະໜັບສະໜູນຂອງ </a:t>
            </a:r>
            <a:r>
              <a:rPr lang="en-AU" sz="1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18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ໄດ້​ກຳນົດ​ບຸ​ລິ​ມະ​ສິດ​ວຽກງານສະໜັບສະໜູນ​ສຳ​ລັບປີ 2024-2025 ດັ່ງ​ຕໍ່​ໄປ​ນີ້ :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lo-LA" sz="1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ບຸລິມະສິດ (ຮ່າງ):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1000 ວັນທໍາອິດຂອງຊີວິດ - ລວມມີ:</a:t>
            </a:r>
            <a:endParaRPr lang="en-AU" sz="18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ລາງວັນການລ້ຽງລູກດ້ວຍນົມແມ່ໃນບ່ອນເຮັດວຽກ - ແຄມເປນ;</a:t>
            </a:r>
            <a:endParaRPr lang="en-AU" sz="18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ການບໍລິໂພກອາຫານຂອງແມ່ຍິງຖືພາ;</a:t>
            </a:r>
            <a:endParaRPr lang="en-AU" sz="18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ການກິນອາຫານທີ່ດີຕໍ່ສຸຂະພາບຂອງເດັກນ້ອຍ</a:t>
            </a:r>
            <a:endParaRPr lang="en-AU" sz="18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ຄວາມບໍ່ໝັ້ນຄົງດ້ານອາຫານ ແລະ ການປ່ຽນແປງດິນຟ້າອາກາດ</a:t>
            </a:r>
            <a:endParaRPr lang="en-AU" sz="18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ຂໍ້ກຳນົດສາກົນ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BMS</a:t>
            </a: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AU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ບົດບາດຍິງ-ຊາຍທີ່ກ່ຽວຂ້ອງກັບໂພຊະນາການ (ລວມເຂົ້າກັບ 1000 ວັນ ແລະ ຄວາມໝັ້ນຄົງດ້ານສະບຽງອາຫານ ຫຼື ບໍ່?)</a:t>
            </a:r>
            <a:endParaRPr lang="en-AU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 </a:t>
            </a:r>
            <a:r>
              <a:rPr lang="en-AU" sz="1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LSIS</a:t>
            </a:r>
            <a:endParaRPr lang="en-US" sz="1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3406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888" y="383055"/>
            <a:ext cx="11427311" cy="1692274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Review Coordination Plan for the next 12 months- Discussion Session</a:t>
            </a:r>
            <a:br>
              <a:rPr lang="lo-LA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ທົບທວນຄືນແຜນປະສານງານສຳລັບ 12 ເດືອນຂ້າງໜ້າ - ພາກສົນທະນາ</a:t>
            </a:r>
            <a:endParaRPr lang="en-US" sz="2800" b="1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0E5FBF-1640-4509-897D-E55C8179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888" y="2075329"/>
            <a:ext cx="11427311" cy="4399616"/>
          </a:xfrm>
          <a:ln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ສົນທະນາເປັນກຸ່ມ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 (4 </a:t>
            </a: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ກຸ່ມ ແບ່ງຕາມຂະແໜງການ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: </a:t>
            </a: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ກະສິກຳ/ການປ່ຽນແປງຂອງດິນຟ້າອາກາດ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, WASH, </a:t>
            </a: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ສາທາ, ສຶກສາ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) 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(15 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ນາທີ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)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: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ກິດຈະກຳ/ວຽກສຳຄັນ ທີ່ທ່ານດຳເນີນໃນໄລຍະ 12 ເດືອນທີ່ຜ່ານມາ ແລະ ໄດ້ເຮັດວຽກຮ່ວມກັບອົງກອນອື່ນໆມີຫຍັງແດ່?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ກິດຈະກຳ/ວຽກສຳຄັນ ທີ່ທ່ານດຳເນີນໃນໄລຍະ 12 ເດືອນທີ່ຜ່ານມາ ແລະ ຕ້ອງການການຮ່ວມມື/ສະໜັບສະໜູນຈາກອົງກອນອື່ນໆ ມີຫຍັງແດ່?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ມີຫຍັງແດ່ທີ່ພວກເຮົາຈະສາມາດເຮັດໄດ້ ເພື່ອປັບປຸງການປະສານງານລະຫວ່າງສະມາຊິກພວກເຮົາເອງ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?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 Sak Lao"/>
              <a:buChar char="¬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ພວກເຮົາຈະປັບປຸງການປະສານງານກັບລົດຖະບານ, ຄູ່ຮ່ວມພັກທະນາ ແລະ ເຄືອຂ່າຍອື່ນໄດ້ຄືແນວໃດ?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lvl="0" indent="0">
              <a:buNone/>
            </a:pPr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Group Discussion (4 groups by Sectors: Agriculture/Climate, WASH, Health, Education) </a:t>
            </a: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(15 min)</a:t>
            </a: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: 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What are key activities in the past 12-months you have coordinated with other organizations on?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What are key activities in your project over the coming 12 months that you would like other </a:t>
            </a:r>
            <a:r>
              <a:rPr lang="en-US" sz="18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organisations</a:t>
            </a: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 to be involved with? </a:t>
            </a:r>
          </a:p>
          <a:p>
            <a:pPr marL="800100" lvl="1" indent="-342900">
              <a:lnSpc>
                <a:spcPct val="107000"/>
              </a:lnSpc>
              <a:buFont typeface="A Sak Lao"/>
              <a:buChar char="¬"/>
            </a:pPr>
            <a:r>
              <a:rPr lang="en-US" sz="1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List activity, lead organization and month</a:t>
            </a:r>
            <a:endParaRPr lang="en-A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A Sak Lao"/>
              <a:buChar char="¬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What could we do to improve coordination &amp; learning between members? 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 Sak Lao"/>
              <a:buChar char="¬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How can we improve coordination with government, DPs, other networks?</a:t>
            </a:r>
            <a:endParaRPr lang="en-A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539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2" y="383055"/>
            <a:ext cx="11552348" cy="1692274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Review ADVOCACY Plan for the next 12 months- Discussion Session</a:t>
            </a:r>
            <a:br>
              <a:rPr lang="lo-LA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ທົບທວນຄືນແຜນວຽກສະໜັບສະໜູນສຳລັບ 12 ເດືອນຂ້າງໜ້າ - ພາກສົນທະນາ</a:t>
            </a:r>
            <a:endParaRPr lang="en-US" sz="2800" b="1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0E5FBF-1640-4509-897D-E55C8179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52" y="2075329"/>
            <a:ext cx="11552348" cy="4399616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ສົນທະນາເປັນກຸ່ມ</a:t>
            </a:r>
            <a:r>
              <a:rPr lang="en-US" sz="1800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 (</a:t>
            </a: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ກຸ່ມເກົ່າ) 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- 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ທົບທວນຄືນ ແລະ ອັບເດດ</a:t>
            </a:r>
            <a:r>
              <a:rPr lang="lo-LA" sz="1800" b="1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ແຜນສະໜັບສະໜູນ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AU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2024 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ຮ່ວມກັນ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. (2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0 ນາທີ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)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ນຳສະເໜີແຜນວຽກສະໜັບສະໜູນຈາກກອງປະຊຸມວຽກງານສະໜັບສະໜູນໃນເດືອນກຸມພາ 2024.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ສົນທະນາເປັນກຸ່ມ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 (</a:t>
            </a: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ຕາມຫົວຂໍ້</a:t>
            </a:r>
            <a:r>
              <a:rPr lang="en-US" sz="18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):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ຫົວຂໍ້ທີ່ກ່ຽວຂ້ອງກັບໂຄງການຂອງທ່ານ ທີ່ທ່ານຄິດວ່າເຄືອຂ່າຍພວກເຮົາສາມາດສຸມໃສ່ຫຼາຍຂຶ້ນແມ່ນຫຍັງ? 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ກິດຈະກຳສະໜັບສະໜູນໃດ ທີ່ທ່ານຕ້ອງການເຂົ້າມາມີສ່ວນຮ່ວມໃນ 12 ເດືອນຂ້າງໜ້າ?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lo-LA" sz="18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ທົບທວນຄືນແຜນສະໜັບສະໜູນ ແລະ ແນວຄວາມຄິດຂອງທ່ານ. ຖ້າທ່ານມີແນວຄວາມຄິດໃໝ່ ໃຫ້ໃສ່ເພີ່ມລົງໃນແຜນທີ່ຕິດຢູ່ເທິງຝາໂດຍແຍກຕາມເດືອນ ຫຼື ໄລຍະເວລາ, ພ້ອມທັງລະບຸວ່າມີອົງກອນໃດແດ່ຈະເຂົ້າມາມີສ່ວນຮ່ວມ.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DokChampa" panose="020B06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n-US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Group Discussion (same group)</a:t>
            </a: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 - Review and update </a:t>
            </a:r>
            <a:r>
              <a:rPr lang="en-AU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advocacy plans</a:t>
            </a:r>
            <a:r>
              <a:rPr lang="en-AU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  <a:t> together for 2024</a:t>
            </a: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. (20min) 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Share advocacy plan by AWG from Feb 2024.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Small Group discussion (by sector): 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Calibri Light" panose="020F0302020204030204" pitchFamily="34" charset="0"/>
              </a:rPr>
              <a:t>What are key issues related to your project you think the network could focus on more?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Calibri Light" panose="020F0302020204030204" pitchFamily="34" charset="0"/>
              </a:rPr>
              <a:t>What advocacy actions do you want to be involved with in next 12 months?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Calibri Light" panose="020F0302020204030204" pitchFamily="34" charset="0"/>
              </a:rPr>
              <a:t>Review the advocacy plan and your ideas. Put your new ideas into the advocacy plan – including who is involved and the month or period of time. </a:t>
            </a:r>
            <a:endParaRPr lang="en-A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9902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BF4B-32FA-5A80-5ADA-DB2D44E2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66" y="383055"/>
            <a:ext cx="10727267" cy="169227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Learning and Sharing for Nutrition</a:t>
            </a:r>
            <a:br>
              <a:rPr lang="en-US" sz="36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3600" b="1" dirty="0">
                <a:solidFill>
                  <a:srgbClr val="0070C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ການຮຽນຮູ້ ແລະ ແບ່ງປັນ ເພື່ອໂພຊະນາການ</a:t>
            </a:r>
            <a:endParaRPr lang="en-US" sz="3600" b="1" dirty="0">
              <a:solidFill>
                <a:srgbClr val="0070C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A0E5FBF-1640-4509-897D-E55C81794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9888" y="2075329"/>
            <a:ext cx="11427311" cy="4399616"/>
          </a:xfrm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ຂຽນ 1-4 ທັກສະ ຫຼື ຫົວຂໍ້ທີ່ທ່ານ/ອົງການຂອງທ່ານຢາກຮຽນຮູ້ໃນ 12 ເດືອນຂ້າງໜ້າ.</a:t>
            </a:r>
          </a:p>
          <a:p>
            <a:pPr marL="514350" lvl="0" indent="-514350">
              <a:buFont typeface="+mj-lt"/>
              <a:buAutoNum type="arabicPeriod"/>
            </a:pP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ຂຽນທັກສະ ຫຼື ຄວາມຮູ້ທີ່ອົງການຂອງທ່ານສາມາດແບ່ງປັນໃຫ້ກັບຜູ້ອື່ນໃນ </a:t>
            </a:r>
            <a:r>
              <a:rPr lang="en-AU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CSA. (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ຕົວຢ່າງ, ໃນ </a:t>
            </a:r>
            <a:r>
              <a:rPr lang="en-AU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Hangout, 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ການຝຶກອົບຮົມ ຫຼື ກໍລະນີສຶກສາ).</a:t>
            </a:r>
            <a:endParaRPr lang="en-AU" sz="3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/>
            <a:endParaRPr lang="lo-LA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AU" dirty="0">
                <a:solidFill>
                  <a:srgbClr val="0070C0"/>
                </a:solidFill>
              </a:rPr>
              <a:t>Write down 1-4 skills or topics you/ your organisation would like to learn about in the coming 12 months.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AU" dirty="0">
                <a:solidFill>
                  <a:srgbClr val="0070C0"/>
                </a:solidFill>
              </a:rPr>
              <a:t>Write down any skills or knowledge your organisation can share with others in the SUN CSA. (For Example, In a Hangout, a training or case study).</a:t>
            </a:r>
          </a:p>
          <a:p>
            <a:pPr lvl="0"/>
            <a:endParaRPr lang="en-US" dirty="0"/>
          </a:p>
          <a:p>
            <a:pPr lvl="0"/>
            <a:endParaRPr lang="en-AU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00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0D6F73-A546-15FF-FD13-86579F1D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58377" y="1412874"/>
            <a:ext cx="5403450" cy="50895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5"/>
                </a:solidFill>
              </a:rPr>
              <a:t>The SUN CSA Advocacy Working group has identified these following advocacy priorities for 2024-2025:</a:t>
            </a:r>
          </a:p>
          <a:p>
            <a:pPr marL="0" indent="0">
              <a:buNone/>
            </a:pPr>
            <a:r>
              <a:rPr lang="en-US" sz="2400" dirty="0"/>
              <a:t>Priorities: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First 1000 Days of Life – including: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4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 </a:t>
            </a: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Workplace Breastfeeding Awards - campaign; 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P</a:t>
            </a: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regnant women food consumption; 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C</a:t>
            </a: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hild healthy eating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ED7D3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Food Insecurity and climate change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BMS Code 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 Unicode MS" panose="020B0604020202020204" pitchFamily="34" charset="-128"/>
              </a:rPr>
              <a:t>Gender roles related to nutrition (combine with 1000 days and food security or not?)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DokChampa" panose="020B0604020202020204" pitchFamily="34" charset="-34"/>
              </a:rPr>
              <a:t>LSIS Results</a:t>
            </a:r>
            <a:endParaRPr lang="en-A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960AA8A-7F9F-4419-9A5E-FDD18693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25" y="568326"/>
            <a:ext cx="10826675" cy="51661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SUN CSA Advocacy Priorities for 2024-25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28171CC2-FF60-4879-B2DE-E8EE33356BEE}"/>
              </a:ext>
            </a:extLst>
          </p:cNvPr>
          <p:cNvSpPr txBox="1">
            <a:spLocks/>
          </p:cNvSpPr>
          <p:nvPr/>
        </p:nvSpPr>
        <p:spPr>
          <a:xfrm>
            <a:off x="162446" y="1412874"/>
            <a:ext cx="6318566" cy="5275793"/>
          </a:xfrm>
          <a:prstGeom prst="rect">
            <a:avLst/>
          </a:prstGeom>
          <a:solidFill>
            <a:srgbClr val="F0F9EB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lo-LA" sz="20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ກຸ່ມ​ເຮັດ​ວຽກສະໜັບສະໜູນຂອງ </a:t>
            </a:r>
            <a:r>
              <a:rPr lang="en-AU" sz="20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20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ໄດ້​ກຳນົດ​ບຸ​ລິ​ມະ​ສິດ​ວຽກງານສະໜັບສະໜູນ​ສຳ​ລັບປີ 2024-2025 ດັ່ງ​ຕໍ່​ໄປ​ນີ້ : 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lo-LA" sz="2000" b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ບຸລິມະສິດ:</a:t>
            </a:r>
            <a:endParaRPr lang="lo-LA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1000 ວັນທໍາອິດຂອງຊີວິດ - ລວມມີ:</a:t>
            </a:r>
            <a:endParaRPr lang="en-AU" sz="20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ລາງວັນການລ້ຽງລູກດ້ວຍນົມແມ່ໃນບ່ອນເຮັດວຽກ - ແຄມເປນ;</a:t>
            </a:r>
            <a:endParaRPr lang="en-AU" sz="20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ການບໍລິໂພກອາຫານຂອງແມ່ຍິງຖືພາ;</a:t>
            </a:r>
            <a:endParaRPr lang="en-AU" sz="20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ການກິນອາຫານທີ່ດີຕໍ່ສຸຂະພາບຂອງເດັກນ້ອຍ</a:t>
            </a:r>
            <a:endParaRPr lang="en-AU" sz="20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ຄວາມບໍ່ໝັ້ນຄົງດ້ານອາຫານ ແລະ ການປ່ຽນແປງດິນຟ້າອາກາດ</a:t>
            </a:r>
            <a:endParaRPr lang="en-AU" sz="20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ຂໍ້ກຳນົດສາກົນ 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BMS</a:t>
            </a: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AU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ບົດບາດຍິງ-ຊາຍທີ່ກ່ຽວຂ້ອງກັບໂພຊະນາການ (ລວມເຂົ້າກັບ 1000 ວັນ ແລະ ຄວາມໝັ້ນຄົງດ້ານສະບຽງອາຫານ ຫຼື ບໍ່?)</a:t>
            </a:r>
            <a:endParaRPr lang="en-AU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lo-LA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 </a:t>
            </a:r>
            <a:r>
              <a:rPr lang="en-AU" sz="20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LSIS</a:t>
            </a:r>
            <a:endParaRPr lang="en-US" sz="2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43166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8392" y="163964"/>
            <a:ext cx="10955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2800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ຂໍຂອບໃຈສະມາຊິກທຸກທ່ານທີ່ໄດ້ຮ່ວມກັນເຮັດວຽກເພື່ອປັບປຸງໂພຊະນາການ!</a:t>
            </a:r>
            <a:endParaRPr lang="en-AU" sz="2800" b="1" dirty="0">
              <a:solidFill>
                <a:schemeClr val="accent1">
                  <a:lumMod val="75000"/>
                </a:schemeClr>
              </a:solidFill>
              <a:latin typeface="Phetsarath OT" panose="02000500000000020004" pitchFamily="2" charset="0"/>
              <a:ea typeface="Phetsarath OT" panose="02000500000000000001" pitchFamily="2" charset="2"/>
              <a:cs typeface="Phetsarath OT" panose="02000500000000020004" pitchFamily="2" charset="0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E39AB73E-4D0A-407F-8B8C-7D9DEB2D4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83" y="1089760"/>
            <a:ext cx="1036509" cy="69103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B920EE8-E426-4936-8A4E-AA3B87D868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376" y="1155085"/>
            <a:ext cx="847174" cy="71667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A8C02D39-6E9A-4DD1-8CB1-11563143B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2797" y="2617113"/>
            <a:ext cx="3514317" cy="18485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319085E2-96F9-470E-815E-BCE3FB1ED7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475" y="4786555"/>
            <a:ext cx="916425" cy="90068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C3083F49-B579-4547-B88E-D5D85FB139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75" y="1756523"/>
            <a:ext cx="803596" cy="803596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C571BBD-1BB8-4929-BD26-96710D1DDB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64" y="3922676"/>
            <a:ext cx="771357" cy="760518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8624428-18B8-4636-BF83-4B19F8B780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78971" y="5002223"/>
            <a:ext cx="920713" cy="87686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BA93DEBD-ABF3-4284-8D9C-BF0D8587A3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623" y="1192344"/>
            <a:ext cx="1425234" cy="541286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CC0FD14-BDDC-44EA-B7E6-C7E3D732E0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685" y="2767406"/>
            <a:ext cx="1966435" cy="1389583"/>
          </a:xfrm>
          <a:prstGeom prst="rect">
            <a:avLst/>
          </a:prstGeom>
        </p:spPr>
      </p:pic>
      <p:pic>
        <p:nvPicPr>
          <p:cNvPr id="84" name="Picture 83" descr="Shape&#10;&#10;Description automatically generated with medium confidence">
            <a:extLst>
              <a:ext uri="{FF2B5EF4-FFF2-40B4-BE49-F238E27FC236}">
                <a16:creationId xmlns:a16="http://schemas.microsoft.com/office/drawing/2014/main" id="{B24BE911-0420-4E79-80C2-3D2AFB9549C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2" y="1183962"/>
            <a:ext cx="1745801" cy="468409"/>
          </a:xfrm>
          <a:prstGeom prst="rect">
            <a:avLst/>
          </a:prstGeom>
        </p:spPr>
      </p:pic>
      <p:pic>
        <p:nvPicPr>
          <p:cNvPr id="86" name="Picture 8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4D8925-EEF8-4AF3-BC9A-4DDB1DF5561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3" y="2637621"/>
            <a:ext cx="1345678" cy="277872"/>
          </a:xfrm>
          <a:prstGeom prst="rect">
            <a:avLst/>
          </a:prstGeom>
        </p:spPr>
      </p:pic>
      <p:pic>
        <p:nvPicPr>
          <p:cNvPr id="88" name="Picture 87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0E0F34-629A-4B93-9BF5-A298540EEB5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151" y="1182537"/>
            <a:ext cx="1154172" cy="544625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63D5330B-85C4-45C9-9F97-DE1252D493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073" y="4048729"/>
            <a:ext cx="762603" cy="762603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1240DB0-7F15-4F10-9CA6-2E0E5BBCF2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184" y="3519645"/>
            <a:ext cx="1018860" cy="101886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84574B4E-A31A-4A44-86BC-F9A4FAC527E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617" y="1927735"/>
            <a:ext cx="748760" cy="74876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E6DFB0A2-DDED-4F90-8AB9-C599900F8C4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013" y="2111349"/>
            <a:ext cx="1094414" cy="528481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CE6BC2-8681-4923-A8A8-C48C50EEA4B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940" y="4871950"/>
            <a:ext cx="1504329" cy="324663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4873B9-53F8-4A4B-8967-27219F20B7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505" y="3354371"/>
            <a:ext cx="804118" cy="804118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39D7F435-03A6-4B70-B9A5-CE0C6555BE3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165" y="5919623"/>
            <a:ext cx="765122" cy="765122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8BF217B-00AD-42AB-9FBE-C48AA69BCB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484" y="3080219"/>
            <a:ext cx="880399" cy="880399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4156F263-3721-432C-9BD3-54E753C9A6E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29" y="5093395"/>
            <a:ext cx="952462" cy="952462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82EFE9F-F093-4AE6-BCAD-7E5AEFF167E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589" y="5673633"/>
            <a:ext cx="1162447" cy="434068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FB238DB2-2009-41BC-95B4-1B7287EEE1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97" y="2372036"/>
            <a:ext cx="746059" cy="66954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CFDC139-95D4-4E23-9FB2-20AFC7D34CA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72" y="5890667"/>
            <a:ext cx="760518" cy="760518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6B8CCE0C-39FB-4C62-94D5-8A6F1EA0D6E2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69" y="5305851"/>
            <a:ext cx="734982" cy="734982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3BDFF470-4150-4048-9E96-5732C92B2C2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1867447"/>
            <a:ext cx="760448" cy="760448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73716D4D-995C-4E84-8F94-BB437175F22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546" y="5322793"/>
            <a:ext cx="900759" cy="764037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91694AE0-919D-424F-B721-5EB518D3190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176" y="1192976"/>
            <a:ext cx="1317076" cy="468412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45FF9E44-06E7-46A5-98BF-FD2A652899B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493" y="5862133"/>
            <a:ext cx="863800" cy="8638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5B6694CF-E04D-4E9B-AE2D-6B1E407476E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48" y="4898215"/>
            <a:ext cx="914919" cy="595684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7EE0FEBC-3F71-4783-AE52-5E05C7C085CC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00" y="4913098"/>
            <a:ext cx="916863" cy="629579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3EA5ECC-2AE4-4A0C-B600-0AE0732E6D0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375" y="1716816"/>
            <a:ext cx="742730" cy="742730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F5CC0DBF-B972-40D5-9EF5-D5BF71B2374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2438846"/>
            <a:ext cx="1044945" cy="804118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3C2A35F2-17B4-4E59-ABAF-7B0097FEE6D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783" y="3756925"/>
            <a:ext cx="782608" cy="84996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15F58AA1-9A32-453B-BBCE-E3645577790D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171073"/>
            <a:ext cx="731328" cy="73132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C4EDB7BE-22B0-42A5-9047-CD6B0DAC7587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57" y="1762855"/>
            <a:ext cx="1624121" cy="54563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836C1255-1C3C-4F7A-A278-3FBE17013D8F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470" y="4274708"/>
            <a:ext cx="870041" cy="5914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CAC51A8D-490E-459B-A767-D8A5378B90E9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50" y="4583742"/>
            <a:ext cx="1042837" cy="1042837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3DEA7ACA-D3CF-43E9-A19D-AE153CE42507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682" y="2947304"/>
            <a:ext cx="1316992" cy="369501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915D641D-0A93-453C-8D48-A1F180DAA227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55" y="6190514"/>
            <a:ext cx="679220" cy="679220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114AE167-A5B6-4060-BFC0-7B9194AA20B3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52" y="1042768"/>
            <a:ext cx="814199" cy="814199"/>
          </a:xfrm>
          <a:prstGeom prst="rect">
            <a:avLst/>
          </a:prstGeom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AABC266E-D4A2-4287-99A7-CC62E7BDE6FA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902" y="5807205"/>
            <a:ext cx="910575" cy="910575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1639BA-7EB0-454A-9C33-3C4279D73490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24" y="2489436"/>
            <a:ext cx="782608" cy="782608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41089012-1DA8-49EE-B1C5-57D36B47163D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353" y="3752522"/>
            <a:ext cx="746958" cy="738839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E7F9165A-D711-49B1-B8E1-860F47D569B6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341" y="3420757"/>
            <a:ext cx="880399" cy="880399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6189DA70-D618-49A4-8ADD-55C5516AD528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109" y="3273983"/>
            <a:ext cx="967603" cy="731328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D69E5D3F-EC35-45FC-BD50-C36CDDDAE37A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39" y="5191319"/>
            <a:ext cx="804118" cy="804118"/>
          </a:xfrm>
          <a:prstGeom prst="rect">
            <a:avLst/>
          </a:prstGeom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6A40680D-6EC8-43C9-96F5-273E2ED1171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453" y="2906380"/>
            <a:ext cx="731328" cy="731328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C1F8179B-00FE-43B7-B2D9-E774F1CAFBC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60" y="6022488"/>
            <a:ext cx="804005" cy="724119"/>
          </a:xfrm>
          <a:prstGeom prst="rect">
            <a:avLst/>
          </a:prstGeom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C2A10AB4-15BF-4E8A-80BF-A6BA9C68B5F6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551" y="1942461"/>
            <a:ext cx="903616" cy="903616"/>
          </a:xfrm>
          <a:prstGeom prst="rect">
            <a:avLst/>
          </a:prstGeom>
        </p:spPr>
      </p:pic>
      <p:pic>
        <p:nvPicPr>
          <p:cNvPr id="142" name="Picture 141">
            <a:extLst>
              <a:ext uri="{FF2B5EF4-FFF2-40B4-BE49-F238E27FC236}">
                <a16:creationId xmlns:a16="http://schemas.microsoft.com/office/drawing/2014/main" id="{4A146733-7D8B-4934-95FE-CFED8AAE4B2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997" y="4973660"/>
            <a:ext cx="900681" cy="900681"/>
          </a:xfrm>
          <a:prstGeom prst="rect">
            <a:avLst/>
          </a:prstGeom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BB20D3F6-FD0B-4500-A3C7-31BB7580754C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62" y="1190939"/>
            <a:ext cx="806744" cy="806744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82DF851-388D-48E5-8E15-B52DD628158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007" y="4869259"/>
            <a:ext cx="766403" cy="762603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7EA5F23C-F8C3-4046-8991-9E709FA69F20}"/>
              </a:ext>
            </a:extLst>
          </p:cNvPr>
          <p:cNvPicPr>
            <a:picLocks noChangeAspect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050" y="4455096"/>
            <a:ext cx="662917" cy="662917"/>
          </a:xfrm>
          <a:prstGeom prst="rect">
            <a:avLst/>
          </a:prstGeom>
        </p:spPr>
      </p:pic>
      <p:pic>
        <p:nvPicPr>
          <p:cNvPr id="146" name="Picture 145">
            <a:extLst>
              <a:ext uri="{FF2B5EF4-FFF2-40B4-BE49-F238E27FC236}">
                <a16:creationId xmlns:a16="http://schemas.microsoft.com/office/drawing/2014/main" id="{3E592AD9-13E6-4A73-9A2E-BDE010653762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2" y="6040833"/>
            <a:ext cx="806744" cy="80674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76B9953F-756A-4C7B-9D9D-DFD1848843F7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159" y="4441181"/>
            <a:ext cx="911824" cy="911824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id="{09573174-78EC-4243-AD12-14D6999B490A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912" y="6217504"/>
            <a:ext cx="1528387" cy="508429"/>
          </a:xfrm>
          <a:prstGeom prst="rect">
            <a:avLst/>
          </a:prstGeom>
        </p:spPr>
      </p:pic>
      <p:pic>
        <p:nvPicPr>
          <p:cNvPr id="149" name="Picture 148">
            <a:extLst>
              <a:ext uri="{FF2B5EF4-FFF2-40B4-BE49-F238E27FC236}">
                <a16:creationId xmlns:a16="http://schemas.microsoft.com/office/drawing/2014/main" id="{6A01804B-6F64-4C55-8DCC-FB22B287386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391" y="4423724"/>
            <a:ext cx="884584" cy="868881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C2D1371F-A945-45CB-A4D2-21FE319E2EFF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1509615"/>
            <a:ext cx="1119974" cy="803596"/>
          </a:xfrm>
          <a:prstGeom prst="rect">
            <a:avLst/>
          </a:prstGeom>
        </p:spPr>
      </p:pic>
      <p:pic>
        <p:nvPicPr>
          <p:cNvPr id="151" name="Picture 150">
            <a:extLst>
              <a:ext uri="{FF2B5EF4-FFF2-40B4-BE49-F238E27FC236}">
                <a16:creationId xmlns:a16="http://schemas.microsoft.com/office/drawing/2014/main" id="{3EC2D558-A0F3-4791-9F96-346C44B5544F}"/>
              </a:ext>
            </a:extLst>
          </p:cNvPr>
          <p:cNvPicPr>
            <a:picLocks noChangeAspect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455" y="4206350"/>
            <a:ext cx="969265" cy="409218"/>
          </a:xfrm>
          <a:prstGeom prst="rect">
            <a:avLst/>
          </a:prstGeom>
        </p:spPr>
      </p:pic>
      <p:pic>
        <p:nvPicPr>
          <p:cNvPr id="152" name="Picture 2" descr="May be an image of one or more people">
            <a:extLst>
              <a:ext uri="{FF2B5EF4-FFF2-40B4-BE49-F238E27FC236}">
                <a16:creationId xmlns:a16="http://schemas.microsoft.com/office/drawing/2014/main" id="{F1052902-EF19-4075-8CD5-760C681DF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69" y="5768223"/>
            <a:ext cx="903260" cy="90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F07F76E-2A72-4B1D-89B8-F535E9487708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5637614" y="1891197"/>
            <a:ext cx="986984" cy="9869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5553A0-0890-49BE-9BCF-788DCD6EEC83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2120483" y="1997683"/>
            <a:ext cx="671893" cy="67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5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6883</TotalTime>
  <Words>1609</Words>
  <Application>Microsoft Office PowerPoint</Application>
  <PresentationFormat>Widescreen</PresentationFormat>
  <Paragraphs>136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 Sak Lao</vt:lpstr>
      <vt:lpstr>Arial</vt:lpstr>
      <vt:lpstr>Arial Unicode MS</vt:lpstr>
      <vt:lpstr>Calibri</vt:lpstr>
      <vt:lpstr>Calibri Light</vt:lpstr>
      <vt:lpstr>Cordia New</vt:lpstr>
      <vt:lpstr>DokChampa</vt:lpstr>
      <vt:lpstr>Phetsarath OT</vt:lpstr>
      <vt:lpstr>Symbol</vt:lpstr>
      <vt:lpstr>Times New Roman</vt:lpstr>
      <vt:lpstr>Office Theme</vt:lpstr>
      <vt:lpstr>Scaling Up Nutrition Civil Society Alliance SUN CSA Advocacy &amp; Coordination Planning ແຜນວຽກສະໜັບສະໜູນ ແລະ ການປະສານງານ March 2024</vt:lpstr>
      <vt:lpstr>ADVOCACY ACTIVITIES FROM PAST 12 MONTHS ກິດຈະກໍາສະໜັບສະໜູນໃນໄລຍະ 12 ເດືອນຜ່ານມາ</vt:lpstr>
      <vt:lpstr>COORDINATION ACTIVITIES FROM PAST YEAR ກິດຈະກໍາການປະສານງານໃນປີທີ່ຜ່ານມາ</vt:lpstr>
      <vt:lpstr>LEARNING ACTIVITIES FROM PAST YEAR ກິດຈະກໍາການ/ຮຽນຮູ້ໃນປີທີ່ຜ່ານມາ</vt:lpstr>
      <vt:lpstr>SUN CSA Advocacy Priorities for 2024-25 ບຸລິມະສິດ SUN CSA ສຳລັບປີ 2024-2025</vt:lpstr>
      <vt:lpstr>Review Coordination Plan for the next 12 months- Discussion Session ທົບທວນຄືນແຜນປະສານງານສຳລັບ 12 ເດືອນຂ້າງໜ້າ - ພາກສົນທະນາ</vt:lpstr>
      <vt:lpstr>Review ADVOCACY Plan for the next 12 months- Discussion Session ທົບທວນຄືນແຜນວຽກສະໜັບສະໜູນສຳລັບ 12 ເດືອນຂ້າງໜ້າ - ພາກສົນທະນາ</vt:lpstr>
      <vt:lpstr>Learning and Sharing for Nutrition ການຮຽນຮູ້ ແລະ ແບ່ງປັນ ເພື່ອໂພຊະນາການ</vt:lpstr>
      <vt:lpstr>SUN CSA Advocacy Priorities for 2024-25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263</cp:revision>
  <dcterms:created xsi:type="dcterms:W3CDTF">2020-08-24T14:27:18Z</dcterms:created>
  <dcterms:modified xsi:type="dcterms:W3CDTF">2024-03-26T15:31:32Z</dcterms:modified>
</cp:coreProperties>
</file>