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5" r:id="rId3"/>
    <p:sldId id="854" r:id="rId4"/>
    <p:sldId id="831" r:id="rId5"/>
    <p:sldId id="840" r:id="rId6"/>
    <p:sldId id="832" r:id="rId7"/>
    <p:sldId id="841" r:id="rId8"/>
    <p:sldId id="833" r:id="rId9"/>
    <p:sldId id="842" r:id="rId10"/>
    <p:sldId id="834" r:id="rId11"/>
    <p:sldId id="843" r:id="rId12"/>
    <p:sldId id="844" r:id="rId13"/>
    <p:sldId id="835" r:id="rId14"/>
    <p:sldId id="845" r:id="rId15"/>
    <p:sldId id="836" r:id="rId16"/>
    <p:sldId id="846" r:id="rId17"/>
    <p:sldId id="837" r:id="rId18"/>
    <p:sldId id="852" r:id="rId19"/>
    <p:sldId id="853" r:id="rId20"/>
    <p:sldId id="839" r:id="rId21"/>
    <p:sldId id="850" r:id="rId22"/>
    <p:sldId id="851" r:id="rId23"/>
    <p:sldId id="263" r:id="rId24"/>
    <p:sldId id="849" r:id="rId25"/>
    <p:sldId id="826" r:id="rId26"/>
    <p:sldId id="827" r:id="rId27"/>
    <p:sldId id="84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6EA0BF-FD14-CE3B-C4C0-DC85957F0EC9}" name="Mortensen, Carol Anne" initials="CM" userId="S::Carol.Mortensen@plan-international.org::e272253f-7c4d-4daa-b196-fd8694a02236" providerId="AD"/>
  <p188:author id="{86568EF9-79C2-2018-A9C3-0FC6D3CC38FB}" name="David Shields" initials="DS" userId="046f152b3533db0c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  <p:cmAuthor id="2" name="Tukta Sonesaksith" initials="TS" lastIdx="1" clrIdx="1">
    <p:extLst>
      <p:ext uri="{19B8F6BF-5375-455C-9EA6-DF929625EA0E}">
        <p15:presenceInfo xmlns:p15="http://schemas.microsoft.com/office/powerpoint/2012/main" userId="Tukta Sonesaks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107" autoAdjust="0"/>
  </p:normalViewPr>
  <p:slideViewPr>
    <p:cSldViewPr snapToGrid="0">
      <p:cViewPr varScale="1">
        <p:scale>
          <a:sx n="62" d="100"/>
          <a:sy n="62" d="100"/>
        </p:scale>
        <p:origin x="8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85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07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20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4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53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39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18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99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32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04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61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06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80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14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91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11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72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20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29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29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.jpe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9" Type="http://schemas.openxmlformats.org/officeDocument/2006/relationships/image" Target="../media/image77.png"/><Relationship Id="rId21" Type="http://schemas.openxmlformats.org/officeDocument/2006/relationships/image" Target="../media/image59.png"/><Relationship Id="rId34" Type="http://schemas.openxmlformats.org/officeDocument/2006/relationships/image" Target="../media/image72.png"/><Relationship Id="rId42" Type="http://schemas.openxmlformats.org/officeDocument/2006/relationships/image" Target="../media/image80.jpeg"/><Relationship Id="rId47" Type="http://schemas.openxmlformats.org/officeDocument/2006/relationships/image" Target="../media/image85.jpeg"/><Relationship Id="rId50" Type="http://schemas.openxmlformats.org/officeDocument/2006/relationships/image" Target="../media/image88.png"/><Relationship Id="rId55" Type="http://schemas.openxmlformats.org/officeDocument/2006/relationships/image" Target="../media/image93.png"/><Relationship Id="rId63" Type="http://schemas.openxmlformats.org/officeDocument/2006/relationships/image" Target="../media/image10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6" Type="http://schemas.openxmlformats.org/officeDocument/2006/relationships/image" Target="../media/image54.jpeg"/><Relationship Id="rId29" Type="http://schemas.openxmlformats.org/officeDocument/2006/relationships/image" Target="../media/image67.png"/><Relationship Id="rId11" Type="http://schemas.openxmlformats.org/officeDocument/2006/relationships/image" Target="../media/image49.png"/><Relationship Id="rId24" Type="http://schemas.openxmlformats.org/officeDocument/2006/relationships/image" Target="../media/image62.jpeg"/><Relationship Id="rId32" Type="http://schemas.openxmlformats.org/officeDocument/2006/relationships/image" Target="../media/image70.png"/><Relationship Id="rId37" Type="http://schemas.openxmlformats.org/officeDocument/2006/relationships/image" Target="../media/image75.jpeg"/><Relationship Id="rId40" Type="http://schemas.openxmlformats.org/officeDocument/2006/relationships/image" Target="../media/image78.png"/><Relationship Id="rId45" Type="http://schemas.openxmlformats.org/officeDocument/2006/relationships/image" Target="../media/image83.jpeg"/><Relationship Id="rId53" Type="http://schemas.openxmlformats.org/officeDocument/2006/relationships/image" Target="../media/image91.jpeg"/><Relationship Id="rId58" Type="http://schemas.openxmlformats.org/officeDocument/2006/relationships/image" Target="../media/image96.jpeg"/><Relationship Id="rId5" Type="http://schemas.openxmlformats.org/officeDocument/2006/relationships/image" Target="../media/image43.png"/><Relationship Id="rId61" Type="http://schemas.openxmlformats.org/officeDocument/2006/relationships/image" Target="../media/image99.jpeg"/><Relationship Id="rId19" Type="http://schemas.openxmlformats.org/officeDocument/2006/relationships/image" Target="../media/image57.png"/><Relationship Id="rId14" Type="http://schemas.openxmlformats.org/officeDocument/2006/relationships/image" Target="../media/image52.jpeg"/><Relationship Id="rId22" Type="http://schemas.openxmlformats.org/officeDocument/2006/relationships/image" Target="../media/image60.png"/><Relationship Id="rId27" Type="http://schemas.openxmlformats.org/officeDocument/2006/relationships/image" Target="../media/image65.png"/><Relationship Id="rId30" Type="http://schemas.openxmlformats.org/officeDocument/2006/relationships/image" Target="../media/image68.png"/><Relationship Id="rId35" Type="http://schemas.openxmlformats.org/officeDocument/2006/relationships/image" Target="../media/image73.jpeg"/><Relationship Id="rId43" Type="http://schemas.openxmlformats.org/officeDocument/2006/relationships/image" Target="../media/image81.jpeg"/><Relationship Id="rId48" Type="http://schemas.openxmlformats.org/officeDocument/2006/relationships/image" Target="../media/image86.jpeg"/><Relationship Id="rId56" Type="http://schemas.openxmlformats.org/officeDocument/2006/relationships/image" Target="../media/image94.jpeg"/><Relationship Id="rId64" Type="http://schemas.openxmlformats.org/officeDocument/2006/relationships/image" Target="../media/image102.png"/><Relationship Id="rId8" Type="http://schemas.openxmlformats.org/officeDocument/2006/relationships/image" Target="../media/image46.png"/><Relationship Id="rId51" Type="http://schemas.openxmlformats.org/officeDocument/2006/relationships/image" Target="../media/image89.jpeg"/><Relationship Id="rId3" Type="http://schemas.openxmlformats.org/officeDocument/2006/relationships/image" Target="../media/image41.png"/><Relationship Id="rId12" Type="http://schemas.openxmlformats.org/officeDocument/2006/relationships/image" Target="../media/image50.jpe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33" Type="http://schemas.openxmlformats.org/officeDocument/2006/relationships/image" Target="../media/image71.jpeg"/><Relationship Id="rId38" Type="http://schemas.openxmlformats.org/officeDocument/2006/relationships/image" Target="../media/image76.png"/><Relationship Id="rId46" Type="http://schemas.openxmlformats.org/officeDocument/2006/relationships/image" Target="../media/image84.png"/><Relationship Id="rId59" Type="http://schemas.openxmlformats.org/officeDocument/2006/relationships/image" Target="../media/image97.png"/><Relationship Id="rId20" Type="http://schemas.openxmlformats.org/officeDocument/2006/relationships/image" Target="../media/image58.png"/><Relationship Id="rId41" Type="http://schemas.openxmlformats.org/officeDocument/2006/relationships/image" Target="../media/image79.png"/><Relationship Id="rId54" Type="http://schemas.openxmlformats.org/officeDocument/2006/relationships/image" Target="../media/image92.jpeg"/><Relationship Id="rId6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5" Type="http://schemas.openxmlformats.org/officeDocument/2006/relationships/image" Target="../media/image53.png"/><Relationship Id="rId23" Type="http://schemas.openxmlformats.org/officeDocument/2006/relationships/image" Target="../media/image61.jpeg"/><Relationship Id="rId28" Type="http://schemas.openxmlformats.org/officeDocument/2006/relationships/image" Target="../media/image66.jpeg"/><Relationship Id="rId36" Type="http://schemas.openxmlformats.org/officeDocument/2006/relationships/image" Target="../media/image74.jpeg"/><Relationship Id="rId49" Type="http://schemas.openxmlformats.org/officeDocument/2006/relationships/image" Target="../media/image87.png"/><Relationship Id="rId57" Type="http://schemas.openxmlformats.org/officeDocument/2006/relationships/image" Target="../media/image95.jpeg"/><Relationship Id="rId10" Type="http://schemas.openxmlformats.org/officeDocument/2006/relationships/image" Target="../media/image48.emf"/><Relationship Id="rId31" Type="http://schemas.openxmlformats.org/officeDocument/2006/relationships/image" Target="../media/image69.jpeg"/><Relationship Id="rId44" Type="http://schemas.openxmlformats.org/officeDocument/2006/relationships/image" Target="../media/image82.png"/><Relationship Id="rId52" Type="http://schemas.openxmlformats.org/officeDocument/2006/relationships/image" Target="../media/image90.jpeg"/><Relationship Id="rId60" Type="http://schemas.openxmlformats.org/officeDocument/2006/relationships/image" Target="../media/image98.jpeg"/><Relationship Id="rId4" Type="http://schemas.openxmlformats.org/officeDocument/2006/relationships/image" Target="../media/image42.emf"/><Relationship Id="rId9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876" y="0"/>
            <a:ext cx="5134245" cy="28801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339" y="3376940"/>
            <a:ext cx="11105321" cy="282047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 CSA Laos </a:t>
            </a:r>
            <a:b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10-Year Anniversary</a:t>
            </a:r>
            <a:b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2014-2024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27 March 2024</a:t>
            </a: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5930" y="2552700"/>
            <a:ext cx="10489755" cy="1752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Scaling Up Nutrition </a:t>
            </a:r>
            <a:r>
              <a:rPr lang="en-US" sz="2000" b="1" dirty="0">
                <a:solidFill>
                  <a:schemeClr val="accent2"/>
                </a:solidFill>
              </a:rPr>
              <a:t>Civil Society Alliance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in Lao PDR (SUN CSA) is a formal network established in 2014 to promote sustainable improvement in the nutrition status in Laos, in </a:t>
            </a:r>
            <a:r>
              <a:rPr lang="en-US" sz="2000" dirty="0">
                <a:solidFill>
                  <a:schemeClr val="accent2"/>
                </a:solidFill>
              </a:rPr>
              <a:t>particular women and children during their first 1,000 days </a:t>
            </a:r>
            <a:r>
              <a:rPr lang="en-US" sz="2000" dirty="0"/>
              <a:t>of life.</a:t>
            </a:r>
          </a:p>
          <a:p>
            <a:pPr marL="0" indent="0">
              <a:buNone/>
            </a:pPr>
            <a:r>
              <a:rPr lang="en-US" sz="2000" dirty="0"/>
              <a:t>SUN CSA is part of the SUN Laos movement, led by NNC as the SUN Country Lead.</a:t>
            </a:r>
          </a:p>
          <a:p>
            <a:pPr marL="0" indent="0">
              <a:buNone/>
            </a:pPr>
            <a:r>
              <a:rPr lang="en-US" sz="2000" dirty="0"/>
              <a:t>We all help each other to improve nutrition in Laos.</a:t>
            </a:r>
          </a:p>
          <a:p>
            <a:endParaRPr lang="en-US" sz="2000" dirty="0"/>
          </a:p>
        </p:txBody>
      </p:sp>
      <p:pic>
        <p:nvPicPr>
          <p:cNvPr id="4" name="Picture 3" descr="C:\8. Programs\7. Nutrition inc SUN CSA and new Plan\SUN Communications\SUN_Logo_CSN_Stacked_RG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5141" y="478241"/>
            <a:ext cx="8306375" cy="1752600"/>
          </a:xfrm>
          <a:prstGeom prst="rect">
            <a:avLst/>
          </a:prstGeom>
          <a:noFill/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FCF3A0-644C-4479-BEBF-9CB16DEB1B51}"/>
              </a:ext>
            </a:extLst>
          </p:cNvPr>
          <p:cNvSpPr txBox="1">
            <a:spLocks/>
          </p:cNvSpPr>
          <p:nvPr/>
        </p:nvSpPr>
        <p:spPr>
          <a:xfrm>
            <a:off x="945929" y="4619688"/>
            <a:ext cx="10489755" cy="1752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ເຄືອຂ່າຍອົງການຈັດຕັ້ງທາງສັງຄົມ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ເພື່ອສົ່ງເສີມໂພຊະນາການ ໃນ ສປປ ລາວ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(SUN CSA)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ເປັນເຄືອຂ່າຍທາງການ ທີ່ໄດ້ຮັບການສ້າງຕັ້ງຂຶ້ນໃນປີ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2014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ເພື່ອປັບປຸງສະຖານະໂພຊະນາການໃນ ສປປ ລາວ, </a:t>
            </a: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ໂດຍສະເພາະແມ່ນແມ່ຍິງ ແລະ ເດັກໃນໄລຍະ 1000 ວັນທຳອິດຂອງຊີວິດ.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ແມ່ນພາກສ່ວນໜຶ່ງຂອງ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ລາວ, ທີ່ນຳພາໂດຍສູນໂພຊະນາການແຫ່ງຊາດ ໃນນາມຜູ້ນຳພາວຽກງານ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ຂອງປະເທດເຮົາ.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ຫ້ອງການກອງເລຂາ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ໃນປັດຈຸບັນແມ່ນຕັ້ງຢູ່ ອົງການແພລນສາກົນ ປະຈຳລາວ, ນະຄອນຫຼວງວຽງຈັນ.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9467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65409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700" dirty="0"/>
              <a:t>SUN CSA Laos Secretariat is widely supported to coordinate activities, learning and advocacy.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700" dirty="0"/>
              <a:t>Funded by UN through Plan from 2014-2016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7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Funded by EU and Plan through project with MHP &amp; PFHA from 2017-2021.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7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Additional funding by Irish Aid through Save The Children from 2019-2021.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7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Funding direct from Plan from 2021-2024.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104503" y="1"/>
            <a:ext cx="5765359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  <a:latin typeface="+mn-lt"/>
              </a:rPr>
              <a:t>SUN CSA Laos History - Secretariat</a:t>
            </a:r>
            <a:r>
              <a:rPr lang="en-AU" sz="2700" b="1" i="1" dirty="0">
                <a:solidFill>
                  <a:schemeClr val="accent4"/>
                </a:solidFill>
                <a:latin typeface="+mn-lt"/>
              </a:rPr>
              <a:t>	</a:t>
            </a:r>
          </a:p>
          <a:p>
            <a:r>
              <a:rPr lang="lo-LA" sz="27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7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</a:t>
            </a:r>
            <a:r>
              <a:rPr lang="en-AU" sz="2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- </a:t>
            </a:r>
            <a:r>
              <a:rPr lang="lo-LA" sz="2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ກອງເລຂາ</a:t>
            </a:r>
            <a:endParaRPr lang="en-US" sz="28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716594"/>
            <a:ext cx="5662044" cy="29789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ກອງເລຂາ 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ສະໜັບສະໜູນກິດຈະກຳປະສານງານ, ການຮຽນຮູ້ ແລະ ວຽກງານສະໜັບສະໜູນຢ່າງເປັນວົງກວ້າງ.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ໄດ້ຮັບການສະໜັບສະໜູນທຶນຈາກ 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UN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ໂດຍຜ່ານອົງການແພລນ ໃນໄລຍະປີ 2014-2016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ໄດ້ຮັບການສະໜັບສະໜູນທຶນໂດຍ 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EU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ອົງການແພລນ ໂດຍຜ່ານໂຄງການທີ່ຈັດຕັ້ງປະຕິບັດຮ່ວມກັບ 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MHP &amp; PFHA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ໃນໄລຍະປີ 2017-2021.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ໄດ້ຮັບການສະໜັບສະໜູນທຶນເພີ່ມເຕີມຈາກ </a:t>
            </a:r>
            <a:r>
              <a:rPr lang="en-AU" sz="16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Irish Aid 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ໂດຍຜ່ານອົງການຊ່ວຍເຫຼືອເດັກ ໃນໄລຍະປີ 2029-2021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ໄດ້ຮັບການສະໜັບສະໜູນທຶນໂດຍກົງຈາກອົງການແພລນໃນໄລຍະປີ 2021-2024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8E051CA-4BC8-A66F-D438-2CDAB62C2B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786" b="7931"/>
          <a:stretch/>
        </p:blipFill>
        <p:spPr>
          <a:xfrm>
            <a:off x="5973177" y="368368"/>
            <a:ext cx="6096000" cy="2766321"/>
          </a:xfrm>
          <a:prstGeom prst="rect">
            <a:avLst/>
          </a:prstGeom>
        </p:spPr>
      </p:pic>
      <p:pic>
        <p:nvPicPr>
          <p:cNvPr id="8" name="Picture 7" descr="A group of women sitting on chairs&#10;&#10;Description automatically generated">
            <a:extLst>
              <a:ext uri="{FF2B5EF4-FFF2-40B4-BE49-F238E27FC236}">
                <a16:creationId xmlns:a16="http://schemas.microsoft.com/office/drawing/2014/main" id="{685E186B-5131-4966-7197-2B52E0E72B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178" y="3213323"/>
            <a:ext cx="6096000" cy="342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5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7" y="1062502"/>
            <a:ext cx="5888182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47 members – 20 INGOs, 27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20 activities conducted during 2015,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10 coordination meetings, 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8 learning events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3 advocacy activ</a:t>
            </a:r>
            <a:r>
              <a:rPr lang="en-US" sz="1400" b="1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ities. </a:t>
            </a:r>
            <a:endParaRPr lang="en-US" sz="1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joint Gender &amp; Nutrition Research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CSO small grants; Study Tours; trainings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Joined 1</a:t>
            </a:r>
            <a:r>
              <a:rPr lang="en-AU" sz="18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National Nutrition Forum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  <a:latin typeface="+mn-lt"/>
              </a:rPr>
              <a:t>SUN CSA Laos History 2014</a:t>
            </a:r>
            <a:r>
              <a:rPr lang="en-AU" sz="2700" b="1" i="1" dirty="0">
                <a:solidFill>
                  <a:schemeClr val="accent4"/>
                </a:solidFill>
                <a:latin typeface="+mn-lt"/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2014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93561"/>
            <a:ext cx="5888182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47 ອົງກອນສະມາຊິກ - </a:t>
            </a:r>
            <a:r>
              <a:rPr lang="en-AU" sz="1600" dirty="0"/>
              <a:t>20 INGOs, 27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ຈັດຕັ້ງປະຕິບັດ 20 ກິດຈະກຳໃນປີ 2015,</a:t>
            </a:r>
          </a:p>
          <a:p>
            <a:pPr marL="457200">
              <a:buFont typeface="Wingdings" panose="05000000000000000000" pitchFamily="2" charset="2"/>
              <a:buChar char="Ø"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 ກອງປະຊຸມປະສານງານ</a:t>
            </a:r>
          </a:p>
          <a:p>
            <a:pPr marL="457200">
              <a:buFont typeface="Wingdings" panose="05000000000000000000" pitchFamily="2" charset="2"/>
              <a:buChar char="Ø"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 ກິດຈະກຳຮຽນຮູ້</a:t>
            </a:r>
          </a:p>
          <a:p>
            <a:pPr marL="457200">
              <a:buFont typeface="Wingdings" panose="05000000000000000000" pitchFamily="2" charset="2"/>
              <a:buChar char="Ø"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 ກິດຈະກຳສະໜັບສະໜູນ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ຈັດຕັ້ງປະຕິບັດການຄົ້ນຄວ້າຮ່ວມວຽກງານບົດບາດຍິງ-ຊາຍ ແລະ ໂພຊະນາການ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ທຶນຂະໜາດນ້ອຍສຳລັບ 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ທັດສະນະສຶກສາ; ຝຶກອົບຮົມ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ເຂົ້າຮ່ວມກອງປະຊຸມແຫ່ງຊາດດ້ານໂພຊະນາການຄັ້ງທີ 1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Picture 1" descr="A bowl of fruit on a table&#10;&#10;Description automatically generated">
            <a:extLst>
              <a:ext uri="{FF2B5EF4-FFF2-40B4-BE49-F238E27FC236}">
                <a16:creationId xmlns:a16="http://schemas.microsoft.com/office/drawing/2014/main" id="{3E9BC5C1-8B60-44FB-4397-A838D90E78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>
          <a:xfrm>
            <a:off x="6322140" y="371448"/>
            <a:ext cx="5392215" cy="617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1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peaking into a microphone&#10;&#10;Description automatically generated">
            <a:extLst>
              <a:ext uri="{FF2B5EF4-FFF2-40B4-BE49-F238E27FC236}">
                <a16:creationId xmlns:a16="http://schemas.microsoft.com/office/drawing/2014/main" id="{FD0B81E1-D3E6-5192-4CE5-B15E38B01D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2140" y="492371"/>
            <a:ext cx="5107860" cy="30142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7139FF-7A52-49D7-114E-0206F050CD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2140" y="3713874"/>
            <a:ext cx="5120641" cy="2816771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DD8BCC-F73B-4F49-9FB2-AA5399B2C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7" y="1062502"/>
            <a:ext cx="5888182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47 members – 20 INGOs, 27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20 activities conducted during 2015,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10 coordination meetings, 	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8 learning events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3 advocacy activ</a:t>
            </a:r>
            <a:r>
              <a:rPr lang="en-US" sz="1400" b="1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ities. </a:t>
            </a:r>
            <a:endParaRPr lang="en-US" sz="1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joint Gender &amp; Nutrition Research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CSO small grants; Study Tours; trainings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Joined 1</a:t>
            </a:r>
            <a:r>
              <a:rPr lang="en-AU" sz="18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National Nutrition Forum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6561A15-29D7-4789-974C-D9E77BB72389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  <a:latin typeface="+mn-lt"/>
              </a:rPr>
              <a:t>SUN CSA Laos History 2015</a:t>
            </a:r>
            <a:r>
              <a:rPr lang="en-AU" sz="2700" b="1" i="1" dirty="0">
                <a:solidFill>
                  <a:schemeClr val="accent4"/>
                </a:solidFill>
                <a:latin typeface="+mn-lt"/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</a:t>
            </a:r>
            <a:r>
              <a:rPr lang="en-US" sz="2400" b="1" i="1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B2A6B5C6-E4BF-42DA-B21F-D7106A218390}"/>
              </a:ext>
            </a:extLst>
          </p:cNvPr>
          <p:cNvSpPr txBox="1">
            <a:spLocks/>
          </p:cNvSpPr>
          <p:nvPr/>
        </p:nvSpPr>
        <p:spPr>
          <a:xfrm>
            <a:off x="207818" y="3893561"/>
            <a:ext cx="5888182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47 ອົງກອນສະມາຊິກ - </a:t>
            </a:r>
            <a:r>
              <a:rPr lang="en-AU" sz="1600" dirty="0"/>
              <a:t>20 INGOs, 27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ຈັດຕັ້ງປະຕິບັດ 20 ກິດຈະກຳໃນປີ 2015,</a:t>
            </a:r>
          </a:p>
          <a:p>
            <a:pPr marL="457200">
              <a:buFont typeface="Wingdings" panose="05000000000000000000" pitchFamily="2" charset="2"/>
              <a:buChar char="Ø"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 ກອງປະຊຸມປະສານງານ</a:t>
            </a:r>
          </a:p>
          <a:p>
            <a:pPr marL="457200">
              <a:buFont typeface="Wingdings" panose="05000000000000000000" pitchFamily="2" charset="2"/>
              <a:buChar char="Ø"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 ກິດຈະກຳຮຽນຮູ້</a:t>
            </a:r>
          </a:p>
          <a:p>
            <a:pPr marL="457200">
              <a:buFont typeface="Wingdings" panose="05000000000000000000" pitchFamily="2" charset="2"/>
              <a:buChar char="Ø"/>
            </a:pPr>
            <a:r>
              <a:rPr lang="lo-LA" sz="1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 ກິດຈະກຳສະໜັບສະໜູນ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ຈັດຕັ້ງປະຕິບັດການຄົ້ນຄວ້າຮ່ວມວຽກງານບົດບາດຍິງ-ຊາຍ ແລະ ໂພຊະນາການ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ທຶນຂະໜາດນ້ອຍສຳລັບ </a:t>
            </a:r>
            <a:r>
              <a:rPr 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</a:t>
            </a: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ທັດສະນະສຶກສາ; ຝຶກອົບຮົມ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ເຂົ້າຮ່ວມກອງປະຊຸມແຫ່ງຊາດດ້ານໂພຊະນາການຄັ້ງທີ 1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1488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50 members – 21 INGOs, 29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Held 1</a:t>
            </a:r>
            <a:r>
              <a:rPr lang="en-AU" sz="24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AGM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Member-led research on ‘Insects for Nutrition’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Participated in Adolescent Research 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Supported Village Health Volunteer Manual development</a:t>
            </a: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2016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50 ອົງກອນສະມາຊິກ - </a:t>
            </a:r>
            <a:r>
              <a:rPr lang="en-AU" sz="2400" dirty="0"/>
              <a:t>21 INGOs, 29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ຈັດກອງປະຊຸມ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ຄັ້ງທຳອິດ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ບົດຄົ້ນວ້າທີ່ດຳເນີນໂດຍສະມາຊິກ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“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ແມງໄມ້ ແລະ ໂພຊະນາການ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ເຂົ້າຮ່ວມວັນຄົ້ນຄວ້າໄວໜຸ່ມ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ສະໜັບສະໜູນການສ້າງປຶ້ມຄູ່ມືອາສາສະໝັກບ້ານ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9D2F8BD-9FC6-18FA-56AC-F809CE43F2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808" y="3614659"/>
            <a:ext cx="5823374" cy="29787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0B81E1-D3E6-5192-4CE5-B15E38B01D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8456" y="264617"/>
            <a:ext cx="4391544" cy="317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29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D2F8BD-9FC6-18FA-56AC-F809CE43F2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808" y="3614659"/>
            <a:ext cx="5823374" cy="29787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0B81E1-D3E6-5192-4CE5-B15E38B01D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0808" y="264617"/>
            <a:ext cx="5823374" cy="3164384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AD2A5C5-F10C-4ECC-ACBD-7B53D4A5A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50 members – 21 INGOs, 29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Held 1</a:t>
            </a:r>
            <a:r>
              <a:rPr lang="en-AU" sz="24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AGM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Member-led research on ‘Insects for Nutrition’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Participated in Adolescent Research 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Supported Village Health Volunteer Manual development</a:t>
            </a: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8D3DC36-C9B5-44AC-A888-5D15770412F8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2016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2043564-8B67-4CCE-989C-358104D29BB1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50 ອົງກອນສະມາຊິກ - </a:t>
            </a:r>
            <a:r>
              <a:rPr lang="en-AU" sz="2400" dirty="0"/>
              <a:t>21 INGOs, 29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ຈັດກອງປະຊຸມ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ຄັ້ງທຳອິດ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ບົດຄົ້ນວ້າທີ່ດຳເນີນໂດຍສະມາຊິກ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“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ແມງໄມ້ ແລະ ໂພຊະນາການ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ເຂົ້າຮ່ວມວັນຄົ້ນຄວ້າໄວໜຸ່ມ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ສະໜັບສະໜູນການສ້າງປຶ້ມຄູ່ມືອາສາສະໝັກບ້ານ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9839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56560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400" dirty="0"/>
              <a:t> 55 members – 23 INGOs, 32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LANN re-design led by HELVETAS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Small Doable Actions led by SCIL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Joined CSO Fair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GALS approach re-designed by MHP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lo-LA" sz="2800" b="1" i="1" dirty="0">
                <a:solidFill>
                  <a:schemeClr val="accent4"/>
                </a:solidFill>
              </a:rPr>
              <a:t>7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2017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628103"/>
            <a:ext cx="5662044" cy="30531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55 ອົງກອນສະມາຊິກ </a:t>
            </a:r>
            <a:r>
              <a:rPr lang="en-AU" sz="2300" dirty="0"/>
              <a:t>– 23 INGOs, 32 CSOs</a:t>
            </a:r>
            <a:endParaRPr lang="lo-LA" sz="23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ອອກແບບຄືນເຄື່ອງມື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LANN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ນຳພາໂດຍ </a:t>
            </a:r>
            <a:r>
              <a:rPr lang="en-AU" sz="23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HELVETAS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ກິດຈະກຳຍ່ອຍຈຳນວນໜຶ່ງ ທີ່ນຳພາໂດຍອົງການຊ່ວຍເຫຼືອເດັກສາກົນປະຈຳລາວ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ງານວາງສະແດງຜົນງານ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ອອກແບບຄືນເຄື່ອງມື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GALS 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MHP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2" name="Picture 1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31663AC-0C2C-F9B9-F693-1AB68B0D56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5586" y="3471203"/>
            <a:ext cx="5708595" cy="3159125"/>
          </a:xfrm>
          <a:prstGeom prst="rect">
            <a:avLst/>
          </a:prstGeom>
        </p:spPr>
      </p:pic>
      <p:pic>
        <p:nvPicPr>
          <p:cNvPr id="3" name="Picture 2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17EAABCB-7312-9A7B-7074-D1E5838954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054"/>
          <a:stretch/>
        </p:blipFill>
        <p:spPr>
          <a:xfrm>
            <a:off x="6275588" y="269876"/>
            <a:ext cx="5708594" cy="315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99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31663AC-0C2C-F9B9-F693-1AB68B0D56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5586" y="3471203"/>
            <a:ext cx="5708595" cy="3159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EAABCB-7312-9A7B-7074-D1E5838954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5588" y="269876"/>
            <a:ext cx="5708594" cy="3159124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17A96E98-3BD1-4337-8CA9-36A13EE7E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56560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400" dirty="0"/>
              <a:t> 55 members – 23 INGOs, 32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LANN re-design led by HELVETAS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Small Doable Actions led by SCIL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Joined CSO Fair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GALS approach re-designed by MHP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BABDC82-70CA-40A1-A6CB-D9809C839637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lo-LA" sz="2800" b="1" i="1" dirty="0">
                <a:solidFill>
                  <a:schemeClr val="accent4"/>
                </a:solidFill>
              </a:rPr>
              <a:t>7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2017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BC4EE07-53E1-4114-B429-6C839BD1DC49}"/>
              </a:ext>
            </a:extLst>
          </p:cNvPr>
          <p:cNvSpPr txBox="1">
            <a:spLocks/>
          </p:cNvSpPr>
          <p:nvPr/>
        </p:nvSpPr>
        <p:spPr>
          <a:xfrm>
            <a:off x="207818" y="3628103"/>
            <a:ext cx="5662044" cy="30531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55 ອົງກອນສະມາຊິກ </a:t>
            </a:r>
            <a:r>
              <a:rPr lang="en-AU" sz="2300" dirty="0"/>
              <a:t>– 23 INGOs, 32 CSOs</a:t>
            </a:r>
            <a:endParaRPr lang="lo-LA" sz="23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ອອກແບບຄືນເຄື່ອງມື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LANN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ນຳພາໂດຍ </a:t>
            </a:r>
            <a:r>
              <a:rPr lang="en-AU" sz="23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HELVETAS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ກິດຈະກຳຍ່ອຍຈຳນວນໜຶ່ງ ທີ່ນຳພາໂດຍອົງການຊ່ວຍເຫຼືອເດັກສາກົນປະຈຳລາວ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ງານວາງສະແດງຜົນງານ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ອອກແບບຄືນເຄື່ອງມື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GALS 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MHP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55754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400" dirty="0"/>
              <a:t>63 members – 23 INGOs, 40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Small grants to 5 CSO via MHP, PFHA, 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1</a:t>
            </a:r>
            <a:r>
              <a:rPr lang="en-AU" sz="2400" baseline="30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Nutrition Advocacy Strategy Developed, led by SCIL &amp; Irish 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LANN re-fresher trainings by SNV &amp; HELVETAS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lo-LA" sz="2800" b="1" i="1" dirty="0">
                <a:solidFill>
                  <a:schemeClr val="accent4"/>
                </a:solidFill>
              </a:rPr>
              <a:t>8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2018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63 ອົງກອນສະມາຊິກ </a:t>
            </a:r>
            <a:r>
              <a:rPr lang="en-AU" sz="2000" dirty="0"/>
              <a:t>– 23 INGOs, 40 CSOs</a:t>
            </a:r>
            <a:endParaRPr lang="lo-LA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ທຶນຂະໜາດນ້ອຍສຳລັບ 5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ໂດຍຜ່ານ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MHP, PFHA, Plan</a:t>
            </a:r>
            <a:endParaRPr lang="lo-LA" sz="20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ກອງປະຊຸມພັດທະນາຍຸດທະສາດວຽກງານສະໜັບສະໜູນໂພຊະນາການຄັ້ງທຳອິດ, ນຳພາໂດຍອົງການຊ່ວຍເຫຼືອເດັກປະຈຳລາວ ແລະ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Irish 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ຝຶກອົບຮົມທົບທວນຄືນເຄື່ອງມື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LANN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SNV &amp; HELVETAS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E43E8A3-DFC7-CBA4-3DF0-634C51EB6F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806" y="264617"/>
            <a:ext cx="5823375" cy="3831831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671FFDF-D691-DB84-0202-EA1B670A03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805" y="4133566"/>
            <a:ext cx="5823376" cy="25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9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 with a banner and a sign&#10;&#10;Description automatically generated">
            <a:extLst>
              <a:ext uri="{FF2B5EF4-FFF2-40B4-BE49-F238E27FC236}">
                <a16:creationId xmlns:a16="http://schemas.microsoft.com/office/drawing/2014/main" id="{1A49547D-A26D-DCBA-0A26-CDD1BD742A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136" y="3280503"/>
            <a:ext cx="5662045" cy="3365089"/>
          </a:xfrm>
          <a:prstGeom prst="rect">
            <a:avLst/>
          </a:prstGeom>
        </p:spPr>
      </p:pic>
      <p:pic>
        <p:nvPicPr>
          <p:cNvPr id="8" name="Picture 7" descr="A group of people standing around a table with papers&#10;&#10;Description automatically generated">
            <a:extLst>
              <a:ext uri="{FF2B5EF4-FFF2-40B4-BE49-F238E27FC236}">
                <a16:creationId xmlns:a16="http://schemas.microsoft.com/office/drawing/2014/main" id="{E208F701-F3CC-8ADB-E60E-3F711D9C4C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8784" y="326617"/>
            <a:ext cx="5662046" cy="2683869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0B8282FA-D6AE-4AF6-8C36-6617EBCF5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400" dirty="0"/>
              <a:t>63 members – 23 INGOs, 40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Small grants to 5 CSO via MHP, PFHA, 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1</a:t>
            </a:r>
            <a:r>
              <a:rPr lang="en-AU" sz="2400" baseline="30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Nutrition Advocacy Strategy Developed, led by SCIL &amp; Irish 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LANN re-fresher trainings by SNV &amp; HELVETAS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22E388C-EAF2-47DB-AAA2-7A952E3F3732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lo-LA" sz="2800" b="1" i="1" dirty="0">
                <a:solidFill>
                  <a:schemeClr val="accent4"/>
                </a:solidFill>
              </a:rPr>
              <a:t>8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2018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56FD2CF-7C5F-4FBA-B2F4-72A08EE94BDD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63 ອົງກອນສະມາຊິກ </a:t>
            </a:r>
            <a:r>
              <a:rPr lang="en-AU" sz="2000" dirty="0"/>
              <a:t>– 23 INGOs, 40 CSOs</a:t>
            </a:r>
            <a:endParaRPr lang="lo-LA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ທຶນຂະໜາດນ້ອຍສຳລັບ 5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ໂດຍຜ່ານ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MHP, PFHA, Plan</a:t>
            </a:r>
            <a:endParaRPr lang="lo-LA" sz="20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ກອງປະຊຸມພັດທະນາຍຸດທະສາດວຽກງານສະໜັບສະໜູນໂພຊະນາການຄັ້ງທຳອິດ, ນຳພາໂດຍອົງການຊ່ວຍເຫຼືອເດັກປະຈຳລາວ ແລະ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Irish 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ຝຶກອົບຮົມທົບທວນຄືນເຄື່ອງມື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LANN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SNV &amp; HELVETAS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6007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sitting on the ground&#10;&#10;Description automatically generated">
            <a:extLst>
              <a:ext uri="{FF2B5EF4-FFF2-40B4-BE49-F238E27FC236}">
                <a16:creationId xmlns:a16="http://schemas.microsoft.com/office/drawing/2014/main" id="{62508EE5-6FFA-D16C-68EA-F3D07864DA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448" y="1104705"/>
            <a:ext cx="6067342" cy="4550507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A313DB7-D160-419F-A811-823D23F4D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400" dirty="0"/>
              <a:t>63 members – 23 INGOs, 40 CSOs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Small grants to 5 CSO via MHP, PFHA, Plan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1</a:t>
            </a:r>
            <a:r>
              <a:rPr lang="en-AU" sz="2400" baseline="30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st</a:t>
            </a: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Nutrition Advocacy Strategy Developed, led by SCIL &amp; Irish 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LANN re-fresher trainings by SNV &amp; HELVETAS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4B71F6-E52A-403D-9C9E-7C1E4D6F0AB7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lo-LA" sz="2800" b="1" i="1" dirty="0">
                <a:solidFill>
                  <a:schemeClr val="accent4"/>
                </a:solidFill>
              </a:rPr>
              <a:t>8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2018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9400A3E-5D0C-4D78-975A-563FB8448547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63 ອົງກອນສະມາຊິກ </a:t>
            </a:r>
            <a:r>
              <a:rPr lang="en-AU" sz="2000" dirty="0"/>
              <a:t>– 23 INGOs, 40 CSOs</a:t>
            </a:r>
            <a:endParaRPr lang="lo-LA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ທຶນຂະໜາດນ້ອຍສຳລັບ 5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ໂດຍຜ່ານ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MHP, PFHA, Plan</a:t>
            </a:r>
            <a:endParaRPr lang="lo-LA" sz="20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ກອງປະຊຸມພັດທະນາຍຸດທະສາດວຽກງານສະໜັບສະໜູນໂພຊະນາການຄັ້ງທຳອິດ, ນຳພາໂດຍອົງການຊ່ວຍເຫຼືອເດັກປະຈຳລາວ ແລະ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Irish Aid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ຝຶກອົບຮົມທົບທວນຄືນເຄື່ອງມື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LANN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SNV &amp; HELVETAS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43105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68 members – 23 INGOs, 38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30 joint activities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Master LANN </a:t>
            </a:r>
            <a:r>
              <a:rPr lang="en-AU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ToT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led by HELVETAS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World Breastfeeding Week media event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System Thinking Workshop – led by RDA</a:t>
            </a: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en-US" sz="2800" b="1" i="1" dirty="0">
                <a:solidFill>
                  <a:schemeClr val="accent4"/>
                </a:solidFill>
              </a:rPr>
              <a:t>9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59818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ອົງກອນສະມາຊິກ</a:t>
            </a:r>
            <a:r>
              <a:rPr lang="en-AU" sz="2000" dirty="0"/>
              <a:t> – 23 INGOs, 38 CSOs,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000" dirty="0"/>
              <a:t> </a:t>
            </a:r>
            <a:r>
              <a:rPr lang="en-AU" sz="2000" dirty="0"/>
              <a:t>7</a:t>
            </a:r>
            <a:endParaRPr lang="lo-LA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/>
              <a:t>30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ກິດຈະກຳຮ່ວມ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ການຝຶກອົບຮົມຄູຝຶກຕົວແບບ, ນຳພາໂດຍ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HELVETAS</a:t>
            </a:r>
            <a:endParaRPr lang="lo-LA" sz="20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ກອງປະຊຸມສື່ມວນຊົນ ສັບປະດາສາກົນການລ້ຽງລູກດ້ວຍນໍ້ານົມແມ່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ສຳມະນາກ່ຽວກັບວິທີການຄິດຢ່າງເປັນລະບົບ- ນຳພາໂດຍ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RDA</a:t>
            </a: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 descr="A group of women looking at a book&#10;&#10;Description automatically generated">
            <a:extLst>
              <a:ext uri="{FF2B5EF4-FFF2-40B4-BE49-F238E27FC236}">
                <a16:creationId xmlns:a16="http://schemas.microsoft.com/office/drawing/2014/main" id="{A7E06A47-1828-0A86-88EE-C99C303160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138" y="331394"/>
            <a:ext cx="5397914" cy="3587364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4517060-3AF4-88D5-802E-0F1A3F614C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288" y="3918758"/>
            <a:ext cx="5384763" cy="26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36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holding a basket of fruit&#10;&#10;Description automatically generated">
            <a:extLst>
              <a:ext uri="{FF2B5EF4-FFF2-40B4-BE49-F238E27FC236}">
                <a16:creationId xmlns:a16="http://schemas.microsoft.com/office/drawing/2014/main" id="{F574D139-3C83-477F-5CF4-609EB3F04D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2138" y="261116"/>
            <a:ext cx="5662044" cy="3252292"/>
          </a:xfrm>
          <a:prstGeom prst="rect">
            <a:avLst/>
          </a:prstGeom>
        </p:spPr>
      </p:pic>
      <p:pic>
        <p:nvPicPr>
          <p:cNvPr id="9" name="Picture 8" descr="A group of women holding a certificate&#10;&#10;Description automatically generated">
            <a:extLst>
              <a:ext uri="{FF2B5EF4-FFF2-40B4-BE49-F238E27FC236}">
                <a16:creationId xmlns:a16="http://schemas.microsoft.com/office/drawing/2014/main" id="{5C5AE986-DB01-7265-F9C8-7828FD2EAF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414" y="3629465"/>
            <a:ext cx="5633768" cy="3051827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DD7FE75-889E-4F16-9EAE-81C30BFCD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68 members – 23 INGOs, 38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30 joint activities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Master LANN </a:t>
            </a:r>
            <a:r>
              <a:rPr lang="en-AU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ToT</a:t>
            </a: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led by HELVETAS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World Breastfeeding Week media event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System Thinking Workshop – led by RDA</a:t>
            </a: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55CC74-D091-4A2C-9D26-BAABB3318B88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201</a:t>
            </a:r>
            <a:r>
              <a:rPr lang="en-US" sz="2800" b="1" i="1" dirty="0">
                <a:solidFill>
                  <a:schemeClr val="accent4"/>
                </a:solidFill>
              </a:rPr>
              <a:t>9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201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189A3367-8D2A-45B3-998A-BE0FD338E3D2}"/>
              </a:ext>
            </a:extLst>
          </p:cNvPr>
          <p:cNvSpPr txBox="1">
            <a:spLocks/>
          </p:cNvSpPr>
          <p:nvPr/>
        </p:nvSpPr>
        <p:spPr>
          <a:xfrm>
            <a:off x="207818" y="3859818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ອົງກອນສະມາຊິກ</a:t>
            </a:r>
            <a:r>
              <a:rPr lang="en-AU" sz="2000" dirty="0"/>
              <a:t> – 23 INGOs, 38 CSOs,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000" dirty="0"/>
              <a:t> </a:t>
            </a:r>
            <a:r>
              <a:rPr lang="en-AU" sz="2000" dirty="0"/>
              <a:t>7</a:t>
            </a:r>
            <a:endParaRPr lang="lo-LA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/>
              <a:t>30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ກິດຈະກຳຮ່ວມ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ການຝຶກອົບຮົມຄູຝຶກຕົວແບບ, ນຳພາໂດຍ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HELVETAS</a:t>
            </a:r>
            <a:endParaRPr lang="lo-LA" sz="20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ກອງປະຊຸມສື່ມວນຊົນ ສັບປະດາສາກົນການລ້ຽງລູກດ້ວຍນໍ້ານົມແມ່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ສຳມະນາກ່ຽວກັບວິທີການຄິດຢ່າງເປັນລະບົບ- ນຳພາໂດຍ </a:t>
            </a:r>
            <a:r>
              <a:rPr lang="en-AU" sz="20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RDA</a:t>
            </a: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0927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100" dirty="0"/>
              <a:t> 70 members – 23 INGOs, 40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 45 joint activities that year,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23 learning, 13 nutrition advocacy; 9 coordination events</a:t>
            </a:r>
            <a:r>
              <a:rPr lang="en-AU" sz="2100" dirty="0">
                <a:effectLst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Online Hangouts – COVID; nutrition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Contributed to NNSPA 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21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20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70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100" dirty="0"/>
              <a:t> – 23 INGOs, 40 CSOs,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100" dirty="0"/>
              <a:t> </a:t>
            </a:r>
            <a:r>
              <a:rPr lang="en-AU" sz="21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45 ກິດຈະກຳຮ່ວມ</a:t>
            </a:r>
          </a:p>
          <a:p>
            <a:pPr marL="6937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 ກິດຈະກຳຮຽນຮູ້, 13 ກິດຈະກຳສະໜັບສະໜູນວຽກງານໂພຊະນາການ, 9 ກິດຈະກຳປະສານງານ</a:t>
            </a:r>
          </a:p>
          <a:p>
            <a:pPr marL="236538" indent="-2365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ເວທີສົນທະນາອອນໄລນ໌- ໂຄວິດ; ໂພຊະນາການ</a:t>
            </a:r>
          </a:p>
          <a:p>
            <a:pPr marL="236538" indent="-2365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ປະກອບສ່ວນເຂົ້າໃນ </a:t>
            </a: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NNSPA </a:t>
            </a:r>
          </a:p>
          <a:p>
            <a:pPr marL="0" indent="0">
              <a:buNone/>
            </a:pP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534A080C-503A-14AB-66EA-B309B68E5A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261" y="3090848"/>
            <a:ext cx="5804921" cy="36185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58C504-8983-31FB-76AF-352E7CA617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261" y="183654"/>
            <a:ext cx="5792347" cy="281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22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table, sitting, food&#10;&#10;Description automatically generated">
            <a:extLst>
              <a:ext uri="{FF2B5EF4-FFF2-40B4-BE49-F238E27FC236}">
                <a16:creationId xmlns:a16="http://schemas.microsoft.com/office/drawing/2014/main" id="{7C556185-1795-1FC1-A7BE-FDFDE3B2D3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2140" y="146337"/>
            <a:ext cx="5662044" cy="3412789"/>
          </a:xfrm>
          <a:custGeom>
            <a:avLst/>
            <a:gdLst/>
            <a:ahLst/>
            <a:cxnLst/>
            <a:rect l="l" t="t" r="r" b="b"/>
            <a:pathLst>
              <a:path w="5620032" h="6856412">
                <a:moveTo>
                  <a:pt x="13187" y="0"/>
                </a:moveTo>
                <a:lnTo>
                  <a:pt x="5620032" y="0"/>
                </a:lnTo>
                <a:lnTo>
                  <a:pt x="5620032" y="6856412"/>
                </a:lnTo>
                <a:lnTo>
                  <a:pt x="0" y="6856412"/>
                </a:lnTo>
                <a:lnTo>
                  <a:pt x="64318" y="6298274"/>
                </a:lnTo>
                <a:cubicBezTo>
                  <a:pt x="203221" y="4970220"/>
                  <a:pt x="240510" y="3632077"/>
                  <a:pt x="97152" y="2276000"/>
                </a:cubicBezTo>
                <a:cubicBezTo>
                  <a:pt x="35713" y="1694824"/>
                  <a:pt x="7455" y="1116942"/>
                  <a:pt x="6154" y="541737"/>
                </a:cubicBezTo>
                <a:close/>
              </a:path>
            </a:pathLst>
          </a:custGeom>
        </p:spPr>
      </p:pic>
      <p:pic>
        <p:nvPicPr>
          <p:cNvPr id="8" name="Picture 7" descr="A group of people holding papers&#10;&#10;Description automatically generated">
            <a:extLst>
              <a:ext uri="{FF2B5EF4-FFF2-40B4-BE49-F238E27FC236}">
                <a16:creationId xmlns:a16="http://schemas.microsoft.com/office/drawing/2014/main" id="{BC7BE0FD-126E-7163-B1DC-718A183304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9321" y="3699803"/>
            <a:ext cx="5909378" cy="2945789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E2E9A19-DFD7-45C1-AF64-B2A971AB8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100" dirty="0"/>
              <a:t> 70 members – 23 INGOs, 40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 45 joint activities that year,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23 learning, 13 nutrition advocacy; 9 coordination events</a:t>
            </a:r>
            <a:r>
              <a:rPr lang="en-AU" sz="2100" dirty="0">
                <a:effectLst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Online Hangouts – COVID; nutrition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Contributed to NNSPA 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21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1E4A7EC-4E64-43A7-9BC1-DA2B24B9481B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20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CF24EDCA-4FEF-4249-89B2-27922F052015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70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100" dirty="0"/>
              <a:t> – 23 INGOs, 40 CSOs,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100" dirty="0"/>
              <a:t> </a:t>
            </a:r>
            <a:r>
              <a:rPr lang="en-AU" sz="21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45 ກິດຈະກຳຮ່ວມ</a:t>
            </a:r>
          </a:p>
          <a:p>
            <a:pPr marL="6937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 ກິດຈະກຳຮຽນຮູ້, 13 ກິດຈະກຳສະໜັບສະໜູນວຽກງານໂພຊະນາການ, 9 ກິດຈະກຳປະສານງານ</a:t>
            </a:r>
          </a:p>
          <a:p>
            <a:pPr marL="236538" indent="-2365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ເວທີສົນທະນາອອນໄລນ໌- ໂຄວິດ; ໂພຊະນາການ</a:t>
            </a:r>
          </a:p>
          <a:p>
            <a:pPr marL="236538" indent="-2365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ປະກອບສ່ວນເຂົ້າໃນ </a:t>
            </a: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NNSPA </a:t>
            </a:r>
          </a:p>
          <a:p>
            <a:pPr marL="0" indent="0">
              <a:buNone/>
            </a:pP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796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100" dirty="0"/>
              <a:t> 70 members – 23 INGOs, 40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 5-Year Strategy developed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8 Provincial Nutrition Learning Workshops – 600 participants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First nutrition project mapping action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21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90 projects by 42 organisations</a:t>
            </a:r>
            <a:endParaRPr lang="en-AU" sz="21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21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21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70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100" dirty="0"/>
              <a:t> – 23 INGOs, 40 CSOs,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100" dirty="0"/>
              <a:t> </a:t>
            </a:r>
            <a:r>
              <a:rPr lang="en-AU" sz="21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ພັດທະນາຍຸດທະສາດ 5 ປີ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 ກອງປະຊຸມແລກປ່ຽນບົດຮຽນຢູ່ຂັ້ນແຂວງ- ຜູ້ເຂົ້າຮ່ວມ 600 ຄົນ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ສຳຫຼວດການຈັດຕັ້ງປະຕິບັດໂຄງການໂພຊະນາການຄັ້ງທຳອິດ</a:t>
            </a:r>
          </a:p>
          <a:p>
            <a:pPr marL="693738">
              <a:buFont typeface="Wingdings" panose="05000000000000000000" pitchFamily="2" charset="2"/>
              <a:buChar char="Ø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90 ໂຄງການຈັດຕັ້ງປະຕິບັດໂດຍ 42 ອົງກອນ</a:t>
            </a: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FA100D5F-2ADE-758A-B753-8224BC01DD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9060" y="225081"/>
            <a:ext cx="5841054" cy="31933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1334F4-5173-A0E7-6FFC-3D239109A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6172" y="3439551"/>
            <a:ext cx="5841054" cy="3314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5969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3"/>
            <a:ext cx="5662044" cy="280202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300" dirty="0"/>
              <a:t> 70 members – 23 INGOs, 40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63 activities: 25 coordination; 22 advocacy; 16 learning events.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workplace breastfeeding research.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Lessons from AHAN, SCALING &amp; CISAC</a:t>
            </a:r>
          </a:p>
          <a:p>
            <a:pPr marL="0" indent="0">
              <a:buNone/>
            </a:pPr>
            <a:endParaRPr lang="en-US" sz="23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22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22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70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200" dirty="0"/>
              <a:t> – 23 INGOs, 40 CSOs,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200" dirty="0"/>
              <a:t> </a:t>
            </a:r>
            <a:r>
              <a:rPr lang="en-AU" sz="22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63 ກິດຈະກຳຮ່ວມ: 25 ກິດຈະກຳປະສານງານ; 22 ກິດຈະກຳສະໜັບສະໜູນ; 16 ກິດຈະກຳຮຽນຮູ້.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ດຳເນີນການຄົ້ນຄວ້າກ່ຽວກັບການລ້ຽງລູກດ້ວຍນໍ້ານົມແມ່ຢູ່ບ່ອນເຮັດວຽກ.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ບົດຮຽນຈາກໂຄງການ </a:t>
            </a:r>
            <a:r>
              <a:rPr lang="en-AU" sz="22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AHAN, SCALING &amp; CISAC</a:t>
            </a:r>
          </a:p>
          <a:p>
            <a:pPr marL="0" indent="0">
              <a:buNone/>
            </a:pPr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 descr="A group of people standing in front of a table with books&#10;&#10;Description automatically generated">
            <a:extLst>
              <a:ext uri="{FF2B5EF4-FFF2-40B4-BE49-F238E27FC236}">
                <a16:creationId xmlns:a16="http://schemas.microsoft.com/office/drawing/2014/main" id="{75D7E574-C937-8125-0946-783D126A5F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6134" y="3246014"/>
            <a:ext cx="6214349" cy="3513514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79FC891-28ED-F1D1-0C75-B69FCB8EE8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1906" y="149192"/>
            <a:ext cx="6214348" cy="305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67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on a stage&#10;&#10;Description automatically generated">
            <a:extLst>
              <a:ext uri="{FF2B5EF4-FFF2-40B4-BE49-F238E27FC236}">
                <a16:creationId xmlns:a16="http://schemas.microsoft.com/office/drawing/2014/main" id="{61778271-2C41-A134-C625-1BF1EDAF21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9984" y="196947"/>
            <a:ext cx="5854198" cy="3404382"/>
          </a:xfrm>
          <a:prstGeom prst="rect">
            <a:avLst/>
          </a:prstGeom>
        </p:spPr>
      </p:pic>
      <p:pic>
        <p:nvPicPr>
          <p:cNvPr id="9" name="Picture 8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DDC745F4-7BB9-C963-848F-E89D1D1748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2504" y="3685541"/>
            <a:ext cx="3004239" cy="2995752"/>
          </a:xfrm>
          <a:prstGeom prst="rect">
            <a:avLst/>
          </a:prstGeom>
        </p:spPr>
      </p:pic>
      <p:pic>
        <p:nvPicPr>
          <p:cNvPr id="12" name="Picture 11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14B3E7D5-509B-0303-7A4B-CEC719A709A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7727" y="3689589"/>
            <a:ext cx="3004239" cy="2991704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EF21042-A86A-4478-AADA-F47DB694E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3"/>
            <a:ext cx="5662044" cy="280202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300" dirty="0"/>
              <a:t> 70 members – 23 INGOs, 40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63 activities: 25 coordination; 22 advocacy; 16 learning events.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workplace breastfeeding research.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3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Lessons from AHAN, SCALING &amp; CISAC</a:t>
            </a:r>
          </a:p>
          <a:p>
            <a:pPr marL="0" indent="0">
              <a:buNone/>
            </a:pPr>
            <a:endParaRPr lang="en-US" sz="23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992C1F-FD0E-40AF-BD14-A423EDFC1B91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22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22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B58D1183-877A-44AE-81BB-C6040C7547E2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70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200" dirty="0"/>
              <a:t> – 23 INGOs, 40 CSOs,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200" dirty="0"/>
              <a:t> </a:t>
            </a:r>
            <a:r>
              <a:rPr lang="en-AU" sz="22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63 ກິດຈະກຳຮ່ວມ: 25 ກິດຈະກຳປະສານງານ; 22 ກິດຈະກຳສະໜັບສະໜູນ; 16 ກິດຈະກຳຮຽນຮູ້.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ດຳເນີນການຄົ້ນຄວ້າກ່ຽວກັບການລ້ຽງລູກດ້ວຍນໍ້ານົມແມ່ຢູ່ບ່ອນເຮັດວຽກ.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ບົດຮຽນຈາກໂຄງການ </a:t>
            </a:r>
            <a:r>
              <a:rPr lang="en-AU" sz="22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AHAN, SCALING &amp; CISAC</a:t>
            </a:r>
          </a:p>
          <a:p>
            <a:pPr marL="0" indent="0">
              <a:buNone/>
            </a:pPr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92764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77 members – 23 INGOs, 47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 88 joint activities: 35 coordination; 30 advocacy; 23 learning activities. </a:t>
            </a:r>
          </a:p>
          <a:p>
            <a:pPr marL="0" indent="0">
              <a:buNone/>
            </a:pPr>
            <a:r>
              <a:rPr lang="en-AU" sz="24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	40% increase in activities.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joint Food Security Research &amp; Campaign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Created Workplace Breastfeeding Awards – 28 organisations participated.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23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77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000" dirty="0"/>
              <a:t> – 23 INGOs, 47 CSOs,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000" dirty="0"/>
              <a:t> </a:t>
            </a:r>
            <a:r>
              <a:rPr lang="en-AU" sz="20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88 ກິດຈະກຳຮ່ວມ: 35 ກິດຈະກຳປະສານງານ; 30 ກິດຈະກຳສະໜັບສະໜູນ; 23 ກິດຈະກຳຮຽນຮູ້.</a:t>
            </a:r>
          </a:p>
          <a:p>
            <a:pPr marL="0" indent="0" algn="ctr">
              <a:buNone/>
            </a:pPr>
            <a:r>
              <a:rPr lang="lo-LA" sz="2000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ກິດຈະກຳເພີ່ມຂຶ້ນ </a:t>
            </a:r>
            <a:r>
              <a:rPr lang="en-AU" sz="2000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40%.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ດຳເນີນການຄົ້ນຄວ້າ ແລະ ກິດຈະກຳການລົນນະລົງກ່ຽວກັບການຄໍ້າປະກັນດ້ານສະບຽງອາຫານ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ສ້າງຕັ້ງລາງວັນການລ້ຽງລູກດ້ວຍນໍ້ານົມແມ່ຢູ່ບ່ອນເຮັດວຽກ - 28 ອົງກອນເຂົ້າຮ່ວມ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5E040C2-EC80-FCC7-EA4D-6892CB6523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3424" y="5395"/>
            <a:ext cx="5256628" cy="3592518"/>
          </a:xfrm>
          <a:prstGeom prst="rect">
            <a:avLst/>
          </a:prstGeom>
        </p:spPr>
      </p:pic>
      <p:pic>
        <p:nvPicPr>
          <p:cNvPr id="9" name="Picture 8" descr="A person and person holding a couple of children&#10;&#10;Description automatically generated">
            <a:extLst>
              <a:ext uri="{FF2B5EF4-FFF2-40B4-BE49-F238E27FC236}">
                <a16:creationId xmlns:a16="http://schemas.microsoft.com/office/drawing/2014/main" id="{914EA946-2EFD-B009-16DE-571AADDA8B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208" y="3506934"/>
            <a:ext cx="5242843" cy="33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81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BB237664-5314-F6E5-E1E6-39E946A45C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9862" y="1315720"/>
            <a:ext cx="6312262" cy="4486142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687E6BFD-DDA5-4F87-95DB-1358F05D6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77 members – 23 INGOs, 47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 88 joint activities: 35 coordination; 30 advocacy; 23 learning activities. </a:t>
            </a:r>
          </a:p>
          <a:p>
            <a:pPr marL="0" indent="0">
              <a:buNone/>
            </a:pPr>
            <a:r>
              <a:rPr lang="en-AU" sz="24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	40% increase in activities.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joint Food Security Research &amp; Campaign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Created Workplace Breastfeeding Awards – 28 organisations participated.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1495B2-29A0-4976-8F48-BD28DB866C27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23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0E8533C-E9EE-47FD-AC43-226FD8E53085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77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000" dirty="0"/>
              <a:t> – 23 INGOs, 47 CSOs,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000" dirty="0"/>
              <a:t> </a:t>
            </a:r>
            <a:r>
              <a:rPr lang="en-AU" sz="20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88 ກິດຈະກຳຮ່ວມ: 35 ກິດຈະກຳປະສານງານ; 30 ກິດຈະກຳສະໜັບສະໜູນ; 23 ກິດຈະກຳຮຽນຮູ້.</a:t>
            </a:r>
          </a:p>
          <a:p>
            <a:pPr marL="0" indent="0" algn="ctr">
              <a:buNone/>
            </a:pPr>
            <a:r>
              <a:rPr lang="lo-LA" sz="2000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ກິດຈະກຳເພີ່ມຂຶ້ນ </a:t>
            </a:r>
            <a:r>
              <a:rPr lang="en-AU" sz="2000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40%.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ດຳເນີນການຄົ້ນຄວ້າ ແລະ ກິດຈະກຳການລົນນະລົງກ່ຽວກັບການຄໍ້າປະກັນດ້ານສະບຽງອາຫານ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ສ້າງຕັ້ງລາງວັນການລ້ຽງລູກດ້ວຍນໍ້ານົມແມ່ຢູ່ບ່ອນເຮັດວຽກ - 28 ອົງກອນເຂົ້າຮ່ວມ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76178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bunch of green vegetables&#10;&#10;Description automatically generated">
            <a:extLst>
              <a:ext uri="{FF2B5EF4-FFF2-40B4-BE49-F238E27FC236}">
                <a16:creationId xmlns:a16="http://schemas.microsoft.com/office/drawing/2014/main" id="{EDE26125-3843-8E55-3638-6AF07E447C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9862" y="453532"/>
            <a:ext cx="6322138" cy="6348554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0D29EDB-2A8C-450B-B4D0-D9BD1C48B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281677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000" dirty="0"/>
              <a:t> </a:t>
            </a:r>
            <a:r>
              <a:rPr lang="en-AU" sz="2400" dirty="0"/>
              <a:t>77 members – 23 INGOs, 47 CSOs, 7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  88 joint activities: 35 coordination; 30 advocacy; 23 learning activities. </a:t>
            </a:r>
          </a:p>
          <a:p>
            <a:pPr marL="0" indent="0">
              <a:buNone/>
            </a:pPr>
            <a:r>
              <a:rPr lang="en-AU" sz="24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	40% increase in activities.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joint Food Security Research &amp; Campaign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Created Workplace Breastfeeding Awards – 28 organisations participated.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507B26-0274-4647-91A1-D072B10C2951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</a:rPr>
              <a:t>SUN CSA Laos History 20</a:t>
            </a:r>
            <a:r>
              <a:rPr lang="en-US" sz="2800" b="1" i="1" dirty="0">
                <a:solidFill>
                  <a:schemeClr val="accent4"/>
                </a:solidFill>
              </a:rPr>
              <a:t>23</a:t>
            </a:r>
            <a:r>
              <a:rPr lang="en-AU" sz="2700" b="1" i="1" dirty="0">
                <a:solidFill>
                  <a:schemeClr val="accent4"/>
                </a:solidFill>
              </a:rPr>
              <a:t>	</a:t>
            </a:r>
            <a:endParaRPr lang="en-AU" sz="2400" b="1" i="1" dirty="0">
              <a:solidFill>
                <a:schemeClr val="accent4"/>
              </a:solidFill>
            </a:endParaRPr>
          </a:p>
          <a:p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ປະຫວັດ</a:t>
            </a:r>
            <a:r>
              <a:rPr lang="en-AU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20</a:t>
            </a:r>
            <a:r>
              <a:rPr lang="en-US" sz="24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</a:t>
            </a:r>
            <a:endParaRPr lang="en-US" sz="24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8FCA8E1-BF26-484B-A2F9-12CD326D23AA}"/>
              </a:ext>
            </a:extLst>
          </p:cNvPr>
          <p:cNvSpPr txBox="1">
            <a:spLocks/>
          </p:cNvSpPr>
          <p:nvPr/>
        </p:nvSpPr>
        <p:spPr>
          <a:xfrm>
            <a:off x="207818" y="3879273"/>
            <a:ext cx="5662044" cy="2802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77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</a:t>
            </a:r>
            <a:r>
              <a:rPr lang="en-AU" sz="2000" dirty="0"/>
              <a:t> – 23 INGOs, 47 CSOs,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r>
              <a:rPr lang="lo-LA" sz="2000" dirty="0"/>
              <a:t> </a:t>
            </a:r>
            <a:r>
              <a:rPr lang="en-AU" sz="2000" dirty="0"/>
              <a:t>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88 ກິດຈະກຳຮ່ວມ: 35 ກິດຈະກຳປະສານງານ; 30 ກິດຈະກຳສະໜັບສະໜູນ; 23 ກິດຈະກຳຮຽນຮູ້.</a:t>
            </a:r>
          </a:p>
          <a:p>
            <a:pPr marL="0" indent="0" algn="ctr">
              <a:buNone/>
            </a:pPr>
            <a:r>
              <a:rPr lang="lo-LA" sz="2000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ກິດຈະກຳເພີ່ມຂຶ້ນ </a:t>
            </a:r>
            <a:r>
              <a:rPr lang="en-AU" sz="2000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40%.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ດຳເນີນການຄົ້ນຄວ້າ ແລະ ກິດຈະກຳການລົນນະລົງກ່ຽວກັບການຄໍ້າປະກັນດ້ານສະບຽງອາຫານ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ສ້າງຕັ້ງລາງວັນການລ້ຽງລູກດ້ວຍນໍ້ານົມແມ່ຢູ່ບ່ອນເຮັດວຽກ - 28 ອົງກອນເຂົ້າຮ່ວມ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61455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Thanks to all members for Scaling Up Nutrition together!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_Bold_Italic B" panose="02000500000000020004" pitchFamily="2" charset="0"/>
              <a:ea typeface="Phetsarath OT_Bold_Italic B" panose="02000500000000000001" pitchFamily="2" charset="2"/>
              <a:cs typeface="Phetsarath OT_Bold_Italic B" panose="02000500000000020004" pitchFamily="2" charset="0"/>
            </a:endParaRPr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DDA4B5D0-FEF6-4B53-A35D-4A51E3D605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883" y="906880"/>
            <a:ext cx="1036509" cy="691035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27C96BEB-5831-44DE-9D29-31313A9DBA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376" y="972205"/>
            <a:ext cx="847174" cy="716675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204D064B-C1FF-4B23-9154-8FCC76D8AE3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434233"/>
            <a:ext cx="3514317" cy="1848531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EBD3DE93-390F-4C3C-99C9-462EC8C94BE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475" y="4603675"/>
            <a:ext cx="916425" cy="900680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46A75A6A-9987-4965-BE19-113ADF10CA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5" y="1573643"/>
            <a:ext cx="803596" cy="803596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C7E251C7-D522-4C0C-92B3-78AC3A29887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4" y="3739796"/>
            <a:ext cx="771357" cy="760518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6C7285E8-9E02-4160-9C33-E825DEA501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971" y="4819343"/>
            <a:ext cx="920713" cy="876869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4D10CC2F-BE76-4D60-B842-639820AB003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623" y="1009464"/>
            <a:ext cx="1425234" cy="541286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2A250B0D-0EBD-4CB1-AE38-02AE26F1CD6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685" y="2584526"/>
            <a:ext cx="1966435" cy="1389583"/>
          </a:xfrm>
          <a:prstGeom prst="rect">
            <a:avLst/>
          </a:prstGeom>
        </p:spPr>
      </p:pic>
      <p:pic>
        <p:nvPicPr>
          <p:cNvPr id="164" name="Picture 163" descr="Shape&#10;&#10;Description automatically generated with medium confidence">
            <a:extLst>
              <a:ext uri="{FF2B5EF4-FFF2-40B4-BE49-F238E27FC236}">
                <a16:creationId xmlns:a16="http://schemas.microsoft.com/office/drawing/2014/main" id="{D74D94C0-9C66-4199-B2D1-D894B0B7D69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32" y="1001082"/>
            <a:ext cx="1745801" cy="468409"/>
          </a:xfrm>
          <a:prstGeom prst="rect">
            <a:avLst/>
          </a:prstGeom>
        </p:spPr>
      </p:pic>
      <p:pic>
        <p:nvPicPr>
          <p:cNvPr id="165" name="Picture 16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B311576-7EDE-493F-9813-80C785D058C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" y="2454741"/>
            <a:ext cx="1345678" cy="277872"/>
          </a:xfrm>
          <a:prstGeom prst="rect">
            <a:avLst/>
          </a:prstGeom>
        </p:spPr>
      </p:pic>
      <p:pic>
        <p:nvPicPr>
          <p:cNvPr id="166" name="Picture 165" descr="Chart&#10;&#10;Description automatically generated with medium confidence">
            <a:extLst>
              <a:ext uri="{FF2B5EF4-FFF2-40B4-BE49-F238E27FC236}">
                <a16:creationId xmlns:a16="http://schemas.microsoft.com/office/drawing/2014/main" id="{2CDF6CAA-2F8D-4201-9B9B-41550DBF9BB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5151" y="999657"/>
            <a:ext cx="1154172" cy="544625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C3A95C6C-5022-4624-B087-F2A3594817F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60073" y="3865849"/>
            <a:ext cx="762603" cy="762603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6F6ACD94-CF67-4E3E-9EB3-BB251614A4BD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184" y="3336765"/>
            <a:ext cx="1018860" cy="1018860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EAC45B09-DB5F-45C6-A0C1-B0B99849CA7E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17" y="1744855"/>
            <a:ext cx="748760" cy="748760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C98B270D-D654-4DF1-B1D1-EFDB9D5BB68A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13" y="1928469"/>
            <a:ext cx="1094414" cy="528481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EF35C207-00E8-4A75-8BE7-821E904EC4E0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2940" y="4689070"/>
            <a:ext cx="1504329" cy="324663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E7276D38-8D93-4DD4-81E8-B9A02E5A10E5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505" y="3171491"/>
            <a:ext cx="804118" cy="804118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CCCF7B00-6321-4532-AAFA-C7D3DBCC81F5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1165" y="5736743"/>
            <a:ext cx="765122" cy="765122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A0116592-3FA9-4333-A946-60D25BBE05F9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484" y="2897339"/>
            <a:ext cx="880399" cy="880399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C54A1AFD-3F0E-4517-AC5F-C45503EE2B87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329" y="4910515"/>
            <a:ext cx="952462" cy="952462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7193352D-29D5-46AD-89AB-C6287D542576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9589" y="5490753"/>
            <a:ext cx="1162447" cy="434068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A3BD6569-7B33-47C3-A5D7-69261FF56C40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497" y="2189156"/>
            <a:ext cx="746059" cy="669540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8BD1796B-6273-4FE5-BC84-A78ED2386F5F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1772" y="5707787"/>
            <a:ext cx="760518" cy="760518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3EB63486-9650-49CC-9C61-7404FD46CDCB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969" y="5122971"/>
            <a:ext cx="734982" cy="734982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E52F4F46-F57D-48C2-A353-422171226123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1684567"/>
            <a:ext cx="760448" cy="760448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021671CC-C520-463D-BF16-44B97CD1C3DE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546" y="5139913"/>
            <a:ext cx="900759" cy="764037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1D02BC3C-02EA-4883-86A9-E3E8A0083D8B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176" y="1010096"/>
            <a:ext cx="1317076" cy="468412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DE5F1FBB-8799-4620-8ADC-B2F11FD1B64C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493" y="5679253"/>
            <a:ext cx="863800" cy="863800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E7BD9167-AE6E-45E5-A482-C9D910BD4ADE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8" y="4715335"/>
            <a:ext cx="914919" cy="595684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1BB9EBC6-D4A5-4EFF-95D8-E46AFD385B24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700" y="4730218"/>
            <a:ext cx="916863" cy="629579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F8F56FEB-3272-458D-8F53-CFFCEC74E4FD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375" y="1533936"/>
            <a:ext cx="742730" cy="742730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1EFF181D-D4CB-4FB7-A994-4578D4031907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2255966"/>
            <a:ext cx="1044945" cy="80411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BBD466D5-F6DC-4B04-8596-84DA00F46F63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83" y="3574045"/>
            <a:ext cx="782608" cy="849964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F139006A-ABB3-4558-BDC8-7D58512D52FA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3988193"/>
            <a:ext cx="731328" cy="73132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62731837-1F4A-4968-A746-8E0F3A5B460F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57" y="1579975"/>
            <a:ext cx="1624121" cy="545632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77F6F882-5D05-4D31-8826-98F67AB639AA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4091828"/>
            <a:ext cx="870041" cy="591400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E4AC0DD5-F292-4827-A33D-4ED775800245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650" y="4400862"/>
            <a:ext cx="1042837" cy="1042837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D64572DD-8CD5-44F7-A562-472DFD876A8E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682" y="2764424"/>
            <a:ext cx="1316992" cy="369501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CB7AD9A6-90DA-4064-B413-97C6582CA3D4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755" y="6007634"/>
            <a:ext cx="679220" cy="67922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F1FF4DBE-D8D6-4717-8946-471394DDBD6E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052" y="859888"/>
            <a:ext cx="814199" cy="814199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43E19435-DA0B-4106-98F4-926C8494E68E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902" y="5624325"/>
            <a:ext cx="910575" cy="910575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8630950C-88D7-4493-967D-ADBEE402072A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2624" y="2306556"/>
            <a:ext cx="782608" cy="782608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78386202-BAA8-4B54-B0B0-D50817DD753A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3569642"/>
            <a:ext cx="746958" cy="738839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94562199-4D69-45C2-9587-CD3C07BA88A8}"/>
              </a:ext>
            </a:extLst>
          </p:cNvPr>
          <p:cNvPicPr>
            <a:picLocks noChangeAspect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341" y="3237877"/>
            <a:ext cx="880399" cy="880399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8DAC5D7C-8591-4E50-A432-8BA1A30180C8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109" y="3091103"/>
            <a:ext cx="967603" cy="731328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97117F95-F1EC-44E8-8A8B-9F4B988A870C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439" y="5008439"/>
            <a:ext cx="804118" cy="804118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CD0CB593-F315-4466-B40E-F19370BFA00A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453" y="2723500"/>
            <a:ext cx="731328" cy="731328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67BDF9B9-4C1E-4881-8783-7162CC6A3DBC}"/>
              </a:ext>
            </a:extLst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3460" y="5839608"/>
            <a:ext cx="804005" cy="724119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205F1E8-418D-4BB8-A337-3FE859462D24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1551" y="1759581"/>
            <a:ext cx="903616" cy="903616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65B051E-64D5-4046-82C3-7226544D7488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4790780"/>
            <a:ext cx="900681" cy="90068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265A637E-E763-4A12-8C73-2AD9080472D5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662" y="1008059"/>
            <a:ext cx="806744" cy="806744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8DFCD48-267B-493A-A8DC-F13ECC98C7F3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007" y="4686379"/>
            <a:ext cx="766403" cy="762603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8F383DD1-0E60-408B-9E8C-B8BF285873B1}"/>
              </a:ext>
            </a:extLst>
          </p:cNvPr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050" y="4272216"/>
            <a:ext cx="662917" cy="66291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41FE31A4-EF7A-4F91-9038-B8BE82A72E5A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112" y="5857953"/>
            <a:ext cx="806744" cy="806744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4910E07A-20BE-4DBB-859D-A461F270E7F5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159" y="4258301"/>
            <a:ext cx="911824" cy="911824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4F6E79E0-C1BD-4295-95B6-8EC2E525EB62}"/>
              </a:ext>
            </a:extLst>
          </p:cNvPr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912" y="6034624"/>
            <a:ext cx="1528387" cy="508429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A67ED20A-5708-4F32-8A86-966865F77502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391" y="4240844"/>
            <a:ext cx="884584" cy="868881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C241A21D-D08F-457E-BB56-24C4867157B8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04" y="1326735"/>
            <a:ext cx="1119974" cy="803596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25F24CA-56A2-448A-A5F9-C5631EFE4504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0455" y="4023470"/>
            <a:ext cx="969265" cy="409218"/>
          </a:xfrm>
          <a:prstGeom prst="rect">
            <a:avLst/>
          </a:prstGeom>
        </p:spPr>
      </p:pic>
      <p:pic>
        <p:nvPicPr>
          <p:cNvPr id="215" name="Picture 2" descr="May be an image of one or more people">
            <a:extLst>
              <a:ext uri="{FF2B5EF4-FFF2-40B4-BE49-F238E27FC236}">
                <a16:creationId xmlns:a16="http://schemas.microsoft.com/office/drawing/2014/main" id="{F026CBB6-3421-43FB-B578-C383E6BF8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69" y="558534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8A36978B-68E6-4CBE-B5B6-FD573A245BBB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614" y="1708317"/>
            <a:ext cx="986984" cy="986984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7CBF7BEE-B3A8-4AAC-A39B-6644ABE7924A}"/>
              </a:ext>
            </a:extLst>
          </p:cNvPr>
          <p:cNvPicPr>
            <a:picLocks noChangeAspect="1"/>
          </p:cNvPicPr>
          <p:nvPr/>
        </p:nvPicPr>
        <p:blipFill>
          <a:blip r:embed="rId6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483" y="1814803"/>
            <a:ext cx="671893" cy="6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52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730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3773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 CSA AGM 2016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5625"/>
            <a:ext cx="12251600" cy="493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04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306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AGM 2018-Supported by: Irish Aid.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740" y="1825625"/>
            <a:ext cx="11640671" cy="413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43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8473"/>
            <a:ext cx="10725666" cy="86129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 CSA AGM 2021-Supported by: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0C9F4-C0F1-4EDE-A196-1E78143720B1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1363" y="2100648"/>
            <a:ext cx="11333207" cy="45316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BF3514-5CF2-4507-8ABD-B283FDAFF2D4}"/>
              </a:ext>
            </a:extLst>
          </p:cNvPr>
          <p:cNvSpPr txBox="1"/>
          <p:nvPr/>
        </p:nvSpPr>
        <p:spPr>
          <a:xfrm>
            <a:off x="491363" y="1055222"/>
            <a:ext cx="113332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/>
              <a:t>European Union,  through Plan International Laos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/>
              <a:t>Irish AID, through Save the Children in Laos</a:t>
            </a:r>
          </a:p>
        </p:txBody>
      </p:sp>
    </p:spTree>
    <p:extLst>
      <p:ext uri="{BB962C8B-B14F-4D97-AF65-F5344CB8AC3E}">
        <p14:creationId xmlns:p14="http://schemas.microsoft.com/office/powerpoint/2010/main" val="3747884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7316</TotalTime>
  <Words>2671</Words>
  <Application>Microsoft Office PowerPoint</Application>
  <PresentationFormat>Widescreen</PresentationFormat>
  <Paragraphs>296</Paragraphs>
  <Slides>27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DokChampa</vt:lpstr>
      <vt:lpstr>Phetsarath OT</vt:lpstr>
      <vt:lpstr>Phetsarath OT_Bold_Italic B</vt:lpstr>
      <vt:lpstr>Wingdings</vt:lpstr>
      <vt:lpstr>Office Theme</vt:lpstr>
      <vt:lpstr>SUN CSA Laos  10-Year Anniversary 2014-2024 27 March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SUN CSA AGM 2016</vt:lpstr>
      <vt:lpstr>AGM 2018-Supported by: Irish Aid.</vt:lpstr>
      <vt:lpstr>SUN CSA AGM 2021-Supported by: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subject/>
  <dc:creator>Shields, David</dc:creator>
  <cp:keywords/>
  <dc:description/>
  <cp:lastModifiedBy>Phommalangsy, Soukkanhya</cp:lastModifiedBy>
  <cp:revision>111</cp:revision>
  <dcterms:created xsi:type="dcterms:W3CDTF">2020-08-24T14:27:18Z</dcterms:created>
  <dcterms:modified xsi:type="dcterms:W3CDTF">2024-03-28T04:32:05Z</dcterms:modified>
  <cp:category/>
</cp:coreProperties>
</file>