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329" r:id="rId6"/>
    <p:sldId id="320" r:id="rId7"/>
    <p:sldId id="357" r:id="rId8"/>
    <p:sldId id="385" r:id="rId9"/>
    <p:sldId id="386" r:id="rId10"/>
    <p:sldId id="364" r:id="rId11"/>
    <p:sldId id="365" r:id="rId12"/>
    <p:sldId id="387" r:id="rId13"/>
    <p:sldId id="389" r:id="rId14"/>
    <p:sldId id="391" r:id="rId15"/>
    <p:sldId id="390" r:id="rId16"/>
    <p:sldId id="392" r:id="rId17"/>
    <p:sldId id="393" r:id="rId18"/>
    <p:sldId id="273" r:id="rId19"/>
    <p:sldId id="383" r:id="rId20"/>
    <p:sldId id="30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ields, David" initials="SD" lastIdx="1" clrIdx="0">
    <p:extLst>
      <p:ext uri="{19B8F6BF-5375-455C-9EA6-DF929625EA0E}">
        <p15:presenceInfo xmlns:p15="http://schemas.microsoft.com/office/powerpoint/2012/main" userId="S::david.shields@plan-international.org::132c92af-e989-43d6-8470-1d294d098ce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46" autoAdjust="0"/>
    <p:restoredTop sz="81224" autoAdjust="0"/>
  </p:normalViewPr>
  <p:slideViewPr>
    <p:cSldViewPr snapToGrid="0">
      <p:cViewPr varScale="1">
        <p:scale>
          <a:sx n="65" d="100"/>
          <a:sy n="65" d="100"/>
        </p:scale>
        <p:origin x="702" y="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46B85B-DF09-42B1-95C8-B9583B67F7AB}" type="datetimeFigureOut">
              <a:rPr lang="en-US" smtClean="0"/>
              <a:t>2/28/2024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6D93F-5F9B-4AAE-AEDE-4469A7DB594F}" type="slidenum">
              <a:rPr lang="en-US" smtClean="0"/>
              <a:t>‹#›</a:t>
            </a:fld>
            <a:endParaRPr lang="en-US"/>
          </a:p>
        </p:txBody>
      </p:sp>
    </p:spTree>
    <p:extLst>
      <p:ext uri="{BB962C8B-B14F-4D97-AF65-F5344CB8AC3E}">
        <p14:creationId xmlns:p14="http://schemas.microsoft.com/office/powerpoint/2010/main" val="1020897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1</a:t>
            </a:fld>
            <a:endParaRPr lang="en-US"/>
          </a:p>
        </p:txBody>
      </p:sp>
    </p:spTree>
    <p:extLst>
      <p:ext uri="{BB962C8B-B14F-4D97-AF65-F5344CB8AC3E}">
        <p14:creationId xmlns:p14="http://schemas.microsoft.com/office/powerpoint/2010/main" val="3078755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2</a:t>
            </a:fld>
            <a:endParaRPr lang="en-US"/>
          </a:p>
        </p:txBody>
      </p:sp>
    </p:spTree>
    <p:extLst>
      <p:ext uri="{BB962C8B-B14F-4D97-AF65-F5344CB8AC3E}">
        <p14:creationId xmlns:p14="http://schemas.microsoft.com/office/powerpoint/2010/main" val="793883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3</a:t>
            </a:fld>
            <a:endParaRPr lang="en-US"/>
          </a:p>
        </p:txBody>
      </p:sp>
    </p:spTree>
    <p:extLst>
      <p:ext uri="{BB962C8B-B14F-4D97-AF65-F5344CB8AC3E}">
        <p14:creationId xmlns:p14="http://schemas.microsoft.com/office/powerpoint/2010/main" val="2098930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4</a:t>
            </a:fld>
            <a:endParaRPr lang="en-US"/>
          </a:p>
        </p:txBody>
      </p:sp>
    </p:spTree>
    <p:extLst>
      <p:ext uri="{BB962C8B-B14F-4D97-AF65-F5344CB8AC3E}">
        <p14:creationId xmlns:p14="http://schemas.microsoft.com/office/powerpoint/2010/main" val="1169790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5</a:t>
            </a:fld>
            <a:endParaRPr lang="en-US"/>
          </a:p>
        </p:txBody>
      </p:sp>
    </p:spTree>
    <p:extLst>
      <p:ext uri="{BB962C8B-B14F-4D97-AF65-F5344CB8AC3E}">
        <p14:creationId xmlns:p14="http://schemas.microsoft.com/office/powerpoint/2010/main" val="3009940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6</a:t>
            </a:fld>
            <a:endParaRPr lang="en-US"/>
          </a:p>
        </p:txBody>
      </p:sp>
    </p:spTree>
    <p:extLst>
      <p:ext uri="{BB962C8B-B14F-4D97-AF65-F5344CB8AC3E}">
        <p14:creationId xmlns:p14="http://schemas.microsoft.com/office/powerpoint/2010/main" val="3478131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7</a:t>
            </a:fld>
            <a:endParaRPr lang="en-US"/>
          </a:p>
        </p:txBody>
      </p:sp>
    </p:spTree>
    <p:extLst>
      <p:ext uri="{BB962C8B-B14F-4D97-AF65-F5344CB8AC3E}">
        <p14:creationId xmlns:p14="http://schemas.microsoft.com/office/powerpoint/2010/main" val="921300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8</a:t>
            </a:fld>
            <a:endParaRPr lang="en-US"/>
          </a:p>
        </p:txBody>
      </p:sp>
    </p:spTree>
    <p:extLst>
      <p:ext uri="{BB962C8B-B14F-4D97-AF65-F5344CB8AC3E}">
        <p14:creationId xmlns:p14="http://schemas.microsoft.com/office/powerpoint/2010/main" val="98441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9</a:t>
            </a:fld>
            <a:endParaRPr lang="en-US"/>
          </a:p>
        </p:txBody>
      </p:sp>
    </p:spTree>
    <p:extLst>
      <p:ext uri="{BB962C8B-B14F-4D97-AF65-F5344CB8AC3E}">
        <p14:creationId xmlns:p14="http://schemas.microsoft.com/office/powerpoint/2010/main" val="1283558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10</a:t>
            </a:fld>
            <a:endParaRPr lang="en-US"/>
          </a:p>
        </p:txBody>
      </p:sp>
    </p:spTree>
    <p:extLst>
      <p:ext uri="{BB962C8B-B14F-4D97-AF65-F5344CB8AC3E}">
        <p14:creationId xmlns:p14="http://schemas.microsoft.com/office/powerpoint/2010/main" val="2455794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11</a:t>
            </a:fld>
            <a:endParaRPr lang="en-US"/>
          </a:p>
        </p:txBody>
      </p:sp>
    </p:spTree>
    <p:extLst>
      <p:ext uri="{BB962C8B-B14F-4D97-AF65-F5344CB8AC3E}">
        <p14:creationId xmlns:p14="http://schemas.microsoft.com/office/powerpoint/2010/main" val="1911793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12</a:t>
            </a:fld>
            <a:endParaRPr lang="en-US"/>
          </a:p>
        </p:txBody>
      </p:sp>
    </p:spTree>
    <p:extLst>
      <p:ext uri="{BB962C8B-B14F-4D97-AF65-F5344CB8AC3E}">
        <p14:creationId xmlns:p14="http://schemas.microsoft.com/office/powerpoint/2010/main" val="1041708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13</a:t>
            </a:fld>
            <a:endParaRPr lang="en-US"/>
          </a:p>
        </p:txBody>
      </p:sp>
    </p:spTree>
    <p:extLst>
      <p:ext uri="{BB962C8B-B14F-4D97-AF65-F5344CB8AC3E}">
        <p14:creationId xmlns:p14="http://schemas.microsoft.com/office/powerpoint/2010/main" val="847213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14</a:t>
            </a:fld>
            <a:endParaRPr lang="en-US"/>
          </a:p>
        </p:txBody>
      </p:sp>
    </p:spTree>
    <p:extLst>
      <p:ext uri="{BB962C8B-B14F-4D97-AF65-F5344CB8AC3E}">
        <p14:creationId xmlns:p14="http://schemas.microsoft.com/office/powerpoint/2010/main" val="26266570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15</a:t>
            </a:fld>
            <a:endParaRPr lang="en-US"/>
          </a:p>
        </p:txBody>
      </p:sp>
    </p:spTree>
    <p:extLst>
      <p:ext uri="{BB962C8B-B14F-4D97-AF65-F5344CB8AC3E}">
        <p14:creationId xmlns:p14="http://schemas.microsoft.com/office/powerpoint/2010/main" val="22208008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6D93F-5F9B-4AAE-AEDE-4469A7DB594F}" type="slidenum">
              <a:rPr lang="en-US" smtClean="0"/>
              <a:t>17</a:t>
            </a:fld>
            <a:endParaRPr lang="en-US"/>
          </a:p>
        </p:txBody>
      </p:sp>
    </p:spTree>
    <p:extLst>
      <p:ext uri="{BB962C8B-B14F-4D97-AF65-F5344CB8AC3E}">
        <p14:creationId xmlns:p14="http://schemas.microsoft.com/office/powerpoint/2010/main" val="3667252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E505C90-5694-434D-9A0C-7E6226FFD568}" type="datetimeFigureOut">
              <a:rPr lang="en-US" smtClean="0"/>
              <a:t>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4038756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505C90-5694-434D-9A0C-7E6226FFD568}" type="datetimeFigureOut">
              <a:rPr lang="en-US" smtClean="0"/>
              <a:t>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4074506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505C90-5694-434D-9A0C-7E6226FFD568}" type="datetimeFigureOut">
              <a:rPr lang="en-US" smtClean="0"/>
              <a:t>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1373362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E505C90-5694-434D-9A0C-7E6226FFD568}" type="datetimeFigureOut">
              <a:rPr lang="en-US" smtClean="0"/>
              <a:t>2/28/2024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426847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E505C90-5694-434D-9A0C-7E6226FFD568}" type="datetimeFigureOut">
              <a:rPr lang="en-US" smtClean="0"/>
              <a:t>2/28/2024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2677880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E505C90-5694-434D-9A0C-7E6226FFD568}" type="datetimeFigureOut">
              <a:rPr lang="en-US" smtClean="0"/>
              <a:t>2/28/2024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3359054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505C90-5694-434D-9A0C-7E6226FFD568}" type="datetimeFigureOut">
              <a:rPr lang="en-US" smtClean="0"/>
              <a:t>2/28/2024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3525030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E505C90-5694-434D-9A0C-7E6226FFD568}" type="datetimeFigureOut">
              <a:rPr lang="en-US" smtClean="0"/>
              <a:t>2/28/2024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352072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E505C90-5694-434D-9A0C-7E6226FFD568}" type="datetimeFigureOut">
              <a:rPr lang="en-US" smtClean="0"/>
              <a:t>2/28/2024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578546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505C90-5694-434D-9A0C-7E6226FFD568}" type="datetimeFigureOut">
              <a:rPr lang="en-US" smtClean="0"/>
              <a:t>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3813619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505C90-5694-434D-9A0C-7E6226FFD568}" type="datetimeFigureOut">
              <a:rPr lang="en-US" smtClean="0"/>
              <a:t>2/28/2024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A52BF-5A23-430C-A231-FCFC206AB606}" type="slidenum">
              <a:rPr lang="en-US" smtClean="0"/>
              <a:t>‹#›</a:t>
            </a:fld>
            <a:endParaRPr lang="en-US"/>
          </a:p>
        </p:txBody>
      </p:sp>
    </p:spTree>
    <p:extLst>
      <p:ext uri="{BB962C8B-B14F-4D97-AF65-F5344CB8AC3E}">
        <p14:creationId xmlns:p14="http://schemas.microsoft.com/office/powerpoint/2010/main" val="4288448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505C90-5694-434D-9A0C-7E6226FFD568}" type="datetimeFigureOut">
              <a:rPr lang="en-US" smtClean="0"/>
              <a:t>2/28/2024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BA52BF-5A23-430C-A231-FCFC206AB606}" type="slidenum">
              <a:rPr lang="en-US" smtClean="0"/>
              <a:t>‹#›</a:t>
            </a:fld>
            <a:endParaRPr lang="en-US"/>
          </a:p>
        </p:txBody>
      </p:sp>
    </p:spTree>
    <p:extLst>
      <p:ext uri="{BB962C8B-B14F-4D97-AF65-F5344CB8AC3E}">
        <p14:creationId xmlns:p14="http://schemas.microsoft.com/office/powerpoint/2010/main" val="2870717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suncsalaos.org/lo/resources/documents/projects/%e0%ba%a5%e0%ba%b2%e0%ba%87%e0%ba%a7%e0%ba%b1%e0%ba%99%e0%ba%aa%e0%ba%b0%e0%ba%96%e0%ba%b2%e0%ba%99%e0%ba%97%e0%ba%b5%e0%bb%88%e0%bb%80%e0%ba%ae%e0%ba%b1%e0%ba%94%e0%ba%a7%e0%ba%bd%e0%ba%81%e0%ba%97/"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suncsalaos.org/resources/documents/projects/workplace-breastfeeding-awards/"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suncsalaos.org/resources/documents/projects/workplace-breastfeeding-award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hyperlink" Target="https://suncsalaos.org/resources/documents/projects/breastfeeding-resources/"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suncsalaos.org/document/operational-guideline-for-the-for-the-implementation-of-the-national-plan-of-action-on-nutrition-npan-2021-to-2025/"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hyperlink" Target="https://suncsalaos.org/document/lao-social-indicator-survey-iii-2023-eng/"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docs.google.com/document/d/1w90tWB0BRAP8kdsnPduMnPgJl9nVMn1mjpBQH_iRELA/edit"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hyperlink" Target="https://www.smartsurvey.co.uk/s/LAZXSB/" TargetMode="External"/><Relationship Id="rId4" Type="http://schemas.openxmlformats.org/officeDocument/2006/relationships/hyperlink" Target="https://docs.google.com/spreadsheets/d/1T6QDaB88LxSkOWgfXynx_R8UajjDzhJt3q-67A5DsQI/edit#gid=0"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6" Type="http://schemas.openxmlformats.org/officeDocument/2006/relationships/image" Target="../media/image39.jpeg"/><Relationship Id="rId21" Type="http://schemas.openxmlformats.org/officeDocument/2006/relationships/image" Target="../media/image34.png"/><Relationship Id="rId42" Type="http://schemas.openxmlformats.org/officeDocument/2006/relationships/image" Target="../media/image55.jpeg"/><Relationship Id="rId47" Type="http://schemas.openxmlformats.org/officeDocument/2006/relationships/image" Target="../media/image60.jpeg"/><Relationship Id="rId63" Type="http://schemas.openxmlformats.org/officeDocument/2006/relationships/image" Target="../media/image76.jpeg"/><Relationship Id="rId68" Type="http://schemas.openxmlformats.org/officeDocument/2006/relationships/image" Target="../media/image81.jpeg"/><Relationship Id="rId7" Type="http://schemas.openxmlformats.org/officeDocument/2006/relationships/image" Target="../media/image20.png"/><Relationship Id="rId71" Type="http://schemas.openxmlformats.org/officeDocument/2006/relationships/image" Target="../media/image84.png"/><Relationship Id="rId2" Type="http://schemas.openxmlformats.org/officeDocument/2006/relationships/notesSlide" Target="../notesSlides/notesSlide16.xml"/><Relationship Id="rId16" Type="http://schemas.openxmlformats.org/officeDocument/2006/relationships/image" Target="../media/image29.jpeg"/><Relationship Id="rId29" Type="http://schemas.openxmlformats.org/officeDocument/2006/relationships/image" Target="../media/image42.jpeg"/><Relationship Id="rId11" Type="http://schemas.openxmlformats.org/officeDocument/2006/relationships/image" Target="../media/image24.png"/><Relationship Id="rId24" Type="http://schemas.openxmlformats.org/officeDocument/2006/relationships/image" Target="../media/image37.jpeg"/><Relationship Id="rId32" Type="http://schemas.openxmlformats.org/officeDocument/2006/relationships/image" Target="../media/image45.png"/><Relationship Id="rId37" Type="http://schemas.openxmlformats.org/officeDocument/2006/relationships/image" Target="../media/image50.png"/><Relationship Id="rId40" Type="http://schemas.openxmlformats.org/officeDocument/2006/relationships/image" Target="../media/image53.png"/><Relationship Id="rId45" Type="http://schemas.openxmlformats.org/officeDocument/2006/relationships/image" Target="../media/image58.jpeg"/><Relationship Id="rId53" Type="http://schemas.openxmlformats.org/officeDocument/2006/relationships/image" Target="../media/image66.png"/><Relationship Id="rId58" Type="http://schemas.openxmlformats.org/officeDocument/2006/relationships/image" Target="../media/image71.png"/><Relationship Id="rId66" Type="http://schemas.openxmlformats.org/officeDocument/2006/relationships/image" Target="../media/image79.jpeg"/><Relationship Id="rId5" Type="http://schemas.openxmlformats.org/officeDocument/2006/relationships/image" Target="../media/image18.jpeg"/><Relationship Id="rId61" Type="http://schemas.openxmlformats.org/officeDocument/2006/relationships/image" Target="../media/image74.jpeg"/><Relationship Id="rId19" Type="http://schemas.openxmlformats.org/officeDocument/2006/relationships/image" Target="../media/image32.pn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jpeg"/><Relationship Id="rId30" Type="http://schemas.openxmlformats.org/officeDocument/2006/relationships/image" Target="../media/image43.jpeg"/><Relationship Id="rId35" Type="http://schemas.openxmlformats.org/officeDocument/2006/relationships/image" Target="../media/image48.jpeg"/><Relationship Id="rId43" Type="http://schemas.openxmlformats.org/officeDocument/2006/relationships/image" Target="../media/image56.jpeg"/><Relationship Id="rId48" Type="http://schemas.openxmlformats.org/officeDocument/2006/relationships/image" Target="../media/image61.jpeg"/><Relationship Id="rId56" Type="http://schemas.openxmlformats.org/officeDocument/2006/relationships/image" Target="../media/image69.jpeg"/><Relationship Id="rId64" Type="http://schemas.openxmlformats.org/officeDocument/2006/relationships/image" Target="../media/image77.jpeg"/><Relationship Id="rId69" Type="http://schemas.openxmlformats.org/officeDocument/2006/relationships/image" Target="../media/image82.png"/><Relationship Id="rId8" Type="http://schemas.openxmlformats.org/officeDocument/2006/relationships/image" Target="../media/image21.jpeg"/><Relationship Id="rId51" Type="http://schemas.openxmlformats.org/officeDocument/2006/relationships/image" Target="../media/image64.png"/><Relationship Id="rId72" Type="http://schemas.openxmlformats.org/officeDocument/2006/relationships/image" Target="../media/image85.png"/><Relationship Id="rId3" Type="http://schemas.openxmlformats.org/officeDocument/2006/relationships/image" Target="../media/image16.emf"/><Relationship Id="rId12" Type="http://schemas.openxmlformats.org/officeDocument/2006/relationships/image" Target="../media/image25.png"/><Relationship Id="rId17" Type="http://schemas.openxmlformats.org/officeDocument/2006/relationships/image" Target="../media/image30.png"/><Relationship Id="rId25" Type="http://schemas.openxmlformats.org/officeDocument/2006/relationships/image" Target="../media/image38.jpeg"/><Relationship Id="rId33" Type="http://schemas.openxmlformats.org/officeDocument/2006/relationships/image" Target="../media/image46.jpeg"/><Relationship Id="rId38" Type="http://schemas.openxmlformats.org/officeDocument/2006/relationships/image" Target="../media/image51.png"/><Relationship Id="rId46" Type="http://schemas.openxmlformats.org/officeDocument/2006/relationships/image" Target="../media/image59.png"/><Relationship Id="rId59" Type="http://schemas.openxmlformats.org/officeDocument/2006/relationships/image" Target="../media/image72.jpeg"/><Relationship Id="rId67" Type="http://schemas.openxmlformats.org/officeDocument/2006/relationships/image" Target="../media/image80.png"/><Relationship Id="rId20" Type="http://schemas.openxmlformats.org/officeDocument/2006/relationships/image" Target="../media/image33.jpeg"/><Relationship Id="rId41" Type="http://schemas.openxmlformats.org/officeDocument/2006/relationships/image" Target="../media/image54.png"/><Relationship Id="rId54" Type="http://schemas.openxmlformats.org/officeDocument/2006/relationships/image" Target="../media/image67.jpeg"/><Relationship Id="rId62" Type="http://schemas.openxmlformats.org/officeDocument/2006/relationships/image" Target="../media/image75.jpeg"/><Relationship Id="rId70" Type="http://schemas.openxmlformats.org/officeDocument/2006/relationships/image" Target="../media/image83.png"/><Relationship Id="rId1" Type="http://schemas.openxmlformats.org/officeDocument/2006/relationships/slideLayout" Target="../slideLayouts/slideLayout2.xml"/><Relationship Id="rId6" Type="http://schemas.openxmlformats.org/officeDocument/2006/relationships/image" Target="../media/image19.jpeg"/><Relationship Id="rId15" Type="http://schemas.openxmlformats.org/officeDocument/2006/relationships/image" Target="../media/image28.jpeg"/><Relationship Id="rId23" Type="http://schemas.openxmlformats.org/officeDocument/2006/relationships/image" Target="../media/image36.png"/><Relationship Id="rId28" Type="http://schemas.openxmlformats.org/officeDocument/2006/relationships/image" Target="../media/image41.png"/><Relationship Id="rId36" Type="http://schemas.openxmlformats.org/officeDocument/2006/relationships/image" Target="../media/image49.jpeg"/><Relationship Id="rId49" Type="http://schemas.openxmlformats.org/officeDocument/2006/relationships/image" Target="../media/image62.png"/><Relationship Id="rId57" Type="http://schemas.openxmlformats.org/officeDocument/2006/relationships/image" Target="../media/image70.jpeg"/><Relationship Id="rId10" Type="http://schemas.openxmlformats.org/officeDocument/2006/relationships/image" Target="../media/image23.png"/><Relationship Id="rId31" Type="http://schemas.openxmlformats.org/officeDocument/2006/relationships/image" Target="../media/image44.png"/><Relationship Id="rId44" Type="http://schemas.openxmlformats.org/officeDocument/2006/relationships/image" Target="../media/image57.png"/><Relationship Id="rId52" Type="http://schemas.openxmlformats.org/officeDocument/2006/relationships/image" Target="../media/image65.png"/><Relationship Id="rId60" Type="http://schemas.openxmlformats.org/officeDocument/2006/relationships/image" Target="../media/image73.png"/><Relationship Id="rId65" Type="http://schemas.openxmlformats.org/officeDocument/2006/relationships/image" Target="../media/image78.jpeg"/><Relationship Id="rId4" Type="http://schemas.openxmlformats.org/officeDocument/2006/relationships/image" Target="../media/image17.jpeg"/><Relationship Id="rId9" Type="http://schemas.openxmlformats.org/officeDocument/2006/relationships/image" Target="../media/image22.png"/><Relationship Id="rId13" Type="http://schemas.openxmlformats.org/officeDocument/2006/relationships/image" Target="../media/image26.jpeg"/><Relationship Id="rId18" Type="http://schemas.openxmlformats.org/officeDocument/2006/relationships/image" Target="../media/image31.jpeg"/><Relationship Id="rId39" Type="http://schemas.openxmlformats.org/officeDocument/2006/relationships/image" Target="../media/image52.png"/><Relationship Id="rId34" Type="http://schemas.openxmlformats.org/officeDocument/2006/relationships/image" Target="../media/image47.png"/><Relationship Id="rId50" Type="http://schemas.openxmlformats.org/officeDocument/2006/relationships/image" Target="../media/image63.png"/><Relationship Id="rId55" Type="http://schemas.openxmlformats.org/officeDocument/2006/relationships/image" Target="../media/image6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76320" y="217483"/>
            <a:ext cx="4439360" cy="2490373"/>
          </a:xfrm>
          <a:prstGeom prst="rect">
            <a:avLst/>
          </a:prstGeom>
        </p:spPr>
      </p:pic>
      <p:sp>
        <p:nvSpPr>
          <p:cNvPr id="2" name="Title 1"/>
          <p:cNvSpPr>
            <a:spLocks noGrp="1"/>
          </p:cNvSpPr>
          <p:nvPr>
            <p:ph type="ctrTitle"/>
          </p:nvPr>
        </p:nvSpPr>
        <p:spPr>
          <a:xfrm>
            <a:off x="321365" y="3429000"/>
            <a:ext cx="11549269" cy="2490374"/>
          </a:xfrm>
        </p:spPr>
        <p:txBody>
          <a:bodyPr>
            <a:normAutofit/>
          </a:bodyPr>
          <a:lstStyle/>
          <a:p>
            <a:pPr>
              <a:lnSpc>
                <a:spcPct val="100000"/>
              </a:lnSpc>
            </a:pPr>
            <a:r>
              <a:rPr lang="en-US" sz="5000" b="1" dirty="0">
                <a:latin typeface="+mn-lt"/>
                <a:ea typeface="Phetsarath OT" panose="02000500000000000001" pitchFamily="2" charset="2"/>
                <a:cs typeface="Phetsarath OT" panose="02000500000000000001" pitchFamily="2" charset="2"/>
              </a:rPr>
              <a:t>Scaling Up Nutrition Civil Society Alliance</a:t>
            </a:r>
            <a:br>
              <a:rPr lang="lo-LA" sz="5000" b="1" dirty="0">
                <a:solidFill>
                  <a:schemeClr val="accent4"/>
                </a:solidFill>
                <a:latin typeface="+mn-lt"/>
                <a:cs typeface="Arial" panose="020B0604020202020204" pitchFamily="34" charset="0"/>
              </a:rPr>
            </a:br>
            <a:r>
              <a:rPr lang="en-US" sz="5000" b="1" dirty="0">
                <a:solidFill>
                  <a:schemeClr val="accent2">
                    <a:lumMod val="75000"/>
                  </a:schemeClr>
                </a:solidFill>
                <a:latin typeface="+mn-lt"/>
                <a:ea typeface="Phetsarath OT" panose="02000500000000000001" pitchFamily="2" charset="2"/>
                <a:cs typeface="Phetsarath OT" panose="02000500000000000001" pitchFamily="2" charset="2"/>
              </a:rPr>
              <a:t>SUN CSA Nutrition Working Group Meeting</a:t>
            </a:r>
            <a:br>
              <a:rPr lang="lo-LA" sz="2700" b="1" dirty="0">
                <a:solidFill>
                  <a:schemeClr val="accent2">
                    <a:lumMod val="75000"/>
                  </a:schemeClr>
                </a:solidFill>
                <a:latin typeface="+mn-lt"/>
                <a:ea typeface="Phetsarath OT" panose="02000500000000000001" pitchFamily="2" charset="2"/>
                <a:cs typeface="Phetsarath OT" panose="02000500000000000001" pitchFamily="2" charset="2"/>
              </a:rPr>
            </a:br>
            <a:r>
              <a:rPr lang="en-US" sz="2700" b="1" dirty="0">
                <a:solidFill>
                  <a:schemeClr val="accent2">
                    <a:lumMod val="75000"/>
                  </a:schemeClr>
                </a:solidFill>
                <a:latin typeface="+mn-lt"/>
                <a:ea typeface="Phetsarath OT" panose="02000500000000000001" pitchFamily="2" charset="2"/>
                <a:cs typeface="Phetsarath OT" panose="02000500000000000001" pitchFamily="2" charset="2"/>
              </a:rPr>
              <a:t>21 February 2024</a:t>
            </a:r>
            <a:br>
              <a:rPr lang="en-US" b="1" dirty="0">
                <a:solidFill>
                  <a:schemeClr val="accent4"/>
                </a:solidFill>
                <a:latin typeface="+mn-lt"/>
                <a:cs typeface="Arial" panose="020B0604020202020204" pitchFamily="34" charset="0"/>
              </a:rPr>
            </a:br>
            <a:endParaRPr lang="en-US" sz="2200" b="1" dirty="0">
              <a:latin typeface="+mn-lt"/>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934518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446CB04-F09A-48B2-A26B-20EC2885A2DE}"/>
              </a:ext>
            </a:extLst>
          </p:cNvPr>
          <p:cNvSpPr/>
          <p:nvPr/>
        </p:nvSpPr>
        <p:spPr>
          <a:xfrm>
            <a:off x="309717" y="132732"/>
            <a:ext cx="11665974" cy="707886"/>
          </a:xfrm>
          <a:prstGeom prst="rect">
            <a:avLst/>
          </a:prstGeom>
        </p:spPr>
        <p:txBody>
          <a:bodyPr wrap="square">
            <a:spAutoFit/>
          </a:bodyPr>
          <a:lstStyle/>
          <a:p>
            <a:r>
              <a:rPr lang="en-US" sz="4000" b="1" dirty="0">
                <a:solidFill>
                  <a:srgbClr val="FFC000"/>
                </a:solidFill>
                <a:ea typeface="Phetsarath OT" panose="02000500000000000001" pitchFamily="2" charset="2"/>
                <a:cs typeface="Phetsarath OT" panose="02000500000000000001" pitchFamily="2" charset="2"/>
              </a:rPr>
              <a:t>Agenda - SUN CSA Nutrition Working Group Meeting</a:t>
            </a:r>
            <a:endParaRPr lang="en-US" sz="4000" dirty="0">
              <a:solidFill>
                <a:srgbClr val="FFC000"/>
              </a:solidFill>
            </a:endParaRPr>
          </a:p>
        </p:txBody>
      </p:sp>
      <p:graphicFrame>
        <p:nvGraphicFramePr>
          <p:cNvPr id="3" name="Table 2">
            <a:extLst>
              <a:ext uri="{FF2B5EF4-FFF2-40B4-BE49-F238E27FC236}">
                <a16:creationId xmlns:a16="http://schemas.microsoft.com/office/drawing/2014/main" id="{3FC93C4F-3D3E-490C-ACF6-A8F3EB2B488B}"/>
              </a:ext>
            </a:extLst>
          </p:cNvPr>
          <p:cNvGraphicFramePr>
            <a:graphicFrameLocks noGrp="1"/>
          </p:cNvGraphicFramePr>
          <p:nvPr>
            <p:extLst>
              <p:ext uri="{D42A27DB-BD31-4B8C-83A1-F6EECF244321}">
                <p14:modId xmlns:p14="http://schemas.microsoft.com/office/powerpoint/2010/main" val="3628079818"/>
              </p:ext>
            </p:extLst>
          </p:nvPr>
        </p:nvGraphicFramePr>
        <p:xfrm>
          <a:off x="594851" y="840619"/>
          <a:ext cx="11002296" cy="5640745"/>
        </p:xfrm>
        <a:graphic>
          <a:graphicData uri="http://schemas.openxmlformats.org/drawingml/2006/table">
            <a:tbl>
              <a:tblPr firstRow="1" firstCol="1" bandRow="1">
                <a:tableStyleId>{5C22544A-7EE6-4342-B048-85BDC9FD1C3A}</a:tableStyleId>
              </a:tblPr>
              <a:tblGrid>
                <a:gridCol w="1072584">
                  <a:extLst>
                    <a:ext uri="{9D8B030D-6E8A-4147-A177-3AD203B41FA5}">
                      <a16:colId xmlns:a16="http://schemas.microsoft.com/office/drawing/2014/main" val="1702875194"/>
                    </a:ext>
                  </a:extLst>
                </a:gridCol>
                <a:gridCol w="3691603">
                  <a:extLst>
                    <a:ext uri="{9D8B030D-6E8A-4147-A177-3AD203B41FA5}">
                      <a16:colId xmlns:a16="http://schemas.microsoft.com/office/drawing/2014/main" val="71661378"/>
                    </a:ext>
                  </a:extLst>
                </a:gridCol>
                <a:gridCol w="3801876">
                  <a:extLst>
                    <a:ext uri="{9D8B030D-6E8A-4147-A177-3AD203B41FA5}">
                      <a16:colId xmlns:a16="http://schemas.microsoft.com/office/drawing/2014/main" val="1552039876"/>
                    </a:ext>
                  </a:extLst>
                </a:gridCol>
                <a:gridCol w="2436233">
                  <a:extLst>
                    <a:ext uri="{9D8B030D-6E8A-4147-A177-3AD203B41FA5}">
                      <a16:colId xmlns:a16="http://schemas.microsoft.com/office/drawing/2014/main" val="3670681346"/>
                    </a:ext>
                  </a:extLst>
                </a:gridCol>
              </a:tblGrid>
              <a:tr h="213816">
                <a:tc>
                  <a:txBody>
                    <a:bodyPr/>
                    <a:lstStyle/>
                    <a:p>
                      <a:pPr marL="0" marR="0" algn="ctr">
                        <a:lnSpc>
                          <a:spcPct val="107000"/>
                        </a:lnSpc>
                        <a:spcBef>
                          <a:spcPts val="0"/>
                        </a:spcBef>
                        <a:spcAft>
                          <a:spcPts val="0"/>
                        </a:spcAft>
                      </a:pPr>
                      <a:r>
                        <a:rPr lang="en-US" sz="1400" dirty="0">
                          <a:effectLst/>
                          <a:latin typeface="Phetsarath OT" panose="02000500000000000001" pitchFamily="2" charset="2"/>
                          <a:ea typeface="Phetsarath OT" panose="02000500000000000001" pitchFamily="2" charset="2"/>
                          <a:cs typeface="Phetsarath OT" panose="02000500000000000001" pitchFamily="2" charset="2"/>
                        </a:rPr>
                        <a:t>Time</a:t>
                      </a:r>
                      <a:endParaRPr lang="en-US" sz="1400" dirty="0">
                        <a:solidFill>
                          <a:srgbClr val="000000"/>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48399" marR="48399" marT="0" marB="0"/>
                </a:tc>
                <a:tc>
                  <a:txBody>
                    <a:bodyPr/>
                    <a:lstStyle/>
                    <a:p>
                      <a:pPr marL="0" marR="0" algn="ctr">
                        <a:lnSpc>
                          <a:spcPct val="107000"/>
                        </a:lnSpc>
                        <a:spcBef>
                          <a:spcPts val="0"/>
                        </a:spcBef>
                        <a:spcAft>
                          <a:spcPts val="0"/>
                        </a:spcAft>
                      </a:pPr>
                      <a:r>
                        <a:rPr lang="en-US" sz="1400" dirty="0">
                          <a:effectLst/>
                          <a:latin typeface="Phetsarath OT" panose="02000500000000000001" pitchFamily="2" charset="2"/>
                          <a:ea typeface="Phetsarath OT" panose="02000500000000000001" pitchFamily="2" charset="2"/>
                          <a:cs typeface="Phetsarath OT" panose="02000500000000000001" pitchFamily="2" charset="2"/>
                        </a:rPr>
                        <a:t>Topic</a:t>
                      </a:r>
                      <a:endParaRPr lang="en-US" sz="1400" dirty="0">
                        <a:solidFill>
                          <a:srgbClr val="000000"/>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48399" marR="48399" marT="0" marB="0"/>
                </a:tc>
                <a:tc>
                  <a:txBody>
                    <a:bodyPr/>
                    <a:lstStyle/>
                    <a:p>
                      <a:pPr marL="0" marR="0" algn="ctr">
                        <a:lnSpc>
                          <a:spcPct val="107000"/>
                        </a:lnSpc>
                        <a:spcBef>
                          <a:spcPts val="0"/>
                        </a:spcBef>
                        <a:spcAft>
                          <a:spcPts val="0"/>
                        </a:spcAft>
                      </a:pPr>
                      <a:r>
                        <a:rPr lang="lo-LA" sz="1400" dirty="0">
                          <a:solidFill>
                            <a:schemeClr val="bg1"/>
                          </a:solidFill>
                          <a:effectLst/>
                          <a:latin typeface="Phetsarath OT" panose="02000500000000000001" pitchFamily="2" charset="2"/>
                          <a:ea typeface="Phetsarath OT" panose="02000500000000000001" pitchFamily="2" charset="2"/>
                          <a:cs typeface="Phetsarath OT" panose="02000500000000000001" pitchFamily="2" charset="2"/>
                        </a:rPr>
                        <a:t>ຫົວຂໍ້</a:t>
                      </a:r>
                      <a:endParaRPr lang="en-US" sz="1400" dirty="0">
                        <a:solidFill>
                          <a:schemeClr val="bg1"/>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48399" marR="48399" marT="0" marB="0"/>
                </a:tc>
                <a:tc>
                  <a:txBody>
                    <a:bodyPr/>
                    <a:lstStyle/>
                    <a:p>
                      <a:pPr marL="0" marR="0">
                        <a:lnSpc>
                          <a:spcPct val="107000"/>
                        </a:lnSpc>
                      </a:pPr>
                      <a:r>
                        <a:rPr lang="en-US" sz="1400" dirty="0">
                          <a:effectLst/>
                          <a:latin typeface="Phetsarath OT" panose="02000500000000000001" pitchFamily="2" charset="2"/>
                          <a:ea typeface="Phetsarath OT" panose="02000500000000000001" pitchFamily="2" charset="2"/>
                          <a:cs typeface="Phetsarath OT" panose="02000500000000000001" pitchFamily="2" charset="2"/>
                        </a:rPr>
                        <a:t>Speaker</a:t>
                      </a:r>
                      <a:endParaRPr lang="en-US" sz="1400" b="1"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48399" marR="48399" marT="0" marB="0"/>
                </a:tc>
                <a:extLst>
                  <a:ext uri="{0D108BD9-81ED-4DB2-BD59-A6C34878D82A}">
                    <a16:rowId xmlns:a16="http://schemas.microsoft.com/office/drawing/2014/main" val="3114041111"/>
                  </a:ext>
                </a:extLst>
              </a:tr>
              <a:tr h="427632">
                <a:tc>
                  <a:txBody>
                    <a:bodyPr/>
                    <a:lstStyle/>
                    <a:p>
                      <a:pPr marL="0" marR="0">
                        <a:lnSpc>
                          <a:spcPct val="107000"/>
                        </a:lnSpc>
                        <a:spcBef>
                          <a:spcPts val="0"/>
                        </a:spcBef>
                        <a:spcAft>
                          <a:spcPts val="0"/>
                        </a:spcAft>
                      </a:pPr>
                      <a:r>
                        <a:rPr lang="en-US" sz="1400">
                          <a:effectLst/>
                          <a:latin typeface="Phetsarath OT" panose="02000500000000000001" pitchFamily="2" charset="2"/>
                          <a:ea typeface="Phetsarath OT" panose="02000500000000000001" pitchFamily="2" charset="2"/>
                          <a:cs typeface="Phetsarath OT" panose="02000500000000000001" pitchFamily="2" charset="2"/>
                        </a:rPr>
                        <a:t>09:00-09:05</a:t>
                      </a:r>
                      <a:endParaRPr lang="en-US" sz="1400">
                        <a:solidFill>
                          <a:srgbClr val="000000"/>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48399" marR="48399" marT="0" marB="0"/>
                </a:tc>
                <a:tc>
                  <a:txBody>
                    <a:bodyPr/>
                    <a:lstStyle/>
                    <a:p>
                      <a:pPr marL="133985" marR="0">
                        <a:lnSpc>
                          <a:spcPct val="107000"/>
                        </a:lnSpc>
                        <a:spcBef>
                          <a:spcPts val="0"/>
                        </a:spcBef>
                        <a:spcAft>
                          <a:spcPts val="0"/>
                        </a:spcAft>
                      </a:pPr>
                      <a:r>
                        <a:rPr lang="en-US" sz="1400" dirty="0">
                          <a:effectLst/>
                          <a:latin typeface="Phetsarath OT" panose="02000500000000000001" pitchFamily="2" charset="2"/>
                          <a:ea typeface="Phetsarath OT" panose="02000500000000000001" pitchFamily="2" charset="2"/>
                          <a:cs typeface="Phetsarath OT" panose="02000500000000000001" pitchFamily="2" charset="2"/>
                        </a:rPr>
                        <a:t>Welcome and Opening (5 min)</a:t>
                      </a:r>
                    </a:p>
                    <a:p>
                      <a:pPr marL="0" marR="0">
                        <a:lnSpc>
                          <a:spcPct val="107000"/>
                        </a:lnSpc>
                        <a:spcBef>
                          <a:spcPts val="0"/>
                        </a:spcBef>
                        <a:spcAft>
                          <a:spcPts val="0"/>
                        </a:spcAft>
                      </a:pPr>
                      <a:r>
                        <a:rPr lang="lo-LA" sz="1400" dirty="0">
                          <a:effectLst/>
                          <a:latin typeface="Phetsarath OT" panose="02000500000000000001" pitchFamily="2" charset="2"/>
                          <a:ea typeface="Phetsarath OT" panose="02000500000000000001" pitchFamily="2" charset="2"/>
                          <a:cs typeface="Phetsarath OT" panose="02000500000000000001" pitchFamily="2" charset="2"/>
                        </a:rPr>
                        <a:t>   </a:t>
                      </a:r>
                      <a:endParaRPr lang="en-US" sz="1400"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48399" marR="48399" marT="0" marB="0"/>
                </a:tc>
                <a:tc>
                  <a:txBody>
                    <a:bodyPr/>
                    <a:lstStyle/>
                    <a:p>
                      <a:pPr marL="0" marR="0">
                        <a:lnSpc>
                          <a:spcPct val="107000"/>
                        </a:lnSpc>
                        <a:spcBef>
                          <a:spcPts val="0"/>
                        </a:spcBef>
                        <a:spcAft>
                          <a:spcPts val="0"/>
                        </a:spcAft>
                      </a:pPr>
                      <a:r>
                        <a:rPr lang="lo-LA" sz="1400" dirty="0">
                          <a:effectLst/>
                          <a:latin typeface="Phetsarath OT" panose="02000500000000000001" pitchFamily="2" charset="2"/>
                          <a:ea typeface="Phetsarath OT" panose="02000500000000000001" pitchFamily="2" charset="2"/>
                          <a:cs typeface="Phetsarath OT" panose="02000500000000000001" pitchFamily="2" charset="2"/>
                        </a:rPr>
                        <a:t>ຕ້ອນຮັບ ແລະ ກ່າວເປີດ </a:t>
                      </a:r>
                      <a:r>
                        <a:rPr lang="en-US" sz="1400" dirty="0">
                          <a:effectLst/>
                          <a:latin typeface="Phetsarath OT" panose="02000500000000000001" pitchFamily="2" charset="2"/>
                          <a:ea typeface="Phetsarath OT" panose="02000500000000000001" pitchFamily="2" charset="2"/>
                          <a:cs typeface="Phetsarath OT" panose="02000500000000000001" pitchFamily="2" charset="2"/>
                        </a:rPr>
                        <a:t>(5 min)</a:t>
                      </a:r>
                    </a:p>
                  </a:txBody>
                  <a:tcPr marL="48399" marR="48399" marT="0" marB="0"/>
                </a:tc>
                <a:tc>
                  <a:txBody>
                    <a:bodyPr/>
                    <a:lstStyle/>
                    <a:p>
                      <a:pPr marL="0" marR="0">
                        <a:lnSpc>
                          <a:spcPct val="107000"/>
                        </a:lnSpc>
                      </a:pPr>
                      <a:r>
                        <a:rPr lang="en-US" sz="1400">
                          <a:effectLst/>
                          <a:latin typeface="Phetsarath OT" panose="02000500000000000001" pitchFamily="2" charset="2"/>
                          <a:ea typeface="Phetsarath OT" panose="02000500000000000001" pitchFamily="2" charset="2"/>
                          <a:cs typeface="Phetsarath OT" panose="02000500000000000001" pitchFamily="2" charset="2"/>
                        </a:rPr>
                        <a:t>SUN CSA MC members</a:t>
                      </a:r>
                      <a:endParaRPr lang="en-US" sz="1400" b="1">
                        <a:effectLst/>
                        <a:latin typeface="Phetsarath OT" panose="02000500000000000001" pitchFamily="2" charset="2"/>
                        <a:ea typeface="Phetsarath OT" panose="02000500000000000001" pitchFamily="2" charset="2"/>
                        <a:cs typeface="Phetsarath OT" panose="02000500000000000001" pitchFamily="2" charset="2"/>
                      </a:endParaRPr>
                    </a:p>
                  </a:txBody>
                  <a:tcPr marL="48399" marR="48399" marT="0" marB="0"/>
                </a:tc>
                <a:extLst>
                  <a:ext uri="{0D108BD9-81ED-4DB2-BD59-A6C34878D82A}">
                    <a16:rowId xmlns:a16="http://schemas.microsoft.com/office/drawing/2014/main" val="3647861987"/>
                  </a:ext>
                </a:extLst>
              </a:tr>
              <a:tr h="641448">
                <a:tc>
                  <a:txBody>
                    <a:bodyPr/>
                    <a:lstStyle/>
                    <a:p>
                      <a:pPr marL="0" marR="0">
                        <a:lnSpc>
                          <a:spcPct val="107000"/>
                        </a:lnSpc>
                        <a:spcBef>
                          <a:spcPts val="0"/>
                        </a:spcBef>
                        <a:spcAft>
                          <a:spcPts val="0"/>
                        </a:spcAft>
                      </a:pPr>
                      <a:r>
                        <a:rPr lang="en-US" sz="1400" dirty="0">
                          <a:effectLst/>
                          <a:latin typeface="Phetsarath OT" panose="02000500000000000001" pitchFamily="2" charset="2"/>
                          <a:ea typeface="Phetsarath OT" panose="02000500000000000001" pitchFamily="2" charset="2"/>
                          <a:cs typeface="Phetsarath OT" panose="02000500000000000001" pitchFamily="2" charset="2"/>
                        </a:rPr>
                        <a:t>09:05-09:10</a:t>
                      </a:r>
                      <a:endParaRPr lang="en-US" sz="1400" dirty="0">
                        <a:solidFill>
                          <a:srgbClr val="000000"/>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48399" marR="48399" marT="0" marB="0"/>
                </a:tc>
                <a:tc>
                  <a:txBody>
                    <a:bodyPr/>
                    <a:lstStyle/>
                    <a:p>
                      <a:pPr marL="342900" marR="0" lvl="0" indent="-342900">
                        <a:lnSpc>
                          <a:spcPct val="107000"/>
                        </a:lnSpc>
                        <a:spcBef>
                          <a:spcPts val="0"/>
                        </a:spcBef>
                        <a:spcAft>
                          <a:spcPts val="0"/>
                        </a:spcAft>
                        <a:buFont typeface="Calibri" panose="020F0502020204030204" pitchFamily="34" charset="0"/>
                        <a:buChar char="-"/>
                      </a:pPr>
                      <a:r>
                        <a:rPr lang="en-US" sz="1400" dirty="0">
                          <a:effectLst/>
                          <a:latin typeface="Phetsarath OT" panose="02000500000000000001" pitchFamily="2" charset="2"/>
                          <a:ea typeface="Phetsarath OT" panose="02000500000000000001" pitchFamily="2" charset="2"/>
                          <a:cs typeface="Phetsarath OT" panose="02000500000000000001" pitchFamily="2" charset="2"/>
                        </a:rPr>
                        <a:t>Key points from the previous meeting</a:t>
                      </a:r>
                    </a:p>
                    <a:p>
                      <a:pPr marL="342900" marR="0" lvl="0" indent="-342900">
                        <a:lnSpc>
                          <a:spcPct val="107000"/>
                        </a:lnSpc>
                        <a:spcBef>
                          <a:spcPts val="0"/>
                        </a:spcBef>
                        <a:spcAft>
                          <a:spcPts val="0"/>
                        </a:spcAft>
                        <a:buFont typeface="Calibri" panose="020F0502020204030204" pitchFamily="34" charset="0"/>
                        <a:buChar char="-"/>
                      </a:pPr>
                      <a:r>
                        <a:rPr lang="en-US" sz="1400" dirty="0">
                          <a:effectLst/>
                          <a:latin typeface="Phetsarath OT" panose="02000500000000000001" pitchFamily="2" charset="2"/>
                          <a:ea typeface="Phetsarath OT" panose="02000500000000000001" pitchFamily="2" charset="2"/>
                          <a:cs typeface="Phetsarath OT" panose="02000500000000000001" pitchFamily="2" charset="2"/>
                        </a:rPr>
                        <a:t>Review agenda</a:t>
                      </a:r>
                    </a:p>
                    <a:p>
                      <a:pPr marL="591185" marR="0">
                        <a:lnSpc>
                          <a:spcPct val="107000"/>
                        </a:lnSpc>
                        <a:spcBef>
                          <a:spcPts val="0"/>
                        </a:spcBef>
                        <a:spcAft>
                          <a:spcPts val="0"/>
                        </a:spcAft>
                      </a:pPr>
                      <a:r>
                        <a:rPr lang="en-US" sz="1400" dirty="0">
                          <a:effectLst/>
                          <a:latin typeface="Phetsarath OT" panose="02000500000000000001" pitchFamily="2" charset="2"/>
                          <a:ea typeface="Phetsarath OT" panose="02000500000000000001" pitchFamily="2" charset="2"/>
                          <a:cs typeface="Phetsarath OT" panose="02000500000000000001" pitchFamily="2" charset="2"/>
                        </a:rPr>
                        <a:t> </a:t>
                      </a:r>
                    </a:p>
                  </a:txBody>
                  <a:tcPr marL="48399" marR="48399" marT="0" marB="0"/>
                </a:tc>
                <a:tc>
                  <a:txBody>
                    <a:bodyPr/>
                    <a:lstStyle/>
                    <a:p>
                      <a:pPr marL="342900" marR="0" lvl="0" indent="-342900">
                        <a:lnSpc>
                          <a:spcPct val="107000"/>
                        </a:lnSpc>
                        <a:spcBef>
                          <a:spcPts val="0"/>
                        </a:spcBef>
                        <a:spcAft>
                          <a:spcPts val="0"/>
                        </a:spcAft>
                        <a:buFont typeface="Calibri" panose="020F0502020204030204" pitchFamily="34" charset="0"/>
                        <a:buChar char="-"/>
                      </a:pPr>
                      <a:r>
                        <a:rPr lang="lo-LA" sz="1400" dirty="0">
                          <a:effectLst/>
                          <a:latin typeface="Phetsarath OT" panose="02000500000000000001" pitchFamily="2" charset="2"/>
                          <a:ea typeface="Phetsarath OT" panose="02000500000000000001" pitchFamily="2" charset="2"/>
                          <a:cs typeface="Phetsarath OT" panose="02000500000000000001" pitchFamily="2" charset="2"/>
                        </a:rPr>
                        <a:t>ປະເດັນສຳຄັນຈາກກອງປະຊຸມຄັ້ງກ່ອນ</a:t>
                      </a:r>
                      <a:endParaRPr lang="en-US" sz="1400" dirty="0">
                        <a:effectLst/>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nSpc>
                          <a:spcPct val="107000"/>
                        </a:lnSpc>
                        <a:spcBef>
                          <a:spcPts val="0"/>
                        </a:spcBef>
                        <a:spcAft>
                          <a:spcPts val="0"/>
                        </a:spcAft>
                        <a:buFont typeface="Calibri" panose="020F0502020204030204" pitchFamily="34" charset="0"/>
                        <a:buChar char="-"/>
                      </a:pPr>
                      <a:r>
                        <a:rPr lang="lo-LA" sz="1400" dirty="0">
                          <a:effectLst/>
                          <a:latin typeface="Phetsarath OT" panose="02000500000000000001" pitchFamily="2" charset="2"/>
                          <a:ea typeface="Phetsarath OT" panose="02000500000000000001" pitchFamily="2" charset="2"/>
                          <a:cs typeface="Phetsarath OT" panose="02000500000000000001" pitchFamily="2" charset="2"/>
                        </a:rPr>
                        <a:t>ທົບທວນວາລະກອງປະຊຸມ</a:t>
                      </a:r>
                      <a:endParaRPr lang="en-US" sz="1400"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48399" marR="48399" marT="0" marB="0"/>
                </a:tc>
                <a:tc>
                  <a:txBody>
                    <a:bodyPr/>
                    <a:lstStyle/>
                    <a:p>
                      <a:pPr marL="0" marR="0">
                        <a:lnSpc>
                          <a:spcPct val="107000"/>
                        </a:lnSpc>
                      </a:pPr>
                      <a:r>
                        <a:rPr lang="en-US" sz="1400">
                          <a:effectLst/>
                          <a:latin typeface="Phetsarath OT" panose="02000500000000000001" pitchFamily="2" charset="2"/>
                          <a:ea typeface="Phetsarath OT" panose="02000500000000000001" pitchFamily="2" charset="2"/>
                          <a:cs typeface="Phetsarath OT" panose="02000500000000000001" pitchFamily="2" charset="2"/>
                        </a:rPr>
                        <a:t>Secretariat</a:t>
                      </a:r>
                      <a:endParaRPr lang="en-US" sz="1400" b="1">
                        <a:effectLst/>
                        <a:latin typeface="Phetsarath OT" panose="02000500000000000001" pitchFamily="2" charset="2"/>
                        <a:ea typeface="Phetsarath OT" panose="02000500000000000001" pitchFamily="2" charset="2"/>
                        <a:cs typeface="Phetsarath OT" panose="02000500000000000001" pitchFamily="2" charset="2"/>
                      </a:endParaRPr>
                    </a:p>
                  </a:txBody>
                  <a:tcPr marL="48399" marR="48399" marT="0" marB="0"/>
                </a:tc>
                <a:extLst>
                  <a:ext uri="{0D108BD9-81ED-4DB2-BD59-A6C34878D82A}">
                    <a16:rowId xmlns:a16="http://schemas.microsoft.com/office/drawing/2014/main" val="1722429773"/>
                  </a:ext>
                </a:extLst>
              </a:tr>
              <a:tr h="2398068">
                <a:tc>
                  <a:txBody>
                    <a:bodyPr/>
                    <a:lstStyle/>
                    <a:p>
                      <a:pPr marL="0" marR="0">
                        <a:lnSpc>
                          <a:spcPct val="107000"/>
                        </a:lnSpc>
                        <a:spcBef>
                          <a:spcPts val="0"/>
                        </a:spcBef>
                        <a:spcAft>
                          <a:spcPts val="0"/>
                        </a:spcAft>
                      </a:pPr>
                      <a:r>
                        <a:rPr lang="en-US" sz="1400" dirty="0">
                          <a:effectLst/>
                          <a:latin typeface="Phetsarath OT" panose="02000500000000000001" pitchFamily="2" charset="2"/>
                          <a:ea typeface="Phetsarath OT" panose="02000500000000000001" pitchFamily="2" charset="2"/>
                          <a:cs typeface="Phetsarath OT" panose="02000500000000000001" pitchFamily="2" charset="2"/>
                        </a:rPr>
                        <a:t>09:10-09:45</a:t>
                      </a:r>
                      <a:endParaRPr lang="en-US" sz="1400" dirty="0">
                        <a:solidFill>
                          <a:srgbClr val="000000"/>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48399" marR="48399" marT="0" marB="0"/>
                </a:tc>
                <a:tc>
                  <a:txBody>
                    <a:bodyPr/>
                    <a:lstStyle/>
                    <a:p>
                      <a:r>
                        <a:rPr lang="en-US" sz="1400" kern="1200" dirty="0">
                          <a:solidFill>
                            <a:schemeClr val="dk1"/>
                          </a:solidFill>
                          <a:effectLst/>
                          <a:latin typeface="+mn-lt"/>
                          <a:ea typeface="+mn-ea"/>
                          <a:cs typeface="+mn-cs"/>
                        </a:rPr>
                        <a:t>Update from Secretariat</a:t>
                      </a:r>
                    </a:p>
                    <a:p>
                      <a:pPr marL="171450" lvl="0" indent="-171450">
                        <a:buFont typeface="Arial" panose="020B0604020202020204" pitchFamily="34" charset="0"/>
                        <a:buChar char="•"/>
                      </a:pPr>
                      <a:r>
                        <a:rPr lang="en-US" sz="1400" kern="1200" dirty="0">
                          <a:solidFill>
                            <a:schemeClr val="dk1"/>
                          </a:solidFill>
                          <a:effectLst/>
                          <a:latin typeface="+mn-lt"/>
                          <a:ea typeface="+mn-ea"/>
                          <a:cs typeface="+mn-cs"/>
                        </a:rPr>
                        <a:t>SUN Laos Workplace Breastfeeding Campaign</a:t>
                      </a:r>
                    </a:p>
                    <a:p>
                      <a:pPr marL="171450" lvl="0" indent="-171450">
                        <a:buFont typeface="Arial" panose="020B0604020202020204" pitchFamily="34" charset="0"/>
                        <a:buChar char="•"/>
                      </a:pPr>
                      <a:r>
                        <a:rPr lang="en-US" sz="1400" kern="1200" dirty="0">
                          <a:solidFill>
                            <a:schemeClr val="dk1"/>
                          </a:solidFill>
                          <a:effectLst/>
                          <a:latin typeface="+mn-lt"/>
                          <a:ea typeface="+mn-ea"/>
                          <a:cs typeface="+mn-cs"/>
                        </a:rPr>
                        <a:t>SUN CSA Food Security Campaign</a:t>
                      </a:r>
                    </a:p>
                    <a:p>
                      <a:pPr marL="171450" lvl="0" indent="-171450">
                        <a:buFont typeface="Arial" panose="020B0604020202020204" pitchFamily="34" charset="0"/>
                        <a:buChar char="•"/>
                      </a:pPr>
                      <a:r>
                        <a:rPr lang="en-US" sz="1400" kern="1200" dirty="0">
                          <a:solidFill>
                            <a:schemeClr val="dk1"/>
                          </a:solidFill>
                          <a:effectLst/>
                          <a:latin typeface="+mn-lt"/>
                          <a:ea typeface="+mn-ea"/>
                          <a:cs typeface="+mn-cs"/>
                        </a:rPr>
                        <a:t>9</a:t>
                      </a:r>
                      <a:r>
                        <a:rPr lang="en-US" sz="1400" kern="1200" baseline="30000" dirty="0">
                          <a:solidFill>
                            <a:schemeClr val="dk1"/>
                          </a:solidFill>
                          <a:effectLst/>
                          <a:latin typeface="+mn-lt"/>
                          <a:ea typeface="+mn-ea"/>
                          <a:cs typeface="+mn-cs"/>
                        </a:rPr>
                        <a:t>th</a:t>
                      </a:r>
                      <a:r>
                        <a:rPr lang="en-US" sz="1400" kern="1200" dirty="0">
                          <a:solidFill>
                            <a:schemeClr val="dk1"/>
                          </a:solidFill>
                          <a:effectLst/>
                          <a:latin typeface="+mn-lt"/>
                          <a:ea typeface="+mn-ea"/>
                          <a:cs typeface="+mn-cs"/>
                        </a:rPr>
                        <a:t> National Nutrition Forum</a:t>
                      </a:r>
                    </a:p>
                    <a:p>
                      <a:pPr marL="171450" lvl="0" indent="-171450">
                        <a:buFont typeface="Arial" panose="020B0604020202020204" pitchFamily="34" charset="0"/>
                        <a:buChar char="•"/>
                      </a:pPr>
                      <a:r>
                        <a:rPr lang="en-US" sz="1400" kern="1200" dirty="0">
                          <a:solidFill>
                            <a:schemeClr val="dk1"/>
                          </a:solidFill>
                          <a:effectLst/>
                          <a:latin typeface="+mn-lt"/>
                          <a:ea typeface="+mn-ea"/>
                          <a:cs typeface="+mn-cs"/>
                        </a:rPr>
                        <a:t>SUN CSA Annual General Meeting 2024</a:t>
                      </a:r>
                    </a:p>
                    <a:p>
                      <a:pPr marL="171450" lvl="0" indent="-171450">
                        <a:buFont typeface="Arial" panose="020B0604020202020204" pitchFamily="34" charset="0"/>
                        <a:buChar char="•"/>
                      </a:pPr>
                      <a:r>
                        <a:rPr lang="en-US" sz="1400" kern="1200" dirty="0">
                          <a:solidFill>
                            <a:schemeClr val="dk1"/>
                          </a:solidFill>
                          <a:effectLst/>
                          <a:latin typeface="+mn-lt"/>
                          <a:ea typeface="+mn-ea"/>
                          <a:cs typeface="+mn-cs"/>
                        </a:rPr>
                        <a:t>SUN CSA Management Committee Election</a:t>
                      </a:r>
                    </a:p>
                    <a:p>
                      <a:pPr marL="171450" lvl="0" indent="-171450">
                        <a:buFont typeface="Arial" panose="020B0604020202020204" pitchFamily="34" charset="0"/>
                        <a:buChar char="•"/>
                      </a:pPr>
                      <a:r>
                        <a:rPr lang="en-US" sz="1400" kern="1200" dirty="0">
                          <a:solidFill>
                            <a:schemeClr val="dk1"/>
                          </a:solidFill>
                          <a:effectLst/>
                          <a:latin typeface="+mn-lt"/>
                          <a:ea typeface="+mn-ea"/>
                          <a:cs typeface="+mn-cs"/>
                        </a:rPr>
                        <a:t>New resources on SUN CSA website page</a:t>
                      </a:r>
                    </a:p>
                    <a:p>
                      <a:pPr marL="171450" lvl="0" indent="-171450">
                        <a:buFont typeface="Arial" panose="020B0604020202020204" pitchFamily="34" charset="0"/>
                        <a:buChar char="•"/>
                      </a:pPr>
                      <a:r>
                        <a:rPr lang="en-US" sz="1400" kern="1200" dirty="0">
                          <a:solidFill>
                            <a:schemeClr val="dk1"/>
                          </a:solidFill>
                          <a:effectLst/>
                          <a:latin typeface="+mn-lt"/>
                          <a:ea typeface="+mn-ea"/>
                          <a:cs typeface="+mn-cs"/>
                        </a:rPr>
                        <a:t>Key Highlight from recent meetings</a:t>
                      </a:r>
                    </a:p>
                    <a:p>
                      <a:pPr marL="171450" lvl="0" indent="-171450">
                        <a:buFont typeface="Arial" panose="020B0604020202020204" pitchFamily="34" charset="0"/>
                        <a:buChar char="•"/>
                      </a:pPr>
                      <a:r>
                        <a:rPr lang="en-US" sz="1400" kern="1200" dirty="0">
                          <a:solidFill>
                            <a:schemeClr val="dk1"/>
                          </a:solidFill>
                          <a:effectLst/>
                          <a:latin typeface="+mn-lt"/>
                          <a:ea typeface="+mn-ea"/>
                          <a:cs typeface="+mn-cs"/>
                        </a:rPr>
                        <a:t>SUN Asia Update</a:t>
                      </a:r>
                    </a:p>
                    <a:p>
                      <a:pPr marL="171450" lvl="0" indent="-171450">
                        <a:buFont typeface="Arial" panose="020B0604020202020204" pitchFamily="34" charset="0"/>
                        <a:buChar char="•"/>
                      </a:pPr>
                      <a:r>
                        <a:rPr lang="en-US" sz="1400" kern="1200" dirty="0">
                          <a:solidFill>
                            <a:schemeClr val="dk1"/>
                          </a:solidFill>
                          <a:effectLst/>
                          <a:latin typeface="+mn-lt"/>
                          <a:ea typeface="+mn-ea"/>
                          <a:cs typeface="+mn-cs"/>
                        </a:rPr>
                        <a:t>SUN CSA Upcoming Events</a:t>
                      </a:r>
                    </a:p>
                    <a:p>
                      <a:pPr marL="0" indent="0">
                        <a:buFont typeface="Arial" panose="020B0604020202020204" pitchFamily="34" charset="0"/>
                        <a:buNone/>
                      </a:pPr>
                      <a:endParaRPr lang="en-US" sz="1400" kern="1200" dirty="0">
                        <a:solidFill>
                          <a:schemeClr val="dk1"/>
                        </a:solidFill>
                        <a:effectLst/>
                        <a:latin typeface="+mn-lt"/>
                        <a:ea typeface="+mn-ea"/>
                        <a:cs typeface="+mn-cs"/>
                      </a:endParaRPr>
                    </a:p>
                  </a:txBody>
                  <a:tcPr marL="48399" marR="48399" marT="0" marB="0"/>
                </a:tc>
                <a:tc>
                  <a:txBody>
                    <a:bodyPr/>
                    <a:lstStyle/>
                    <a:p>
                      <a:r>
                        <a:rPr lang="lo-LA"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rPr>
                        <a:t>ອັດເດດຈາກກອເລຂາ</a:t>
                      </a:r>
                      <a:endParaRPr lang="en-US"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endParaRPr>
                    </a:p>
                    <a:p>
                      <a:pPr marL="171450" lvl="0" indent="-171450">
                        <a:buFont typeface="Arial" panose="020B0604020202020204" pitchFamily="34" charset="0"/>
                        <a:buChar char="•"/>
                      </a:pPr>
                      <a:r>
                        <a:rPr lang="lo-LA"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rPr>
                        <a:t>ວຽກງານການສົ່ງເສີມການລ້ຽງລູກດ້ວຍນໍ້ານມແມ່ຢູ່ບ່ອນເຮັດວຽກ</a:t>
                      </a:r>
                      <a:endParaRPr lang="en-US"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endParaRPr>
                    </a:p>
                    <a:p>
                      <a:pPr marL="171450" lvl="0" indent="-171450">
                        <a:buFont typeface="Arial" panose="020B0604020202020204" pitchFamily="34" charset="0"/>
                        <a:buChar char="•"/>
                      </a:pPr>
                      <a:r>
                        <a:rPr lang="lo-LA"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rPr>
                        <a:t>ວຽກງານການສົ່ງເສີມການຄໍ້າປະກັນສະບຽງອາຫານ</a:t>
                      </a:r>
                      <a:endParaRPr lang="en-US"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endParaRPr>
                    </a:p>
                    <a:p>
                      <a:pPr marL="171450" lvl="0" indent="-171450">
                        <a:buFont typeface="Arial" panose="020B0604020202020204" pitchFamily="34" charset="0"/>
                        <a:buChar char="•"/>
                      </a:pPr>
                      <a:r>
                        <a:rPr lang="lo-LA"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rPr>
                        <a:t>ກອງປະຊຸມແຫ່ງຊາດວຽກງານໂພຊະນາການຄັ້ງທີ </a:t>
                      </a:r>
                      <a:endParaRPr lang="en-US"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endParaRPr>
                    </a:p>
                    <a:p>
                      <a:pPr marL="171450" lvl="0" indent="-171450">
                        <a:buFont typeface="Arial" panose="020B0604020202020204" pitchFamily="34" charset="0"/>
                        <a:buChar char="•"/>
                      </a:pPr>
                      <a:r>
                        <a:rPr lang="lo-LA"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rPr>
                        <a:t>ກອງປະຊຸມສາມັນປະຈຳປີ  </a:t>
                      </a:r>
                      <a:r>
                        <a:rPr lang="en-US"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rPr>
                        <a:t>SUN CSA </a:t>
                      </a:r>
                      <a:r>
                        <a:rPr lang="lo-LA"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rPr>
                        <a:t>2024</a:t>
                      </a:r>
                      <a:endParaRPr lang="en-US"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endParaRPr>
                    </a:p>
                    <a:p>
                      <a:pPr marL="171450" lvl="0" indent="-171450">
                        <a:buFont typeface="Arial" panose="020B0604020202020204" pitchFamily="34" charset="0"/>
                        <a:buChar char="•"/>
                      </a:pPr>
                      <a:r>
                        <a:rPr lang="lo-LA"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rPr>
                        <a:t>ການເລືອກຕັ້ງຄະນະບໍລິຫານງານ </a:t>
                      </a:r>
                      <a:r>
                        <a:rPr lang="en-US"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rPr>
                        <a:t>SUN CSA </a:t>
                      </a:r>
                    </a:p>
                    <a:p>
                      <a:pPr marL="171450" lvl="0" indent="-171450">
                        <a:buFont typeface="Arial" panose="020B0604020202020204" pitchFamily="34" charset="0"/>
                        <a:buChar char="•"/>
                      </a:pPr>
                      <a:r>
                        <a:rPr lang="lo-LA"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rPr>
                        <a:t>ເອກະສານໃໝ່ເທິງເວັບໄຊທ໌ </a:t>
                      </a:r>
                      <a:r>
                        <a:rPr lang="en-US"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rPr>
                        <a:t>SUN CSA</a:t>
                      </a:r>
                      <a:r>
                        <a:rPr lang="lo-LA"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rPr>
                        <a:t> </a:t>
                      </a:r>
                      <a:endParaRPr lang="en-US"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endParaRPr>
                    </a:p>
                    <a:p>
                      <a:pPr marL="171450" lvl="0" indent="-171450">
                        <a:buFont typeface="Arial" panose="020B0604020202020204" pitchFamily="34" charset="0"/>
                        <a:buChar char="•"/>
                      </a:pPr>
                      <a:r>
                        <a:rPr lang="lo-LA"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rPr>
                        <a:t>ປະເດັນສຳຄັນຈາກກອງປະຊຸມກ່ຽວຂ້ອງອື່ນໆ</a:t>
                      </a:r>
                      <a:endParaRPr lang="en-US"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endParaRPr>
                    </a:p>
                    <a:p>
                      <a:pPr marL="171450" lvl="0" indent="-171450">
                        <a:buFont typeface="Arial" panose="020B0604020202020204" pitchFamily="34" charset="0"/>
                        <a:buChar char="•"/>
                      </a:pPr>
                      <a:r>
                        <a:rPr lang="lo-LA"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rPr>
                        <a:t>ອັບເດດວຽກ </a:t>
                      </a:r>
                      <a:r>
                        <a:rPr lang="en-US"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rPr>
                        <a:t>SUN </a:t>
                      </a:r>
                      <a:r>
                        <a:rPr lang="lo-LA"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rPr>
                        <a:t>ອາຊີ</a:t>
                      </a:r>
                      <a:endParaRPr lang="en-US"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endParaRPr>
                    </a:p>
                    <a:p>
                      <a:pPr marL="171450" indent="-171450">
                        <a:buFont typeface="Arial" panose="020B0604020202020204" pitchFamily="34" charset="0"/>
                        <a:buChar char="•"/>
                      </a:pPr>
                      <a:r>
                        <a:rPr lang="lo-LA"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rPr>
                        <a:t>ກິດຈະກຳໃນຕໍ່ໜ້າຂອງ </a:t>
                      </a:r>
                      <a:r>
                        <a:rPr lang="en-US" sz="1400" kern="1200" dirty="0">
                          <a:solidFill>
                            <a:schemeClr val="dk1"/>
                          </a:solidFill>
                          <a:effectLst/>
                          <a:latin typeface="Phetsarath OT" panose="02000500000000000001" pitchFamily="2" charset="2"/>
                          <a:ea typeface="Phetsarath OT" panose="02000500000000000001" pitchFamily="2" charset="2"/>
                          <a:cs typeface="Phetsarath OT" panose="02000500000000000001" pitchFamily="2" charset="2"/>
                        </a:rPr>
                        <a:t>SUN CSA</a:t>
                      </a:r>
                      <a:endParaRPr lang="en-GB" sz="1400" dirty="0">
                        <a:effectLst/>
                        <a:latin typeface="Phetsarath OT" panose="02000500000000000001" pitchFamily="2" charset="2"/>
                        <a:ea typeface="Phetsarath OT" panose="02000500000000000001" pitchFamily="2" charset="2"/>
                        <a:cs typeface="Phetsarath OT" panose="02000500000000000001" pitchFamily="2" charset="2"/>
                      </a:endParaRPr>
                    </a:p>
                    <a:p>
                      <a:pPr marL="171450" indent="-171450">
                        <a:buFont typeface="Arial" panose="020B0604020202020204" pitchFamily="34" charset="0"/>
                        <a:buChar char="•"/>
                      </a:pPr>
                      <a:endParaRPr lang="en-GB" sz="1400"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48399" marR="48399" marT="0" marB="0"/>
                </a:tc>
                <a:tc>
                  <a:txBody>
                    <a:bodyPr/>
                    <a:lstStyle/>
                    <a:p>
                      <a:pPr marL="0" marR="0">
                        <a:lnSpc>
                          <a:spcPct val="107000"/>
                        </a:lnSpc>
                      </a:pPr>
                      <a:r>
                        <a:rPr lang="en-US" sz="1400" dirty="0">
                          <a:effectLst/>
                          <a:latin typeface="Phetsarath OT" panose="02000500000000000001" pitchFamily="2" charset="2"/>
                          <a:ea typeface="Phetsarath OT" panose="02000500000000000001" pitchFamily="2" charset="2"/>
                          <a:cs typeface="Phetsarath OT" panose="02000500000000000001" pitchFamily="2" charset="2"/>
                        </a:rPr>
                        <a:t>Secretariat</a:t>
                      </a:r>
                      <a:endParaRPr lang="en-US" sz="1400" b="1"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48399" marR="48399" marT="0" marB="0"/>
                </a:tc>
                <a:extLst>
                  <a:ext uri="{0D108BD9-81ED-4DB2-BD59-A6C34878D82A}">
                    <a16:rowId xmlns:a16="http://schemas.microsoft.com/office/drawing/2014/main" val="729750974"/>
                  </a:ext>
                </a:extLst>
              </a:tr>
              <a:tr h="973949">
                <a:tc>
                  <a:txBody>
                    <a:bodyPr/>
                    <a:lstStyle/>
                    <a:p>
                      <a:pPr marL="0" marR="0">
                        <a:lnSpc>
                          <a:spcPct val="107000"/>
                        </a:lnSpc>
                        <a:spcBef>
                          <a:spcPts val="0"/>
                        </a:spcBef>
                        <a:spcAft>
                          <a:spcPts val="0"/>
                        </a:spcAft>
                      </a:pPr>
                      <a:r>
                        <a:rPr lang="en-US" sz="1400" dirty="0">
                          <a:effectLst/>
                          <a:latin typeface="Phetsarath OT" panose="02000500000000000001" pitchFamily="2" charset="2"/>
                          <a:ea typeface="Phetsarath OT" panose="02000500000000000001" pitchFamily="2" charset="2"/>
                          <a:cs typeface="Phetsarath OT" panose="02000500000000000001" pitchFamily="2" charset="2"/>
                        </a:rPr>
                        <a:t>09:45-10:45</a:t>
                      </a:r>
                      <a:endParaRPr lang="en-US" sz="1400" dirty="0">
                        <a:solidFill>
                          <a:srgbClr val="000000"/>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48399" marR="48399" marT="0" marB="0"/>
                </a:tc>
                <a:tc>
                  <a:txBody>
                    <a:bodyPr/>
                    <a:lstStyle/>
                    <a:p>
                      <a:pPr marL="124460" marR="0">
                        <a:lnSpc>
                          <a:spcPct val="105000"/>
                        </a:lnSpc>
                        <a:spcBef>
                          <a:spcPts val="0"/>
                        </a:spcBef>
                        <a:spcAft>
                          <a:spcPts val="0"/>
                        </a:spcAft>
                      </a:pPr>
                      <a:r>
                        <a:rPr lang="en-GB" sz="1400" dirty="0">
                          <a:effectLst/>
                          <a:latin typeface="Calibri" panose="020F0502020204030204" pitchFamily="34" charset="0"/>
                          <a:ea typeface="Phetsarath OT" panose="02000500000000000001" pitchFamily="2" charset="2"/>
                          <a:cs typeface="Calibri" panose="020F0502020204030204" pitchFamily="34" charset="0"/>
                        </a:rPr>
                        <a:t>Updates from members on nutrition projects. (5 min per organisations)</a:t>
                      </a:r>
                      <a:endParaRPr lang="en-US" sz="1400" dirty="0">
                        <a:effectLst/>
                        <a:latin typeface="Calibri" panose="020F0502020204030204" pitchFamily="34" charset="0"/>
                        <a:ea typeface="Phetsarath OT" panose="02000500000000000001" pitchFamily="2" charset="2"/>
                        <a:cs typeface="Calibri" panose="020F0502020204030204" pitchFamily="34" charset="0"/>
                      </a:endParaRPr>
                    </a:p>
                    <a:p>
                      <a:pPr marL="124460" marR="0">
                        <a:lnSpc>
                          <a:spcPct val="107000"/>
                        </a:lnSpc>
                        <a:spcBef>
                          <a:spcPts val="0"/>
                        </a:spcBef>
                        <a:spcAft>
                          <a:spcPts val="1200"/>
                        </a:spcAft>
                      </a:pPr>
                      <a:r>
                        <a:rPr lang="en-GB" sz="1400" dirty="0">
                          <a:effectLst/>
                          <a:latin typeface="Calibri" panose="020F0502020204030204" pitchFamily="34" charset="0"/>
                          <a:ea typeface="Phetsarath OT" panose="02000500000000000001" pitchFamily="2" charset="2"/>
                          <a:cs typeface="Calibri" panose="020F0502020204030204" pitchFamily="34" charset="0"/>
                        </a:rPr>
                        <a:t>Each organisation can also raise questions they have </a:t>
                      </a:r>
                    </a:p>
                  </a:txBody>
                  <a:tcPr marL="48399" marR="48399" marT="0" marB="0"/>
                </a:tc>
                <a:tc>
                  <a:txBody>
                    <a:bodyPr/>
                    <a:lstStyle/>
                    <a:p>
                      <a:pPr marL="124460" marR="0">
                        <a:lnSpc>
                          <a:spcPct val="105000"/>
                        </a:lnSpc>
                        <a:spcBef>
                          <a:spcPts val="0"/>
                        </a:spcBef>
                        <a:spcAft>
                          <a:spcPts val="0"/>
                        </a:spcAft>
                      </a:pPr>
                      <a:r>
                        <a:rPr lang="lo-LA" sz="1400" dirty="0">
                          <a:effectLst/>
                          <a:latin typeface="Phetsarath OT" panose="02000500000000000001" pitchFamily="2" charset="2"/>
                          <a:ea typeface="Phetsarath OT" panose="02000500000000000001" pitchFamily="2" charset="2"/>
                          <a:cs typeface="Phetsarath OT" panose="02000500000000000001" pitchFamily="2" charset="2"/>
                        </a:rPr>
                        <a:t>ອັບເດດຈາກສະມາຊິກ ກ່ຽວກັບໂຄງການໂພຊະນາການ. (5 ນາທີ ຕໍ່ໜຶ່ງອົງກອນ)</a:t>
                      </a:r>
                      <a:endParaRPr lang="en-US" sz="1400" dirty="0">
                        <a:effectLst/>
                        <a:latin typeface="Phetsarath OT" panose="02000500000000000001" pitchFamily="2" charset="2"/>
                        <a:ea typeface="Phetsarath OT" panose="02000500000000000001" pitchFamily="2" charset="2"/>
                        <a:cs typeface="Phetsarath OT" panose="02000500000000000001" pitchFamily="2" charset="2"/>
                      </a:endParaRPr>
                    </a:p>
                    <a:p>
                      <a:pPr marL="124460" marR="0">
                        <a:lnSpc>
                          <a:spcPct val="107000"/>
                        </a:lnSpc>
                        <a:spcBef>
                          <a:spcPts val="0"/>
                        </a:spcBef>
                        <a:spcAft>
                          <a:spcPts val="0"/>
                        </a:spcAft>
                      </a:pPr>
                      <a:r>
                        <a:rPr lang="lo-LA" sz="1400" dirty="0">
                          <a:effectLst/>
                          <a:latin typeface="Phetsarath OT" panose="02000500000000000001" pitchFamily="2" charset="2"/>
                          <a:ea typeface="Phetsarath OT" panose="02000500000000000001" pitchFamily="2" charset="2"/>
                          <a:cs typeface="Phetsarath OT" panose="02000500000000000001" pitchFamily="2" charset="2"/>
                        </a:rPr>
                        <a:t>ແຕ່ລະອົງກອນສາມາດມີຄຳຖາມໄດ້</a:t>
                      </a:r>
                      <a:endParaRPr lang="en-US" sz="1400" dirty="0">
                        <a:effectLst/>
                        <a:latin typeface="Phetsarath OT" panose="02000500000000000001" pitchFamily="2" charset="2"/>
                        <a:ea typeface="Phetsarath OT" panose="02000500000000000001" pitchFamily="2" charset="2"/>
                        <a:cs typeface="Phetsarath OT" panose="02000500000000000001" pitchFamily="2" charset="2"/>
                      </a:endParaRPr>
                    </a:p>
                    <a:p>
                      <a:pPr marL="0" marR="0">
                        <a:lnSpc>
                          <a:spcPct val="105000"/>
                        </a:lnSpc>
                        <a:spcBef>
                          <a:spcPts val="0"/>
                        </a:spcBef>
                        <a:spcAft>
                          <a:spcPts val="0"/>
                        </a:spcAft>
                      </a:pPr>
                      <a:endParaRPr lang="en-US" sz="1400"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48399" marR="48399" marT="0" marB="0"/>
                </a:tc>
                <a:tc>
                  <a:txBody>
                    <a:bodyPr/>
                    <a:lstStyle/>
                    <a:p>
                      <a:pPr marL="0" marR="0">
                        <a:lnSpc>
                          <a:spcPct val="107000"/>
                        </a:lnSpc>
                      </a:pPr>
                      <a:r>
                        <a:rPr lang="en-US" sz="1400" dirty="0">
                          <a:effectLst/>
                          <a:latin typeface="Phetsarath OT" panose="02000500000000000001" pitchFamily="2" charset="2"/>
                          <a:ea typeface="Phetsarath OT" panose="02000500000000000001" pitchFamily="2" charset="2"/>
                          <a:cs typeface="Phetsarath OT" panose="02000500000000000001" pitchFamily="2" charset="2"/>
                        </a:rPr>
                        <a:t>All</a:t>
                      </a:r>
                      <a:endParaRPr lang="en-US" sz="1400" b="1"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48399" marR="48399" marT="0" marB="0"/>
                </a:tc>
                <a:extLst>
                  <a:ext uri="{0D108BD9-81ED-4DB2-BD59-A6C34878D82A}">
                    <a16:rowId xmlns:a16="http://schemas.microsoft.com/office/drawing/2014/main" val="114132479"/>
                  </a:ext>
                </a:extLst>
              </a:tr>
              <a:tr h="736780">
                <a:tc>
                  <a:txBody>
                    <a:bodyPr/>
                    <a:lstStyle/>
                    <a:p>
                      <a:pPr marL="0" marR="0">
                        <a:lnSpc>
                          <a:spcPct val="107000"/>
                        </a:lnSpc>
                        <a:spcBef>
                          <a:spcPts val="0"/>
                        </a:spcBef>
                        <a:spcAft>
                          <a:spcPts val="0"/>
                        </a:spcAft>
                      </a:pPr>
                      <a:r>
                        <a:rPr lang="en-US" sz="1400" dirty="0">
                          <a:effectLst/>
                          <a:latin typeface="Phetsarath OT" panose="02000500000000000001" pitchFamily="2" charset="2"/>
                          <a:ea typeface="Phetsarath OT" panose="02000500000000000001" pitchFamily="2" charset="2"/>
                          <a:cs typeface="Phetsarath OT" panose="02000500000000000001" pitchFamily="2" charset="2"/>
                        </a:rPr>
                        <a:t>10:45-11:00</a:t>
                      </a:r>
                      <a:endParaRPr lang="en-US" sz="1400" dirty="0">
                        <a:solidFill>
                          <a:srgbClr val="000000"/>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48399" marR="48399" marT="0" marB="0"/>
                </a:tc>
                <a:tc>
                  <a:txBody>
                    <a:bodyPr/>
                    <a:lstStyle/>
                    <a:p>
                      <a:pPr marL="342900" marR="0" lvl="0" indent="-342900">
                        <a:lnSpc>
                          <a:spcPct val="107000"/>
                        </a:lnSpc>
                        <a:spcBef>
                          <a:spcPts val="0"/>
                        </a:spcBef>
                        <a:spcAft>
                          <a:spcPts val="0"/>
                        </a:spcAft>
                        <a:buFont typeface="Calibri" panose="020F0502020204030204" pitchFamily="34" charset="0"/>
                        <a:buChar char="-"/>
                      </a:pPr>
                      <a:r>
                        <a:rPr lang="en-GB" sz="1400" dirty="0">
                          <a:effectLst/>
                          <a:latin typeface="+mn-lt"/>
                          <a:ea typeface="Phetsarath OT" panose="02000500000000000001" pitchFamily="2" charset="2"/>
                          <a:cs typeface="Phetsarath OT" panose="02000500000000000001" pitchFamily="2" charset="2"/>
                        </a:rPr>
                        <a:t>Wrap up &amp; closure </a:t>
                      </a:r>
                      <a:endParaRPr lang="en-US" sz="1400" dirty="0">
                        <a:effectLst/>
                        <a:latin typeface="+mn-lt"/>
                        <a:ea typeface="Phetsarath OT" panose="02000500000000000001" pitchFamily="2" charset="2"/>
                        <a:cs typeface="Phetsarath OT" panose="02000500000000000001" pitchFamily="2" charset="2"/>
                      </a:endParaRPr>
                    </a:p>
                    <a:p>
                      <a:pPr marL="342900" marR="0" lvl="0" indent="-342900">
                        <a:lnSpc>
                          <a:spcPct val="107000"/>
                        </a:lnSpc>
                        <a:spcBef>
                          <a:spcPts val="0"/>
                        </a:spcBef>
                        <a:spcAft>
                          <a:spcPts val="1200"/>
                        </a:spcAft>
                        <a:buFont typeface="Calibri" panose="020F0502020204030204" pitchFamily="34" charset="0"/>
                        <a:buChar char="-"/>
                      </a:pPr>
                      <a:r>
                        <a:rPr lang="en-GB" sz="1400" dirty="0">
                          <a:effectLst/>
                          <a:latin typeface="+mn-lt"/>
                          <a:ea typeface="Phetsarath OT" panose="02000500000000000001" pitchFamily="2" charset="2"/>
                          <a:cs typeface="Phetsarath OT" panose="02000500000000000001" pitchFamily="2" charset="2"/>
                        </a:rPr>
                        <a:t>Date for next meeting, </a:t>
                      </a:r>
                      <a:r>
                        <a:rPr lang="en-GB" sz="1400">
                          <a:effectLst/>
                          <a:latin typeface="+mn-lt"/>
                          <a:ea typeface="Phetsarath OT" panose="02000500000000000001" pitchFamily="2" charset="2"/>
                          <a:cs typeface="Phetsarath OT" panose="02000500000000000001" pitchFamily="2" charset="2"/>
                        </a:rPr>
                        <a:t>Wed 15 May </a:t>
                      </a:r>
                      <a:r>
                        <a:rPr lang="en-GB" sz="1400" dirty="0">
                          <a:effectLst/>
                          <a:latin typeface="+mn-lt"/>
                          <a:ea typeface="Phetsarath OT" panose="02000500000000000001" pitchFamily="2" charset="2"/>
                          <a:cs typeface="Phetsarath OT" panose="02000500000000000001" pitchFamily="2" charset="2"/>
                        </a:rPr>
                        <a:t>2024</a:t>
                      </a:r>
                      <a:endParaRPr lang="en-US" sz="1400" dirty="0">
                        <a:effectLst/>
                        <a:latin typeface="+mn-lt"/>
                        <a:ea typeface="Phetsarath OT" panose="02000500000000000001" pitchFamily="2" charset="2"/>
                        <a:cs typeface="Phetsarath OT" panose="02000500000000000001" pitchFamily="2" charset="2"/>
                      </a:endParaRPr>
                    </a:p>
                  </a:txBody>
                  <a:tcPr marL="48399" marR="48399" marT="0" marB="0"/>
                </a:tc>
                <a:tc>
                  <a:txBody>
                    <a:bodyPr/>
                    <a:lstStyle/>
                    <a:p>
                      <a:pPr marL="342900" marR="0" lvl="0" indent="-342900">
                        <a:lnSpc>
                          <a:spcPct val="107000"/>
                        </a:lnSpc>
                        <a:spcBef>
                          <a:spcPts val="0"/>
                        </a:spcBef>
                        <a:spcAft>
                          <a:spcPts val="0"/>
                        </a:spcAft>
                        <a:buFont typeface="Calibri" panose="020F0502020204030204" pitchFamily="34" charset="0"/>
                        <a:buChar char="-"/>
                      </a:pPr>
                      <a:r>
                        <a:rPr lang="lo-LA" sz="1400" dirty="0">
                          <a:effectLst/>
                          <a:latin typeface="Phetsarath OT" panose="02000500000000000001" pitchFamily="2" charset="2"/>
                          <a:ea typeface="Phetsarath OT" panose="02000500000000000001" pitchFamily="2" charset="2"/>
                          <a:cs typeface="Phetsarath OT" panose="02000500000000000001" pitchFamily="2" charset="2"/>
                        </a:rPr>
                        <a:t>ສະຫຼຸບ</a:t>
                      </a:r>
                      <a:r>
                        <a:rPr lang="en-GB" sz="1400" dirty="0">
                          <a:effectLst/>
                          <a:latin typeface="Phetsarath OT" panose="02000500000000000001" pitchFamily="2" charset="2"/>
                          <a:ea typeface="Phetsarath OT" panose="02000500000000000001" pitchFamily="2" charset="2"/>
                          <a:cs typeface="Phetsarath OT" panose="02000500000000000001" pitchFamily="2" charset="2"/>
                        </a:rPr>
                        <a:t> &amp; </a:t>
                      </a:r>
                      <a:r>
                        <a:rPr lang="lo-LA" sz="1400" dirty="0">
                          <a:effectLst/>
                          <a:latin typeface="Phetsarath OT" panose="02000500000000000001" pitchFamily="2" charset="2"/>
                          <a:ea typeface="Phetsarath OT" panose="02000500000000000001" pitchFamily="2" charset="2"/>
                          <a:cs typeface="Phetsarath OT" panose="02000500000000000001" pitchFamily="2" charset="2"/>
                        </a:rPr>
                        <a:t>ປິດ</a:t>
                      </a:r>
                      <a:r>
                        <a:rPr lang="en-GB" sz="1400" dirty="0">
                          <a:effectLst/>
                          <a:latin typeface="Phetsarath OT" panose="02000500000000000001" pitchFamily="2" charset="2"/>
                          <a:ea typeface="Phetsarath OT" panose="02000500000000000001" pitchFamily="2" charset="2"/>
                          <a:cs typeface="Phetsarath OT" panose="02000500000000000001" pitchFamily="2" charset="2"/>
                        </a:rPr>
                        <a:t> </a:t>
                      </a:r>
                      <a:endParaRPr lang="en-US" sz="1400" dirty="0">
                        <a:effectLst/>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nSpc>
                          <a:spcPct val="107000"/>
                        </a:lnSpc>
                        <a:spcBef>
                          <a:spcPts val="0"/>
                        </a:spcBef>
                        <a:spcAft>
                          <a:spcPts val="0"/>
                        </a:spcAft>
                        <a:buFont typeface="Calibri" panose="020F0502020204030204" pitchFamily="34" charset="0"/>
                        <a:buChar char="-"/>
                      </a:pPr>
                      <a:r>
                        <a:rPr lang="lo-LA" sz="1400" dirty="0">
                          <a:effectLst/>
                          <a:latin typeface="Phetsarath OT" panose="02000500000000000001" pitchFamily="2" charset="2"/>
                          <a:ea typeface="Phetsarath OT" panose="02000500000000000001" pitchFamily="2" charset="2"/>
                          <a:cs typeface="Phetsarath OT" panose="02000500000000000001" pitchFamily="2" charset="2"/>
                        </a:rPr>
                        <a:t>ວັນທີສຳລັບກອງປະຊຸມຄັ້ງຕໍ່ໄປ</a:t>
                      </a:r>
                      <a:r>
                        <a:rPr lang="en-GB" sz="1400" dirty="0">
                          <a:effectLst/>
                          <a:latin typeface="Phetsarath OT" panose="02000500000000000001" pitchFamily="2" charset="2"/>
                          <a:ea typeface="Phetsarath OT" panose="02000500000000000001" pitchFamily="2" charset="2"/>
                          <a:cs typeface="Phetsarath OT" panose="02000500000000000001" pitchFamily="2" charset="2"/>
                        </a:rPr>
                        <a:t>, </a:t>
                      </a:r>
                      <a:r>
                        <a:rPr lang="lo-LA" sz="1400" dirty="0">
                          <a:effectLst/>
                          <a:latin typeface="Phetsarath OT" panose="02000500000000000001" pitchFamily="2" charset="2"/>
                          <a:ea typeface="Phetsarath OT" panose="02000500000000000001" pitchFamily="2" charset="2"/>
                          <a:cs typeface="Phetsarath OT" panose="02000500000000000001" pitchFamily="2" charset="2"/>
                        </a:rPr>
                        <a:t>ວັນພຸດທີ 15 ພຶດສະພາ 2024</a:t>
                      </a:r>
                      <a:endParaRPr lang="en-US" sz="1400"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48399" marR="48399" marT="0" marB="0"/>
                </a:tc>
                <a:tc>
                  <a:txBody>
                    <a:bodyPr/>
                    <a:lstStyle/>
                    <a:p>
                      <a:pPr marL="0" marR="0">
                        <a:lnSpc>
                          <a:spcPct val="107000"/>
                        </a:lnSpc>
                      </a:pPr>
                      <a:r>
                        <a:rPr lang="en-US" sz="1400" dirty="0">
                          <a:effectLst/>
                          <a:latin typeface="Phetsarath OT" panose="02000500000000000001" pitchFamily="2" charset="2"/>
                          <a:ea typeface="Phetsarath OT" panose="02000500000000000001" pitchFamily="2" charset="2"/>
                          <a:cs typeface="Phetsarath OT" panose="02000500000000000001" pitchFamily="2" charset="2"/>
                        </a:rPr>
                        <a:t>SUN CSA MC members</a:t>
                      </a:r>
                      <a:endParaRPr lang="en-US" sz="1400" b="1"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48399" marR="48399" marT="0" marB="0"/>
                </a:tc>
                <a:extLst>
                  <a:ext uri="{0D108BD9-81ED-4DB2-BD59-A6C34878D82A}">
                    <a16:rowId xmlns:a16="http://schemas.microsoft.com/office/drawing/2014/main" val="3850695142"/>
                  </a:ext>
                </a:extLst>
              </a:tr>
            </a:tbl>
          </a:graphicData>
        </a:graphic>
      </p:graphicFrame>
    </p:spTree>
    <p:extLst>
      <p:ext uri="{BB962C8B-B14F-4D97-AF65-F5344CB8AC3E}">
        <p14:creationId xmlns:p14="http://schemas.microsoft.com/office/powerpoint/2010/main" val="2050696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1A7D2D-1C83-4EB6-BB74-A4121ED73C07}"/>
              </a:ext>
            </a:extLst>
          </p:cNvPr>
          <p:cNvSpPr>
            <a:spLocks noGrp="1"/>
          </p:cNvSpPr>
          <p:nvPr>
            <p:ph idx="1"/>
          </p:nvPr>
        </p:nvSpPr>
        <p:spPr>
          <a:xfrm>
            <a:off x="343533" y="1259433"/>
            <a:ext cx="5583852" cy="5451083"/>
          </a:xfrm>
        </p:spPr>
        <p:txBody>
          <a:bodyPr>
            <a:noAutofit/>
          </a:bodyPr>
          <a:lstStyle/>
          <a:p>
            <a:pPr marL="342900" indent="-342900">
              <a:buFont typeface="+mj-lt"/>
              <a:buAutoNum type="arabicParenR"/>
            </a:pPr>
            <a:r>
              <a:rPr lang="lo-LA" sz="1600" dirty="0">
                <a:latin typeface="Phetsarath OT" panose="02000500000000000001" pitchFamily="2" charset="2"/>
                <a:ea typeface="Phetsarath OT" panose="02000500000000000001" pitchFamily="2" charset="2"/>
                <a:cs typeface="Phetsarath OT" panose="02000500000000000001" pitchFamily="2" charset="2"/>
              </a:rPr>
              <a:t>ການສະໜັບສະໜູນການລ້ຽງລູກດ້ວຍນໍ້ານົມແມ່ຢູ່ບ່ອນເຮັດວຽກ (ຜົນການສຳຫຼວດພະນັກງານກ່ຽວກັບນະໂຍບາຍການລ້ຽງລູກດ້ວຍນໍ້ານົມແມ່ຢູ່ບ່ອນເຮັດວຽກ, </a:t>
            </a:r>
            <a:r>
              <a:rPr lang="en-US" sz="1600" dirty="0">
                <a:latin typeface="Phetsarath OT" panose="02000500000000000001" pitchFamily="2" charset="2"/>
                <a:ea typeface="Phetsarath OT" panose="02000500000000000001" pitchFamily="2" charset="2"/>
                <a:cs typeface="Phetsarath OT" panose="02000500000000000001" pitchFamily="2" charset="2"/>
              </a:rPr>
              <a:t>TOR </a:t>
            </a:r>
            <a:r>
              <a:rPr lang="lo-LA" sz="1600" dirty="0">
                <a:latin typeface="Phetsarath OT" panose="02000500000000000001" pitchFamily="2" charset="2"/>
                <a:ea typeface="Phetsarath OT" panose="02000500000000000001" pitchFamily="2" charset="2"/>
                <a:cs typeface="Phetsarath OT" panose="02000500000000000001" pitchFamily="2" charset="2"/>
              </a:rPr>
              <a:t>ລາງວັນອົງກອນທີ່ເປັນມິດກັບການລ້ຽງລູກດ້ວຍນໍ້ານົມແມ່- ເປີດສຳລັບທຸກບ່ອນເຮັດວຽກ, ໂພສ໌ເຕີ).</a:t>
            </a:r>
            <a:endParaRPr lang="lo-LA" sz="1600" b="1" dirty="0">
              <a:latin typeface="Phetsarath OT" panose="02000500000000000001" pitchFamily="2" charset="2"/>
              <a:ea typeface="Phetsarath OT" panose="02000500000000000001" pitchFamily="2" charset="2"/>
              <a:cs typeface="Phetsarath OT" panose="02000500000000000001" pitchFamily="2" charset="2"/>
            </a:endParaRPr>
          </a:p>
          <a:p>
            <a:pPr marL="342900" indent="-342900">
              <a:buFont typeface="+mj-lt"/>
              <a:buAutoNum type="arabicParenR"/>
            </a:pPr>
            <a:r>
              <a:rPr lang="lo-LA" sz="1600" dirty="0">
                <a:latin typeface="Phetsarath OT" panose="02000500000000000001" pitchFamily="2" charset="2"/>
                <a:ea typeface="Phetsarath OT" panose="02000500000000000001" pitchFamily="2" charset="2"/>
                <a:cs typeface="Phetsarath OT" panose="02000500000000000001" pitchFamily="2" charset="2"/>
              </a:rPr>
              <a:t>ການສຳຫຼວດປະຈຳປີ</a:t>
            </a:r>
            <a:r>
              <a:rPr lang="en-US" sz="1600" dirty="0">
                <a:latin typeface="Phetsarath OT" panose="02000500000000000001" pitchFamily="2" charset="2"/>
                <a:ea typeface="Phetsarath OT" panose="02000500000000000001" pitchFamily="2" charset="2"/>
                <a:cs typeface="Phetsarath OT" panose="02000500000000000001" pitchFamily="2" charset="2"/>
              </a:rPr>
              <a:t> 2023</a:t>
            </a:r>
            <a:r>
              <a:rPr lang="lo-LA" sz="1600" dirty="0">
                <a:latin typeface="Phetsarath OT" panose="02000500000000000001" pitchFamily="2" charset="2"/>
                <a:ea typeface="Phetsarath OT" panose="02000500000000000001" pitchFamily="2" charset="2"/>
                <a:cs typeface="Phetsarath OT" panose="02000500000000000001" pitchFamily="2" charset="2"/>
              </a:rPr>
              <a:t> </a:t>
            </a:r>
            <a:r>
              <a:rPr lang="en-US" sz="1600" dirty="0">
                <a:latin typeface="Phetsarath OT" panose="02000500000000000001" pitchFamily="2" charset="2"/>
                <a:ea typeface="Phetsarath OT" panose="02000500000000000001" pitchFamily="2" charset="2"/>
                <a:cs typeface="Phetsarath OT" panose="02000500000000000001" pitchFamily="2" charset="2"/>
              </a:rPr>
              <a:t>SUN CSA</a:t>
            </a:r>
            <a:r>
              <a:rPr lang="lo-LA" sz="1600" dirty="0">
                <a:latin typeface="Phetsarath OT" panose="02000500000000000001" pitchFamily="2" charset="2"/>
                <a:ea typeface="Phetsarath OT" panose="02000500000000000001" pitchFamily="2" charset="2"/>
                <a:cs typeface="Phetsarath OT" panose="02000500000000000001" pitchFamily="2" charset="2"/>
              </a:rPr>
              <a:t>- ແຈ້ງໃຫ້ສະມາຊິກຕອບ</a:t>
            </a:r>
          </a:p>
          <a:p>
            <a:pPr marL="342900" indent="-342900">
              <a:buFont typeface="+mj-lt"/>
              <a:buAutoNum type="arabicParenR"/>
            </a:pPr>
            <a:r>
              <a:rPr lang="lo-LA" sz="1600" dirty="0">
                <a:latin typeface="Phetsarath OT" panose="02000500000000000001" pitchFamily="2" charset="2"/>
                <a:ea typeface="Phetsarath OT" panose="02000500000000000001" pitchFamily="2" charset="2"/>
                <a:cs typeface="Phetsarath OT" panose="02000500000000000001" pitchFamily="2" charset="2"/>
              </a:rPr>
              <a:t>ການສະໜັບສະໜູນຈາກກອງເລຂາ ກ່ຽວກັບກິດຈະກຳການຕອບໂຕ້ການບໍ່ຄໍ້າປະກັນດ້ານສະບຽງອາຫານຂອງສະມາຊິກ. ແຜນກິດຈະກຳໃນຕໍ່ໜ້າ</a:t>
            </a:r>
          </a:p>
          <a:p>
            <a:pPr marL="342900" indent="-342900">
              <a:buFont typeface="+mj-lt"/>
              <a:buAutoNum type="arabicParenR"/>
            </a:pPr>
            <a:r>
              <a:rPr lang="lo-LA" sz="1600" dirty="0">
                <a:latin typeface="Phetsarath OT" panose="02000500000000000001" pitchFamily="2" charset="2"/>
                <a:ea typeface="Phetsarath OT" panose="02000500000000000001" pitchFamily="2" charset="2"/>
                <a:cs typeface="Phetsarath OT" panose="02000500000000000001" pitchFamily="2" charset="2"/>
              </a:rPr>
              <a:t>ການລາຍງານວຽກຈາກສະມາຊິກ</a:t>
            </a:r>
            <a:endParaRPr lang="en-US" sz="1600" dirty="0">
              <a:latin typeface="Phetsarath OT" panose="02000500000000000001" pitchFamily="2" charset="2"/>
              <a:ea typeface="Phetsarath OT" panose="02000500000000000001" pitchFamily="2" charset="2"/>
              <a:cs typeface="Phetsarath OT" panose="02000500000000000001" pitchFamily="2" charset="2"/>
            </a:endParaRPr>
          </a:p>
          <a:p>
            <a:pPr marL="571500"/>
            <a:r>
              <a:rPr lang="lo-LA" sz="1600" dirty="0">
                <a:latin typeface="Phetsarath OT" panose="02000500000000000001" pitchFamily="2" charset="2"/>
                <a:ea typeface="Phetsarath OT" panose="02000500000000000001" pitchFamily="2" charset="2"/>
                <a:cs typeface="Phetsarath OT" panose="02000500000000000001" pitchFamily="2" charset="2"/>
              </a:rPr>
              <a:t>ໂຄງການ </a:t>
            </a:r>
            <a:r>
              <a:rPr lang="en-US" sz="1600" dirty="0">
                <a:latin typeface="Phetsarath OT" panose="02000500000000000001" pitchFamily="2" charset="2"/>
                <a:ea typeface="Phetsarath OT" panose="02000500000000000001" pitchFamily="2" charset="2"/>
                <a:cs typeface="Phetsarath OT" panose="02000500000000000001" pitchFamily="2" charset="2"/>
              </a:rPr>
              <a:t>LANN &amp; SILAN- ARMI</a:t>
            </a:r>
          </a:p>
          <a:p>
            <a:pPr marL="571500"/>
            <a:r>
              <a:rPr lang="lo-LA" sz="1600" dirty="0">
                <a:latin typeface="Phetsarath OT" panose="02000500000000000001" pitchFamily="2" charset="2"/>
                <a:ea typeface="Phetsarath OT" panose="02000500000000000001" pitchFamily="2" charset="2"/>
                <a:cs typeface="Phetsarath OT" panose="02000500000000000001" pitchFamily="2" charset="2"/>
              </a:rPr>
              <a:t>ການເຂົ້າເຖິງການເບິ່ງແຍງສຸຂະພາບ ແລະ ການວາງແຜນຄອບຄົວ</a:t>
            </a:r>
            <a:r>
              <a:rPr lang="en-US" sz="1600" dirty="0">
                <a:latin typeface="Phetsarath OT" panose="02000500000000000001" pitchFamily="2" charset="2"/>
                <a:ea typeface="Phetsarath OT" panose="02000500000000000001" pitchFamily="2" charset="2"/>
                <a:cs typeface="Phetsarath OT" panose="02000500000000000001" pitchFamily="2" charset="2"/>
              </a:rPr>
              <a:t>- PSI</a:t>
            </a:r>
          </a:p>
          <a:p>
            <a:pPr marL="571500"/>
            <a:r>
              <a:rPr lang="lo-LA" sz="1600" dirty="0">
                <a:latin typeface="Phetsarath OT" panose="02000500000000000001" pitchFamily="2" charset="2"/>
                <a:ea typeface="Phetsarath OT" panose="02000500000000000001" pitchFamily="2" charset="2"/>
                <a:cs typeface="Phetsarath OT" panose="02000500000000000001" pitchFamily="2" charset="2"/>
              </a:rPr>
              <a:t>ໂຄງການ </a:t>
            </a:r>
            <a:r>
              <a:rPr lang="en-US" sz="1600" dirty="0">
                <a:latin typeface="Phetsarath OT" panose="02000500000000000001" pitchFamily="2" charset="2"/>
                <a:ea typeface="Phetsarath OT" panose="02000500000000000001" pitchFamily="2" charset="2"/>
                <a:cs typeface="Phetsarath OT" panose="02000500000000000001" pitchFamily="2" charset="2"/>
              </a:rPr>
              <a:t>WASH</a:t>
            </a:r>
            <a:r>
              <a:rPr lang="lo-LA" sz="1600" dirty="0">
                <a:latin typeface="Phetsarath OT" panose="02000500000000000001" pitchFamily="2" charset="2"/>
                <a:ea typeface="Phetsarath OT" panose="02000500000000000001" pitchFamily="2" charset="2"/>
                <a:cs typeface="Phetsarath OT" panose="02000500000000000001" pitchFamily="2" charset="2"/>
              </a:rPr>
              <a:t>, ກະສິກຳ, ໂພຊະນາການ</a:t>
            </a:r>
            <a:r>
              <a:rPr lang="en-US" sz="1600" dirty="0">
                <a:latin typeface="Phetsarath OT" panose="02000500000000000001" pitchFamily="2" charset="2"/>
                <a:ea typeface="Phetsarath OT" panose="02000500000000000001" pitchFamily="2" charset="2"/>
                <a:cs typeface="Phetsarath OT" panose="02000500000000000001" pitchFamily="2" charset="2"/>
              </a:rPr>
              <a:t>- SNV</a:t>
            </a:r>
            <a:endParaRPr lang="lo-LA" sz="1600" dirty="0">
              <a:latin typeface="Phetsarath OT" panose="02000500000000000001" pitchFamily="2" charset="2"/>
              <a:ea typeface="Phetsarath OT" panose="02000500000000000001" pitchFamily="2" charset="2"/>
              <a:cs typeface="Phetsarath OT" panose="02000500000000000001" pitchFamily="2" charset="2"/>
            </a:endParaRPr>
          </a:p>
          <a:p>
            <a:pPr marL="571500"/>
            <a:r>
              <a:rPr lang="lo-LA" sz="1600" dirty="0">
                <a:latin typeface="Phetsarath OT" panose="02000500000000000001" pitchFamily="2" charset="2"/>
                <a:ea typeface="Phetsarath OT" panose="02000500000000000001" pitchFamily="2" charset="2"/>
                <a:cs typeface="Phetsarath OT" panose="02000500000000000001" pitchFamily="2" charset="2"/>
              </a:rPr>
              <a:t>ສົ່ງເສີມການຄໍ້າປະກັນສະບຽງອາຫານ- </a:t>
            </a:r>
            <a:r>
              <a:rPr lang="en-US" sz="1600" dirty="0">
                <a:latin typeface="Phetsarath OT" panose="02000500000000000001" pitchFamily="2" charset="2"/>
                <a:ea typeface="Phetsarath OT" panose="02000500000000000001" pitchFamily="2" charset="2"/>
                <a:cs typeface="Phetsarath OT" panose="02000500000000000001" pitchFamily="2" charset="2"/>
              </a:rPr>
              <a:t>SAMDA</a:t>
            </a:r>
          </a:p>
          <a:p>
            <a:pPr marL="571500"/>
            <a:r>
              <a:rPr lang="lo-LA" sz="1600" dirty="0">
                <a:latin typeface="Phetsarath OT" panose="02000500000000000001" pitchFamily="2" charset="2"/>
                <a:ea typeface="Phetsarath OT" panose="02000500000000000001" pitchFamily="2" charset="2"/>
                <a:cs typeface="Phetsarath OT" panose="02000500000000000001" pitchFamily="2" charset="2"/>
              </a:rPr>
              <a:t>ໂຄງການສາທາ ແລະ ໂພສະນາການ- 1000 ວັນທຳອິດຂອງຊີວິດ, ແນວທາງກ່ຽວກັບການຕະຫຼາດນໍ້ານົມແມ່, ການຕິດຕາມແມ່ສຸຂະພາບດີ, ເດັກແຂງແຮງ, ການປ່ຽນແປງພຶດຕິກຳສົງຄົມ- </a:t>
            </a:r>
            <a:r>
              <a:rPr lang="en-US" sz="1600" dirty="0">
                <a:latin typeface="Phetsarath OT" panose="02000500000000000001" pitchFamily="2" charset="2"/>
                <a:ea typeface="Phetsarath OT" panose="02000500000000000001" pitchFamily="2" charset="2"/>
                <a:cs typeface="Phetsarath OT" panose="02000500000000000001" pitchFamily="2" charset="2"/>
              </a:rPr>
              <a:t>CARE</a:t>
            </a:r>
          </a:p>
          <a:p>
            <a:pPr marL="571500"/>
            <a:r>
              <a:rPr lang="lo-LA" sz="1600" dirty="0">
                <a:latin typeface="Phetsarath OT" panose="02000500000000000001" pitchFamily="2" charset="2"/>
                <a:ea typeface="Phetsarath OT" panose="02000500000000000001" pitchFamily="2" charset="2"/>
                <a:cs typeface="Phetsarath OT" panose="02000500000000000001" pitchFamily="2" charset="2"/>
              </a:rPr>
              <a:t>ໂຄງການໂພຊະນາການ, </a:t>
            </a:r>
            <a:r>
              <a:rPr lang="en-US" sz="1600" dirty="0">
                <a:latin typeface="Phetsarath OT" panose="02000500000000000001" pitchFamily="2" charset="2"/>
                <a:ea typeface="Phetsarath OT" panose="02000500000000000001" pitchFamily="2" charset="2"/>
                <a:cs typeface="Phetsarath OT" panose="02000500000000000001" pitchFamily="2" charset="2"/>
              </a:rPr>
              <a:t>WASH, Health, </a:t>
            </a:r>
            <a:r>
              <a:rPr lang="lo-LA" sz="1600" dirty="0">
                <a:latin typeface="Phetsarath OT" panose="02000500000000000001" pitchFamily="2" charset="2"/>
                <a:ea typeface="Phetsarath OT" panose="02000500000000000001" pitchFamily="2" charset="2"/>
                <a:cs typeface="Phetsarath OT" panose="02000500000000000001" pitchFamily="2" charset="2"/>
              </a:rPr>
              <a:t>ໂພຊະນາການ; ການປັບປຸງນະໂຍບາຍການລ້ຽງລູກດ້ວຍນໍ້ານົມແມ່ພາຍໃນອົງກອນ- </a:t>
            </a:r>
            <a:r>
              <a:rPr lang="en-US" sz="1600" dirty="0">
                <a:latin typeface="Phetsarath OT" panose="02000500000000000001" pitchFamily="2" charset="2"/>
                <a:ea typeface="Phetsarath OT" panose="02000500000000000001" pitchFamily="2" charset="2"/>
                <a:cs typeface="Phetsarath OT" panose="02000500000000000001" pitchFamily="2" charset="2"/>
              </a:rPr>
              <a:t>WVIL</a:t>
            </a:r>
            <a:endParaRPr lang="lo-LA" sz="1600" dirty="0">
              <a:latin typeface="Phetsarath OT" panose="02000500000000000001" pitchFamily="2" charset="2"/>
              <a:ea typeface="Phetsarath OT" panose="02000500000000000001" pitchFamily="2" charset="2"/>
              <a:cs typeface="Phetsarath OT" panose="02000500000000000001" pitchFamily="2" charset="2"/>
            </a:endParaRPr>
          </a:p>
          <a:p>
            <a:pPr marL="0" indent="0">
              <a:buNone/>
            </a:pPr>
            <a:r>
              <a:rPr lang="lo-LA" sz="1600" dirty="0">
                <a:latin typeface="Phetsarath OT" panose="02000500000000000001" pitchFamily="2" charset="2"/>
                <a:ea typeface="Phetsarath OT" panose="02000500000000000001" pitchFamily="2" charset="2"/>
                <a:cs typeface="Phetsarath OT" panose="02000500000000000001" pitchFamily="2" charset="2"/>
              </a:rPr>
              <a:t>ແລະ ອື່ນໆ…</a:t>
            </a:r>
          </a:p>
        </p:txBody>
      </p:sp>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1006816" y="516194"/>
            <a:ext cx="10515600" cy="743239"/>
          </a:xfrm>
        </p:spPr>
        <p:txBody>
          <a:bodyPr>
            <a:normAutofit fontScale="90000"/>
          </a:bodyPr>
          <a:lstStyle/>
          <a:p>
            <a:r>
              <a:rPr lang="en-US" sz="28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Key points from SUN CSA NWG Meeting on 15 November 2023</a:t>
            </a:r>
            <a:br>
              <a:rPr lang="en-US" sz="28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br>
            <a:endParaRPr lang="en-US" sz="2800" dirty="0">
              <a:solidFill>
                <a:srgbClr val="FFC000"/>
              </a:solidFill>
              <a:latin typeface="Phetsarath OT" panose="02000500000000000001" pitchFamily="2" charset="2"/>
              <a:ea typeface="Phetsarath OT" panose="02000500000000000001" pitchFamily="2" charset="2"/>
              <a:cs typeface="Phetsarath OT" panose="02000500000000000001" pitchFamily="2" charset="2"/>
            </a:endParaRPr>
          </a:p>
        </p:txBody>
      </p:sp>
      <p:sp>
        <p:nvSpPr>
          <p:cNvPr id="5" name="Content Placeholder 2">
            <a:extLst>
              <a:ext uri="{FF2B5EF4-FFF2-40B4-BE49-F238E27FC236}">
                <a16:creationId xmlns:a16="http://schemas.microsoft.com/office/drawing/2014/main" id="{352DA52B-57DB-49B7-AA22-DF4E825EFB55}"/>
              </a:ext>
            </a:extLst>
          </p:cNvPr>
          <p:cNvSpPr txBox="1">
            <a:spLocks/>
          </p:cNvSpPr>
          <p:nvPr/>
        </p:nvSpPr>
        <p:spPr>
          <a:xfrm>
            <a:off x="6264616" y="1259434"/>
            <a:ext cx="5415235" cy="54510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mj-lt"/>
              <a:buAutoNum type="arabicParenR"/>
            </a:pPr>
            <a:r>
              <a:rPr lang="en-US" sz="1500" dirty="0">
                <a:solidFill>
                  <a:schemeClr val="accent1">
                    <a:lumMod val="75000"/>
                  </a:schemeClr>
                </a:solidFill>
                <a:latin typeface="Calibri" panose="020F0502020204030204" pitchFamily="34" charset="0"/>
                <a:ea typeface="Phetsarath OT" panose="02000500000000000001" pitchFamily="2" charset="2"/>
                <a:cs typeface="Calibri" panose="020F0502020204030204" pitchFamily="34" charset="0"/>
              </a:rPr>
              <a:t>SUN CSA Workplace Breastfeeding Campaign (Staff Workplace Breastfeeding</a:t>
            </a:r>
            <a:r>
              <a:rPr lang="lo-LA" sz="1500" dirty="0">
                <a:solidFill>
                  <a:schemeClr val="accent1">
                    <a:lumMod val="75000"/>
                  </a:schemeClr>
                </a:solidFill>
                <a:latin typeface="Calibri" panose="020F0502020204030204" pitchFamily="34" charset="0"/>
                <a:ea typeface="Phetsarath OT" panose="02000500000000000001" pitchFamily="2" charset="2"/>
                <a:cs typeface="Phetsarath OT" panose="02000500000000000001" pitchFamily="2" charset="2"/>
              </a:rPr>
              <a:t> </a:t>
            </a:r>
            <a:r>
              <a:rPr lang="en-US" sz="1500" dirty="0">
                <a:solidFill>
                  <a:schemeClr val="accent1">
                    <a:lumMod val="75000"/>
                  </a:schemeClr>
                </a:solidFill>
                <a:latin typeface="Calibri" panose="020F0502020204030204" pitchFamily="34" charset="0"/>
                <a:ea typeface="Phetsarath OT" panose="02000500000000000001" pitchFamily="2" charset="2"/>
                <a:cs typeface="Calibri" panose="020F0502020204030204" pitchFamily="34" charset="0"/>
              </a:rPr>
              <a:t>Survey Result, SUN Laos Workplace Breastfeeding Awards TOR- open to all employer, Posters).</a:t>
            </a:r>
          </a:p>
          <a:p>
            <a:pPr marL="342900" indent="-342900">
              <a:buFont typeface="+mj-lt"/>
              <a:buAutoNum type="arabicParenR"/>
            </a:pPr>
            <a:r>
              <a:rPr lang="en-US" sz="1500" dirty="0">
                <a:solidFill>
                  <a:schemeClr val="accent1">
                    <a:lumMod val="75000"/>
                  </a:schemeClr>
                </a:solidFill>
                <a:latin typeface="Calibri" panose="020F0502020204030204" pitchFamily="34" charset="0"/>
                <a:ea typeface="Phetsarath OT" panose="02000500000000000001" pitchFamily="2" charset="2"/>
                <a:cs typeface="Calibri" panose="020F0502020204030204" pitchFamily="34" charset="0"/>
              </a:rPr>
              <a:t>SUN CSA Laos Annual Members survey 2023- Asked members to response the survey.</a:t>
            </a:r>
          </a:p>
          <a:p>
            <a:pPr marL="342900" indent="-342900">
              <a:buFont typeface="+mj-lt"/>
              <a:buAutoNum type="arabicParenR"/>
            </a:pPr>
            <a:r>
              <a:rPr lang="en-US" sz="1500" dirty="0">
                <a:solidFill>
                  <a:schemeClr val="accent1">
                    <a:lumMod val="75000"/>
                  </a:schemeClr>
                </a:solidFill>
                <a:latin typeface="Calibri" panose="020F0502020204030204" pitchFamily="34" charset="0"/>
                <a:ea typeface="Phetsarath OT" panose="02000500000000000001" pitchFamily="2" charset="2"/>
                <a:cs typeface="Calibri" panose="020F0502020204030204" pitchFamily="34" charset="0"/>
              </a:rPr>
              <a:t>How does the secretariat promote your Food and Nutrition Insecurity response.</a:t>
            </a:r>
          </a:p>
          <a:p>
            <a:pPr marL="342900" indent="-342900">
              <a:buFont typeface="+mj-lt"/>
              <a:buAutoNum type="arabicParenR"/>
            </a:pPr>
            <a:r>
              <a:rPr lang="en-US" sz="1500" dirty="0">
                <a:solidFill>
                  <a:schemeClr val="accent1">
                    <a:lumMod val="75000"/>
                  </a:schemeClr>
                </a:solidFill>
                <a:latin typeface="Calibri" panose="020F0502020204030204" pitchFamily="34" charset="0"/>
                <a:ea typeface="Phetsarath OT" panose="02000500000000000001" pitchFamily="2" charset="2"/>
                <a:cs typeface="Calibri" panose="020F0502020204030204" pitchFamily="34" charset="0"/>
              </a:rPr>
              <a:t>Members update</a:t>
            </a:r>
          </a:p>
          <a:p>
            <a:pPr marL="631825" indent="-342900"/>
            <a:r>
              <a:rPr lang="en-US" sz="1500" dirty="0">
                <a:solidFill>
                  <a:schemeClr val="accent1">
                    <a:lumMod val="75000"/>
                  </a:schemeClr>
                </a:solidFill>
                <a:latin typeface="Calibri" panose="020F0502020204030204" pitchFamily="34" charset="0"/>
                <a:ea typeface="Phetsarath OT" panose="02000500000000000001" pitchFamily="2" charset="2"/>
                <a:cs typeface="Calibri" panose="020F0502020204030204" pitchFamily="34" charset="0"/>
              </a:rPr>
              <a:t>LANN &amp; SILAN Project- ARMI</a:t>
            </a:r>
          </a:p>
          <a:p>
            <a:pPr marL="631825" indent="-342900"/>
            <a:r>
              <a:rPr lang="en-US" sz="1500" dirty="0">
                <a:solidFill>
                  <a:schemeClr val="accent1">
                    <a:lumMod val="75000"/>
                  </a:schemeClr>
                </a:solidFill>
                <a:latin typeface="Calibri" panose="020F0502020204030204" pitchFamily="34" charset="0"/>
                <a:ea typeface="Phetsarath OT" panose="02000500000000000001" pitchFamily="2" charset="2"/>
                <a:cs typeface="Calibri" panose="020F0502020204030204" pitchFamily="34" charset="0"/>
              </a:rPr>
              <a:t>Health care access and family planning – PSI</a:t>
            </a:r>
          </a:p>
          <a:p>
            <a:pPr marL="631825" indent="-342900"/>
            <a:r>
              <a:rPr lang="en-US" sz="1500" dirty="0">
                <a:solidFill>
                  <a:schemeClr val="accent1">
                    <a:lumMod val="75000"/>
                  </a:schemeClr>
                </a:solidFill>
                <a:latin typeface="Calibri" panose="020F0502020204030204" pitchFamily="34" charset="0"/>
                <a:ea typeface="Phetsarath OT" panose="02000500000000000001" pitchFamily="2" charset="2"/>
                <a:cs typeface="Calibri" panose="020F0502020204030204" pitchFamily="34" charset="0"/>
              </a:rPr>
              <a:t>WASH, Agriculture, Nutrition Projects – SNV</a:t>
            </a:r>
          </a:p>
          <a:p>
            <a:pPr marL="631825" indent="-342900"/>
            <a:r>
              <a:rPr lang="en-US" sz="1500" dirty="0">
                <a:solidFill>
                  <a:schemeClr val="accent1">
                    <a:lumMod val="75000"/>
                  </a:schemeClr>
                </a:solidFill>
                <a:latin typeface="Calibri" panose="020F0502020204030204" pitchFamily="34" charset="0"/>
                <a:ea typeface="Phetsarath OT" panose="02000500000000000001" pitchFamily="2" charset="2"/>
                <a:cs typeface="Calibri" panose="020F0502020204030204" pitchFamily="34" charset="0"/>
              </a:rPr>
              <a:t>Promote food security – SAMDA</a:t>
            </a:r>
          </a:p>
          <a:p>
            <a:pPr marL="631825" indent="-342900"/>
            <a:r>
              <a:rPr lang="en-US" sz="1500" dirty="0">
                <a:solidFill>
                  <a:schemeClr val="accent1">
                    <a:lumMod val="75000"/>
                  </a:schemeClr>
                </a:solidFill>
                <a:latin typeface="Calibri" panose="020F0502020204030204" pitchFamily="34" charset="0"/>
                <a:ea typeface="Phetsarath OT" panose="02000500000000000001" pitchFamily="2" charset="2"/>
                <a:cs typeface="Calibri" panose="020F0502020204030204" pitchFamily="34" charset="0"/>
              </a:rPr>
              <a:t>Health &amp; Nutrition Project- the first 1000 days, resolution for digital marketing of breastmilk; monitoring for mother healthy, baby strong, social behavior change – CARE</a:t>
            </a:r>
          </a:p>
          <a:p>
            <a:pPr marL="631825" indent="-342900"/>
            <a:r>
              <a:rPr lang="en-US" sz="1500" dirty="0">
                <a:solidFill>
                  <a:schemeClr val="accent1">
                    <a:lumMod val="75000"/>
                  </a:schemeClr>
                </a:solidFill>
                <a:latin typeface="Calibri" panose="020F0502020204030204" pitchFamily="34" charset="0"/>
                <a:ea typeface="Phetsarath OT" panose="02000500000000000001" pitchFamily="2" charset="2"/>
                <a:cs typeface="Calibri" panose="020F0502020204030204" pitchFamily="34" charset="0"/>
              </a:rPr>
              <a:t>Nutrition, WASH, Health, Nutrition Project; improve internal breastfeeding policy - WVIL</a:t>
            </a:r>
          </a:p>
          <a:p>
            <a:pPr marL="0" indent="0">
              <a:buNone/>
            </a:pPr>
            <a:r>
              <a:rPr lang="en-US" sz="1500" dirty="0" err="1">
                <a:solidFill>
                  <a:schemeClr val="accent1">
                    <a:lumMod val="75000"/>
                  </a:schemeClr>
                </a:solidFill>
                <a:latin typeface="Calibri" panose="020F0502020204030204" pitchFamily="34" charset="0"/>
                <a:ea typeface="Phetsarath OT" panose="02000500000000000001" pitchFamily="2" charset="2"/>
                <a:cs typeface="Calibri" panose="020F0502020204030204" pitchFamily="34" charset="0"/>
              </a:rPr>
              <a:t>Etc</a:t>
            </a:r>
            <a:r>
              <a:rPr lang="en-US" sz="1500" dirty="0">
                <a:solidFill>
                  <a:schemeClr val="accent1">
                    <a:lumMod val="75000"/>
                  </a:schemeClr>
                </a:solidFill>
                <a:latin typeface="Calibri" panose="020F0502020204030204" pitchFamily="34" charset="0"/>
                <a:ea typeface="Phetsarath OT" panose="02000500000000000001" pitchFamily="2" charset="2"/>
                <a:cs typeface="Calibri" panose="020F0502020204030204" pitchFamily="34" charset="0"/>
              </a:rPr>
              <a:t>…</a:t>
            </a:r>
            <a:endParaRPr lang="lo-LA" sz="1500" dirty="0">
              <a:solidFill>
                <a:schemeClr val="accent1">
                  <a:lumMod val="75000"/>
                </a:schemeClr>
              </a:solidFill>
              <a:latin typeface="Calibri" panose="020F0502020204030204" pitchFamily="34" charset="0"/>
              <a:ea typeface="Phetsarath OT" panose="02000500000000000001" pitchFamily="2" charset="2"/>
              <a:cs typeface="Phetsarath OT" panose="02000500000000000001" pitchFamily="2" charset="2"/>
            </a:endParaRPr>
          </a:p>
          <a:p>
            <a:pPr marL="738188"/>
            <a:endParaRPr lang="en-US" sz="1500" dirty="0">
              <a:solidFill>
                <a:schemeClr val="accent1">
                  <a:lumMod val="75000"/>
                </a:schemeClr>
              </a:solidFill>
              <a:latin typeface="Calibri" panose="020F0502020204030204" pitchFamily="34" charset="0"/>
              <a:ea typeface="Phetsarath OT" panose="02000500000000000001" pitchFamily="2" charset="2"/>
              <a:cs typeface="Calibri" panose="020F0502020204030204" pitchFamily="34" charset="0"/>
            </a:endParaRPr>
          </a:p>
        </p:txBody>
      </p:sp>
    </p:spTree>
    <p:extLst>
      <p:ext uri="{BB962C8B-B14F-4D97-AF65-F5344CB8AC3E}">
        <p14:creationId xmlns:p14="http://schemas.microsoft.com/office/powerpoint/2010/main" val="2919330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1A7D2D-1C83-4EB6-BB74-A4121ED73C07}"/>
              </a:ext>
            </a:extLst>
          </p:cNvPr>
          <p:cNvSpPr>
            <a:spLocks noGrp="1"/>
          </p:cNvSpPr>
          <p:nvPr>
            <p:ph idx="1"/>
          </p:nvPr>
        </p:nvSpPr>
        <p:spPr>
          <a:xfrm>
            <a:off x="343533" y="1259433"/>
            <a:ext cx="5583852" cy="5236617"/>
          </a:xfrm>
        </p:spPr>
        <p:txBody>
          <a:bodyPr>
            <a:noAutofit/>
          </a:bodyPr>
          <a:lstStyle/>
          <a:p>
            <a:pPr marL="350838" indent="0">
              <a:buNone/>
            </a:pPr>
            <a:endParaRPr lang="lo-LA" sz="2000" dirty="0">
              <a:latin typeface="Phetsarath OT" panose="02000500000000000001" pitchFamily="2" charset="2"/>
              <a:ea typeface="Phetsarath OT" panose="02000500000000000001" pitchFamily="2" charset="2"/>
              <a:cs typeface="Phetsarath OT" panose="02000500000000000001" pitchFamily="2" charset="2"/>
            </a:endParaRPr>
          </a:p>
          <a:p>
            <a:pPr marL="738188"/>
            <a:endParaRPr lang="en-US" sz="2000" dirty="0">
              <a:ea typeface="Phetsarath OT" panose="02000500000000000001" pitchFamily="2" charset="2"/>
              <a:cs typeface="Phetsarath OT" panose="02000500000000000001" pitchFamily="2" charset="2"/>
            </a:endParaRPr>
          </a:p>
        </p:txBody>
      </p:sp>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469557" y="361950"/>
            <a:ext cx="11252886" cy="743239"/>
          </a:xfrm>
        </p:spPr>
        <p:txBody>
          <a:bodyPr>
            <a:noAutofit/>
          </a:bodyPr>
          <a:lstStyle/>
          <a:p>
            <a:r>
              <a:rPr lang="en-US" sz="32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SUN CSA Workplace Breastfeeding Campaign</a:t>
            </a:r>
            <a:endParaRPr lang="en-US" sz="3200" dirty="0">
              <a:solidFill>
                <a:srgbClr val="FFC000"/>
              </a:solidFill>
              <a:latin typeface="Phetsarath OT" panose="02000500000000000001" pitchFamily="2" charset="2"/>
              <a:ea typeface="Phetsarath OT" panose="02000500000000000001" pitchFamily="2" charset="2"/>
              <a:cs typeface="Phetsarath OT" panose="02000500000000000001" pitchFamily="2" charset="2"/>
            </a:endParaRPr>
          </a:p>
        </p:txBody>
      </p:sp>
      <p:sp>
        <p:nvSpPr>
          <p:cNvPr id="5" name="Content Placeholder 2">
            <a:extLst>
              <a:ext uri="{FF2B5EF4-FFF2-40B4-BE49-F238E27FC236}">
                <a16:creationId xmlns:a16="http://schemas.microsoft.com/office/drawing/2014/main" id="{352DA52B-57DB-49B7-AA22-DF4E825EFB55}"/>
              </a:ext>
            </a:extLst>
          </p:cNvPr>
          <p:cNvSpPr txBox="1">
            <a:spLocks/>
          </p:cNvSpPr>
          <p:nvPr/>
        </p:nvSpPr>
        <p:spPr>
          <a:xfrm>
            <a:off x="5094515" y="1278483"/>
            <a:ext cx="6753952" cy="54101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o-LA" sz="2400" b="1" dirty="0">
                <a:ea typeface="Phetsarath OT" panose="02000500000000000001" pitchFamily="2" charset="2"/>
                <a:cs typeface="Phetsarath OT" panose="02000500000000000001" pitchFamily="2" charset="2"/>
              </a:rPr>
              <a:t>ພວກເຮົາເລີ່ມໂຄສະນາເຜີຍແຜ່ໃຫ້ບ່ອນເຮັດວຽກຫຼາຍໆບ່ອນໃນລາວເຂົ້າຮ່ວມ. </a:t>
            </a:r>
          </a:p>
          <a:p>
            <a:r>
              <a:rPr lang="en-US" sz="2400" dirty="0">
                <a:ea typeface="Phetsarath OT" panose="02000500000000000001" pitchFamily="2" charset="2"/>
                <a:cs typeface="Phetsarath OT" panose="02000500000000000001" pitchFamily="2" charset="2"/>
              </a:rPr>
              <a:t>TOR </a:t>
            </a:r>
            <a:r>
              <a:rPr lang="lo-LA" sz="2400" dirty="0">
                <a:ea typeface="Phetsarath OT" panose="02000500000000000001" pitchFamily="2" charset="2"/>
                <a:cs typeface="Phetsarath OT" panose="02000500000000000001" pitchFamily="2" charset="2"/>
              </a:rPr>
              <a:t>ໄດ້ຖືກເຫັນດີໂດຍ </a:t>
            </a:r>
            <a:r>
              <a:rPr lang="en-US" sz="2400" dirty="0">
                <a:ea typeface="Phetsarath OT" panose="02000500000000000001" pitchFamily="2" charset="2"/>
                <a:cs typeface="Phetsarath OT" panose="02000500000000000001" pitchFamily="2" charset="2"/>
              </a:rPr>
              <a:t>SUN  </a:t>
            </a:r>
            <a:r>
              <a:rPr lang="lo-LA" sz="2400" dirty="0">
                <a:ea typeface="Phetsarath OT" panose="02000500000000000001" pitchFamily="2" charset="2"/>
                <a:cs typeface="Phetsarath OT" panose="02000500000000000001" pitchFamily="2" charset="2"/>
              </a:rPr>
              <a:t>ລາວ ໃນກອງປະຊຸມວັນທີ 16 ມັງກອນ 2024. ຕອນນີ້ເປີດໃຫ້ບັນດາບ່ອນເຮັດວຽກໃນລາວເຂົ້າຮ່ວມ.</a:t>
            </a:r>
          </a:p>
          <a:p>
            <a:r>
              <a:rPr lang="lo-LA" sz="2400" dirty="0">
                <a:ea typeface="Phetsarath OT" panose="02000500000000000001" pitchFamily="2" charset="2"/>
                <a:cs typeface="Phetsarath OT" panose="02000500000000000001" pitchFamily="2" charset="2"/>
              </a:rPr>
              <a:t>ບໍລິສັດດິບຫວູ ຈຳກັດ ໃນການເປັນບໍລິສັດເອກະຊົນແຫ່ງທຳອິດ ໄດ້ຮັບລາງວັນຂັ້ນສຸງສຸດຈາກ </a:t>
            </a:r>
            <a:r>
              <a:rPr lang="en-US" sz="2400" dirty="0">
                <a:ea typeface="Phetsarath OT" panose="02000500000000000001" pitchFamily="2" charset="2"/>
                <a:cs typeface="Phetsarath OT" panose="02000500000000000001" pitchFamily="2" charset="2"/>
              </a:rPr>
              <a:t>SUN CSA</a:t>
            </a:r>
            <a:endParaRPr lang="lo-LA" sz="2400" dirty="0">
              <a:ea typeface="Phetsarath OT" panose="02000500000000000001" pitchFamily="2" charset="2"/>
              <a:cs typeface="Phetsarath OT" panose="02000500000000000001" pitchFamily="2" charset="2"/>
            </a:endParaRPr>
          </a:p>
          <a:p>
            <a:pPr marL="0" indent="0">
              <a:buNone/>
            </a:pPr>
            <a:r>
              <a:rPr lang="en-US" sz="2400" b="1" dirty="0">
                <a:solidFill>
                  <a:schemeClr val="accent1">
                    <a:lumMod val="75000"/>
                  </a:schemeClr>
                </a:solidFill>
                <a:ea typeface="Phetsarath OT" panose="02000500000000000001" pitchFamily="2" charset="2"/>
                <a:cs typeface="Phetsarath OT" panose="02000500000000000001" pitchFamily="2" charset="2"/>
              </a:rPr>
              <a:t>We now start encouraging more orgs to attend.</a:t>
            </a:r>
          </a:p>
          <a:p>
            <a:r>
              <a:rPr lang="en-US" sz="2400" dirty="0">
                <a:solidFill>
                  <a:schemeClr val="accent1">
                    <a:lumMod val="75000"/>
                  </a:schemeClr>
                </a:solidFill>
                <a:ea typeface="Phetsarath OT" panose="02000500000000000001" pitchFamily="2" charset="2"/>
                <a:cs typeface="Phetsarath OT" panose="02000500000000000001" pitchFamily="2" charset="2"/>
              </a:rPr>
              <a:t>The TOR is agreed by SUN Laos during the meeting on 16 Jan 2024. It’s opened for all workplace in Laos.</a:t>
            </a:r>
          </a:p>
          <a:p>
            <a:r>
              <a:rPr lang="en-US" sz="2400" dirty="0">
                <a:solidFill>
                  <a:schemeClr val="accent1">
                    <a:lumMod val="75000"/>
                  </a:schemeClr>
                </a:solidFill>
                <a:ea typeface="Phetsarath OT" panose="02000500000000000001" pitchFamily="2" charset="2"/>
                <a:cs typeface="Phetsarath OT" panose="02000500000000000001" pitchFamily="2" charset="2"/>
              </a:rPr>
              <a:t>Diep Vu Co., Ltd., the first private company to receive the SUN CSA Laos Platinum Award.</a:t>
            </a:r>
          </a:p>
          <a:p>
            <a:pPr marL="400050" indent="-400050">
              <a:buNone/>
            </a:pPr>
            <a:endParaRPr lang="en-US" sz="2400" dirty="0">
              <a:solidFill>
                <a:schemeClr val="accent1">
                  <a:lumMod val="75000"/>
                </a:schemeClr>
              </a:solidFill>
              <a:ea typeface="Phetsarath OT" panose="02000500000000000001" pitchFamily="2" charset="2"/>
              <a:cs typeface="Phetsarath OT" panose="02000500000000000001" pitchFamily="2" charset="2"/>
            </a:endParaRPr>
          </a:p>
        </p:txBody>
      </p:sp>
      <p:pic>
        <p:nvPicPr>
          <p:cNvPr id="2" name="Picture 1">
            <a:extLst>
              <a:ext uri="{FF2B5EF4-FFF2-40B4-BE49-F238E27FC236}">
                <a16:creationId xmlns:a16="http://schemas.microsoft.com/office/drawing/2014/main" id="{A626F2F9-8DED-4534-9B23-E0E9F6F33AF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9557" y="1001335"/>
            <a:ext cx="4066518" cy="5752811"/>
          </a:xfrm>
          <a:prstGeom prst="rect">
            <a:avLst/>
          </a:prstGeom>
        </p:spPr>
      </p:pic>
    </p:spTree>
    <p:extLst>
      <p:ext uri="{BB962C8B-B14F-4D97-AF65-F5344CB8AC3E}">
        <p14:creationId xmlns:p14="http://schemas.microsoft.com/office/powerpoint/2010/main" val="1886793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469557" y="361950"/>
            <a:ext cx="11252886" cy="743239"/>
          </a:xfrm>
        </p:spPr>
        <p:txBody>
          <a:bodyPr>
            <a:noAutofit/>
          </a:bodyPr>
          <a:lstStyle/>
          <a:p>
            <a:r>
              <a:rPr lang="en-US" sz="32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SUN CSA Workplace Breastfeeding Campaign</a:t>
            </a:r>
            <a:endParaRPr lang="en-US" sz="3200" dirty="0">
              <a:solidFill>
                <a:srgbClr val="FFC000"/>
              </a:solidFill>
              <a:latin typeface="Phetsarath OT" panose="02000500000000000001" pitchFamily="2" charset="2"/>
              <a:ea typeface="Phetsarath OT" panose="02000500000000000001" pitchFamily="2" charset="2"/>
              <a:cs typeface="Phetsarath OT" panose="02000500000000000001" pitchFamily="2" charset="2"/>
            </a:endParaRPr>
          </a:p>
        </p:txBody>
      </p:sp>
      <p:sp>
        <p:nvSpPr>
          <p:cNvPr id="5" name="Content Placeholder 2">
            <a:extLst>
              <a:ext uri="{FF2B5EF4-FFF2-40B4-BE49-F238E27FC236}">
                <a16:creationId xmlns:a16="http://schemas.microsoft.com/office/drawing/2014/main" id="{352DA52B-57DB-49B7-AA22-DF4E825EFB55}"/>
              </a:ext>
            </a:extLst>
          </p:cNvPr>
          <p:cNvSpPr txBox="1">
            <a:spLocks/>
          </p:cNvSpPr>
          <p:nvPr/>
        </p:nvSpPr>
        <p:spPr>
          <a:xfrm>
            <a:off x="5094515" y="1278483"/>
            <a:ext cx="6753952" cy="54101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o-LA" sz="2500" b="1" dirty="0">
                <a:ea typeface="Phetsarath OT" panose="02000500000000000001" pitchFamily="2" charset="2"/>
                <a:cs typeface="Phetsarath OT" panose="02000500000000000001" pitchFamily="2" charset="2"/>
              </a:rPr>
              <a:t>ແຜນໃນເດືອນຕໍ່ໜ້າແມ່ນຫຍັງ? </a:t>
            </a:r>
          </a:p>
          <a:p>
            <a:r>
              <a:rPr lang="lo-LA" sz="2500" dirty="0">
                <a:ea typeface="Phetsarath OT" panose="02000500000000000001" pitchFamily="2" charset="2"/>
                <a:cs typeface="Phetsarath OT" panose="02000500000000000001" pitchFamily="2" charset="2"/>
              </a:rPr>
              <a:t>ລະບຸພາກທຸລະກິດ ທີ່ເປັນເປົ້າໝາຍ.</a:t>
            </a:r>
          </a:p>
          <a:p>
            <a:r>
              <a:rPr lang="lo-LA" sz="2500" dirty="0">
                <a:ea typeface="Phetsarath OT" panose="02000500000000000001" pitchFamily="2" charset="2"/>
                <a:cs typeface="Phetsarath OT" panose="02000500000000000001" pitchFamily="2" charset="2"/>
              </a:rPr>
              <a:t>ຈັດກອງປະຊຸມຮ່ວມກັບພາກທຸລະກິດ, ແບ່ງຕາມປະເພດທຸລະກິດ. ຄາດວ່າ 4 ກອງປະຊຸມ ນັບຈາກນີ້ຈົນຮອດເດືອນພຶດສະພາ 2024. </a:t>
            </a:r>
          </a:p>
          <a:p>
            <a:pPr marL="0" indent="0">
              <a:buNone/>
            </a:pPr>
            <a:endParaRPr lang="lo-LA" sz="2500" dirty="0">
              <a:ea typeface="Phetsarath OT" panose="02000500000000000001" pitchFamily="2" charset="2"/>
              <a:cs typeface="Phetsarath OT" panose="02000500000000000001" pitchFamily="2" charset="2"/>
            </a:endParaRPr>
          </a:p>
          <a:p>
            <a:pPr marL="0" indent="0">
              <a:buNone/>
            </a:pPr>
            <a:r>
              <a:rPr lang="en-US" sz="2500" b="1" dirty="0">
                <a:solidFill>
                  <a:schemeClr val="accent1">
                    <a:lumMod val="75000"/>
                  </a:schemeClr>
                </a:solidFill>
                <a:ea typeface="Phetsarath OT" panose="02000500000000000001" pitchFamily="2" charset="2"/>
                <a:cs typeface="Phetsarath OT" panose="02000500000000000001" pitchFamily="2" charset="2"/>
              </a:rPr>
              <a:t>What are the plans for the coming months?</a:t>
            </a:r>
          </a:p>
          <a:p>
            <a:r>
              <a:rPr lang="en-US" sz="2500" dirty="0">
                <a:solidFill>
                  <a:schemeClr val="accent1">
                    <a:lumMod val="75000"/>
                  </a:schemeClr>
                </a:solidFill>
                <a:ea typeface="Phetsarath OT" panose="02000500000000000001" pitchFamily="2" charset="2"/>
                <a:cs typeface="Phetsarath OT" panose="02000500000000000001" pitchFamily="2" charset="2"/>
              </a:rPr>
              <a:t>Identify the types of business/enterprises.</a:t>
            </a:r>
            <a:endParaRPr lang="lo-LA" sz="2500" dirty="0">
              <a:solidFill>
                <a:schemeClr val="accent1">
                  <a:lumMod val="75000"/>
                </a:schemeClr>
              </a:solidFill>
              <a:ea typeface="Phetsarath OT" panose="02000500000000000001" pitchFamily="2" charset="2"/>
              <a:cs typeface="Phetsarath OT" panose="02000500000000000001" pitchFamily="2" charset="2"/>
            </a:endParaRPr>
          </a:p>
          <a:p>
            <a:r>
              <a:rPr lang="en-US" sz="2500" dirty="0">
                <a:solidFill>
                  <a:schemeClr val="accent1">
                    <a:lumMod val="75000"/>
                  </a:schemeClr>
                </a:solidFill>
                <a:ea typeface="Phetsarath OT" panose="02000500000000000001" pitchFamily="2" charset="2"/>
                <a:cs typeface="Phetsarath OT" panose="02000500000000000001" pitchFamily="2" charset="2"/>
              </a:rPr>
              <a:t>Organize different meeting with different types of business/enterprises</a:t>
            </a:r>
            <a:r>
              <a:rPr lang="lo-LA" sz="2500" dirty="0">
                <a:solidFill>
                  <a:schemeClr val="accent1">
                    <a:lumMod val="75000"/>
                  </a:schemeClr>
                </a:solidFill>
                <a:ea typeface="Phetsarath OT" panose="02000500000000000001" pitchFamily="2" charset="2"/>
                <a:cs typeface="Phetsarath OT" panose="02000500000000000001" pitchFamily="2" charset="2"/>
              </a:rPr>
              <a:t> </a:t>
            </a:r>
            <a:r>
              <a:rPr lang="en-US" sz="2500" dirty="0">
                <a:solidFill>
                  <a:schemeClr val="accent1">
                    <a:lumMod val="75000"/>
                  </a:schemeClr>
                </a:solidFill>
                <a:ea typeface="Phetsarath OT" panose="02000500000000000001" pitchFamily="2" charset="2"/>
                <a:cs typeface="Phetsarath OT" panose="02000500000000000001" pitchFamily="2" charset="2"/>
              </a:rPr>
              <a:t>to encourage them to participate the award. Aim for 4 meetings from now until May 2024.</a:t>
            </a:r>
          </a:p>
        </p:txBody>
      </p:sp>
      <p:pic>
        <p:nvPicPr>
          <p:cNvPr id="3" name="Picture 2">
            <a:extLst>
              <a:ext uri="{FF2B5EF4-FFF2-40B4-BE49-F238E27FC236}">
                <a16:creationId xmlns:a16="http://schemas.microsoft.com/office/drawing/2014/main" id="{99CD68BC-90FA-4BA5-B2AA-5FCB52AA21C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0234" y="1080385"/>
            <a:ext cx="3961766" cy="5608297"/>
          </a:xfrm>
          <a:prstGeom prst="rect">
            <a:avLst/>
          </a:prstGeom>
        </p:spPr>
      </p:pic>
    </p:spTree>
    <p:extLst>
      <p:ext uri="{BB962C8B-B14F-4D97-AF65-F5344CB8AC3E}">
        <p14:creationId xmlns:p14="http://schemas.microsoft.com/office/powerpoint/2010/main" val="2632525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469557" y="361950"/>
            <a:ext cx="11252886" cy="743239"/>
          </a:xfrm>
        </p:spPr>
        <p:txBody>
          <a:bodyPr>
            <a:noAutofit/>
          </a:bodyPr>
          <a:lstStyle/>
          <a:p>
            <a:r>
              <a:rPr lang="en-US" sz="32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SUN CSA Workplace Breastfeeding Campaign</a:t>
            </a:r>
            <a:endParaRPr lang="en-US" sz="3200" dirty="0">
              <a:solidFill>
                <a:srgbClr val="FFC000"/>
              </a:solidFill>
              <a:latin typeface="Phetsarath OT" panose="02000500000000000001" pitchFamily="2" charset="2"/>
              <a:ea typeface="Phetsarath OT" panose="02000500000000000001" pitchFamily="2" charset="2"/>
              <a:cs typeface="Phetsarath OT" panose="02000500000000000001" pitchFamily="2" charset="2"/>
            </a:endParaRPr>
          </a:p>
        </p:txBody>
      </p:sp>
      <p:sp>
        <p:nvSpPr>
          <p:cNvPr id="5" name="Content Placeholder 2">
            <a:extLst>
              <a:ext uri="{FF2B5EF4-FFF2-40B4-BE49-F238E27FC236}">
                <a16:creationId xmlns:a16="http://schemas.microsoft.com/office/drawing/2014/main" id="{352DA52B-57DB-49B7-AA22-DF4E825EFB55}"/>
              </a:ext>
            </a:extLst>
          </p:cNvPr>
          <p:cNvSpPr txBox="1">
            <a:spLocks/>
          </p:cNvSpPr>
          <p:nvPr/>
        </p:nvSpPr>
        <p:spPr>
          <a:xfrm>
            <a:off x="595582" y="1105189"/>
            <a:ext cx="10995783" cy="55834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o-LA" sz="1700" b="1" dirty="0">
                <a:ea typeface="Phetsarath OT" panose="02000500000000000001" pitchFamily="2" charset="2"/>
                <a:cs typeface="Phetsarath OT" panose="02000500000000000001" pitchFamily="2" charset="2"/>
              </a:rPr>
              <a:t>ທ່ານສາມາດເຂົ້າຮ່ວມໄດ້ແບບໃດແດ່? </a:t>
            </a:r>
          </a:p>
          <a:p>
            <a:r>
              <a:rPr lang="lo-LA" sz="1700" dirty="0">
                <a:ea typeface="Phetsarath OT" panose="02000500000000000001" pitchFamily="2" charset="2"/>
                <a:cs typeface="Phetsarath OT" panose="02000500000000000001" pitchFamily="2" charset="2"/>
              </a:rPr>
              <a:t>ເຜີຍແຜ່</a:t>
            </a:r>
            <a:r>
              <a:rPr lang="lo-LA" sz="1700" dirty="0">
                <a:ea typeface="Phetsarath OT" panose="02000500000000000001" pitchFamily="2" charset="2"/>
                <a:cs typeface="Phetsarath OT" panose="02000500000000000001" pitchFamily="2" charset="2"/>
                <a:hlinkClick r:id="rId3"/>
              </a:rPr>
              <a:t>ຂໍ້ມູນຂ່າວສານກ່ຽວກັບລາງວັນທີ່ຢູເທິງເວັບໄຊທ໌ </a:t>
            </a:r>
            <a:r>
              <a:rPr lang="en-US" sz="1700" dirty="0">
                <a:ea typeface="Phetsarath OT" panose="02000500000000000001" pitchFamily="2" charset="2"/>
                <a:cs typeface="Phetsarath OT" panose="02000500000000000001" pitchFamily="2" charset="2"/>
                <a:hlinkClick r:id="rId3"/>
              </a:rPr>
              <a:t>SUN CSA </a:t>
            </a:r>
            <a:r>
              <a:rPr lang="lo-LA" sz="1700" dirty="0">
                <a:ea typeface="Phetsarath OT" panose="02000500000000000001" pitchFamily="2" charset="2"/>
                <a:cs typeface="Phetsarath OT" panose="02000500000000000001" pitchFamily="2" charset="2"/>
              </a:rPr>
              <a:t>ໃຫ້ບ່ອນເຮັດວຽກຫຼາຍໆບ່ອນໄດ້ຮູ້ຈັກ ແລະ ເຂົ້າຮ່ວມ. ທ່ານສາມາດແນະນຳບ່ອນເຮັດວຽກເຫຼົ່ານັ້ນໃຫ້ກອງເລຂາກໍໄດ້.</a:t>
            </a:r>
          </a:p>
          <a:p>
            <a:r>
              <a:rPr lang="lo-LA" sz="1700" dirty="0">
                <a:ea typeface="Phetsarath OT" panose="02000500000000000001" pitchFamily="2" charset="2"/>
                <a:cs typeface="Phetsarath OT" panose="02000500000000000001" pitchFamily="2" charset="2"/>
              </a:rPr>
              <a:t>ທົບທວນຄືນນະໂຍບາຍສະໜັບສະໜູນການລ້ຽງລູກດ້ວຍນໍ້ານົມແມ່ ໂດຍອີງໃສ່</a:t>
            </a:r>
            <a:r>
              <a:rPr lang="lo-LA" sz="1700" dirty="0">
                <a:ea typeface="Phetsarath OT" panose="02000500000000000001" pitchFamily="2" charset="2"/>
                <a:cs typeface="Phetsarath OT" panose="02000500000000000001" pitchFamily="2" charset="2"/>
                <a:hlinkClick r:id="rId3"/>
              </a:rPr>
              <a:t>ຂໍ້ມູນເທິງເວັບໄຊທ໌ </a:t>
            </a:r>
            <a:r>
              <a:rPr lang="en-US" sz="1700" dirty="0">
                <a:ea typeface="Phetsarath OT" panose="02000500000000000001" pitchFamily="2" charset="2"/>
                <a:cs typeface="Phetsarath OT" panose="02000500000000000001" pitchFamily="2" charset="2"/>
                <a:hlinkClick r:id="rId3"/>
              </a:rPr>
              <a:t>SUN CSA </a:t>
            </a:r>
            <a:r>
              <a:rPr lang="lo-LA" sz="1700" dirty="0">
                <a:ea typeface="Phetsarath OT" panose="02000500000000000001" pitchFamily="2" charset="2"/>
                <a:cs typeface="Phetsarath OT" panose="02000500000000000001" pitchFamily="2" charset="2"/>
              </a:rPr>
              <a:t>ແລ້ວຕອບຄຳຖາມໃນແບບຟອມສຳຫຼວດ ເພື່ອເຫັນເຖິງການປັບປຸງ ແລະ ຮັບລາງວັນ. ພວກເຮົາຈະແຈ້ງໃຫ້ບັນດາທ່ານຕື່ມແບບຟອມໃນເດືອນມິຖຸນາ.</a:t>
            </a:r>
          </a:p>
          <a:p>
            <a:r>
              <a:rPr lang="lo-LA" sz="1700" dirty="0">
                <a:ea typeface="Phetsarath OT" panose="02000500000000000001" pitchFamily="2" charset="2"/>
                <a:cs typeface="Phetsarath OT" panose="02000500000000000001" pitchFamily="2" charset="2"/>
              </a:rPr>
              <a:t>ຕິດໂພສ໌ເຕີຂໍ້ຄວາມການສະໜັບສະໜູນການລ້ງລູກດ້ວຍນໍ້ານົມແມ່ຢູ່ບ່ອນເຮັດວຽກຢູ່ຫ້ອງການຂອງທ່ານ. ຕິດຕໍ່ກອງເລຂາເພື່ອຮັບໂພສ໌ເຕີ້ ຫຼື ທ່ານສາມາດເພີ່ມໂລໂກ້ຂອງອົງກອນທ່ານໃສ່ ແລ້ວຈັດພິມໃໝ່ໄດ້. </a:t>
            </a:r>
            <a:r>
              <a:rPr lang="lo-LA" sz="1700" dirty="0">
                <a:ea typeface="Phetsarath OT" panose="02000500000000000001" pitchFamily="2" charset="2"/>
                <a:cs typeface="Phetsarath OT" panose="02000500000000000001" pitchFamily="2" charset="2"/>
                <a:hlinkClick r:id="rId3"/>
              </a:rPr>
              <a:t>ໄຟລ໌ໂພສ໌ເຕີແມ່ນມີຢູ່ເທິງເວັບໄຊທ໌ </a:t>
            </a:r>
            <a:r>
              <a:rPr lang="en-US" sz="1700" dirty="0">
                <a:ea typeface="Phetsarath OT" panose="02000500000000000001" pitchFamily="2" charset="2"/>
                <a:cs typeface="Phetsarath OT" panose="02000500000000000001" pitchFamily="2" charset="2"/>
                <a:hlinkClick r:id="rId3"/>
              </a:rPr>
              <a:t>SUN CSA</a:t>
            </a:r>
            <a:r>
              <a:rPr lang="lo-LA" sz="1700" dirty="0">
                <a:ea typeface="Phetsarath OT" panose="02000500000000000001" pitchFamily="2" charset="2"/>
                <a:cs typeface="Phetsarath OT" panose="02000500000000000001" pitchFamily="2" charset="2"/>
              </a:rPr>
              <a:t>. </a:t>
            </a:r>
          </a:p>
          <a:p>
            <a:r>
              <a:rPr lang="lo-LA" sz="1700" dirty="0">
                <a:ea typeface="Phetsarath OT" panose="02000500000000000001" pitchFamily="2" charset="2"/>
                <a:cs typeface="Phetsarath OT" panose="02000500000000000001" pitchFamily="2" charset="2"/>
              </a:rPr>
              <a:t>ແຊຣ໌ສິ່ງທີ່ອົງກອນຂອງທ່ານປະຕິບັດ ເພື່ອສະໜັບສະໜູນໃຫ້ພະນັກງານລ້ຽງລູກດ້ວຍນໍ້ານົມແມ່ (ເລື່ອງ, ວີດີໂອ, ຮູບພາບ…) ເພື່ອໃຫ້ກອງເລຂາຊ່ວຍເຜີຍແຜ່ຜ່ານເຟສ໌ບຸກ. </a:t>
            </a:r>
          </a:p>
          <a:p>
            <a:pPr marL="0" indent="0">
              <a:buNone/>
            </a:pPr>
            <a:r>
              <a:rPr lang="en-US" sz="1700" b="1" dirty="0">
                <a:solidFill>
                  <a:schemeClr val="accent1">
                    <a:lumMod val="75000"/>
                  </a:schemeClr>
                </a:solidFill>
                <a:ea typeface="Phetsarath OT" panose="02000500000000000001" pitchFamily="2" charset="2"/>
                <a:cs typeface="Phetsarath OT" panose="02000500000000000001" pitchFamily="2" charset="2"/>
              </a:rPr>
              <a:t>How can you get involved in this campaign?</a:t>
            </a:r>
          </a:p>
          <a:p>
            <a:r>
              <a:rPr lang="en-US" sz="1700" dirty="0">
                <a:solidFill>
                  <a:schemeClr val="accent1">
                    <a:lumMod val="75000"/>
                  </a:schemeClr>
                </a:solidFill>
                <a:ea typeface="Phetsarath OT" panose="02000500000000000001" pitchFamily="2" charset="2"/>
                <a:cs typeface="Phetsarath OT" panose="02000500000000000001" pitchFamily="2" charset="2"/>
              </a:rPr>
              <a:t>Share </a:t>
            </a:r>
            <a:r>
              <a:rPr lang="en-US" sz="1700" dirty="0">
                <a:solidFill>
                  <a:schemeClr val="accent1">
                    <a:lumMod val="75000"/>
                  </a:schemeClr>
                </a:solidFill>
                <a:ea typeface="Phetsarath OT" panose="02000500000000000001" pitchFamily="2" charset="2"/>
                <a:cs typeface="Phetsarath OT" panose="02000500000000000001" pitchFamily="2" charset="2"/>
                <a:hlinkClick r:id="rId4"/>
              </a:rPr>
              <a:t>the information about the award on SUN CSA Website</a:t>
            </a:r>
            <a:r>
              <a:rPr lang="en-US" sz="1700" dirty="0">
                <a:solidFill>
                  <a:schemeClr val="accent1">
                    <a:lumMod val="75000"/>
                  </a:schemeClr>
                </a:solidFill>
                <a:ea typeface="Phetsarath OT" panose="02000500000000000001" pitchFamily="2" charset="2"/>
                <a:cs typeface="Phetsarath OT" panose="02000500000000000001" pitchFamily="2" charset="2"/>
              </a:rPr>
              <a:t> with other workplaces and encourage them to participate. You can also introduce them to the secretariat.</a:t>
            </a:r>
          </a:p>
          <a:p>
            <a:r>
              <a:rPr lang="en-US" sz="1700" dirty="0">
                <a:solidFill>
                  <a:schemeClr val="accent1">
                    <a:lumMod val="75000"/>
                  </a:schemeClr>
                </a:solidFill>
                <a:ea typeface="Phetsarath OT" panose="02000500000000000001" pitchFamily="2" charset="2"/>
                <a:cs typeface="Phetsarath OT" panose="02000500000000000001" pitchFamily="2" charset="2"/>
              </a:rPr>
              <a:t>Review your current breastfeeding policy using </a:t>
            </a:r>
            <a:r>
              <a:rPr lang="en-US" sz="1700" dirty="0">
                <a:solidFill>
                  <a:schemeClr val="accent1">
                    <a:lumMod val="75000"/>
                  </a:schemeClr>
                </a:solidFill>
                <a:ea typeface="Phetsarath OT" panose="02000500000000000001" pitchFamily="2" charset="2"/>
                <a:cs typeface="Phetsarath OT" panose="02000500000000000001" pitchFamily="2" charset="2"/>
                <a:hlinkClick r:id="rId4"/>
              </a:rPr>
              <a:t>the information on SUN CSA Website</a:t>
            </a:r>
            <a:r>
              <a:rPr lang="en-US" sz="1700" dirty="0">
                <a:solidFill>
                  <a:schemeClr val="accent1">
                    <a:lumMod val="75000"/>
                  </a:schemeClr>
                </a:solidFill>
                <a:ea typeface="Phetsarath OT" panose="02000500000000000001" pitchFamily="2" charset="2"/>
                <a:cs typeface="Phetsarath OT" panose="02000500000000000001" pitchFamily="2" charset="2"/>
              </a:rPr>
              <a:t>, answer the survey to find your improvement and get the award. We will invite all of you to fill out the form in June.</a:t>
            </a:r>
          </a:p>
          <a:p>
            <a:r>
              <a:rPr lang="en-US" sz="1700" dirty="0">
                <a:solidFill>
                  <a:schemeClr val="accent1">
                    <a:lumMod val="75000"/>
                  </a:schemeClr>
                </a:solidFill>
                <a:ea typeface="Phetsarath OT" panose="02000500000000000001" pitchFamily="2" charset="2"/>
                <a:cs typeface="Phetsarath OT" panose="02000500000000000001" pitchFamily="2" charset="2"/>
              </a:rPr>
              <a:t>Display Workplace Breastfeeding Posters on your office wall. Printed poster are available in the secretariat office, or you can put your logo on and print it by yourself. </a:t>
            </a:r>
            <a:r>
              <a:rPr lang="en-US" sz="1700" dirty="0">
                <a:solidFill>
                  <a:schemeClr val="accent1">
                    <a:lumMod val="75000"/>
                  </a:schemeClr>
                </a:solidFill>
                <a:ea typeface="Phetsarath OT" panose="02000500000000000001" pitchFamily="2" charset="2"/>
                <a:cs typeface="Phetsarath OT" panose="02000500000000000001" pitchFamily="2" charset="2"/>
                <a:hlinkClick r:id="rId4"/>
              </a:rPr>
              <a:t>The poster file is available on SUN CSA Website</a:t>
            </a:r>
            <a:r>
              <a:rPr lang="en-US" sz="1700" dirty="0">
                <a:solidFill>
                  <a:schemeClr val="accent1">
                    <a:lumMod val="75000"/>
                  </a:schemeClr>
                </a:solidFill>
                <a:ea typeface="Phetsarath OT" panose="02000500000000000001" pitchFamily="2" charset="2"/>
                <a:cs typeface="Phetsarath OT" panose="02000500000000000001" pitchFamily="2" charset="2"/>
              </a:rPr>
              <a:t>.</a:t>
            </a:r>
          </a:p>
          <a:p>
            <a:r>
              <a:rPr lang="en-US" sz="1700" dirty="0">
                <a:solidFill>
                  <a:schemeClr val="accent1">
                    <a:lumMod val="75000"/>
                  </a:schemeClr>
                </a:solidFill>
                <a:ea typeface="Phetsarath OT" panose="02000500000000000001" pitchFamily="2" charset="2"/>
                <a:cs typeface="Phetsarath OT" panose="02000500000000000001" pitchFamily="2" charset="2"/>
              </a:rPr>
              <a:t>Share your best practice (story, video, photo, text…) on the workplace breastfeeding with the secretariat and it could be promoted through SUN CSA Facebook page.</a:t>
            </a:r>
          </a:p>
        </p:txBody>
      </p:sp>
    </p:spTree>
    <p:extLst>
      <p:ext uri="{BB962C8B-B14F-4D97-AF65-F5344CB8AC3E}">
        <p14:creationId xmlns:p14="http://schemas.microsoft.com/office/powerpoint/2010/main" val="1599685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1A7D2D-1C83-4EB6-BB74-A4121ED73C07}"/>
              </a:ext>
            </a:extLst>
          </p:cNvPr>
          <p:cNvSpPr>
            <a:spLocks noGrp="1"/>
          </p:cNvSpPr>
          <p:nvPr>
            <p:ph idx="1"/>
          </p:nvPr>
        </p:nvSpPr>
        <p:spPr>
          <a:xfrm>
            <a:off x="343533" y="1259433"/>
            <a:ext cx="5583852" cy="5236617"/>
          </a:xfrm>
        </p:spPr>
        <p:txBody>
          <a:bodyPr>
            <a:noAutofit/>
          </a:bodyPr>
          <a:lstStyle/>
          <a:p>
            <a:pPr marL="350838" indent="0">
              <a:buNone/>
            </a:pPr>
            <a:endParaRPr lang="lo-LA" sz="2000" dirty="0">
              <a:latin typeface="Phetsarath OT" panose="02000500000000000001" pitchFamily="2" charset="2"/>
              <a:ea typeface="Phetsarath OT" panose="02000500000000000001" pitchFamily="2" charset="2"/>
              <a:cs typeface="Phetsarath OT" panose="02000500000000000001" pitchFamily="2" charset="2"/>
            </a:endParaRPr>
          </a:p>
          <a:p>
            <a:pPr marL="738188"/>
            <a:endParaRPr lang="en-US" sz="2000" dirty="0">
              <a:ea typeface="Phetsarath OT" panose="02000500000000000001" pitchFamily="2" charset="2"/>
              <a:cs typeface="Phetsarath OT" panose="02000500000000000001" pitchFamily="2" charset="2"/>
            </a:endParaRPr>
          </a:p>
        </p:txBody>
      </p:sp>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1006816" y="516194"/>
            <a:ext cx="10515600" cy="743239"/>
          </a:xfrm>
        </p:spPr>
        <p:txBody>
          <a:bodyPr>
            <a:noAutofit/>
          </a:bodyPr>
          <a:lstStyle/>
          <a:p>
            <a:r>
              <a:rPr lang="en-US" sz="32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SUN CSA Food Security Campaign</a:t>
            </a:r>
            <a:br>
              <a:rPr lang="en-US" sz="32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br>
            <a:endParaRPr lang="en-US" sz="3200" dirty="0">
              <a:solidFill>
                <a:srgbClr val="FFC000"/>
              </a:solidFill>
              <a:latin typeface="Phetsarath OT" panose="02000500000000000001" pitchFamily="2" charset="2"/>
              <a:ea typeface="Phetsarath OT" panose="02000500000000000001" pitchFamily="2" charset="2"/>
              <a:cs typeface="Phetsarath OT" panose="02000500000000000001" pitchFamily="2" charset="2"/>
            </a:endParaRPr>
          </a:p>
        </p:txBody>
      </p:sp>
      <p:sp>
        <p:nvSpPr>
          <p:cNvPr id="8" name="Content Placeholder 2">
            <a:extLst>
              <a:ext uri="{FF2B5EF4-FFF2-40B4-BE49-F238E27FC236}">
                <a16:creationId xmlns:a16="http://schemas.microsoft.com/office/drawing/2014/main" id="{47ADB065-913A-42CE-8403-80E89DBFD276}"/>
              </a:ext>
            </a:extLst>
          </p:cNvPr>
          <p:cNvSpPr txBox="1">
            <a:spLocks/>
          </p:cNvSpPr>
          <p:nvPr/>
        </p:nvSpPr>
        <p:spPr>
          <a:xfrm>
            <a:off x="8448675" y="1354683"/>
            <a:ext cx="3562350" cy="45889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o-LA" sz="2400" b="1" dirty="0">
                <a:latin typeface="Phetsarath OT" panose="02000500000000000001" pitchFamily="2" charset="2"/>
                <a:ea typeface="Phetsarath OT" panose="02000500000000000001" pitchFamily="2" charset="2"/>
                <a:cs typeface="Phetsarath OT" panose="02000500000000000001" pitchFamily="2" charset="2"/>
              </a:rPr>
              <a:t>ກອງເລຂາ </a:t>
            </a:r>
            <a:r>
              <a:rPr lang="en-US" sz="2400" b="1" dirty="0">
                <a:latin typeface="Phetsarath OT" panose="02000500000000000001" pitchFamily="2" charset="2"/>
                <a:ea typeface="Phetsarath OT" panose="02000500000000000001" pitchFamily="2" charset="2"/>
                <a:cs typeface="Phetsarath OT" panose="02000500000000000001" pitchFamily="2" charset="2"/>
              </a:rPr>
              <a:t>SUN CSA </a:t>
            </a:r>
            <a:r>
              <a:rPr lang="lo-LA" sz="2400" b="1" dirty="0">
                <a:latin typeface="Phetsarath OT" panose="02000500000000000001" pitchFamily="2" charset="2"/>
                <a:ea typeface="Phetsarath OT" panose="02000500000000000001" pitchFamily="2" charset="2"/>
                <a:cs typeface="Phetsarath OT" panose="02000500000000000001" pitchFamily="2" charset="2"/>
              </a:rPr>
              <a:t>ລາວ ໄດ້ເຜີຍແຜ່/ສະໜັບສະໜູນ ກ່ຽວກັບສິ່ງທີ່ໂຄງການໂພຊະນາການຂອງອົງກອນສະມາຊິກເຮັດເພື່ອຕອບໂຕ້ກັບການບໍ່ຄໍ້າປະກັນດ້ານສະບຽງອາຫານຜ່ານເຟສ໌ບຸກ, ເວັບໄຊທ໌ ແລະ ຈົດ ໝາຍຂ່າວ.</a:t>
            </a:r>
          </a:p>
          <a:p>
            <a:r>
              <a:rPr lang="en-US" sz="2400" b="1" dirty="0">
                <a:solidFill>
                  <a:srgbClr val="0070C0"/>
                </a:solidFill>
              </a:rPr>
              <a:t>SUN CSA Secretariat is promoting members’ nutrition projects response to food insecurity through FB page, website and newsletter. </a:t>
            </a:r>
          </a:p>
          <a:p>
            <a:pPr marL="400050" indent="-400050">
              <a:buNone/>
            </a:pPr>
            <a:endParaRPr lang="en-US" sz="2400" b="1" dirty="0">
              <a:solidFill>
                <a:schemeClr val="accent1">
                  <a:lumMod val="75000"/>
                </a:schemeClr>
              </a:solidFill>
              <a:ea typeface="Phetsarath OT" panose="02000500000000000001" pitchFamily="2" charset="2"/>
              <a:cs typeface="Phetsarath OT" panose="02000500000000000001" pitchFamily="2" charset="2"/>
            </a:endParaRPr>
          </a:p>
        </p:txBody>
      </p:sp>
      <p:pic>
        <p:nvPicPr>
          <p:cNvPr id="10" name="Picture 9">
            <a:extLst>
              <a:ext uri="{FF2B5EF4-FFF2-40B4-BE49-F238E27FC236}">
                <a16:creationId xmlns:a16="http://schemas.microsoft.com/office/drawing/2014/main" id="{57B7D786-405C-46AE-AA8F-B014A12B4C5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803" y="1094739"/>
            <a:ext cx="2686050" cy="2686050"/>
          </a:xfrm>
          <a:prstGeom prst="rect">
            <a:avLst/>
          </a:prstGeom>
        </p:spPr>
      </p:pic>
      <p:pic>
        <p:nvPicPr>
          <p:cNvPr id="11" name="Picture 10">
            <a:extLst>
              <a:ext uri="{FF2B5EF4-FFF2-40B4-BE49-F238E27FC236}">
                <a16:creationId xmlns:a16="http://schemas.microsoft.com/office/drawing/2014/main" id="{95E45AFD-040C-486D-A205-3D4B75ADD5B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803" y="4038601"/>
            <a:ext cx="2619374" cy="2619374"/>
          </a:xfrm>
          <a:prstGeom prst="rect">
            <a:avLst/>
          </a:prstGeom>
        </p:spPr>
      </p:pic>
      <p:pic>
        <p:nvPicPr>
          <p:cNvPr id="12" name="Picture 11">
            <a:extLst>
              <a:ext uri="{FF2B5EF4-FFF2-40B4-BE49-F238E27FC236}">
                <a16:creationId xmlns:a16="http://schemas.microsoft.com/office/drawing/2014/main" id="{4F5BA027-5FE4-4158-B19C-434D309EF74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813217" y="1094737"/>
            <a:ext cx="2686051" cy="2686051"/>
          </a:xfrm>
          <a:prstGeom prst="rect">
            <a:avLst/>
          </a:prstGeom>
        </p:spPr>
      </p:pic>
      <p:pic>
        <p:nvPicPr>
          <p:cNvPr id="14" name="Picture 13">
            <a:extLst>
              <a:ext uri="{FF2B5EF4-FFF2-40B4-BE49-F238E27FC236}">
                <a16:creationId xmlns:a16="http://schemas.microsoft.com/office/drawing/2014/main" id="{8E8C4954-8F45-433A-9C76-EA802694191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544056" y="3971923"/>
            <a:ext cx="2686051" cy="2686051"/>
          </a:xfrm>
          <a:prstGeom prst="rect">
            <a:avLst/>
          </a:prstGeom>
        </p:spPr>
      </p:pic>
      <p:pic>
        <p:nvPicPr>
          <p:cNvPr id="15" name="Picture 14">
            <a:extLst>
              <a:ext uri="{FF2B5EF4-FFF2-40B4-BE49-F238E27FC236}">
                <a16:creationId xmlns:a16="http://schemas.microsoft.com/office/drawing/2014/main" id="{404F17FA-976A-412A-8C05-42109E9F6AB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572632" y="1094738"/>
            <a:ext cx="2686050" cy="2686050"/>
          </a:xfrm>
          <a:prstGeom prst="rect">
            <a:avLst/>
          </a:prstGeom>
        </p:spPr>
      </p:pic>
      <p:pic>
        <p:nvPicPr>
          <p:cNvPr id="16" name="Picture 15">
            <a:extLst>
              <a:ext uri="{FF2B5EF4-FFF2-40B4-BE49-F238E27FC236}">
                <a16:creationId xmlns:a16="http://schemas.microsoft.com/office/drawing/2014/main" id="{0BEE62E3-963B-4D41-9752-087790E8CB9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784128" y="3971923"/>
            <a:ext cx="2686051" cy="2686051"/>
          </a:xfrm>
          <a:prstGeom prst="rect">
            <a:avLst/>
          </a:prstGeom>
        </p:spPr>
      </p:pic>
    </p:spTree>
    <p:extLst>
      <p:ext uri="{BB962C8B-B14F-4D97-AF65-F5344CB8AC3E}">
        <p14:creationId xmlns:p14="http://schemas.microsoft.com/office/powerpoint/2010/main" val="122192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1A7D2D-1C83-4EB6-BB74-A4121ED73C07}"/>
              </a:ext>
            </a:extLst>
          </p:cNvPr>
          <p:cNvSpPr>
            <a:spLocks noGrp="1"/>
          </p:cNvSpPr>
          <p:nvPr>
            <p:ph idx="1"/>
          </p:nvPr>
        </p:nvSpPr>
        <p:spPr>
          <a:xfrm>
            <a:off x="343533" y="1259433"/>
            <a:ext cx="5583852" cy="5236617"/>
          </a:xfrm>
        </p:spPr>
        <p:txBody>
          <a:bodyPr>
            <a:noAutofit/>
          </a:bodyPr>
          <a:lstStyle/>
          <a:p>
            <a:pPr marL="350838" indent="0">
              <a:buNone/>
            </a:pPr>
            <a:endParaRPr lang="lo-LA" sz="2000" dirty="0">
              <a:latin typeface="Phetsarath OT" panose="02000500000000000001" pitchFamily="2" charset="2"/>
              <a:ea typeface="Phetsarath OT" panose="02000500000000000001" pitchFamily="2" charset="2"/>
              <a:cs typeface="Phetsarath OT" panose="02000500000000000001" pitchFamily="2" charset="2"/>
            </a:endParaRPr>
          </a:p>
          <a:p>
            <a:pPr marL="738188"/>
            <a:endParaRPr lang="en-US" sz="2000" dirty="0">
              <a:ea typeface="Phetsarath OT" panose="02000500000000000001" pitchFamily="2" charset="2"/>
              <a:cs typeface="Phetsarath OT" panose="02000500000000000001" pitchFamily="2" charset="2"/>
            </a:endParaRPr>
          </a:p>
        </p:txBody>
      </p:sp>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1006816" y="516194"/>
            <a:ext cx="10515600" cy="743239"/>
          </a:xfrm>
        </p:spPr>
        <p:txBody>
          <a:bodyPr>
            <a:noAutofit/>
          </a:bodyPr>
          <a:lstStyle/>
          <a:p>
            <a:r>
              <a:rPr lang="en-US" sz="32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SUN CSA Food Security Campaign</a:t>
            </a:r>
            <a:br>
              <a:rPr lang="en-US" sz="32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br>
            <a:endParaRPr lang="en-US" sz="3200" dirty="0">
              <a:solidFill>
                <a:srgbClr val="FFC000"/>
              </a:solidFill>
              <a:latin typeface="Phetsarath OT" panose="02000500000000000001" pitchFamily="2" charset="2"/>
              <a:ea typeface="Phetsarath OT" panose="02000500000000000001" pitchFamily="2" charset="2"/>
              <a:cs typeface="Phetsarath OT" panose="02000500000000000001" pitchFamily="2" charset="2"/>
            </a:endParaRPr>
          </a:p>
        </p:txBody>
      </p:sp>
      <p:sp>
        <p:nvSpPr>
          <p:cNvPr id="8" name="Content Placeholder 2">
            <a:extLst>
              <a:ext uri="{FF2B5EF4-FFF2-40B4-BE49-F238E27FC236}">
                <a16:creationId xmlns:a16="http://schemas.microsoft.com/office/drawing/2014/main" id="{47ADB065-913A-42CE-8403-80E89DBFD276}"/>
              </a:ext>
            </a:extLst>
          </p:cNvPr>
          <p:cNvSpPr txBox="1">
            <a:spLocks/>
          </p:cNvSpPr>
          <p:nvPr/>
        </p:nvSpPr>
        <p:spPr>
          <a:xfrm>
            <a:off x="6264616" y="1059408"/>
            <a:ext cx="5470184" cy="25307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o-LA" sz="2200" dirty="0">
                <a:latin typeface="Phetsarath OT" panose="02000500000000000001" pitchFamily="2" charset="2"/>
                <a:ea typeface="Phetsarath OT" panose="02000500000000000001" pitchFamily="2" charset="2"/>
                <a:cs typeface="Phetsarath OT" panose="02000500000000000001" pitchFamily="2" charset="2"/>
              </a:rPr>
              <a:t>ທ່ານສາມາດຂຽນບົດຄວາມ ກ່ຽວກັບການເຮັດວຽກຂອງໂຄງການທ່ານ ເພື່ອຊ່ວຍປັບປຸງຄວາມໝັ້ນຄົງດ້ານສະບຽງອາຫານ  ແລ້ວສົ່ງໃຫ້ ອງເລຂາ </a:t>
            </a:r>
            <a:r>
              <a:rPr lang="en-US" sz="2200" dirty="0">
                <a:latin typeface="Phetsarath OT" panose="02000500000000000001" pitchFamily="2" charset="2"/>
                <a:ea typeface="Phetsarath OT" panose="02000500000000000001" pitchFamily="2" charset="2"/>
                <a:cs typeface="Phetsarath OT" panose="02000500000000000001" pitchFamily="2" charset="2"/>
              </a:rPr>
              <a:t>SUN CSA</a:t>
            </a:r>
            <a:r>
              <a:rPr lang="lo-LA" sz="2200" dirty="0">
                <a:latin typeface="Phetsarath OT" panose="02000500000000000001" pitchFamily="2" charset="2"/>
                <a:ea typeface="Phetsarath OT" panose="02000500000000000001" pitchFamily="2" charset="2"/>
                <a:cs typeface="Phetsarath OT" panose="02000500000000000001" pitchFamily="2" charset="2"/>
              </a:rPr>
              <a:t> ເພື່ອຊ່ວຍເຜີຍແຜ່.</a:t>
            </a:r>
            <a:endParaRPr lang="en-US" sz="2200" dirty="0">
              <a:latin typeface="Phetsarath OT" panose="02000500000000000001" pitchFamily="2" charset="2"/>
              <a:ea typeface="Phetsarath OT" panose="02000500000000000001" pitchFamily="2" charset="2"/>
              <a:cs typeface="Phetsarath OT" panose="02000500000000000001" pitchFamily="2" charset="2"/>
            </a:endParaRPr>
          </a:p>
          <a:p>
            <a:r>
              <a:rPr lang="en-US" sz="2200" dirty="0">
                <a:solidFill>
                  <a:srgbClr val="0070C0"/>
                </a:solidFill>
              </a:rPr>
              <a:t>Write  a post about how your projects are improving food security and send to SUN CSA Secretariat</a:t>
            </a:r>
            <a:endParaRPr lang="en-US" sz="2200" dirty="0"/>
          </a:p>
          <a:p>
            <a:pPr marL="400050" indent="-400050">
              <a:buNone/>
            </a:pPr>
            <a:endParaRPr lang="en-US" sz="2200" b="1" dirty="0">
              <a:solidFill>
                <a:schemeClr val="accent1">
                  <a:lumMod val="75000"/>
                </a:schemeClr>
              </a:solidFill>
              <a:ea typeface="Phetsarath OT" panose="02000500000000000001" pitchFamily="2" charset="2"/>
              <a:cs typeface="Phetsarath OT" panose="02000500000000000001" pitchFamily="2" charset="2"/>
            </a:endParaRPr>
          </a:p>
        </p:txBody>
      </p:sp>
      <p:pic>
        <p:nvPicPr>
          <p:cNvPr id="2" name="Picture 1">
            <a:extLst>
              <a:ext uri="{FF2B5EF4-FFF2-40B4-BE49-F238E27FC236}">
                <a16:creationId xmlns:a16="http://schemas.microsoft.com/office/drawing/2014/main" id="{11F19A1A-472A-496C-8277-0820683F9CA0}"/>
              </a:ext>
            </a:extLst>
          </p:cNvPr>
          <p:cNvPicPr>
            <a:picLocks noChangeAspect="1"/>
          </p:cNvPicPr>
          <p:nvPr/>
        </p:nvPicPr>
        <p:blipFill>
          <a:blip r:embed="rId3"/>
          <a:stretch>
            <a:fillRect/>
          </a:stretch>
        </p:blipFill>
        <p:spPr>
          <a:xfrm>
            <a:off x="256542" y="1201217"/>
            <a:ext cx="5353050" cy="5353050"/>
          </a:xfrm>
          <a:prstGeom prst="rect">
            <a:avLst/>
          </a:prstGeom>
        </p:spPr>
      </p:pic>
      <p:pic>
        <p:nvPicPr>
          <p:cNvPr id="5" name="Picture 4">
            <a:extLst>
              <a:ext uri="{FF2B5EF4-FFF2-40B4-BE49-F238E27FC236}">
                <a16:creationId xmlns:a16="http://schemas.microsoft.com/office/drawing/2014/main" id="{9FF44159-6EBF-4102-A461-D12A9292CC7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264616" y="3429000"/>
            <a:ext cx="5670842" cy="3317921"/>
          </a:xfrm>
          <a:prstGeom prst="rect">
            <a:avLst/>
          </a:prstGeom>
        </p:spPr>
      </p:pic>
    </p:spTree>
    <p:extLst>
      <p:ext uri="{BB962C8B-B14F-4D97-AF65-F5344CB8AC3E}">
        <p14:creationId xmlns:p14="http://schemas.microsoft.com/office/powerpoint/2010/main" val="3201736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1A7D2D-1C83-4EB6-BB74-A4121ED73C07}"/>
              </a:ext>
            </a:extLst>
          </p:cNvPr>
          <p:cNvSpPr>
            <a:spLocks noGrp="1"/>
          </p:cNvSpPr>
          <p:nvPr>
            <p:ph idx="1"/>
          </p:nvPr>
        </p:nvSpPr>
        <p:spPr>
          <a:xfrm>
            <a:off x="343533" y="1259433"/>
            <a:ext cx="11378910" cy="5236617"/>
          </a:xfrm>
        </p:spPr>
        <p:txBody>
          <a:bodyPr>
            <a:noAutofit/>
          </a:bodyPr>
          <a:lstStyle/>
          <a:p>
            <a:pPr marL="350838" indent="0">
              <a:buNone/>
            </a:pPr>
            <a:endParaRPr lang="lo-LA" sz="2000" dirty="0">
              <a:latin typeface="Phetsarath OT" panose="02000500000000000001" pitchFamily="2" charset="2"/>
              <a:ea typeface="Phetsarath OT" panose="02000500000000000001" pitchFamily="2" charset="2"/>
              <a:cs typeface="Phetsarath OT" panose="02000500000000000001" pitchFamily="2" charset="2"/>
            </a:endParaRPr>
          </a:p>
          <a:p>
            <a:pPr marL="738188"/>
            <a:endParaRPr lang="en-US" sz="2000" dirty="0">
              <a:ea typeface="Phetsarath OT" panose="02000500000000000001" pitchFamily="2" charset="2"/>
              <a:cs typeface="Phetsarath OT" panose="02000500000000000001" pitchFamily="2" charset="2"/>
            </a:endParaRPr>
          </a:p>
        </p:txBody>
      </p:sp>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469557" y="361950"/>
            <a:ext cx="11252886" cy="550607"/>
          </a:xfrm>
        </p:spPr>
        <p:txBody>
          <a:bodyPr>
            <a:noAutofit/>
          </a:bodyPr>
          <a:lstStyle/>
          <a:p>
            <a:r>
              <a:rPr lang="en-US" sz="28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9</a:t>
            </a:r>
            <a:r>
              <a:rPr lang="en-US" sz="2800" b="1" baseline="30000"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th</a:t>
            </a:r>
            <a:r>
              <a:rPr lang="en-US" sz="28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 National Nutrition Forum, 6 March 2024</a:t>
            </a:r>
            <a:endParaRPr lang="en-US" sz="2800" dirty="0">
              <a:solidFill>
                <a:srgbClr val="FFC000"/>
              </a:solidFill>
              <a:latin typeface="Phetsarath OT" panose="02000500000000000001" pitchFamily="2" charset="2"/>
              <a:ea typeface="Phetsarath OT" panose="02000500000000000001" pitchFamily="2" charset="2"/>
              <a:cs typeface="Phetsarath OT" panose="02000500000000000001" pitchFamily="2" charset="2"/>
            </a:endParaRPr>
          </a:p>
        </p:txBody>
      </p:sp>
      <p:sp>
        <p:nvSpPr>
          <p:cNvPr id="5" name="Content Placeholder 2">
            <a:extLst>
              <a:ext uri="{FF2B5EF4-FFF2-40B4-BE49-F238E27FC236}">
                <a16:creationId xmlns:a16="http://schemas.microsoft.com/office/drawing/2014/main" id="{352DA52B-57DB-49B7-AA22-DF4E825EFB55}"/>
              </a:ext>
            </a:extLst>
          </p:cNvPr>
          <p:cNvSpPr txBox="1">
            <a:spLocks/>
          </p:cNvSpPr>
          <p:nvPr/>
        </p:nvSpPr>
        <p:spPr>
          <a:xfrm>
            <a:off x="469557" y="912557"/>
            <a:ext cx="11504934" cy="55834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o-LA" sz="1600" dirty="0">
                <a:ea typeface="Phetsarath OT" panose="02000500000000000001" pitchFamily="2" charset="2"/>
                <a:cs typeface="Phetsarath OT" panose="02000500000000000001" pitchFamily="2" charset="2"/>
              </a:rPr>
              <a:t>ທ່ານ ແອນໂທນີ້ ແກລນວີລ໌, ປະທານຮ່ວມ ຄະນະບໍລິຫານງານ </a:t>
            </a:r>
            <a:r>
              <a:rPr lang="en-US" sz="1600" dirty="0">
                <a:ea typeface="Phetsarath OT" panose="02000500000000000001" pitchFamily="2" charset="2"/>
                <a:cs typeface="Phetsarath OT" panose="02000500000000000001" pitchFamily="2" charset="2"/>
              </a:rPr>
              <a:t>SUN CSA</a:t>
            </a:r>
            <a:r>
              <a:rPr lang="lo-LA" sz="1600" dirty="0">
                <a:ea typeface="Phetsarath OT" panose="02000500000000000001" pitchFamily="2" charset="2"/>
                <a:cs typeface="Phetsarath OT" panose="02000500000000000001" pitchFamily="2" charset="2"/>
              </a:rPr>
              <a:t>, ທີ່ປຶກສາອາວຸໂສວຽກງານສຸຂະພາບແມ່ຍິງ ແລະ </a:t>
            </a:r>
            <a:r>
              <a:rPr lang="en-US" sz="1600" dirty="0">
                <a:ea typeface="Phetsarath OT" panose="02000500000000000001" pitchFamily="2" charset="2"/>
                <a:cs typeface="Phetsarath OT" panose="02000500000000000001" pitchFamily="2" charset="2"/>
              </a:rPr>
              <a:t>RMNCH, </a:t>
            </a:r>
            <a:r>
              <a:rPr lang="lo-LA" sz="1600" dirty="0">
                <a:ea typeface="Phetsarath OT" panose="02000500000000000001" pitchFamily="2" charset="2"/>
                <a:cs typeface="Phetsarath OT" panose="02000500000000000001" pitchFamily="2" charset="2"/>
              </a:rPr>
              <a:t>ອົງການ</a:t>
            </a:r>
            <a:r>
              <a:rPr lang="en-US" sz="1600" dirty="0">
                <a:ea typeface="Phetsarath OT" panose="02000500000000000001" pitchFamily="2" charset="2"/>
                <a:cs typeface="Phetsarath OT" panose="02000500000000000001" pitchFamily="2" charset="2"/>
              </a:rPr>
              <a:t>CARE</a:t>
            </a:r>
            <a:r>
              <a:rPr lang="lo-LA" sz="1600" dirty="0">
                <a:ea typeface="Phetsarath OT" panose="02000500000000000001" pitchFamily="2" charset="2"/>
                <a:cs typeface="Phetsarath OT" panose="02000500000000000001" pitchFamily="2" charset="2"/>
              </a:rPr>
              <a:t> ຈະຕາງໜ້າເຄືອຂ່າຍ </a:t>
            </a:r>
            <a:r>
              <a:rPr lang="en-US" sz="1600" dirty="0">
                <a:ea typeface="Phetsarath OT" panose="02000500000000000001" pitchFamily="2" charset="2"/>
                <a:cs typeface="Phetsarath OT" panose="02000500000000000001" pitchFamily="2" charset="2"/>
              </a:rPr>
              <a:t>SUN CSA </a:t>
            </a:r>
            <a:r>
              <a:rPr lang="lo-LA" sz="1600" dirty="0">
                <a:ea typeface="Phetsarath OT" panose="02000500000000000001" pitchFamily="2" charset="2"/>
                <a:cs typeface="Phetsarath OT" panose="02000500000000000001" pitchFamily="2" charset="2"/>
              </a:rPr>
              <a:t>ຂຶ້ນກ່າວໃນກອງປະຊຸມ.</a:t>
            </a:r>
          </a:p>
          <a:p>
            <a:r>
              <a:rPr lang="lo-LA" sz="1600" dirty="0">
                <a:ea typeface="Phetsarath OT" panose="02000500000000000001" pitchFamily="2" charset="2"/>
                <a:cs typeface="Phetsarath OT" panose="02000500000000000001" pitchFamily="2" charset="2"/>
              </a:rPr>
              <a:t>ເນື້ອໃນຂອງບົດກ່າວແມ່ນກ່ຽວກັບ:</a:t>
            </a:r>
          </a:p>
          <a:p>
            <a:pPr marL="860425" indent="-342900">
              <a:buFont typeface="+mj-lt"/>
              <a:buAutoNum type="arabicParenR"/>
            </a:pPr>
            <a:r>
              <a:rPr lang="lo-LA" sz="1600" dirty="0">
                <a:ea typeface="Phetsarath OT" panose="02000500000000000001" pitchFamily="2" charset="2"/>
                <a:cs typeface="Phetsarath OT" panose="02000500000000000001" pitchFamily="2" charset="2"/>
              </a:rPr>
              <a:t>ລົງທຶນເພື່ອປັບປຸງການເຂົ້າເຖິງການບໍລິການດ້ານໂພຊະນາການ ທີ່ຈຳເປັນສຳລັບແມ່ຍິງ ແລະ ເດັກນ້ອຍ.</a:t>
            </a:r>
          </a:p>
          <a:p>
            <a:pPr marL="860425" indent="-342900">
              <a:buFont typeface="+mj-lt"/>
              <a:buAutoNum type="arabicParenR"/>
            </a:pPr>
            <a:r>
              <a:rPr lang="lo-LA" sz="1600" dirty="0">
                <a:ea typeface="Phetsarath OT" panose="02000500000000000001" pitchFamily="2" charset="2"/>
                <a:cs typeface="Phetsarath OT" panose="02000500000000000001" pitchFamily="2" charset="2"/>
              </a:rPr>
              <a:t>ຮັບປະກັນການລົງທຶນກ່ຽວກັບວຽກງານ </a:t>
            </a:r>
            <a:r>
              <a:rPr lang="en-US" sz="1600" dirty="0">
                <a:ea typeface="Phetsarath OT" panose="02000500000000000001" pitchFamily="2" charset="2"/>
                <a:cs typeface="Phetsarath OT" panose="02000500000000000001" pitchFamily="2" charset="2"/>
              </a:rPr>
              <a:t>WASH </a:t>
            </a:r>
            <a:r>
              <a:rPr lang="lo-LA" sz="1600" dirty="0">
                <a:ea typeface="Phetsarath OT" panose="02000500000000000001" pitchFamily="2" charset="2"/>
                <a:cs typeface="Phetsarath OT" panose="02000500000000000001" pitchFamily="2" charset="2"/>
              </a:rPr>
              <a:t>ໃຫ້ຄອບຄຸມທົ່ວຊຸມຊົນ ລວມເຖິງໂຮງຮຽນ, ສະຖານທີ່ບໍລິການດ້ານສຸຂະພາບ, ເພື່ອສ້າງຜົນກະທົບຕໍ່ວຽກງານໂພຊະນາການ.</a:t>
            </a:r>
          </a:p>
          <a:p>
            <a:pPr marL="860425" indent="-342900">
              <a:buFont typeface="+mj-lt"/>
              <a:buAutoNum type="arabicParenR"/>
            </a:pPr>
            <a:r>
              <a:rPr lang="lo-LA" sz="1600" dirty="0">
                <a:ea typeface="Phetsarath OT" panose="02000500000000000001" pitchFamily="2" charset="2"/>
                <a:cs typeface="Phetsarath OT" panose="02000500000000000001" pitchFamily="2" charset="2"/>
              </a:rPr>
              <a:t>ສ້າງຄວາມເຂັ້ມແຂງດ້ານກົນໄກການປະສານງານລະດັບຊາດ ໃນທຸກລະດັບ.</a:t>
            </a:r>
          </a:p>
          <a:p>
            <a:pPr marL="860425" indent="-342900">
              <a:buFont typeface="+mj-lt"/>
              <a:buAutoNum type="arabicParenR"/>
            </a:pPr>
            <a:r>
              <a:rPr lang="lo-LA" sz="1600" dirty="0">
                <a:ea typeface="Phetsarath OT" panose="02000500000000000001" pitchFamily="2" charset="2"/>
                <a:cs typeface="Phetsarath OT" panose="02000500000000000001" pitchFamily="2" charset="2"/>
              </a:rPr>
              <a:t>ການຄໍ້າປະກັນສະບຽງອາຫານ</a:t>
            </a:r>
          </a:p>
          <a:p>
            <a:r>
              <a:rPr lang="lo-LA" sz="1600" dirty="0">
                <a:ea typeface="Phetsarath OT" panose="02000500000000000001" pitchFamily="2" charset="2"/>
                <a:cs typeface="Phetsarath OT" panose="02000500000000000001" pitchFamily="2" charset="2"/>
              </a:rPr>
              <a:t>ຖ້າທ່ານມີສື່ສິ່ງພິມສຳລັບວາງສະແດງ ຫຼື ແຈກຢາຍ ທີ່ບູດຂອງກອງເລຂາ </a:t>
            </a:r>
            <a:r>
              <a:rPr lang="en-US" sz="1600" dirty="0">
                <a:ea typeface="Phetsarath OT" panose="02000500000000000001" pitchFamily="2" charset="2"/>
                <a:cs typeface="Phetsarath OT" panose="02000500000000000001" pitchFamily="2" charset="2"/>
              </a:rPr>
              <a:t>SUN CSA, </a:t>
            </a:r>
            <a:r>
              <a:rPr lang="lo-LA" sz="1600" dirty="0">
                <a:ea typeface="Phetsarath OT" panose="02000500000000000001" pitchFamily="2" charset="2"/>
                <a:cs typeface="Phetsarath OT" panose="02000500000000000001" pitchFamily="2" charset="2"/>
              </a:rPr>
              <a:t>ກະລຸນາຕິດຕໍ່ກອງເລຂາບໍ່ໃຫ້ກາຍວັນສຸກທີ 21 ມີນາ 2024.</a:t>
            </a:r>
          </a:p>
          <a:p>
            <a:r>
              <a:rPr lang="en-US" sz="1600" b="1" dirty="0">
                <a:solidFill>
                  <a:schemeClr val="accent1">
                    <a:lumMod val="75000"/>
                  </a:schemeClr>
                </a:solidFill>
                <a:ea typeface="Phetsarath OT" panose="02000500000000000001" pitchFamily="2" charset="2"/>
                <a:cs typeface="Phetsarath OT" panose="02000500000000000001" pitchFamily="2" charset="2"/>
              </a:rPr>
              <a:t>Mr. Anthony Glanville, Co-Chair for SUN CSA Management Committee, Senior Women’s Health &amp; RMNCH Advisor, CARE International in Lao PDR, will represent our SUN CSA Network and deliver a speech. </a:t>
            </a:r>
          </a:p>
          <a:p>
            <a:r>
              <a:rPr lang="en-US" sz="1600" b="1" dirty="0">
                <a:solidFill>
                  <a:schemeClr val="accent1">
                    <a:lumMod val="75000"/>
                  </a:schemeClr>
                </a:solidFill>
                <a:ea typeface="Phetsarath OT" panose="02000500000000000001" pitchFamily="2" charset="2"/>
                <a:cs typeface="Phetsarath OT" panose="02000500000000000001" pitchFamily="2" charset="2"/>
              </a:rPr>
              <a:t>Our focus will be:</a:t>
            </a:r>
          </a:p>
          <a:p>
            <a:pPr marL="860425" indent="-342900">
              <a:buFont typeface="+mj-lt"/>
              <a:buAutoNum type="arabicParenR"/>
            </a:pPr>
            <a:r>
              <a:rPr lang="en-US" sz="1600" b="1" dirty="0">
                <a:solidFill>
                  <a:schemeClr val="accent1">
                    <a:lumMod val="75000"/>
                  </a:schemeClr>
                </a:solidFill>
                <a:ea typeface="Phetsarath OT" panose="02000500000000000001" pitchFamily="2" charset="2"/>
                <a:cs typeface="Phetsarath OT" panose="02000500000000000001" pitchFamily="2" charset="2"/>
              </a:rPr>
              <a:t>Invest to improve access to essential nutrition services for women and children.</a:t>
            </a:r>
          </a:p>
          <a:p>
            <a:pPr marL="860425" indent="-342900">
              <a:buFont typeface="+mj-lt"/>
              <a:buAutoNum type="arabicParenR"/>
            </a:pPr>
            <a:r>
              <a:rPr lang="en-US" sz="1600" b="1" dirty="0">
                <a:solidFill>
                  <a:schemeClr val="accent1">
                    <a:lumMod val="75000"/>
                  </a:schemeClr>
                </a:solidFill>
                <a:ea typeface="Phetsarath OT" panose="02000500000000000001" pitchFamily="2" charset="2"/>
                <a:cs typeface="Phetsarath OT" panose="02000500000000000001" pitchFamily="2" charset="2"/>
              </a:rPr>
              <a:t>Ensure that WASH investments are community wide including schools and health </a:t>
            </a:r>
            <a:r>
              <a:rPr lang="en-US" sz="1600" b="1" dirty="0" err="1">
                <a:solidFill>
                  <a:schemeClr val="accent1">
                    <a:lumMod val="75000"/>
                  </a:schemeClr>
                </a:solidFill>
                <a:ea typeface="Phetsarath OT" panose="02000500000000000001" pitchFamily="2" charset="2"/>
                <a:cs typeface="Phetsarath OT" panose="02000500000000000001" pitchFamily="2" charset="2"/>
              </a:rPr>
              <a:t>centres</a:t>
            </a:r>
            <a:r>
              <a:rPr lang="en-US" sz="1600" b="1" dirty="0">
                <a:solidFill>
                  <a:schemeClr val="accent1">
                    <a:lumMod val="75000"/>
                  </a:schemeClr>
                </a:solidFill>
                <a:ea typeface="Phetsarath OT" panose="02000500000000000001" pitchFamily="2" charset="2"/>
                <a:cs typeface="Phetsarath OT" panose="02000500000000000001" pitchFamily="2" charset="2"/>
              </a:rPr>
              <a:t>, to enable impact on nutrition.</a:t>
            </a:r>
          </a:p>
          <a:p>
            <a:pPr marL="860425" indent="-342900">
              <a:buFont typeface="+mj-lt"/>
              <a:buAutoNum type="arabicParenR"/>
            </a:pPr>
            <a:r>
              <a:rPr lang="en-US" sz="1600" b="1" dirty="0">
                <a:solidFill>
                  <a:schemeClr val="accent1">
                    <a:lumMod val="75000"/>
                  </a:schemeClr>
                </a:solidFill>
                <a:ea typeface="Phetsarath OT" panose="02000500000000000001" pitchFamily="2" charset="2"/>
                <a:cs typeface="Phetsarath OT" panose="02000500000000000001" pitchFamily="2" charset="2"/>
              </a:rPr>
              <a:t>Strengthen national coordination mechanisms, at all levels.</a:t>
            </a:r>
          </a:p>
          <a:p>
            <a:pPr marL="860425" indent="-342900">
              <a:buFont typeface="+mj-lt"/>
              <a:buAutoNum type="arabicParenR"/>
            </a:pPr>
            <a:r>
              <a:rPr lang="en-US" sz="1600" b="1" dirty="0">
                <a:solidFill>
                  <a:schemeClr val="accent1">
                    <a:lumMod val="75000"/>
                  </a:schemeClr>
                </a:solidFill>
                <a:ea typeface="Phetsarath OT" panose="02000500000000000001" pitchFamily="2" charset="2"/>
                <a:cs typeface="Phetsarath OT" panose="02000500000000000001" pitchFamily="2" charset="2"/>
              </a:rPr>
              <a:t>Food security</a:t>
            </a:r>
          </a:p>
          <a:p>
            <a:r>
              <a:rPr lang="en-US" sz="1600" b="1" dirty="0">
                <a:solidFill>
                  <a:schemeClr val="accent1">
                    <a:lumMod val="75000"/>
                  </a:schemeClr>
                </a:solidFill>
                <a:ea typeface="Phetsarath OT" panose="02000500000000000001" pitchFamily="2" charset="2"/>
                <a:cs typeface="Phetsarath OT" panose="02000500000000000001" pitchFamily="2" charset="2"/>
              </a:rPr>
              <a:t>SUN CSA Secretariat will run exhibition booth. If you have any materials to display or/and display, please contact the secretariat by Friday, 1</a:t>
            </a:r>
            <a:r>
              <a:rPr lang="en-US" sz="1600" b="1" baseline="30000" dirty="0">
                <a:solidFill>
                  <a:schemeClr val="accent1">
                    <a:lumMod val="75000"/>
                  </a:schemeClr>
                </a:solidFill>
                <a:ea typeface="Phetsarath OT" panose="02000500000000000001" pitchFamily="2" charset="2"/>
                <a:cs typeface="Phetsarath OT" panose="02000500000000000001" pitchFamily="2" charset="2"/>
              </a:rPr>
              <a:t>st</a:t>
            </a:r>
            <a:r>
              <a:rPr lang="en-US" sz="1600" b="1" dirty="0">
                <a:solidFill>
                  <a:schemeClr val="accent1">
                    <a:lumMod val="75000"/>
                  </a:schemeClr>
                </a:solidFill>
                <a:ea typeface="Phetsarath OT" panose="02000500000000000001" pitchFamily="2" charset="2"/>
                <a:cs typeface="Phetsarath OT" panose="02000500000000000001" pitchFamily="2" charset="2"/>
              </a:rPr>
              <a:t> Mar 2024.</a:t>
            </a:r>
          </a:p>
          <a:p>
            <a:pPr marL="400050" indent="-400050">
              <a:buNone/>
            </a:pPr>
            <a:endParaRPr lang="en-US" sz="1600" dirty="0">
              <a:solidFill>
                <a:schemeClr val="accent1">
                  <a:lumMod val="75000"/>
                </a:schemeClr>
              </a:solidFill>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3542945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1A7D2D-1C83-4EB6-BB74-A4121ED73C07}"/>
              </a:ext>
            </a:extLst>
          </p:cNvPr>
          <p:cNvSpPr>
            <a:spLocks noGrp="1"/>
          </p:cNvSpPr>
          <p:nvPr>
            <p:ph idx="1"/>
          </p:nvPr>
        </p:nvSpPr>
        <p:spPr>
          <a:xfrm>
            <a:off x="343533" y="1259433"/>
            <a:ext cx="5583852" cy="5236617"/>
          </a:xfrm>
        </p:spPr>
        <p:txBody>
          <a:bodyPr>
            <a:noAutofit/>
          </a:bodyPr>
          <a:lstStyle/>
          <a:p>
            <a:pPr marL="350838" indent="0">
              <a:buNone/>
            </a:pPr>
            <a:endParaRPr lang="lo-LA" sz="2000" dirty="0">
              <a:latin typeface="Phetsarath OT" panose="02000500000000000001" pitchFamily="2" charset="2"/>
              <a:ea typeface="Phetsarath OT" panose="02000500000000000001" pitchFamily="2" charset="2"/>
              <a:cs typeface="Phetsarath OT" panose="02000500000000000001" pitchFamily="2" charset="2"/>
            </a:endParaRPr>
          </a:p>
          <a:p>
            <a:pPr marL="738188"/>
            <a:endParaRPr lang="en-US" sz="2000" dirty="0">
              <a:ea typeface="Phetsarath OT" panose="02000500000000000001" pitchFamily="2" charset="2"/>
              <a:cs typeface="Phetsarath OT" panose="02000500000000000001" pitchFamily="2" charset="2"/>
            </a:endParaRPr>
          </a:p>
        </p:txBody>
      </p:sp>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469557" y="361950"/>
            <a:ext cx="11252886" cy="743239"/>
          </a:xfrm>
        </p:spPr>
        <p:txBody>
          <a:bodyPr>
            <a:noAutofit/>
          </a:bodyPr>
          <a:lstStyle/>
          <a:p>
            <a:r>
              <a:rPr lang="en-US" sz="28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SUN CSA AGM 2024 and training for members, 27 &amp; 28 March 2024, Vientiane Capital.</a:t>
            </a:r>
            <a:endParaRPr lang="en-US" sz="2800" dirty="0">
              <a:solidFill>
                <a:srgbClr val="FFC000"/>
              </a:solidFill>
              <a:latin typeface="Phetsarath OT" panose="02000500000000000001" pitchFamily="2" charset="2"/>
              <a:ea typeface="Phetsarath OT" panose="02000500000000000001" pitchFamily="2" charset="2"/>
              <a:cs typeface="Phetsarath OT" panose="02000500000000000001" pitchFamily="2" charset="2"/>
            </a:endParaRPr>
          </a:p>
        </p:txBody>
      </p:sp>
      <p:sp>
        <p:nvSpPr>
          <p:cNvPr id="5" name="Content Placeholder 2">
            <a:extLst>
              <a:ext uri="{FF2B5EF4-FFF2-40B4-BE49-F238E27FC236}">
                <a16:creationId xmlns:a16="http://schemas.microsoft.com/office/drawing/2014/main" id="{352DA52B-57DB-49B7-AA22-DF4E825EFB55}"/>
              </a:ext>
            </a:extLst>
          </p:cNvPr>
          <p:cNvSpPr txBox="1">
            <a:spLocks/>
          </p:cNvSpPr>
          <p:nvPr/>
        </p:nvSpPr>
        <p:spPr>
          <a:xfrm>
            <a:off x="595581" y="1278483"/>
            <a:ext cx="11252886" cy="54101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o-LA" sz="2400" dirty="0">
                <a:ea typeface="Phetsarath OT" panose="02000500000000000001" pitchFamily="2" charset="2"/>
                <a:cs typeface="Phetsarath OT" panose="02000500000000000001" pitchFamily="2" charset="2"/>
              </a:rPr>
              <a:t>ຈັດສັນເວລາເພື່ອເຂົ້າຮ່ວມ. ຮ່າງວາລະກອງປະຊຸມຈະສົ່ງອອກໄວໆນີ້.</a:t>
            </a:r>
          </a:p>
          <a:p>
            <a:r>
              <a:rPr lang="lo-LA" sz="2400" dirty="0">
                <a:ea typeface="Phetsarath OT" panose="02000500000000000001" pitchFamily="2" charset="2"/>
                <a:cs typeface="Phetsarath OT" panose="02000500000000000001" pitchFamily="2" charset="2"/>
              </a:rPr>
              <a:t>ກະລຸນາຕື່ມແບບຟອມລົງທະບຽນ ແລ້ວສົ່ງກັບໃຫ້ກອງເລຂາ ບໍ່ໃຫ້ກາຍວັນທີ 29 ກຸມພາ ຫຼື ໄວເທົ່າທີ່ຈະໄວໄດ້ ເພື່ອເປັນຂໍ້ມູນໃຫ້ພວກເຮົາກະກຽມວຽກຕ່າງໆ (ລວມເຖິງການຄົ້ນຄວ້າຫາແຫຼ່ງທຶນສຳລັບຄ່າໃຊ້ຈ່າຍໃຫ້ສະມາຊິກທີ່ຈະເດີນທາງຈາກຕ່າງແຂວງ).</a:t>
            </a:r>
          </a:p>
          <a:p>
            <a:r>
              <a:rPr lang="lo-LA" sz="2400" dirty="0">
                <a:ea typeface="Phetsarath OT" panose="02000500000000000001" pitchFamily="2" charset="2"/>
                <a:cs typeface="Phetsarath OT" panose="02000500000000000001" pitchFamily="2" charset="2"/>
              </a:rPr>
              <a:t>ແຈ້ງໃຫ້ພວກເຮົາຮູ້ຖ້າທ່ານມີບົດຮຽນ, ກໍລະນີສຶກສາ, ແນວທາງ ແລະ ອື່ນໆ ທີ່ຕ້ອງການນຳສະເໜີໃນກອງປະຊຸມປະຈຳປີ, ລວມເຖິງຖ້າທ່ານມີຫົວຂໍ້ທີ່ສາມາດນຳມາຝຶກໃຫ້ກັບສະມາຊິກໃນມື້ຝຶກອົບຮົມ.</a:t>
            </a:r>
          </a:p>
          <a:p>
            <a:pPr marL="0" indent="0">
              <a:buNone/>
            </a:pPr>
            <a:endParaRPr lang="lo-LA" sz="2400" dirty="0">
              <a:ea typeface="Phetsarath OT" panose="02000500000000000001" pitchFamily="2" charset="2"/>
              <a:cs typeface="Phetsarath OT" panose="02000500000000000001" pitchFamily="2" charset="2"/>
            </a:endParaRPr>
          </a:p>
          <a:p>
            <a:r>
              <a:rPr lang="en-US" sz="2400" dirty="0">
                <a:solidFill>
                  <a:schemeClr val="accent1">
                    <a:lumMod val="75000"/>
                  </a:schemeClr>
                </a:solidFill>
                <a:ea typeface="Phetsarath OT" panose="02000500000000000001" pitchFamily="2" charset="2"/>
                <a:cs typeface="Phetsarath OT" panose="02000500000000000001" pitchFamily="2" charset="2"/>
              </a:rPr>
              <a:t>Please save the date for the event. The draft agenda is to be shared soon.</a:t>
            </a:r>
          </a:p>
          <a:p>
            <a:r>
              <a:rPr lang="en-US" sz="2400" dirty="0">
                <a:solidFill>
                  <a:schemeClr val="accent1">
                    <a:lumMod val="75000"/>
                  </a:schemeClr>
                </a:solidFill>
                <a:ea typeface="Phetsarath OT" panose="02000500000000000001" pitchFamily="2" charset="2"/>
                <a:cs typeface="Phetsarath OT" panose="02000500000000000001" pitchFamily="2" charset="2"/>
              </a:rPr>
              <a:t>Please fill out the registration form and send back to the secretariat by 29 Feb or ASAP. So that we can arrange things (including traveling cost for provincial members).</a:t>
            </a:r>
          </a:p>
          <a:p>
            <a:r>
              <a:rPr lang="en-US" sz="2400" dirty="0">
                <a:solidFill>
                  <a:schemeClr val="accent1">
                    <a:lumMod val="75000"/>
                  </a:schemeClr>
                </a:solidFill>
                <a:ea typeface="Phetsarath OT" panose="02000500000000000001" pitchFamily="2" charset="2"/>
                <a:cs typeface="Phetsarath OT" panose="02000500000000000001" pitchFamily="2" charset="2"/>
              </a:rPr>
              <a:t>Please let us know if you have any lesson leant, case study, approach, etc.… from your project to be presented at the AGM day, and any topic that you can train members at the training day. </a:t>
            </a:r>
          </a:p>
        </p:txBody>
      </p:sp>
    </p:spTree>
    <p:extLst>
      <p:ext uri="{BB962C8B-B14F-4D97-AF65-F5344CB8AC3E}">
        <p14:creationId xmlns:p14="http://schemas.microsoft.com/office/powerpoint/2010/main" val="1537851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1A7D2D-1C83-4EB6-BB74-A4121ED73C07}"/>
              </a:ext>
            </a:extLst>
          </p:cNvPr>
          <p:cNvSpPr>
            <a:spLocks noGrp="1"/>
          </p:cNvSpPr>
          <p:nvPr>
            <p:ph idx="1"/>
          </p:nvPr>
        </p:nvSpPr>
        <p:spPr>
          <a:xfrm>
            <a:off x="343533" y="1259433"/>
            <a:ext cx="5583852" cy="5236617"/>
          </a:xfrm>
        </p:spPr>
        <p:txBody>
          <a:bodyPr>
            <a:noAutofit/>
          </a:bodyPr>
          <a:lstStyle/>
          <a:p>
            <a:pPr marL="350838" indent="0">
              <a:buNone/>
            </a:pPr>
            <a:endParaRPr lang="lo-LA" sz="2000" dirty="0">
              <a:latin typeface="Phetsarath OT" panose="02000500000000000001" pitchFamily="2" charset="2"/>
              <a:ea typeface="Phetsarath OT" panose="02000500000000000001" pitchFamily="2" charset="2"/>
              <a:cs typeface="Phetsarath OT" panose="02000500000000000001" pitchFamily="2" charset="2"/>
            </a:endParaRPr>
          </a:p>
          <a:p>
            <a:pPr marL="738188"/>
            <a:endParaRPr lang="en-US" sz="2000" dirty="0">
              <a:ea typeface="Phetsarath OT" panose="02000500000000000001" pitchFamily="2" charset="2"/>
              <a:cs typeface="Phetsarath OT" panose="02000500000000000001" pitchFamily="2" charset="2"/>
            </a:endParaRPr>
          </a:p>
        </p:txBody>
      </p:sp>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469557" y="361950"/>
            <a:ext cx="11252886" cy="743239"/>
          </a:xfrm>
        </p:spPr>
        <p:txBody>
          <a:bodyPr>
            <a:noAutofit/>
          </a:bodyPr>
          <a:lstStyle/>
          <a:p>
            <a:r>
              <a:rPr lang="en-US" sz="28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SUN CSA</a:t>
            </a:r>
            <a:r>
              <a:rPr lang="lo-LA" sz="28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 </a:t>
            </a:r>
            <a:r>
              <a:rPr lang="en-US" sz="28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MC Election</a:t>
            </a:r>
            <a:endParaRPr lang="en-US" sz="2800" dirty="0">
              <a:solidFill>
                <a:srgbClr val="FFC000"/>
              </a:solidFill>
              <a:latin typeface="Phetsarath OT" panose="02000500000000000001" pitchFamily="2" charset="2"/>
              <a:ea typeface="Phetsarath OT" panose="02000500000000000001" pitchFamily="2" charset="2"/>
              <a:cs typeface="Phetsarath OT" panose="02000500000000000001" pitchFamily="2" charset="2"/>
            </a:endParaRPr>
          </a:p>
        </p:txBody>
      </p:sp>
      <p:sp>
        <p:nvSpPr>
          <p:cNvPr id="5" name="Content Placeholder 2">
            <a:extLst>
              <a:ext uri="{FF2B5EF4-FFF2-40B4-BE49-F238E27FC236}">
                <a16:creationId xmlns:a16="http://schemas.microsoft.com/office/drawing/2014/main" id="{352DA52B-57DB-49B7-AA22-DF4E825EFB55}"/>
              </a:ext>
            </a:extLst>
          </p:cNvPr>
          <p:cNvSpPr txBox="1">
            <a:spLocks/>
          </p:cNvSpPr>
          <p:nvPr/>
        </p:nvSpPr>
        <p:spPr>
          <a:xfrm>
            <a:off x="5249731" y="1278483"/>
            <a:ext cx="6598735" cy="54101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o-LA" sz="1600" dirty="0">
                <a:ea typeface="Phetsarath OT" panose="02000500000000000001" pitchFamily="2" charset="2"/>
                <a:cs typeface="Phetsarath OT" panose="02000500000000000001" pitchFamily="2" charset="2"/>
              </a:rPr>
              <a:t>ຈະມີ </a:t>
            </a:r>
            <a:r>
              <a:rPr lang="en-US" sz="1600" dirty="0">
                <a:ea typeface="Phetsarath OT" panose="02000500000000000001" pitchFamily="2" charset="2"/>
                <a:cs typeface="Phetsarath OT" panose="02000500000000000001" pitchFamily="2" charset="2"/>
              </a:rPr>
              <a:t>8</a:t>
            </a:r>
            <a:r>
              <a:rPr lang="lo-LA" sz="1600" dirty="0">
                <a:ea typeface="Phetsarath OT" panose="02000500000000000001" pitchFamily="2" charset="2"/>
                <a:cs typeface="Phetsarath OT" panose="02000500000000000001" pitchFamily="2" charset="2"/>
              </a:rPr>
              <a:t> ຕຳແໜ່ງວ່າງໃນຄະນະບໍລິຫານງານ </a:t>
            </a:r>
            <a:r>
              <a:rPr lang="en-US" sz="1600" dirty="0">
                <a:ea typeface="Phetsarath OT" panose="02000500000000000001" pitchFamily="2" charset="2"/>
                <a:cs typeface="Phetsarath OT" panose="02000500000000000001" pitchFamily="2" charset="2"/>
              </a:rPr>
              <a:t>SUN CSA </a:t>
            </a:r>
            <a:r>
              <a:rPr lang="lo-LA" sz="1600" dirty="0">
                <a:ea typeface="Phetsarath OT" panose="02000500000000000001" pitchFamily="2" charset="2"/>
                <a:cs typeface="Phetsarath OT" panose="02000500000000000001" pitchFamily="2" charset="2"/>
              </a:rPr>
              <a:t>(5 ບ່ອນສຳລັບ</a:t>
            </a:r>
            <a:r>
              <a:rPr lang="en-US" sz="1600" dirty="0">
                <a:ea typeface="Phetsarath OT" panose="02000500000000000001" pitchFamily="2" charset="2"/>
                <a:cs typeface="Phetsarath OT" panose="02000500000000000001" pitchFamily="2" charset="2"/>
              </a:rPr>
              <a:t> CSO </a:t>
            </a:r>
            <a:r>
              <a:rPr lang="lo-LA" sz="1600" dirty="0">
                <a:ea typeface="Phetsarath OT" panose="02000500000000000001" pitchFamily="2" charset="2"/>
                <a:cs typeface="Phetsarath OT" panose="02000500000000000001" pitchFamily="2" charset="2"/>
              </a:rPr>
              <a:t>ລາວ ແລະ 3 ບ່ອນສຳລັບ</a:t>
            </a:r>
            <a:r>
              <a:rPr lang="en-US" sz="1600" dirty="0">
                <a:ea typeface="Phetsarath OT" panose="02000500000000000001" pitchFamily="2" charset="2"/>
                <a:cs typeface="Phetsarath OT" panose="02000500000000000001" pitchFamily="2" charset="2"/>
              </a:rPr>
              <a:t> INGO</a:t>
            </a:r>
            <a:r>
              <a:rPr lang="lo-LA" sz="1600" dirty="0">
                <a:ea typeface="Phetsarath OT" panose="02000500000000000001" pitchFamily="2" charset="2"/>
                <a:cs typeface="Phetsarath OT" panose="02000500000000000001" pitchFamily="2" charset="2"/>
              </a:rPr>
              <a:t>) ຊຶ່ງພວກເຮົາຈະດຳເນີນການເລືອກຕັ້ງໃນກອງປະຊຸມ </a:t>
            </a:r>
            <a:r>
              <a:rPr lang="en-US" sz="1600" dirty="0">
                <a:ea typeface="Phetsarath OT" panose="02000500000000000001" pitchFamily="2" charset="2"/>
                <a:cs typeface="Phetsarath OT" panose="02000500000000000001" pitchFamily="2" charset="2"/>
              </a:rPr>
              <a:t>AGM </a:t>
            </a:r>
            <a:r>
              <a:rPr lang="lo-LA" sz="1600" dirty="0">
                <a:ea typeface="Phetsarath OT" panose="02000500000000000001" pitchFamily="2" charset="2"/>
                <a:cs typeface="Phetsarath OT" panose="02000500000000000001" pitchFamily="2" charset="2"/>
              </a:rPr>
              <a:t>ທີ່ຈະມາເຖິງນີ້.</a:t>
            </a:r>
          </a:p>
          <a:p>
            <a:r>
              <a:rPr lang="lo-LA" sz="1600" dirty="0">
                <a:ea typeface="Phetsarath OT" panose="02000500000000000001" pitchFamily="2" charset="2"/>
                <a:cs typeface="Phetsarath OT" panose="02000500000000000001" pitchFamily="2" charset="2"/>
              </a:rPr>
              <a:t>ພວກເຮົາຈຶ່ງຂໍເຊີນຊວນບັນດາອົງກອນສະມາຊິກສະເໜີຊື່ຜູ້ສະໝັກ</a:t>
            </a:r>
          </a:p>
          <a:p>
            <a:r>
              <a:rPr lang="lo-LA" sz="1600" dirty="0">
                <a:ea typeface="Phetsarath OT" panose="02000500000000000001" pitchFamily="2" charset="2"/>
                <a:cs typeface="Phetsarath OT" panose="02000500000000000001" pitchFamily="2" charset="2"/>
              </a:rPr>
              <a:t>ຄະນະບໍລິຫານງານແມ່ນມີຄວາມຮັບຜິດຊອບໃນການນຳພາຄຸ້ມຄອງເຄືອຂ່າຍ </a:t>
            </a:r>
            <a:r>
              <a:rPr lang="en-US" sz="1600" dirty="0">
                <a:ea typeface="Phetsarath OT" panose="02000500000000000001" pitchFamily="2" charset="2"/>
                <a:cs typeface="Phetsarath OT" panose="02000500000000000001" pitchFamily="2" charset="2"/>
              </a:rPr>
              <a:t>SUN CSA </a:t>
            </a:r>
            <a:r>
              <a:rPr lang="lo-LA" sz="1600" dirty="0">
                <a:ea typeface="Phetsarath OT" panose="02000500000000000001" pitchFamily="2" charset="2"/>
                <a:cs typeface="Phetsarath OT" panose="02000500000000000001" pitchFamily="2" charset="2"/>
              </a:rPr>
              <a:t>ແລະ ສະໜັບສະໜູນກອງເລຂາ ແລະ ສະມາຊິກຂອງເຄືອຂ່າຍ ເພື່ອບັນລຸເປົ້າໝາຍຂອງເຄືອຂ່າຍ.</a:t>
            </a:r>
            <a:endParaRPr lang="en-US" sz="1600" dirty="0">
              <a:ea typeface="Phetsarath OT" panose="02000500000000000001" pitchFamily="2" charset="2"/>
              <a:cs typeface="Phetsarath OT" panose="02000500000000000001" pitchFamily="2" charset="2"/>
            </a:endParaRPr>
          </a:p>
          <a:p>
            <a:r>
              <a:rPr lang="lo-LA" sz="1600" dirty="0">
                <a:ea typeface="Phetsarath OT" panose="02000500000000000001" pitchFamily="2" charset="2"/>
                <a:cs typeface="Phetsarath OT" panose="02000500000000000001" pitchFamily="2" charset="2"/>
              </a:rPr>
              <a:t>ພວກເຮົາຈະສົ່ງອີເມລ໌ແຈ້ງເຊີນການສະໝັກ ພ້ອມລາຍລະອຽດ ໃນໝໍ່ໆນີ້.</a:t>
            </a:r>
            <a:endParaRPr lang="en-US" sz="1600" dirty="0">
              <a:ea typeface="Phetsarath OT" panose="02000500000000000001" pitchFamily="2" charset="2"/>
              <a:cs typeface="Phetsarath OT" panose="02000500000000000001" pitchFamily="2" charset="2"/>
            </a:endParaRPr>
          </a:p>
          <a:p>
            <a:r>
              <a:rPr lang="lo-LA" sz="1600" b="1" i="1" dirty="0">
                <a:ea typeface="Phetsarath OT" panose="02000500000000000001" pitchFamily="2" charset="2"/>
                <a:cs typeface="Phetsarath OT" panose="02000500000000000001" pitchFamily="2" charset="2"/>
              </a:rPr>
              <a:t>ຂໍໃຫ້ທ່ານພິຈາລະນາເບິ່ງວ່າມີໃຜໃນອົງກອນຂອງທ່ານທີ່ມີເງື່ອນໄຂເໝາະສົມສຳລັບໜ້າທີ່ນີ້ ຫຼື ບໍ່.</a:t>
            </a:r>
          </a:p>
          <a:p>
            <a:r>
              <a:rPr lang="en-US" sz="1600" dirty="0">
                <a:solidFill>
                  <a:schemeClr val="accent1">
                    <a:lumMod val="75000"/>
                  </a:schemeClr>
                </a:solidFill>
                <a:ea typeface="Phetsarath OT" panose="02000500000000000001" pitchFamily="2" charset="2"/>
                <a:cs typeface="Phetsarath OT" panose="02000500000000000001" pitchFamily="2" charset="2"/>
              </a:rPr>
              <a:t>There are 8 vacancies (5 seats for Lao CSOs &amp; 3 seats for INGOs) on the SUN CSA Management Committee (MC) which we would like to fill at the upcoming AGM. </a:t>
            </a:r>
          </a:p>
          <a:p>
            <a:r>
              <a:rPr lang="en-US" sz="1600" dirty="0">
                <a:solidFill>
                  <a:schemeClr val="accent1">
                    <a:lumMod val="75000"/>
                  </a:schemeClr>
                </a:solidFill>
                <a:ea typeface="Phetsarath OT" panose="02000500000000000001" pitchFamily="2" charset="2"/>
                <a:cs typeface="Phetsarath OT" panose="02000500000000000001" pitchFamily="2" charset="2"/>
              </a:rPr>
              <a:t>We therefore are asking for nominations for candidates. </a:t>
            </a:r>
            <a:endParaRPr lang="lo-LA" sz="1600" dirty="0">
              <a:solidFill>
                <a:schemeClr val="accent1">
                  <a:lumMod val="75000"/>
                </a:schemeClr>
              </a:solidFill>
              <a:ea typeface="Phetsarath OT" panose="02000500000000000001" pitchFamily="2" charset="2"/>
              <a:cs typeface="Phetsarath OT" panose="02000500000000000001" pitchFamily="2" charset="2"/>
            </a:endParaRPr>
          </a:p>
          <a:p>
            <a:r>
              <a:rPr lang="en-US" sz="1600" dirty="0">
                <a:solidFill>
                  <a:schemeClr val="accent1">
                    <a:lumMod val="75000"/>
                  </a:schemeClr>
                </a:solidFill>
                <a:ea typeface="Phetsarath OT" panose="02000500000000000001" pitchFamily="2" charset="2"/>
                <a:cs typeface="Phetsarath OT" panose="02000500000000000001" pitchFamily="2" charset="2"/>
              </a:rPr>
              <a:t>The Management Committee is responsible to lead the governance of SUN CSA, and to support the Secretariat and its members to advance the SUN CSA’s goals. </a:t>
            </a:r>
          </a:p>
          <a:p>
            <a:r>
              <a:rPr lang="en-US" sz="1600" dirty="0">
                <a:solidFill>
                  <a:schemeClr val="accent1">
                    <a:lumMod val="75000"/>
                  </a:schemeClr>
                </a:solidFill>
                <a:ea typeface="Phetsarath OT" panose="02000500000000000001" pitchFamily="2" charset="2"/>
                <a:cs typeface="Phetsarath OT" panose="02000500000000000001" pitchFamily="2" charset="2"/>
              </a:rPr>
              <a:t>We will send out the email to request for nomination with detail soon.</a:t>
            </a:r>
          </a:p>
          <a:p>
            <a:r>
              <a:rPr lang="en-US" sz="1600" b="1" i="1" dirty="0">
                <a:solidFill>
                  <a:schemeClr val="accent1">
                    <a:lumMod val="75000"/>
                  </a:schemeClr>
                </a:solidFill>
                <a:ea typeface="Phetsarath OT" panose="02000500000000000001" pitchFamily="2" charset="2"/>
                <a:cs typeface="Phetsarath OT" panose="02000500000000000001" pitchFamily="2" charset="2"/>
              </a:rPr>
              <a:t>Please consider if anyone in your </a:t>
            </a:r>
            <a:r>
              <a:rPr lang="en-US" sz="1600" b="1" i="1" dirty="0" err="1">
                <a:solidFill>
                  <a:schemeClr val="accent1">
                    <a:lumMod val="75000"/>
                  </a:schemeClr>
                </a:solidFill>
                <a:ea typeface="Phetsarath OT" panose="02000500000000000001" pitchFamily="2" charset="2"/>
                <a:cs typeface="Phetsarath OT" panose="02000500000000000001" pitchFamily="2" charset="2"/>
              </a:rPr>
              <a:t>organisation</a:t>
            </a:r>
            <a:r>
              <a:rPr lang="en-US" sz="1600" b="1" i="1" dirty="0">
                <a:solidFill>
                  <a:schemeClr val="accent1">
                    <a:lumMod val="75000"/>
                  </a:schemeClr>
                </a:solidFill>
                <a:ea typeface="Phetsarath OT" panose="02000500000000000001" pitchFamily="2" charset="2"/>
                <a:cs typeface="Phetsarath OT" panose="02000500000000000001" pitchFamily="2" charset="2"/>
              </a:rPr>
              <a:t> is qualified for this role</a:t>
            </a:r>
            <a:r>
              <a:rPr lang="en-US" sz="1600" dirty="0">
                <a:solidFill>
                  <a:schemeClr val="accent1">
                    <a:lumMod val="75000"/>
                  </a:schemeClr>
                </a:solidFill>
                <a:ea typeface="Phetsarath OT" panose="02000500000000000001" pitchFamily="2" charset="2"/>
                <a:cs typeface="Phetsarath OT" panose="02000500000000000001" pitchFamily="2" charset="2"/>
              </a:rPr>
              <a:t>.</a:t>
            </a:r>
          </a:p>
          <a:p>
            <a:endParaRPr lang="en-US" sz="1600" dirty="0">
              <a:solidFill>
                <a:schemeClr val="accent1">
                  <a:lumMod val="75000"/>
                </a:schemeClr>
              </a:solidFill>
              <a:ea typeface="Phetsarath OT" panose="02000500000000000001" pitchFamily="2" charset="2"/>
              <a:cs typeface="Phetsarath OT" panose="02000500000000000001" pitchFamily="2" charset="2"/>
            </a:endParaRPr>
          </a:p>
        </p:txBody>
      </p:sp>
      <p:pic>
        <p:nvPicPr>
          <p:cNvPr id="6" name="Picture 5">
            <a:extLst>
              <a:ext uri="{FF2B5EF4-FFF2-40B4-BE49-F238E27FC236}">
                <a16:creationId xmlns:a16="http://schemas.microsoft.com/office/drawing/2014/main" id="{87B4E620-814C-4230-A1F7-E5A27063E1C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125415"/>
            <a:ext cx="5046785" cy="5732585"/>
          </a:xfrm>
          <a:prstGeom prst="rect">
            <a:avLst/>
          </a:prstGeom>
        </p:spPr>
      </p:pic>
    </p:spTree>
    <p:extLst>
      <p:ext uri="{BB962C8B-B14F-4D97-AF65-F5344CB8AC3E}">
        <p14:creationId xmlns:p14="http://schemas.microsoft.com/office/powerpoint/2010/main" val="227135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1A7D2D-1C83-4EB6-BB74-A4121ED73C07}"/>
              </a:ext>
            </a:extLst>
          </p:cNvPr>
          <p:cNvSpPr>
            <a:spLocks noGrp="1"/>
          </p:cNvSpPr>
          <p:nvPr>
            <p:ph idx="1"/>
          </p:nvPr>
        </p:nvSpPr>
        <p:spPr>
          <a:xfrm>
            <a:off x="343533" y="1259433"/>
            <a:ext cx="5583852" cy="5236617"/>
          </a:xfrm>
        </p:spPr>
        <p:txBody>
          <a:bodyPr>
            <a:noAutofit/>
          </a:bodyPr>
          <a:lstStyle/>
          <a:p>
            <a:pPr marL="350838" indent="0">
              <a:buNone/>
            </a:pPr>
            <a:endParaRPr lang="lo-LA" sz="2000" dirty="0">
              <a:latin typeface="Phetsarath OT" panose="02000500000000000001" pitchFamily="2" charset="2"/>
              <a:ea typeface="Phetsarath OT" panose="02000500000000000001" pitchFamily="2" charset="2"/>
              <a:cs typeface="Phetsarath OT" panose="02000500000000000001" pitchFamily="2" charset="2"/>
            </a:endParaRPr>
          </a:p>
          <a:p>
            <a:pPr marL="738188"/>
            <a:endParaRPr lang="en-US" sz="2000" dirty="0">
              <a:ea typeface="Phetsarath OT" panose="02000500000000000001" pitchFamily="2" charset="2"/>
              <a:cs typeface="Phetsarath OT" panose="02000500000000000001" pitchFamily="2" charset="2"/>
            </a:endParaRPr>
          </a:p>
        </p:txBody>
      </p:sp>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469557" y="361950"/>
            <a:ext cx="11252886" cy="743239"/>
          </a:xfrm>
        </p:spPr>
        <p:txBody>
          <a:bodyPr>
            <a:noAutofit/>
          </a:bodyPr>
          <a:lstStyle/>
          <a:p>
            <a:r>
              <a:rPr lang="en-US" sz="28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New Resources on SUN CSA Website</a:t>
            </a:r>
            <a:br>
              <a:rPr lang="en-US" sz="28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br>
            <a:endParaRPr lang="en-US" sz="2800" dirty="0">
              <a:solidFill>
                <a:srgbClr val="FFC000"/>
              </a:solidFill>
              <a:latin typeface="Phetsarath OT" panose="02000500000000000001" pitchFamily="2" charset="2"/>
              <a:ea typeface="Phetsarath OT" panose="02000500000000000001" pitchFamily="2" charset="2"/>
              <a:cs typeface="Phetsarath OT" panose="02000500000000000001" pitchFamily="2" charset="2"/>
            </a:endParaRPr>
          </a:p>
        </p:txBody>
      </p:sp>
      <p:sp>
        <p:nvSpPr>
          <p:cNvPr id="5" name="Content Placeholder 2">
            <a:extLst>
              <a:ext uri="{FF2B5EF4-FFF2-40B4-BE49-F238E27FC236}">
                <a16:creationId xmlns:a16="http://schemas.microsoft.com/office/drawing/2014/main" id="{352DA52B-57DB-49B7-AA22-DF4E825EFB55}"/>
              </a:ext>
            </a:extLst>
          </p:cNvPr>
          <p:cNvSpPr txBox="1">
            <a:spLocks/>
          </p:cNvSpPr>
          <p:nvPr/>
        </p:nvSpPr>
        <p:spPr>
          <a:xfrm>
            <a:off x="5807241" y="1278483"/>
            <a:ext cx="6041225" cy="54101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o-LA" sz="2400" dirty="0">
                <a:ea typeface="Phetsarath OT" panose="02000500000000000001" pitchFamily="2" charset="2"/>
                <a:cs typeface="Phetsarath OT" panose="02000500000000000001" pitchFamily="2" charset="2"/>
                <a:hlinkClick r:id="rId3"/>
              </a:rPr>
              <a:t>ມີເອກະສານໃໝ່ຈຳນວນໜຶ່ງຢູ່ເທິງເວັບໄຊທ໌ </a:t>
            </a:r>
            <a:r>
              <a:rPr lang="en-US" sz="2400" dirty="0">
                <a:ea typeface="Phetsarath OT" panose="02000500000000000001" pitchFamily="2" charset="2"/>
                <a:cs typeface="Phetsarath OT" panose="02000500000000000001" pitchFamily="2" charset="2"/>
                <a:hlinkClick r:id="rId3"/>
              </a:rPr>
              <a:t>SUN CSA</a:t>
            </a:r>
            <a:r>
              <a:rPr lang="lo-LA" sz="2400" dirty="0">
                <a:ea typeface="Phetsarath OT" panose="02000500000000000001" pitchFamily="2" charset="2"/>
                <a:cs typeface="Phetsarath OT" panose="02000500000000000001" pitchFamily="2" charset="2"/>
              </a:rPr>
              <a:t>, ລວມທັງ </a:t>
            </a:r>
            <a:r>
              <a:rPr lang="en-US" sz="2400" dirty="0">
                <a:ea typeface="Phetsarath OT" panose="02000500000000000001" pitchFamily="2" charset="2"/>
                <a:cs typeface="Phetsarath OT" panose="02000500000000000001" pitchFamily="2" charset="2"/>
              </a:rPr>
              <a:t>LSIS III</a:t>
            </a:r>
            <a:r>
              <a:rPr lang="lo-LA" sz="2400" dirty="0">
                <a:ea typeface="Phetsarath OT" panose="02000500000000000001" pitchFamily="2" charset="2"/>
                <a:cs typeface="Phetsarath OT" panose="02000500000000000001" pitchFamily="2" charset="2"/>
              </a:rPr>
              <a:t>.</a:t>
            </a:r>
          </a:p>
          <a:p>
            <a:r>
              <a:rPr lang="lo-LA" sz="2400" dirty="0">
                <a:ea typeface="Phetsarath OT" panose="02000500000000000001" pitchFamily="2" charset="2"/>
                <a:cs typeface="Phetsarath OT" panose="02000500000000000001" pitchFamily="2" charset="2"/>
              </a:rPr>
              <a:t>ມີໜ້າຂໍ້ມູນກ່ຽວກັບການລ້ຽງລູກດ້ວຍນໍ້ານົມແມ່ ແລະ ໜ້າຂໍ້ມູນກ່ຽວກັບລາງວັນການລ້ຽງລູກດ້ວຍນໍ້ານົມແມ່ຢູ່ບ່ອນເຮັດວຽກ ເທິງເວັບໄຊທ໌.</a:t>
            </a:r>
          </a:p>
          <a:p>
            <a:r>
              <a:rPr lang="lo-LA" sz="2400" dirty="0">
                <a:ea typeface="Phetsarath OT" panose="02000500000000000001" pitchFamily="2" charset="2"/>
                <a:cs typeface="Phetsarath OT" panose="02000500000000000001" pitchFamily="2" charset="2"/>
              </a:rPr>
              <a:t>ເຂົ້າເບິ່ງ ແລະ ນຳໃຊ້ຂໍ້ມູນດັ່ງກ່າວ.</a:t>
            </a:r>
            <a:endParaRPr lang="en-US" sz="2400" dirty="0">
              <a:ea typeface="Phetsarath OT" panose="02000500000000000001" pitchFamily="2" charset="2"/>
              <a:cs typeface="Phetsarath OT" panose="02000500000000000001" pitchFamily="2" charset="2"/>
            </a:endParaRPr>
          </a:p>
          <a:p>
            <a:pPr marL="0" indent="0">
              <a:buNone/>
            </a:pPr>
            <a:endParaRPr lang="en-US" sz="2400" dirty="0">
              <a:solidFill>
                <a:schemeClr val="accent1">
                  <a:lumMod val="75000"/>
                </a:schemeClr>
              </a:solidFill>
              <a:ea typeface="Phetsarath OT" panose="02000500000000000001" pitchFamily="2" charset="2"/>
              <a:cs typeface="Phetsarath OT" panose="02000500000000000001" pitchFamily="2" charset="2"/>
            </a:endParaRPr>
          </a:p>
          <a:p>
            <a:r>
              <a:rPr lang="en-US" sz="2400" dirty="0">
                <a:solidFill>
                  <a:schemeClr val="accent1">
                    <a:lumMod val="75000"/>
                  </a:schemeClr>
                </a:solidFill>
                <a:ea typeface="Phetsarath OT" panose="02000500000000000001" pitchFamily="2" charset="2"/>
                <a:cs typeface="Phetsarath OT" panose="02000500000000000001" pitchFamily="2" charset="2"/>
              </a:rPr>
              <a:t>New documents, including LSIS III were added on </a:t>
            </a:r>
            <a:r>
              <a:rPr lang="en-US" sz="2400" dirty="0">
                <a:solidFill>
                  <a:schemeClr val="accent1">
                    <a:lumMod val="75000"/>
                  </a:schemeClr>
                </a:solidFill>
                <a:ea typeface="Phetsarath OT" panose="02000500000000000001" pitchFamily="2" charset="2"/>
                <a:cs typeface="Phetsarath OT" panose="02000500000000000001" pitchFamily="2" charset="2"/>
                <a:hlinkClick r:id="rId3"/>
              </a:rPr>
              <a:t>nutrition resources library</a:t>
            </a:r>
            <a:r>
              <a:rPr lang="en-US" sz="2400" dirty="0">
                <a:solidFill>
                  <a:schemeClr val="accent1">
                    <a:lumMod val="75000"/>
                  </a:schemeClr>
                </a:solidFill>
                <a:ea typeface="Phetsarath OT" panose="02000500000000000001" pitchFamily="2" charset="2"/>
                <a:cs typeface="Phetsarath OT" panose="02000500000000000001" pitchFamily="2" charset="2"/>
              </a:rPr>
              <a:t>. </a:t>
            </a:r>
          </a:p>
          <a:p>
            <a:r>
              <a:rPr lang="en-US" sz="2400" dirty="0">
                <a:solidFill>
                  <a:schemeClr val="accent1">
                    <a:lumMod val="75000"/>
                  </a:schemeClr>
                </a:solidFill>
                <a:ea typeface="Phetsarath OT" panose="02000500000000000001" pitchFamily="2" charset="2"/>
                <a:cs typeface="Phetsarath OT" panose="02000500000000000001" pitchFamily="2" charset="2"/>
              </a:rPr>
              <a:t>New </a:t>
            </a:r>
            <a:r>
              <a:rPr lang="en-US" sz="2400" dirty="0">
                <a:solidFill>
                  <a:schemeClr val="accent1">
                    <a:lumMod val="75000"/>
                  </a:schemeClr>
                </a:solidFill>
                <a:ea typeface="Phetsarath OT" panose="02000500000000000001" pitchFamily="2" charset="2"/>
                <a:cs typeface="Phetsarath OT" panose="02000500000000000001" pitchFamily="2" charset="2"/>
                <a:hlinkClick r:id="rId4"/>
              </a:rPr>
              <a:t>Breastfeeding  resources page</a:t>
            </a:r>
            <a:r>
              <a:rPr lang="en-US" sz="2400" dirty="0">
                <a:solidFill>
                  <a:schemeClr val="accent1">
                    <a:lumMod val="75000"/>
                  </a:schemeClr>
                </a:solidFill>
                <a:ea typeface="Phetsarath OT" panose="02000500000000000001" pitchFamily="2" charset="2"/>
                <a:cs typeface="Phetsarath OT" panose="02000500000000000001" pitchFamily="2" charset="2"/>
              </a:rPr>
              <a:t> and </a:t>
            </a:r>
            <a:r>
              <a:rPr lang="en-US" sz="2400" dirty="0">
                <a:solidFill>
                  <a:schemeClr val="accent1">
                    <a:lumMod val="75000"/>
                  </a:schemeClr>
                </a:solidFill>
                <a:ea typeface="Phetsarath OT" panose="02000500000000000001" pitchFamily="2" charset="2"/>
                <a:cs typeface="Phetsarath OT" panose="02000500000000000001" pitchFamily="2" charset="2"/>
                <a:hlinkClick r:id="rId3"/>
              </a:rPr>
              <a:t>workplace breastfeeding award page</a:t>
            </a:r>
            <a:r>
              <a:rPr lang="en-US" sz="2400" dirty="0">
                <a:solidFill>
                  <a:schemeClr val="accent1">
                    <a:lumMod val="75000"/>
                  </a:schemeClr>
                </a:solidFill>
                <a:ea typeface="Phetsarath OT" panose="02000500000000000001" pitchFamily="2" charset="2"/>
                <a:cs typeface="Phetsarath OT" panose="02000500000000000001" pitchFamily="2" charset="2"/>
              </a:rPr>
              <a:t>.  </a:t>
            </a:r>
          </a:p>
          <a:p>
            <a:r>
              <a:rPr lang="en-US" sz="2400" dirty="0">
                <a:solidFill>
                  <a:schemeClr val="accent1">
                    <a:lumMod val="75000"/>
                  </a:schemeClr>
                </a:solidFill>
                <a:ea typeface="Phetsarath OT" panose="02000500000000000001" pitchFamily="2" charset="2"/>
                <a:cs typeface="Phetsarath OT" panose="02000500000000000001" pitchFamily="2" charset="2"/>
              </a:rPr>
              <a:t>Visit and use those information for you nutrition work.</a:t>
            </a:r>
          </a:p>
        </p:txBody>
      </p:sp>
      <p:pic>
        <p:nvPicPr>
          <p:cNvPr id="2" name="Picture 1">
            <a:extLst>
              <a:ext uri="{FF2B5EF4-FFF2-40B4-BE49-F238E27FC236}">
                <a16:creationId xmlns:a16="http://schemas.microsoft.com/office/drawing/2014/main" id="{5EFF8E68-D131-4F27-9E42-BCE261C904AF}"/>
              </a:ext>
            </a:extLst>
          </p:cNvPr>
          <p:cNvPicPr>
            <a:picLocks noChangeAspect="1"/>
          </p:cNvPicPr>
          <p:nvPr/>
        </p:nvPicPr>
        <p:blipFill>
          <a:blip r:embed="rId5"/>
          <a:stretch>
            <a:fillRect/>
          </a:stretch>
        </p:blipFill>
        <p:spPr>
          <a:xfrm>
            <a:off x="175846" y="1172641"/>
            <a:ext cx="5410199" cy="5410199"/>
          </a:xfrm>
          <a:prstGeom prst="rect">
            <a:avLst/>
          </a:prstGeom>
        </p:spPr>
      </p:pic>
    </p:spTree>
    <p:extLst>
      <p:ext uri="{BB962C8B-B14F-4D97-AF65-F5344CB8AC3E}">
        <p14:creationId xmlns:p14="http://schemas.microsoft.com/office/powerpoint/2010/main" val="1451824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1A7D2D-1C83-4EB6-BB74-A4121ED73C07}"/>
              </a:ext>
            </a:extLst>
          </p:cNvPr>
          <p:cNvSpPr>
            <a:spLocks noGrp="1"/>
          </p:cNvSpPr>
          <p:nvPr>
            <p:ph idx="1"/>
          </p:nvPr>
        </p:nvSpPr>
        <p:spPr>
          <a:xfrm>
            <a:off x="343533" y="1259433"/>
            <a:ext cx="5583852" cy="5236617"/>
          </a:xfrm>
        </p:spPr>
        <p:txBody>
          <a:bodyPr>
            <a:noAutofit/>
          </a:bodyPr>
          <a:lstStyle/>
          <a:p>
            <a:pPr marL="350838" indent="0">
              <a:buNone/>
            </a:pPr>
            <a:endParaRPr lang="lo-LA" sz="2000" dirty="0">
              <a:latin typeface="Phetsarath OT" panose="02000500000000000001" pitchFamily="2" charset="2"/>
              <a:ea typeface="Phetsarath OT" panose="02000500000000000001" pitchFamily="2" charset="2"/>
              <a:cs typeface="Phetsarath OT" panose="02000500000000000001" pitchFamily="2" charset="2"/>
            </a:endParaRPr>
          </a:p>
          <a:p>
            <a:pPr marL="738188"/>
            <a:endParaRPr lang="en-US" sz="2000" dirty="0">
              <a:ea typeface="Phetsarath OT" panose="02000500000000000001" pitchFamily="2" charset="2"/>
              <a:cs typeface="Phetsarath OT" panose="02000500000000000001" pitchFamily="2" charset="2"/>
            </a:endParaRPr>
          </a:p>
        </p:txBody>
      </p:sp>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469557" y="695181"/>
            <a:ext cx="11252886" cy="743239"/>
          </a:xfrm>
        </p:spPr>
        <p:txBody>
          <a:bodyPr>
            <a:noAutofit/>
          </a:bodyPr>
          <a:lstStyle/>
          <a:p>
            <a:r>
              <a:rPr lang="en-US" sz="28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Key Highlights from other recent meetings</a:t>
            </a:r>
            <a:br>
              <a:rPr lang="en-US" sz="28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br>
            <a:br>
              <a:rPr lang="en-US" sz="28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br>
            <a:endParaRPr lang="en-US" sz="2800" dirty="0">
              <a:solidFill>
                <a:srgbClr val="FFC000"/>
              </a:solidFill>
              <a:latin typeface="Phetsarath OT" panose="02000500000000000001" pitchFamily="2" charset="2"/>
              <a:ea typeface="Phetsarath OT" panose="02000500000000000001" pitchFamily="2" charset="2"/>
              <a:cs typeface="Phetsarath OT" panose="02000500000000000001" pitchFamily="2" charset="2"/>
            </a:endParaRPr>
          </a:p>
        </p:txBody>
      </p:sp>
      <p:sp>
        <p:nvSpPr>
          <p:cNvPr id="5" name="Content Placeholder 2">
            <a:extLst>
              <a:ext uri="{FF2B5EF4-FFF2-40B4-BE49-F238E27FC236}">
                <a16:creationId xmlns:a16="http://schemas.microsoft.com/office/drawing/2014/main" id="{352DA52B-57DB-49B7-AA22-DF4E825EFB55}"/>
              </a:ext>
            </a:extLst>
          </p:cNvPr>
          <p:cNvSpPr txBox="1">
            <a:spLocks/>
          </p:cNvSpPr>
          <p:nvPr/>
        </p:nvSpPr>
        <p:spPr>
          <a:xfrm>
            <a:off x="5807241" y="1278483"/>
            <a:ext cx="6041225" cy="54101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mj-lt"/>
              <a:buAutoNum type="arabicParenR"/>
            </a:pPr>
            <a:r>
              <a:rPr lang="lo-LA" sz="1700" dirty="0">
                <a:ea typeface="Phetsarath OT" panose="02000500000000000001" pitchFamily="2" charset="2"/>
                <a:cs typeface="Phetsarath OT" panose="02000500000000000001" pitchFamily="2" charset="2"/>
              </a:rPr>
              <a:t>ກອງປະຊຸມ ຮັບຮອງ</a:t>
            </a:r>
            <a:r>
              <a:rPr lang="lo-LA" sz="1700" b="1" i="1" dirty="0">
                <a:ea typeface="Phetsarath OT" panose="02000500000000000001" pitchFamily="2" charset="2"/>
                <a:cs typeface="Phetsarath OT" panose="02000500000000000001" pitchFamily="2" charset="2"/>
              </a:rPr>
              <a:t>ບົດແນະນໍາການດໍາເນີນງານ ສໍາລັບການຈັດຕັ້ງປະຕິບັດ </a:t>
            </a:r>
            <a:r>
              <a:rPr lang="en-US" sz="1700" b="1" i="1" dirty="0">
                <a:ea typeface="Phetsarath OT" panose="02000500000000000001" pitchFamily="2" charset="2"/>
                <a:cs typeface="Phetsarath OT" panose="02000500000000000001" pitchFamily="2" charset="2"/>
              </a:rPr>
              <a:t>NPAN 2021 – 2025</a:t>
            </a:r>
            <a:r>
              <a:rPr lang="lo-LA" sz="1700" b="1" i="1" dirty="0">
                <a:ea typeface="Phetsarath OT" panose="02000500000000000001" pitchFamily="2" charset="2"/>
                <a:cs typeface="Phetsarath OT" panose="02000500000000000001" pitchFamily="2" charset="2"/>
              </a:rPr>
              <a:t> </a:t>
            </a:r>
            <a:r>
              <a:rPr lang="en-US" sz="1700" b="1" i="1" dirty="0">
                <a:ea typeface="Phetsarath OT" panose="02000500000000000001" pitchFamily="2" charset="2"/>
                <a:cs typeface="Phetsarath OT" panose="02000500000000000001" pitchFamily="2" charset="2"/>
              </a:rPr>
              <a:t>(</a:t>
            </a:r>
            <a:r>
              <a:rPr lang="lo-LA" sz="1700" b="1" i="1" dirty="0">
                <a:ea typeface="Phetsarath OT" panose="02000500000000000001" pitchFamily="2" charset="2"/>
                <a:cs typeface="Phetsarath OT" panose="02000500000000000001" pitchFamily="2" charset="2"/>
              </a:rPr>
              <a:t>ສະບັບປັບປຸງ)</a:t>
            </a:r>
            <a:r>
              <a:rPr lang="lo-LA" sz="1700" dirty="0">
                <a:ea typeface="Phetsarath OT" panose="02000500000000000001" pitchFamily="2" charset="2"/>
                <a:cs typeface="Phetsarath OT" panose="02000500000000000001" pitchFamily="2" charset="2"/>
              </a:rPr>
              <a:t>, 19 ມັງກອນ 2024. ຕາງໜ້າເຂົ້າຮ່ວມໂດຍ ທ່ານ ທອງຈັນ-</a:t>
            </a:r>
            <a:r>
              <a:rPr lang="en-US" sz="1700" dirty="0">
                <a:ea typeface="Phetsarath OT" panose="02000500000000000001" pitchFamily="2" charset="2"/>
                <a:cs typeface="Phetsarath OT" panose="02000500000000000001" pitchFamily="2" charset="2"/>
              </a:rPr>
              <a:t>ARMI</a:t>
            </a:r>
            <a:r>
              <a:rPr lang="lo-LA" sz="1700" dirty="0">
                <a:ea typeface="Phetsarath OT" panose="02000500000000000001" pitchFamily="2" charset="2"/>
                <a:cs typeface="Phetsarath OT" panose="02000500000000000001" pitchFamily="2" charset="2"/>
              </a:rPr>
              <a:t>. ປັບຈາກ 5 ພາກ ມາເປັນ 7 ພາກ.</a:t>
            </a:r>
            <a:endParaRPr lang="lo-LA" sz="1700" b="1" i="1" dirty="0">
              <a:ea typeface="Phetsarath OT" panose="02000500000000000001" pitchFamily="2" charset="2"/>
              <a:cs typeface="Phetsarath OT" panose="02000500000000000001" pitchFamily="2" charset="2"/>
            </a:endParaRPr>
          </a:p>
          <a:p>
            <a:pPr marL="342900" indent="-342900">
              <a:buFont typeface="+mj-lt"/>
              <a:buAutoNum type="arabicParenR"/>
            </a:pPr>
            <a:r>
              <a:rPr lang="lo-LA" sz="1700" dirty="0">
                <a:ea typeface="Phetsarath OT" panose="02000500000000000001" pitchFamily="2" charset="2"/>
                <a:cs typeface="Phetsarath OT" panose="02000500000000000001" pitchFamily="2" charset="2"/>
              </a:rPr>
              <a:t>ກອງປະຊຸມແນະນຳກ່ຽວກັບການດຳເນີນການປະເມີນກາງສະໄໝໃນການຈັດຕັ້ງປະຕິບັດ </a:t>
            </a:r>
            <a:r>
              <a:rPr lang="en-US" sz="1700" dirty="0">
                <a:ea typeface="Phetsarath OT" panose="02000500000000000001" pitchFamily="2" charset="2"/>
                <a:cs typeface="Phetsarath OT" panose="02000500000000000001" pitchFamily="2" charset="2"/>
              </a:rPr>
              <a:t>NPAN 2021-2025</a:t>
            </a:r>
            <a:r>
              <a:rPr lang="lo-LA" sz="1700" dirty="0">
                <a:ea typeface="Phetsarath OT" panose="02000500000000000001" pitchFamily="2" charset="2"/>
                <a:cs typeface="Phetsarath OT" panose="02000500000000000001" pitchFamily="2" charset="2"/>
              </a:rPr>
              <a:t>, ວັນທີ 26 ມັງກອນ 2024. </a:t>
            </a:r>
            <a:r>
              <a:rPr lang="lo-LA" sz="1700" b="1" i="1" dirty="0">
                <a:ea typeface="Phetsarath OT" panose="02000500000000000001" pitchFamily="2" charset="2"/>
                <a:cs typeface="Phetsarath OT" panose="02000500000000000001" pitchFamily="2" charset="2"/>
              </a:rPr>
              <a:t>ປັດຈຸບັນແມ່ນເລີ່ມຂະບວນການແລ້ວ, ບົດລາຍງາຍສຸດທ້າຍຈະສຳເລັດພາຍໃນເດືອນພຶດສະພາ 2024.</a:t>
            </a:r>
          </a:p>
          <a:p>
            <a:pPr marL="342900" indent="-342900">
              <a:buFont typeface="+mj-lt"/>
              <a:buAutoNum type="arabicParenR"/>
            </a:pPr>
            <a:r>
              <a:rPr lang="lo-LA" sz="1700" dirty="0">
                <a:ea typeface="Phetsarath OT" panose="02000500000000000001" pitchFamily="2" charset="2"/>
                <a:cs typeface="Phetsarath OT" panose="02000500000000000001" pitchFamily="2" charset="2"/>
              </a:rPr>
              <a:t>ເປີດໂຕບົດລາຍງານຜົນການສຳຫຼວດ </a:t>
            </a:r>
            <a:r>
              <a:rPr lang="en-US" sz="1700" dirty="0">
                <a:ea typeface="Phetsarath OT" panose="02000500000000000001" pitchFamily="2" charset="2"/>
                <a:cs typeface="Phetsarath OT" panose="02000500000000000001" pitchFamily="2" charset="2"/>
              </a:rPr>
              <a:t>LISIS III</a:t>
            </a:r>
            <a:r>
              <a:rPr lang="lo-LA" sz="1700" dirty="0">
                <a:ea typeface="Phetsarath OT" panose="02000500000000000001" pitchFamily="2" charset="2"/>
                <a:cs typeface="Phetsarath OT" panose="02000500000000000001" pitchFamily="2" charset="2"/>
              </a:rPr>
              <a:t>, ວັນທີ 25 ມັງກອນ 2024</a:t>
            </a:r>
            <a:r>
              <a:rPr lang="en-US" sz="1700" dirty="0">
                <a:ea typeface="Phetsarath OT" panose="02000500000000000001" pitchFamily="2" charset="2"/>
                <a:cs typeface="Phetsarath OT" panose="02000500000000000001" pitchFamily="2" charset="2"/>
              </a:rPr>
              <a:t>. Anthony- CARE</a:t>
            </a:r>
            <a:r>
              <a:rPr lang="lo-LA" sz="1700" dirty="0">
                <a:ea typeface="Phetsarath OT" panose="02000500000000000001" pitchFamily="2" charset="2"/>
                <a:cs typeface="Phetsarath OT" panose="02000500000000000001" pitchFamily="2" charset="2"/>
              </a:rPr>
              <a:t>. </a:t>
            </a:r>
            <a:r>
              <a:rPr lang="en-US" sz="1700" dirty="0">
                <a:ea typeface="Phetsarath OT" panose="02000500000000000001" pitchFamily="2" charset="2"/>
                <a:cs typeface="Phetsarath OT" panose="02000500000000000001" pitchFamily="2" charset="2"/>
              </a:rPr>
              <a:t> </a:t>
            </a:r>
            <a:r>
              <a:rPr lang="lo-LA" sz="1700" b="1" i="1" dirty="0">
                <a:ea typeface="Phetsarath OT" panose="02000500000000000001" pitchFamily="2" charset="2"/>
                <a:cs typeface="Phetsarath OT" panose="02000500000000000001" pitchFamily="2" charset="2"/>
              </a:rPr>
              <a:t>ຜົນໄດ້ຮັບທີ່ຫຼຸດລົງ.</a:t>
            </a:r>
          </a:p>
          <a:p>
            <a:pPr marL="0" indent="0">
              <a:buNone/>
            </a:pPr>
            <a:endParaRPr lang="en-US" sz="1700" b="1" i="1" dirty="0">
              <a:solidFill>
                <a:schemeClr val="accent1">
                  <a:lumMod val="75000"/>
                </a:schemeClr>
              </a:solidFill>
              <a:ea typeface="Phetsarath OT" panose="02000500000000000001" pitchFamily="2" charset="2"/>
              <a:cs typeface="Phetsarath OT" panose="02000500000000000001" pitchFamily="2" charset="2"/>
            </a:endParaRPr>
          </a:p>
          <a:p>
            <a:pPr marL="457200" indent="-457200">
              <a:buFont typeface="+mj-lt"/>
              <a:buAutoNum type="arabicParenR"/>
            </a:pPr>
            <a:r>
              <a:rPr lang="en-US" sz="1700" dirty="0">
                <a:solidFill>
                  <a:schemeClr val="accent1">
                    <a:lumMod val="75000"/>
                  </a:schemeClr>
                </a:solidFill>
                <a:ea typeface="Phetsarath OT" panose="02000500000000000001" pitchFamily="2" charset="2"/>
                <a:cs typeface="Phetsarath OT" panose="02000500000000000001" pitchFamily="2" charset="2"/>
              </a:rPr>
              <a:t>Meeting “Endorsement </a:t>
            </a:r>
            <a:r>
              <a:rPr lang="en-US" sz="1700" b="1" i="1" dirty="0">
                <a:solidFill>
                  <a:schemeClr val="accent1">
                    <a:lumMod val="75000"/>
                  </a:schemeClr>
                </a:solidFill>
                <a:ea typeface="Phetsarath OT" panose="02000500000000000001" pitchFamily="2" charset="2"/>
                <a:cs typeface="Phetsarath OT" panose="02000500000000000001" pitchFamily="2" charset="2"/>
                <a:hlinkClick r:id="rId3"/>
              </a:rPr>
              <a:t>Updated Operational Guideline for the NPAN 2021 to 2025</a:t>
            </a:r>
            <a:r>
              <a:rPr lang="en-US" sz="1700" dirty="0">
                <a:solidFill>
                  <a:schemeClr val="accent1">
                    <a:lumMod val="75000"/>
                  </a:schemeClr>
                </a:solidFill>
                <a:ea typeface="Phetsarath OT" panose="02000500000000000001" pitchFamily="2" charset="2"/>
                <a:cs typeface="Phetsarath OT" panose="02000500000000000001" pitchFamily="2" charset="2"/>
              </a:rPr>
              <a:t>”, 19 Jan 2024. Thongchanh- ARMI. </a:t>
            </a:r>
            <a:r>
              <a:rPr lang="en-US" sz="1700" b="1" i="1" dirty="0">
                <a:solidFill>
                  <a:schemeClr val="accent1">
                    <a:lumMod val="75000"/>
                  </a:schemeClr>
                </a:solidFill>
                <a:ea typeface="Phetsarath OT" panose="02000500000000000001" pitchFamily="2" charset="2"/>
                <a:cs typeface="Phetsarath OT" panose="02000500000000000001" pitchFamily="2" charset="2"/>
              </a:rPr>
              <a:t>Reduce to 5 sections from 7.</a:t>
            </a:r>
          </a:p>
          <a:p>
            <a:pPr marL="457200" indent="-457200">
              <a:buFont typeface="+mj-lt"/>
              <a:buAutoNum type="arabicParenR"/>
            </a:pPr>
            <a:r>
              <a:rPr lang="en-US" sz="1700" dirty="0">
                <a:solidFill>
                  <a:schemeClr val="accent1">
                    <a:lumMod val="75000"/>
                  </a:schemeClr>
                </a:solidFill>
                <a:ea typeface="Phetsarath OT" panose="02000500000000000001" pitchFamily="2" charset="2"/>
                <a:cs typeface="Phetsarath OT" panose="02000500000000000001" pitchFamily="2" charset="2"/>
              </a:rPr>
              <a:t>Mid Term Review NPAN (2021-2025) Inception Meeting, 26 Jan 2024. </a:t>
            </a:r>
            <a:r>
              <a:rPr lang="en-US" sz="1700" b="1" i="1" dirty="0">
                <a:solidFill>
                  <a:schemeClr val="accent1">
                    <a:lumMod val="75000"/>
                  </a:schemeClr>
                </a:solidFill>
                <a:ea typeface="Phetsarath OT" panose="02000500000000000001" pitchFamily="2" charset="2"/>
                <a:cs typeface="Phetsarath OT" panose="02000500000000000001" pitchFamily="2" charset="2"/>
              </a:rPr>
              <a:t>This is currently happening, the final report will be done by May 2024.</a:t>
            </a:r>
          </a:p>
          <a:p>
            <a:pPr marL="457200" indent="-457200">
              <a:buFont typeface="+mj-lt"/>
              <a:buAutoNum type="arabicParenR"/>
            </a:pPr>
            <a:r>
              <a:rPr lang="en-US" sz="1700" dirty="0">
                <a:solidFill>
                  <a:schemeClr val="accent1">
                    <a:lumMod val="75000"/>
                  </a:schemeClr>
                </a:solidFill>
                <a:ea typeface="Phetsarath OT" panose="02000500000000000001" pitchFamily="2" charset="2"/>
                <a:cs typeface="Phetsarath OT" panose="02000500000000000001" pitchFamily="2" charset="2"/>
                <a:hlinkClick r:id="rId4"/>
              </a:rPr>
              <a:t>LSIS III </a:t>
            </a:r>
            <a:r>
              <a:rPr lang="en-US" sz="1700" dirty="0">
                <a:solidFill>
                  <a:schemeClr val="accent1">
                    <a:lumMod val="75000"/>
                  </a:schemeClr>
                </a:solidFill>
                <a:ea typeface="Phetsarath OT" panose="02000500000000000001" pitchFamily="2" charset="2"/>
                <a:cs typeface="Phetsarath OT" panose="02000500000000000001" pitchFamily="2" charset="2"/>
              </a:rPr>
              <a:t>Launching, 25 Jan 2024. Anthony- CARE. </a:t>
            </a:r>
            <a:r>
              <a:rPr lang="en-US" sz="1700" b="1" i="1" dirty="0">
                <a:solidFill>
                  <a:schemeClr val="accent1">
                    <a:lumMod val="75000"/>
                  </a:schemeClr>
                </a:solidFill>
                <a:ea typeface="Phetsarath OT" panose="02000500000000000001" pitchFamily="2" charset="2"/>
                <a:cs typeface="Phetsarath OT" panose="02000500000000000001" pitchFamily="2" charset="2"/>
              </a:rPr>
              <a:t>Reducing outcomes for nutrition</a:t>
            </a:r>
            <a:r>
              <a:rPr lang="lo-LA" sz="1700" b="1" i="1" dirty="0">
                <a:solidFill>
                  <a:schemeClr val="accent1">
                    <a:lumMod val="75000"/>
                  </a:schemeClr>
                </a:solidFill>
                <a:ea typeface="Phetsarath OT" panose="02000500000000000001" pitchFamily="2" charset="2"/>
                <a:cs typeface="Phetsarath OT" panose="02000500000000000001" pitchFamily="2" charset="2"/>
              </a:rPr>
              <a:t>.</a:t>
            </a:r>
            <a:endParaRPr lang="en-US" sz="1700" b="1" i="1" dirty="0">
              <a:solidFill>
                <a:schemeClr val="accent1">
                  <a:lumMod val="75000"/>
                </a:schemeClr>
              </a:solidFill>
              <a:ea typeface="Phetsarath OT" panose="02000500000000000001" pitchFamily="2" charset="2"/>
              <a:cs typeface="Phetsarath OT" panose="02000500000000000001" pitchFamily="2" charset="2"/>
            </a:endParaRPr>
          </a:p>
          <a:p>
            <a:pPr marL="0" indent="0">
              <a:buNone/>
            </a:pPr>
            <a:endParaRPr lang="en-US" sz="1700" dirty="0">
              <a:solidFill>
                <a:schemeClr val="accent1">
                  <a:lumMod val="75000"/>
                </a:schemeClr>
              </a:solidFill>
              <a:ea typeface="Phetsarath OT" panose="02000500000000000001" pitchFamily="2" charset="2"/>
              <a:cs typeface="Phetsarath OT" panose="02000500000000000001" pitchFamily="2" charset="2"/>
            </a:endParaRPr>
          </a:p>
          <a:p>
            <a:pPr marL="0" indent="0">
              <a:buNone/>
            </a:pPr>
            <a:r>
              <a:rPr lang="en-US" sz="1700" dirty="0">
                <a:solidFill>
                  <a:schemeClr val="accent1">
                    <a:lumMod val="75000"/>
                  </a:schemeClr>
                </a:solidFill>
                <a:ea typeface="Phetsarath OT" panose="02000500000000000001" pitchFamily="2" charset="2"/>
                <a:cs typeface="Phetsarath OT" panose="02000500000000000001" pitchFamily="2" charset="2"/>
              </a:rPr>
              <a:t> </a:t>
            </a:r>
          </a:p>
        </p:txBody>
      </p:sp>
      <p:pic>
        <p:nvPicPr>
          <p:cNvPr id="2" name="Picture 1">
            <a:extLst>
              <a:ext uri="{FF2B5EF4-FFF2-40B4-BE49-F238E27FC236}">
                <a16:creationId xmlns:a16="http://schemas.microsoft.com/office/drawing/2014/main" id="{672339AA-4423-4AE8-AE2E-AD5B856732D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2182" y="1278483"/>
            <a:ext cx="5421463" cy="5598567"/>
          </a:xfrm>
          <a:prstGeom prst="rect">
            <a:avLst/>
          </a:prstGeom>
        </p:spPr>
      </p:pic>
    </p:spTree>
    <p:extLst>
      <p:ext uri="{BB962C8B-B14F-4D97-AF65-F5344CB8AC3E}">
        <p14:creationId xmlns:p14="http://schemas.microsoft.com/office/powerpoint/2010/main" val="2188131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1A7D2D-1C83-4EB6-BB74-A4121ED73C07}"/>
              </a:ext>
            </a:extLst>
          </p:cNvPr>
          <p:cNvSpPr>
            <a:spLocks noGrp="1"/>
          </p:cNvSpPr>
          <p:nvPr>
            <p:ph idx="1"/>
          </p:nvPr>
        </p:nvSpPr>
        <p:spPr>
          <a:xfrm>
            <a:off x="343533" y="1259433"/>
            <a:ext cx="5583852" cy="5236617"/>
          </a:xfrm>
        </p:spPr>
        <p:txBody>
          <a:bodyPr>
            <a:noAutofit/>
          </a:bodyPr>
          <a:lstStyle/>
          <a:p>
            <a:pPr marL="350838" indent="0">
              <a:buNone/>
            </a:pPr>
            <a:endParaRPr lang="lo-LA" sz="2000" dirty="0">
              <a:latin typeface="Phetsarath OT" panose="02000500000000000001" pitchFamily="2" charset="2"/>
              <a:ea typeface="Phetsarath OT" panose="02000500000000000001" pitchFamily="2" charset="2"/>
              <a:cs typeface="Phetsarath OT" panose="02000500000000000001" pitchFamily="2" charset="2"/>
            </a:endParaRPr>
          </a:p>
          <a:p>
            <a:pPr marL="738188"/>
            <a:endParaRPr lang="en-US" sz="2000" dirty="0">
              <a:ea typeface="Phetsarath OT" panose="02000500000000000001" pitchFamily="2" charset="2"/>
              <a:cs typeface="Phetsarath OT" panose="02000500000000000001" pitchFamily="2" charset="2"/>
            </a:endParaRPr>
          </a:p>
        </p:txBody>
      </p:sp>
      <p:sp>
        <p:nvSpPr>
          <p:cNvPr id="4" name="Title 1">
            <a:extLst>
              <a:ext uri="{FF2B5EF4-FFF2-40B4-BE49-F238E27FC236}">
                <a16:creationId xmlns:a16="http://schemas.microsoft.com/office/drawing/2014/main" id="{403EF879-F278-41C4-92A7-A3E3C9B88340}"/>
              </a:ext>
            </a:extLst>
          </p:cNvPr>
          <p:cNvSpPr>
            <a:spLocks noGrp="1"/>
          </p:cNvSpPr>
          <p:nvPr>
            <p:ph type="title"/>
          </p:nvPr>
        </p:nvSpPr>
        <p:spPr>
          <a:xfrm>
            <a:off x="469557" y="323562"/>
            <a:ext cx="11252886" cy="743239"/>
          </a:xfrm>
        </p:spPr>
        <p:txBody>
          <a:bodyPr>
            <a:noAutofit/>
          </a:bodyPr>
          <a:lstStyle/>
          <a:p>
            <a:r>
              <a:rPr lang="en-US" sz="2800" b="1">
                <a:solidFill>
                  <a:srgbClr val="FFC000"/>
                </a:solidFill>
                <a:latin typeface="Phetsarath OT" panose="02000500000000000001" pitchFamily="2" charset="2"/>
                <a:ea typeface="Phetsarath OT" panose="02000500000000000001" pitchFamily="2" charset="2"/>
                <a:cs typeface="Phetsarath OT" panose="02000500000000000001" pitchFamily="2" charset="2"/>
              </a:rPr>
              <a:t>SUN Asia Update</a:t>
            </a:r>
            <a:endParaRPr lang="en-US" sz="28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endParaRPr>
          </a:p>
        </p:txBody>
      </p:sp>
      <p:sp>
        <p:nvSpPr>
          <p:cNvPr id="6" name="Content Placeholder 2">
            <a:extLst>
              <a:ext uri="{FF2B5EF4-FFF2-40B4-BE49-F238E27FC236}">
                <a16:creationId xmlns:a16="http://schemas.microsoft.com/office/drawing/2014/main" id="{D21B9804-6C28-457D-8B7E-7C8A40D26BAA}"/>
              </a:ext>
            </a:extLst>
          </p:cNvPr>
          <p:cNvSpPr txBox="1">
            <a:spLocks/>
          </p:cNvSpPr>
          <p:nvPr/>
        </p:nvSpPr>
        <p:spPr>
          <a:xfrm>
            <a:off x="5807241" y="1278483"/>
            <a:ext cx="6041225" cy="54101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mj-lt"/>
              <a:buAutoNum type="arabicParenR"/>
            </a:pPr>
            <a:r>
              <a:rPr lang="lo-LA" sz="1900" dirty="0">
                <a:ea typeface="Phetsarath OT" panose="02000500000000000001" pitchFamily="2" charset="2"/>
                <a:cs typeface="Phetsarath OT" panose="02000500000000000001" pitchFamily="2" charset="2"/>
              </a:rPr>
              <a:t>ການປະເມີນປະຈຳປີ 2023 ການຈັດຕັ້ງປະຕິບັດຍຸດທະສາດ </a:t>
            </a:r>
            <a:r>
              <a:rPr lang="en-US" sz="1900" dirty="0">
                <a:ea typeface="Phetsarath OT" panose="02000500000000000001" pitchFamily="2" charset="2"/>
                <a:cs typeface="Phetsarath OT" panose="02000500000000000001" pitchFamily="2" charset="2"/>
              </a:rPr>
              <a:t>SUN 3.0</a:t>
            </a:r>
            <a:endParaRPr lang="lo-LA" sz="1900" dirty="0">
              <a:ea typeface="Phetsarath OT" panose="02000500000000000001" pitchFamily="2" charset="2"/>
              <a:cs typeface="Phetsarath OT" panose="02000500000000000001" pitchFamily="2" charset="2"/>
            </a:endParaRPr>
          </a:p>
          <a:p>
            <a:pPr marL="342900" indent="-342900">
              <a:buFont typeface="+mj-lt"/>
              <a:buAutoNum type="arabicParenR"/>
            </a:pPr>
            <a:r>
              <a:rPr lang="lo-LA" sz="1900" dirty="0">
                <a:ea typeface="Phetsarath OT" panose="02000500000000000001" pitchFamily="2" charset="2"/>
                <a:cs typeface="Phetsarath OT" panose="02000500000000000001" pitchFamily="2" charset="2"/>
                <a:hlinkClick r:id="rId3">
                  <a:extLst>
                    <a:ext uri="{A12FA001-AC4F-418D-AE19-62706E023703}">
                      <ahyp:hlinkClr xmlns:ahyp="http://schemas.microsoft.com/office/drawing/2018/hyperlinkcolor" val="tx"/>
                    </a:ext>
                  </a:extLst>
                </a:hlinkClick>
              </a:rPr>
              <a:t>ຖະແຫຼງການຮ່ວມ</a:t>
            </a:r>
            <a:r>
              <a:rPr lang="en-US" sz="1900" dirty="0">
                <a:ea typeface="Phetsarath OT" panose="02000500000000000001" pitchFamily="2" charset="2"/>
                <a:cs typeface="Phetsarath OT" panose="02000500000000000001" pitchFamily="2" charset="2"/>
                <a:hlinkClick r:id="rId3">
                  <a:extLst>
                    <a:ext uri="{A12FA001-AC4F-418D-AE19-62706E023703}">
                      <ahyp:hlinkClr xmlns:ahyp="http://schemas.microsoft.com/office/drawing/2018/hyperlinkcolor" val="tx"/>
                    </a:ext>
                  </a:extLst>
                </a:hlinkClick>
              </a:rPr>
              <a:t>N4G </a:t>
            </a:r>
            <a:r>
              <a:rPr lang="lo-LA" sz="1900" dirty="0">
                <a:ea typeface="Phetsarath OT" panose="02000500000000000001" pitchFamily="2" charset="2"/>
                <a:cs typeface="Phetsarath OT" panose="02000500000000000001" pitchFamily="2" charset="2"/>
                <a:hlinkClick r:id="rId3">
                  <a:extLst>
                    <a:ext uri="{A12FA001-AC4F-418D-AE19-62706E023703}">
                      <ahyp:hlinkClr xmlns:ahyp="http://schemas.microsoft.com/office/drawing/2018/hyperlinkcolor" val="tx"/>
                    </a:ext>
                  </a:extLst>
                </a:hlinkClick>
              </a:rPr>
              <a:t>ຂອງອົງການຈັດຕັ້ງທາງສັງຄົມທົ່ວໂລກ</a:t>
            </a:r>
            <a:r>
              <a:rPr lang="en-US" sz="1900" dirty="0">
                <a:ea typeface="Phetsarath OT" panose="02000500000000000001" pitchFamily="2" charset="2"/>
                <a:cs typeface="Phetsarath OT" panose="02000500000000000001" pitchFamily="2" charset="2"/>
                <a:hlinkClick r:id="rId3">
                  <a:extLst>
                    <a:ext uri="{A12FA001-AC4F-418D-AE19-62706E023703}">
                      <ahyp:hlinkClr xmlns:ahyp="http://schemas.microsoft.com/office/drawing/2018/hyperlinkcolor" val="tx"/>
                    </a:ext>
                  </a:extLst>
                </a:hlinkClick>
              </a:rPr>
              <a:t> </a:t>
            </a:r>
            <a:r>
              <a:rPr lang="lo-LA" sz="1900" dirty="0">
                <a:ea typeface="Phetsarath OT" panose="02000500000000000001" pitchFamily="2" charset="2"/>
                <a:cs typeface="Phetsarath OT" panose="02000500000000000001" pitchFamily="2" charset="2"/>
                <a:hlinkClick r:id="rId3">
                  <a:extLst>
                    <a:ext uri="{A12FA001-AC4F-418D-AE19-62706E023703}">
                      <ahyp:hlinkClr xmlns:ahyp="http://schemas.microsoft.com/office/drawing/2018/hyperlinkcolor" val="tx"/>
                    </a:ext>
                  </a:extLst>
                </a:hlinkClick>
              </a:rPr>
              <a:t>ກ່ອນກອງປະຊຸມສຸດຍອດເພື່ອການຈະເລີນເຕີບໂຕທີ່ປະເທດຝຣັ່ງ</a:t>
            </a:r>
            <a:r>
              <a:rPr lang="lo-LA" sz="1900" dirty="0">
                <a:ea typeface="Phetsarath OT" panose="02000500000000000001" pitchFamily="2" charset="2"/>
                <a:cs typeface="Phetsarath OT" panose="02000500000000000001" pitchFamily="2" charset="2"/>
              </a:rPr>
              <a:t>. </a:t>
            </a:r>
            <a:r>
              <a:rPr lang="lo-LA" sz="1900" b="1" i="1" dirty="0">
                <a:ea typeface="Phetsarath OT" panose="02000500000000000001" pitchFamily="2" charset="2"/>
                <a:cs typeface="Phetsarath OT" panose="02000500000000000001" pitchFamily="2" charset="2"/>
              </a:rPr>
              <a:t>ທ່ານສາມາດເປັນສ່ວນໜຶ່ງໃນຸະແຫຼງການໄດ້ໂດຍການລົງນາມໃນຖະແຫຼງການດັ່ງກ່າວ</a:t>
            </a:r>
            <a:r>
              <a:rPr lang="lo-LA" sz="1900" dirty="0">
                <a:ea typeface="Phetsarath OT" panose="02000500000000000001" pitchFamily="2" charset="2"/>
                <a:cs typeface="Phetsarath OT" panose="02000500000000000001" pitchFamily="2" charset="2"/>
              </a:rPr>
              <a:t> ໂດຍການພິມຊື່ຂອງເຄືອຂ່າຍ ແລະ ອົງກອນຂອງທ່ານລົງໃນຕາຕະລາງເກັບກຳລາຍຊື່ຜູ້ລົງ</a:t>
            </a:r>
            <a:r>
              <a:rPr lang="lo-LA" sz="1900" dirty="0">
                <a:ea typeface="Phetsarath OT" panose="02000500000000000001" pitchFamily="2" charset="2"/>
                <a:cs typeface="Phetsarath OT" panose="02000500000000000001" pitchFamily="2" charset="2"/>
                <a:hlinkClick r:id="rId4">
                  <a:extLst>
                    <a:ext uri="{A12FA001-AC4F-418D-AE19-62706E023703}">
                      <ahyp:hlinkClr xmlns:ahyp="http://schemas.microsoft.com/office/drawing/2018/hyperlinkcolor" val="tx"/>
                    </a:ext>
                  </a:extLst>
                </a:hlinkClick>
              </a:rPr>
              <a:t>ນາມ.</a:t>
            </a:r>
            <a:endParaRPr lang="lo-LA" sz="1900" dirty="0">
              <a:ea typeface="Phetsarath OT" panose="02000500000000000001" pitchFamily="2" charset="2"/>
              <a:cs typeface="Phetsarath OT" panose="02000500000000000001" pitchFamily="2" charset="2"/>
            </a:endParaRPr>
          </a:p>
          <a:p>
            <a:pPr marL="342900" indent="-342900">
              <a:buFont typeface="+mj-lt"/>
              <a:buAutoNum type="arabicParenR"/>
            </a:pPr>
            <a:r>
              <a:rPr lang="lo-LA" sz="1900" dirty="0">
                <a:ea typeface="Phetsarath OT" panose="02000500000000000001" pitchFamily="2" charset="2"/>
                <a:cs typeface="Phetsarath OT" panose="02000500000000000001" pitchFamily="2" charset="2"/>
              </a:rPr>
              <a:t>ການສຳຫຼວດປະຈຳປີ 2023 </a:t>
            </a:r>
            <a:r>
              <a:rPr lang="en-US" sz="1900" dirty="0">
                <a:ea typeface="Phetsarath OT" panose="02000500000000000001" pitchFamily="2" charset="2"/>
                <a:cs typeface="Phetsarath OT" panose="02000500000000000001" pitchFamily="2" charset="2"/>
              </a:rPr>
              <a:t>SUN CSN</a:t>
            </a:r>
          </a:p>
          <a:p>
            <a:pPr marL="0" indent="0">
              <a:buNone/>
            </a:pPr>
            <a:endParaRPr lang="en-US" sz="1900" dirty="0">
              <a:solidFill>
                <a:schemeClr val="accent1">
                  <a:lumMod val="75000"/>
                </a:schemeClr>
              </a:solidFill>
              <a:ea typeface="Phetsarath OT" panose="02000500000000000001" pitchFamily="2" charset="2"/>
              <a:cs typeface="Phetsarath OT" panose="02000500000000000001" pitchFamily="2" charset="2"/>
            </a:endParaRPr>
          </a:p>
          <a:p>
            <a:pPr marL="342900" lvl="0" indent="-342900">
              <a:buFont typeface="+mj-lt"/>
              <a:buAutoNum type="arabicParenR"/>
            </a:pPr>
            <a:r>
              <a:rPr lang="en-US" sz="1900" dirty="0">
                <a:solidFill>
                  <a:srgbClr val="0070C0"/>
                </a:solidFill>
              </a:rPr>
              <a:t>The SUN Movement 3.0 Joint Annual Assessment 2023 </a:t>
            </a:r>
            <a:endParaRPr lang="lo-LA" sz="1900" dirty="0">
              <a:solidFill>
                <a:srgbClr val="0070C0"/>
              </a:solidFill>
            </a:endParaRPr>
          </a:p>
          <a:p>
            <a:pPr marL="342900" lvl="0" indent="-342900">
              <a:buFont typeface="+mj-lt"/>
              <a:buAutoNum type="arabicParenR"/>
            </a:pPr>
            <a:r>
              <a:rPr lang="en-US" sz="1900" u="sng" dirty="0">
                <a:solidFill>
                  <a:srgbClr val="0070C0"/>
                </a:solidFill>
                <a:hlinkClick r:id="rId3">
                  <a:extLst>
                    <a:ext uri="{A12FA001-AC4F-418D-AE19-62706E023703}">
                      <ahyp:hlinkClr xmlns:ahyp="http://schemas.microsoft.com/office/drawing/2018/hyperlinkcolor" val="tx"/>
                    </a:ext>
                  </a:extLst>
                </a:hlinkClick>
              </a:rPr>
              <a:t>N4G civil society declaration Global South Civil Societies Declaration ahead of the 4th Nutrition for Growth Summit in France.</a:t>
            </a:r>
            <a:r>
              <a:rPr lang="lo-LA" sz="1900" dirty="0">
                <a:solidFill>
                  <a:srgbClr val="0070C0"/>
                </a:solidFill>
              </a:rPr>
              <a:t> </a:t>
            </a:r>
            <a:r>
              <a:rPr lang="en-US" sz="1900" b="1" i="1" dirty="0">
                <a:solidFill>
                  <a:srgbClr val="0070C0"/>
                </a:solidFill>
              </a:rPr>
              <a:t>You can be part of this by signing on it</a:t>
            </a:r>
            <a:r>
              <a:rPr lang="en-US" sz="1900" dirty="0">
                <a:solidFill>
                  <a:srgbClr val="0070C0"/>
                </a:solidFill>
              </a:rPr>
              <a:t>. </a:t>
            </a:r>
            <a:r>
              <a:rPr lang="en-GB" sz="1900" u="sng" dirty="0">
                <a:solidFill>
                  <a:srgbClr val="0070C0"/>
                </a:solidFill>
                <a:hlinkClick r:id="rId4">
                  <a:extLst>
                    <a:ext uri="{A12FA001-AC4F-418D-AE19-62706E023703}">
                      <ahyp:hlinkClr xmlns:ahyp="http://schemas.microsoft.com/office/drawing/2018/hyperlinkcolor" val="tx"/>
                    </a:ext>
                  </a:extLst>
                </a:hlinkClick>
              </a:rPr>
              <a:t>To sign, you simply need to add the name of the alliance here</a:t>
            </a:r>
            <a:r>
              <a:rPr lang="en-GB" sz="1900" dirty="0">
                <a:solidFill>
                  <a:srgbClr val="0070C0"/>
                </a:solidFill>
              </a:rPr>
              <a:t>.</a:t>
            </a:r>
            <a:endParaRPr lang="en-US" sz="1900" dirty="0">
              <a:solidFill>
                <a:srgbClr val="0070C0"/>
              </a:solidFill>
            </a:endParaRPr>
          </a:p>
          <a:p>
            <a:pPr marL="342900" lvl="0" indent="-342900">
              <a:buFont typeface="+mj-lt"/>
              <a:buAutoNum type="arabicParenR"/>
            </a:pPr>
            <a:r>
              <a:rPr lang="en-US" sz="1900" b="1" u="sng" dirty="0">
                <a:solidFill>
                  <a:srgbClr val="0070C0"/>
                </a:solidFill>
                <a:hlinkClick r:id="rId5">
                  <a:extLst>
                    <a:ext uri="{A12FA001-AC4F-418D-AE19-62706E023703}">
                      <ahyp:hlinkClr xmlns:ahyp="http://schemas.microsoft.com/office/drawing/2018/hyperlinkcolor" val="tx"/>
                    </a:ext>
                  </a:extLst>
                </a:hlinkClick>
              </a:rPr>
              <a:t>SUN CSN Annual Survey 2023</a:t>
            </a:r>
            <a:r>
              <a:rPr lang="en-US" sz="1900" dirty="0">
                <a:solidFill>
                  <a:srgbClr val="0070C0"/>
                </a:solidFill>
              </a:rPr>
              <a:t>. Submitted!</a:t>
            </a:r>
          </a:p>
          <a:p>
            <a:pPr marL="0" indent="0">
              <a:buNone/>
            </a:pPr>
            <a:endParaRPr lang="en-US" sz="1900" dirty="0">
              <a:solidFill>
                <a:schemeClr val="accent1">
                  <a:lumMod val="75000"/>
                </a:schemeClr>
              </a:solidFill>
              <a:ea typeface="Phetsarath OT" panose="02000500000000000001" pitchFamily="2" charset="2"/>
              <a:cs typeface="Phetsarath OT" panose="02000500000000000001" pitchFamily="2" charset="2"/>
            </a:endParaRPr>
          </a:p>
          <a:p>
            <a:pPr marL="0" indent="0">
              <a:buNone/>
            </a:pPr>
            <a:r>
              <a:rPr lang="en-US" sz="1900" dirty="0">
                <a:solidFill>
                  <a:schemeClr val="accent1">
                    <a:lumMod val="75000"/>
                  </a:schemeClr>
                </a:solidFill>
                <a:ea typeface="Phetsarath OT" panose="02000500000000000001" pitchFamily="2" charset="2"/>
                <a:cs typeface="Phetsarath OT" panose="02000500000000000001" pitchFamily="2" charset="2"/>
              </a:rPr>
              <a:t> </a:t>
            </a:r>
          </a:p>
        </p:txBody>
      </p:sp>
      <p:pic>
        <p:nvPicPr>
          <p:cNvPr id="2" name="Picture 1">
            <a:extLst>
              <a:ext uri="{FF2B5EF4-FFF2-40B4-BE49-F238E27FC236}">
                <a16:creationId xmlns:a16="http://schemas.microsoft.com/office/drawing/2014/main" id="{F0A0B2FC-0448-4C07-BBAF-AA1C594A229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t="-784"/>
          <a:stretch/>
        </p:blipFill>
        <p:spPr>
          <a:xfrm>
            <a:off x="47543" y="1259433"/>
            <a:ext cx="5759698" cy="5158381"/>
          </a:xfrm>
          <a:prstGeom prst="rect">
            <a:avLst/>
          </a:prstGeom>
        </p:spPr>
      </p:pic>
    </p:spTree>
    <p:extLst>
      <p:ext uri="{BB962C8B-B14F-4D97-AF65-F5344CB8AC3E}">
        <p14:creationId xmlns:p14="http://schemas.microsoft.com/office/powerpoint/2010/main" val="885431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603A6-69B8-4178-A1FB-9289B42BDC10}"/>
              </a:ext>
            </a:extLst>
          </p:cNvPr>
          <p:cNvSpPr>
            <a:spLocks noGrp="1"/>
          </p:cNvSpPr>
          <p:nvPr>
            <p:ph type="title"/>
          </p:nvPr>
        </p:nvSpPr>
        <p:spPr>
          <a:xfrm>
            <a:off x="663660" y="33289"/>
            <a:ext cx="9742211" cy="1013791"/>
          </a:xfrm>
        </p:spPr>
        <p:txBody>
          <a:bodyPr>
            <a:normAutofit/>
          </a:bodyPr>
          <a:lstStyle/>
          <a:p>
            <a:r>
              <a:rPr lang="en-US" sz="4000" b="1" dirty="0">
                <a:solidFill>
                  <a:schemeClr val="accent4"/>
                </a:solidFill>
                <a:latin typeface="+mn-lt"/>
              </a:rPr>
              <a:t>SUN CSA </a:t>
            </a:r>
            <a:r>
              <a:rPr lang="en-AU" sz="4000" b="1" dirty="0">
                <a:solidFill>
                  <a:schemeClr val="accent4"/>
                </a:solidFill>
                <a:latin typeface="+mn-lt"/>
                <a:ea typeface="Phetsarath OT" panose="02000500000000000001" pitchFamily="2" charset="2"/>
                <a:cs typeface="Phetsarath OT" panose="02000500000000000001" pitchFamily="2" charset="2"/>
              </a:rPr>
              <a:t>Key plans in coming months</a:t>
            </a:r>
            <a:endParaRPr lang="en-US" sz="4000" b="1" u="sng" dirty="0">
              <a:solidFill>
                <a:schemeClr val="accent4"/>
              </a:solidFill>
              <a:latin typeface="+mn-lt"/>
            </a:endParaRPr>
          </a:p>
        </p:txBody>
      </p:sp>
      <p:sp>
        <p:nvSpPr>
          <p:cNvPr id="4" name="Content Placeholder 3">
            <a:extLst>
              <a:ext uri="{FF2B5EF4-FFF2-40B4-BE49-F238E27FC236}">
                <a16:creationId xmlns:a16="http://schemas.microsoft.com/office/drawing/2014/main" id="{2CD3A010-DD38-48AC-F2FB-6B92D9CEC3F6}"/>
              </a:ext>
            </a:extLst>
          </p:cNvPr>
          <p:cNvSpPr txBox="1">
            <a:spLocks noGrp="1"/>
          </p:cNvSpPr>
          <p:nvPr>
            <p:ph idx="1"/>
          </p:nvPr>
        </p:nvSpPr>
        <p:spPr>
          <a:xfrm>
            <a:off x="6657233" y="1035787"/>
            <a:ext cx="5084064" cy="528092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2200" u="sng" dirty="0">
                <a:solidFill>
                  <a:srgbClr val="0070C0"/>
                </a:solidFill>
                <a:ea typeface="Phetsarath OT" panose="02000500000000000001" pitchFamily="2" charset="2"/>
                <a:cs typeface="Phetsarath OT" panose="02000500000000000001" pitchFamily="2" charset="2"/>
              </a:rPr>
              <a:t>Advocacy; Learning; Coordination</a:t>
            </a:r>
          </a:p>
          <a:p>
            <a:r>
              <a:rPr lang="en-AU" sz="2200" dirty="0">
                <a:solidFill>
                  <a:srgbClr val="0070C0"/>
                </a:solidFill>
                <a:ea typeface="Phetsarath OT" panose="02000500000000000001" pitchFamily="2" charset="2"/>
                <a:cs typeface="Phetsarath OT" panose="02000500000000000001" pitchFamily="2" charset="2"/>
              </a:rPr>
              <a:t>National Nutrition Forum, </a:t>
            </a:r>
            <a:r>
              <a:rPr lang="en-US" sz="2200" dirty="0">
                <a:solidFill>
                  <a:srgbClr val="0070C0"/>
                </a:solidFill>
                <a:ea typeface="Phetsarath OT" panose="02000500000000000001" pitchFamily="2" charset="2"/>
                <a:cs typeface="Phetsarath OT" panose="02000500000000000001" pitchFamily="2" charset="2"/>
              </a:rPr>
              <a:t>6 Mar 2024.</a:t>
            </a:r>
            <a:endParaRPr lang="en-AU" sz="2200" dirty="0">
              <a:solidFill>
                <a:srgbClr val="0070C0"/>
              </a:solidFill>
              <a:ea typeface="Phetsarath OT" panose="02000500000000000001" pitchFamily="2" charset="2"/>
              <a:cs typeface="Phetsarath OT" panose="02000500000000000001" pitchFamily="2" charset="2"/>
            </a:endParaRPr>
          </a:p>
          <a:p>
            <a:r>
              <a:rPr lang="en-AU" sz="2200" dirty="0">
                <a:solidFill>
                  <a:srgbClr val="0070C0"/>
                </a:solidFill>
                <a:ea typeface="Phetsarath OT" panose="02000500000000000001" pitchFamily="2" charset="2"/>
                <a:cs typeface="Phetsarath OT" panose="02000500000000000001" pitchFamily="2" charset="2"/>
              </a:rPr>
              <a:t>SUN CSA AGM, 27-28 March </a:t>
            </a:r>
            <a:r>
              <a:rPr lang="en-US" sz="2200" dirty="0">
                <a:solidFill>
                  <a:srgbClr val="0070C0"/>
                </a:solidFill>
                <a:ea typeface="Phetsarath OT" panose="02000500000000000001" pitchFamily="2" charset="2"/>
                <a:cs typeface="Phetsarath OT" panose="02000500000000000001" pitchFamily="2" charset="2"/>
              </a:rPr>
              <a:t>2024.</a:t>
            </a:r>
          </a:p>
          <a:p>
            <a:r>
              <a:rPr lang="en-US" sz="2200" dirty="0">
                <a:solidFill>
                  <a:srgbClr val="0070C0"/>
                </a:solidFill>
                <a:ea typeface="Phetsarath OT" panose="02000500000000000001" pitchFamily="2" charset="2"/>
                <a:cs typeface="Phetsarath OT" panose="02000500000000000001" pitchFamily="2" charset="2"/>
              </a:rPr>
              <a:t>SUN CSA Advocacy Working Group Meeting, 28 Feb 2024.</a:t>
            </a:r>
            <a:endParaRPr lang="en-AU" sz="2200" dirty="0">
              <a:solidFill>
                <a:srgbClr val="0070C0"/>
              </a:solidFill>
              <a:ea typeface="Phetsarath OT" panose="02000500000000000001" pitchFamily="2" charset="2"/>
              <a:cs typeface="Phetsarath OT" panose="02000500000000000001" pitchFamily="2" charset="2"/>
            </a:endParaRPr>
          </a:p>
          <a:p>
            <a:r>
              <a:rPr lang="en-AU" sz="2200" dirty="0">
                <a:solidFill>
                  <a:srgbClr val="0070C0"/>
                </a:solidFill>
                <a:ea typeface="Phetsarath OT" panose="02000500000000000001" pitchFamily="2" charset="2"/>
                <a:cs typeface="Phetsarath OT" panose="02000500000000000001" pitchFamily="2" charset="2"/>
              </a:rPr>
              <a:t>Joint Advocacy on Food Security and Nutrition.</a:t>
            </a:r>
            <a:endParaRPr lang="lo-LA" sz="2200" dirty="0">
              <a:solidFill>
                <a:srgbClr val="0070C0"/>
              </a:solidFill>
              <a:ea typeface="Phetsarath OT" panose="02000500000000000001" pitchFamily="2" charset="2"/>
              <a:cs typeface="Phetsarath OT" panose="02000500000000000001" pitchFamily="2" charset="2"/>
            </a:endParaRPr>
          </a:p>
          <a:p>
            <a:r>
              <a:rPr lang="en-AU" sz="2200" dirty="0">
                <a:solidFill>
                  <a:srgbClr val="0070C0"/>
                </a:solidFill>
                <a:ea typeface="Phetsarath OT" panose="02000500000000000001" pitchFamily="2" charset="2"/>
                <a:cs typeface="Phetsarath OT" panose="02000500000000000001" pitchFamily="2" charset="2"/>
              </a:rPr>
              <a:t>Workplace Breastfeeding campaign</a:t>
            </a:r>
          </a:p>
          <a:p>
            <a:r>
              <a:rPr lang="en-AU" sz="2200" dirty="0">
                <a:solidFill>
                  <a:srgbClr val="0070C0"/>
                </a:solidFill>
                <a:ea typeface="Phetsarath OT" panose="02000500000000000001" pitchFamily="2" charset="2"/>
                <a:cs typeface="Phetsarath OT" panose="02000500000000000001" pitchFamily="2" charset="2"/>
              </a:rPr>
              <a:t>Monthly Hangouts – volunteer to host.</a:t>
            </a:r>
          </a:p>
          <a:p>
            <a:r>
              <a:rPr lang="en-AU" sz="2200" dirty="0">
                <a:solidFill>
                  <a:srgbClr val="0070C0"/>
                </a:solidFill>
                <a:ea typeface="Phetsarath OT" panose="02000500000000000001" pitchFamily="2" charset="2"/>
                <a:cs typeface="Phetsarath OT" panose="02000500000000000001" pitchFamily="2" charset="2"/>
              </a:rPr>
              <a:t>Promoting your organisation’s nutrition work. </a:t>
            </a:r>
          </a:p>
          <a:p>
            <a:r>
              <a:rPr lang="en-AU" sz="2200" dirty="0">
                <a:solidFill>
                  <a:srgbClr val="0070C0"/>
                </a:solidFill>
                <a:ea typeface="Phetsarath OT" panose="02000500000000000001" pitchFamily="2" charset="2"/>
                <a:cs typeface="Phetsarath OT" panose="02000500000000000001" pitchFamily="2" charset="2"/>
              </a:rPr>
              <a:t>Your organisations can decide the other plans! Please get involved.</a:t>
            </a:r>
          </a:p>
          <a:p>
            <a:endParaRPr lang="en-AU" sz="2200" dirty="0">
              <a:solidFill>
                <a:srgbClr val="0070C0"/>
              </a:solidFill>
              <a:ea typeface="Phetsarath OT" panose="02000500000000000001" pitchFamily="2" charset="2"/>
              <a:cs typeface="Phetsarath OT" panose="02000500000000000001" pitchFamily="2" charset="2"/>
            </a:endParaRPr>
          </a:p>
        </p:txBody>
      </p:sp>
      <p:sp>
        <p:nvSpPr>
          <p:cNvPr id="11" name="Content Placeholder 3">
            <a:extLst>
              <a:ext uri="{FF2B5EF4-FFF2-40B4-BE49-F238E27FC236}">
                <a16:creationId xmlns:a16="http://schemas.microsoft.com/office/drawing/2014/main" id="{45744236-5323-46AC-A0B0-7F7A5E23DDB4}"/>
              </a:ext>
            </a:extLst>
          </p:cNvPr>
          <p:cNvSpPr txBox="1">
            <a:spLocks/>
          </p:cNvSpPr>
          <p:nvPr/>
        </p:nvSpPr>
        <p:spPr>
          <a:xfrm>
            <a:off x="450703" y="1035787"/>
            <a:ext cx="5084063" cy="528092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lo-LA" sz="2000" u="sng" dirty="0">
                <a:latin typeface="Phetsarath OT" panose="02000500000000000001" pitchFamily="2" charset="2"/>
                <a:ea typeface="Phetsarath OT" panose="02000500000000000001" pitchFamily="2" charset="2"/>
                <a:cs typeface="Phetsarath OT" panose="02000500000000000001" pitchFamily="2" charset="2"/>
              </a:rPr>
              <a:t>ວຽກສະໜັບສະໜູນ, ການຮຽນຮູ້ , ປະສານງານ</a:t>
            </a:r>
            <a:endParaRPr lang="en-AU" sz="2000" u="sng" dirty="0">
              <a:latin typeface="Phetsarath OT" panose="02000500000000000001" pitchFamily="2" charset="2"/>
              <a:ea typeface="Phetsarath OT" panose="02000500000000000001" pitchFamily="2" charset="2"/>
              <a:cs typeface="Phetsarath OT" panose="02000500000000000001" pitchFamily="2" charset="2"/>
            </a:endParaRPr>
          </a:p>
          <a:p>
            <a:r>
              <a:rPr lang="lo-LA" sz="2000" dirty="0">
                <a:latin typeface="Phetsarath OT" panose="02000500000000000001" pitchFamily="2" charset="2"/>
                <a:ea typeface="Phetsarath OT" panose="02000500000000000001" pitchFamily="2" charset="2"/>
                <a:cs typeface="Phetsarath OT" panose="02000500000000000001" pitchFamily="2" charset="2"/>
              </a:rPr>
              <a:t>ກອງປະຊຸມວຽກງານໂພຊະນາການແຫ່ຊາດ, 6 ມີນາ 2024</a:t>
            </a:r>
            <a:r>
              <a:rPr lang="en-US" sz="2000" dirty="0">
                <a:latin typeface="Phetsarath OT" panose="02000500000000000001" pitchFamily="2" charset="2"/>
                <a:ea typeface="Phetsarath OT" panose="02000500000000000001" pitchFamily="2" charset="2"/>
                <a:cs typeface="Phetsarath OT" panose="02000500000000000001" pitchFamily="2" charset="2"/>
              </a:rPr>
              <a:t>.</a:t>
            </a:r>
            <a:endParaRPr lang="lo-LA" sz="2000" dirty="0">
              <a:latin typeface="Phetsarath OT" panose="02000500000000000001" pitchFamily="2" charset="2"/>
              <a:ea typeface="Phetsarath OT" panose="02000500000000000001" pitchFamily="2" charset="2"/>
              <a:cs typeface="Phetsarath OT" panose="02000500000000000001" pitchFamily="2" charset="2"/>
            </a:endParaRPr>
          </a:p>
          <a:p>
            <a:r>
              <a:rPr lang="lo-LA" sz="2000" dirty="0">
                <a:latin typeface="Phetsarath OT" panose="02000500000000000001" pitchFamily="2" charset="2"/>
                <a:ea typeface="Phetsarath OT" panose="02000500000000000001" pitchFamily="2" charset="2"/>
                <a:cs typeface="Phetsarath OT" panose="02000500000000000001" pitchFamily="2" charset="2"/>
              </a:rPr>
              <a:t>ກອງປະຊຸມສາມັນປະຈຳປີ </a:t>
            </a:r>
            <a:r>
              <a:rPr lang="en-US" sz="2000" dirty="0">
                <a:latin typeface="Phetsarath OT" panose="02000500000000000001" pitchFamily="2" charset="2"/>
                <a:ea typeface="Phetsarath OT" panose="02000500000000000001" pitchFamily="2" charset="2"/>
                <a:cs typeface="Phetsarath OT" panose="02000500000000000001" pitchFamily="2" charset="2"/>
              </a:rPr>
              <a:t>SUN CSA</a:t>
            </a:r>
            <a:r>
              <a:rPr lang="lo-LA" sz="2000" dirty="0">
                <a:latin typeface="Phetsarath OT" panose="02000500000000000001" pitchFamily="2" charset="2"/>
                <a:ea typeface="Phetsarath OT" panose="02000500000000000001" pitchFamily="2" charset="2"/>
                <a:cs typeface="Phetsarath OT" panose="02000500000000000001" pitchFamily="2" charset="2"/>
              </a:rPr>
              <a:t>, 27-28 ມີນາ</a:t>
            </a:r>
            <a:r>
              <a:rPr lang="en-US" sz="2000" dirty="0">
                <a:latin typeface="Phetsarath OT" panose="02000500000000000001" pitchFamily="2" charset="2"/>
                <a:ea typeface="Phetsarath OT" panose="02000500000000000001" pitchFamily="2" charset="2"/>
                <a:cs typeface="Phetsarath OT" panose="02000500000000000001" pitchFamily="2" charset="2"/>
              </a:rPr>
              <a:t>2024.</a:t>
            </a:r>
          </a:p>
          <a:p>
            <a:r>
              <a:rPr lang="lo-LA" sz="2000" dirty="0">
                <a:latin typeface="Phetsarath OT" panose="02000500000000000001" pitchFamily="2" charset="2"/>
                <a:ea typeface="Phetsarath OT" panose="02000500000000000001" pitchFamily="2" charset="2"/>
                <a:cs typeface="Phetsarath OT" panose="02000500000000000001" pitchFamily="2" charset="2"/>
              </a:rPr>
              <a:t>ກອງປະຊູມວຽກງານສະໜັບສະໜູນ </a:t>
            </a:r>
            <a:r>
              <a:rPr lang="en-US" sz="2000" dirty="0">
                <a:latin typeface="Phetsarath OT" panose="02000500000000000001" pitchFamily="2" charset="2"/>
                <a:ea typeface="Phetsarath OT" panose="02000500000000000001" pitchFamily="2" charset="2"/>
                <a:cs typeface="Phetsarath OT" panose="02000500000000000001" pitchFamily="2" charset="2"/>
              </a:rPr>
              <a:t>SUN CSA</a:t>
            </a:r>
            <a:r>
              <a:rPr lang="lo-LA" sz="2000" dirty="0">
                <a:latin typeface="Phetsarath OT" panose="02000500000000000001" pitchFamily="2" charset="2"/>
                <a:ea typeface="Phetsarath OT" panose="02000500000000000001" pitchFamily="2" charset="2"/>
                <a:cs typeface="Phetsarath OT" panose="02000500000000000001" pitchFamily="2" charset="2"/>
              </a:rPr>
              <a:t>, 28 ກຸມພາ 2024.</a:t>
            </a:r>
            <a:r>
              <a:rPr lang="en-US" sz="2000" dirty="0">
                <a:latin typeface="Phetsarath OT" panose="02000500000000000001" pitchFamily="2" charset="2"/>
                <a:ea typeface="Phetsarath OT" panose="02000500000000000001" pitchFamily="2" charset="2"/>
                <a:cs typeface="Phetsarath OT" panose="02000500000000000001" pitchFamily="2" charset="2"/>
              </a:rPr>
              <a:t> </a:t>
            </a:r>
          </a:p>
          <a:p>
            <a:r>
              <a:rPr lang="lo-LA" sz="2000" dirty="0">
                <a:latin typeface="Phetsarath OT" panose="02000500000000000001" pitchFamily="2" charset="2"/>
                <a:ea typeface="Phetsarath OT" panose="02000500000000000001" pitchFamily="2" charset="2"/>
                <a:cs typeface="Phetsarath OT" panose="02000500000000000001" pitchFamily="2" charset="2"/>
              </a:rPr>
              <a:t>ກິດຈະກຳສະໜັບສະໜູນວຽກງານ ການຄໍ້າປະກັນດ້ານສະບຽງອາຫານ ແລະ ໂພຊະນາການ ການສະໜັບສະໜູນວຽກງານການລ້ຽງລູກດ້ວຍນໍ້ານົມແມ່ຢູ່ບ່ອນເຮັດວຽກ</a:t>
            </a:r>
            <a:r>
              <a:rPr lang="en-US" sz="2000" dirty="0">
                <a:latin typeface="Phetsarath OT" panose="02000500000000000001" pitchFamily="2" charset="2"/>
                <a:ea typeface="Phetsarath OT" panose="02000500000000000001" pitchFamily="2" charset="2"/>
                <a:cs typeface="Phetsarath OT" panose="02000500000000000001" pitchFamily="2" charset="2"/>
              </a:rPr>
              <a:t>.</a:t>
            </a:r>
            <a:endParaRPr lang="lo-LA" sz="2000" dirty="0">
              <a:latin typeface="Phetsarath OT" panose="02000500000000000001" pitchFamily="2" charset="2"/>
              <a:ea typeface="Phetsarath OT" panose="02000500000000000001" pitchFamily="2" charset="2"/>
              <a:cs typeface="Phetsarath OT" panose="02000500000000000001" pitchFamily="2" charset="2"/>
            </a:endParaRPr>
          </a:p>
          <a:p>
            <a:r>
              <a:rPr lang="lo-LA" sz="2000" dirty="0">
                <a:latin typeface="Phetsarath OT" panose="02000500000000000001" pitchFamily="2" charset="2"/>
                <a:ea typeface="Phetsarath OT" panose="02000500000000000001" pitchFamily="2" charset="2"/>
                <a:cs typeface="Phetsarath OT" panose="02000500000000000001" pitchFamily="2" charset="2"/>
              </a:rPr>
              <a:t>ເວທີສົນທະນາອອນໄລນ໌ປະຈຳເດືອນ - ທ່ານສາມາດນຳບົດຮຽນມານຳສະເໜີໄດ້.</a:t>
            </a:r>
            <a:r>
              <a:rPr lang="en-AU" sz="2000" dirty="0">
                <a:latin typeface="Phetsarath OT" panose="02000500000000000001" pitchFamily="2" charset="2"/>
                <a:ea typeface="Phetsarath OT" panose="02000500000000000001" pitchFamily="2" charset="2"/>
                <a:cs typeface="Phetsarath OT" panose="02000500000000000001" pitchFamily="2" charset="2"/>
              </a:rPr>
              <a:t> </a:t>
            </a:r>
            <a:endParaRPr lang="lo-LA" sz="2000" dirty="0">
              <a:latin typeface="Phetsarath OT" panose="02000500000000000001" pitchFamily="2" charset="2"/>
              <a:ea typeface="Phetsarath OT" panose="02000500000000000001" pitchFamily="2" charset="2"/>
              <a:cs typeface="Phetsarath OT" panose="02000500000000000001" pitchFamily="2" charset="2"/>
            </a:endParaRPr>
          </a:p>
          <a:p>
            <a:r>
              <a:rPr lang="lo-LA" sz="2000" dirty="0">
                <a:latin typeface="Phetsarath OT" panose="02000500000000000001" pitchFamily="2" charset="2"/>
                <a:ea typeface="Phetsarath OT" panose="02000500000000000001" pitchFamily="2" charset="2"/>
                <a:cs typeface="Phetsarath OT" panose="02000500000000000001" pitchFamily="2" charset="2"/>
              </a:rPr>
              <a:t>ສະໜັບສະໜູນວຽກໂພຊະນາການຂອງອົງກອນທ່ານ.</a:t>
            </a:r>
            <a:r>
              <a:rPr lang="en-AU" sz="2000" dirty="0">
                <a:latin typeface="Phetsarath OT" panose="02000500000000000001" pitchFamily="2" charset="2"/>
                <a:ea typeface="Phetsarath OT" panose="02000500000000000001" pitchFamily="2" charset="2"/>
                <a:cs typeface="Phetsarath OT" panose="02000500000000000001" pitchFamily="2" charset="2"/>
              </a:rPr>
              <a:t> </a:t>
            </a:r>
            <a:endParaRPr lang="lo-LA" sz="2000" dirty="0">
              <a:latin typeface="Phetsarath OT" panose="02000500000000000001" pitchFamily="2" charset="2"/>
              <a:ea typeface="Phetsarath OT" panose="02000500000000000001" pitchFamily="2" charset="2"/>
              <a:cs typeface="Phetsarath OT" panose="02000500000000000001" pitchFamily="2" charset="2"/>
            </a:endParaRPr>
          </a:p>
          <a:p>
            <a:r>
              <a:rPr lang="lo-LA" sz="2000" dirty="0">
                <a:latin typeface="Phetsarath OT" panose="02000500000000000001" pitchFamily="2" charset="2"/>
                <a:ea typeface="Phetsarath OT" panose="02000500000000000001" pitchFamily="2" charset="2"/>
                <a:cs typeface="Phetsarath OT" panose="02000500000000000001" pitchFamily="2" charset="2"/>
              </a:rPr>
              <a:t>ອົງກອນທ່ານສາມາດສ້າງແຜນວຽກສຳລັບເຄືອຂ່າຍ ແລະ ໃຫ້ອົງກອນອື່ນເຂົ້າຮ່ວມ. </a:t>
            </a:r>
            <a:endParaRPr lang="en-AU" sz="2000" dirty="0">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986663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00125-9E3E-4AD7-96F4-79E238D63D95}"/>
              </a:ext>
            </a:extLst>
          </p:cNvPr>
          <p:cNvSpPr>
            <a:spLocks noGrp="1"/>
          </p:cNvSpPr>
          <p:nvPr>
            <p:ph type="title"/>
          </p:nvPr>
        </p:nvSpPr>
        <p:spPr>
          <a:xfrm>
            <a:off x="685800" y="2103437"/>
            <a:ext cx="10515600" cy="1325563"/>
          </a:xfrm>
        </p:spPr>
        <p:txBody>
          <a:bodyPr>
            <a:noAutofit/>
          </a:bodyPr>
          <a:lstStyle/>
          <a:p>
            <a:pPr marL="124460" marR="0">
              <a:lnSpc>
                <a:spcPct val="105000"/>
              </a:lnSpc>
              <a:spcBef>
                <a:spcPts val="0"/>
              </a:spcBef>
              <a:spcAft>
                <a:spcPts val="0"/>
              </a:spcAft>
            </a:pPr>
            <a:br>
              <a:rPr lang="en-US" sz="3600" dirty="0">
                <a:latin typeface="Phetsarath OT" panose="02000500000000000001" pitchFamily="2" charset="2"/>
                <a:ea typeface="Phetsarath OT" panose="02000500000000000001" pitchFamily="2" charset="2"/>
                <a:cs typeface="Phetsarath OT" panose="02000500000000000001" pitchFamily="2" charset="2"/>
              </a:rPr>
            </a:br>
            <a:br>
              <a:rPr lang="en-US" sz="3600" b="1" dirty="0">
                <a:latin typeface="Phetsarath OT" panose="02000500000000000001" pitchFamily="2" charset="2"/>
                <a:ea typeface="Phetsarath OT" panose="02000500000000000001" pitchFamily="2" charset="2"/>
                <a:cs typeface="Phetsarath OT" panose="02000500000000000001" pitchFamily="2" charset="2"/>
              </a:rPr>
            </a:br>
            <a:r>
              <a:rPr lang="lo-LA" sz="3600" b="1" dirty="0">
                <a:latin typeface="Phetsarath OT" panose="02000500000000000001" pitchFamily="2" charset="2"/>
                <a:ea typeface="Phetsarath OT" panose="02000500000000000001" pitchFamily="2" charset="2"/>
                <a:cs typeface="Phetsarath OT" panose="02000500000000000001" pitchFamily="2" charset="2"/>
              </a:rPr>
              <a:t>ອັບເດດຈາກສະມາຊິກ ກ່ຽວກັບໂຄງການໂພຊະນາການ. </a:t>
            </a:r>
            <a:br>
              <a:rPr lang="en-US" sz="3600" b="1" dirty="0">
                <a:latin typeface="Phetsarath OT" panose="02000500000000000001" pitchFamily="2" charset="2"/>
                <a:ea typeface="Phetsarath OT" panose="02000500000000000001" pitchFamily="2" charset="2"/>
                <a:cs typeface="Phetsarath OT" panose="02000500000000000001" pitchFamily="2" charset="2"/>
              </a:rPr>
            </a:br>
            <a:r>
              <a:rPr lang="lo-LA" sz="3600" b="1" dirty="0">
                <a:latin typeface="Phetsarath OT" panose="02000500000000000001" pitchFamily="2" charset="2"/>
                <a:ea typeface="Phetsarath OT" panose="02000500000000000001" pitchFamily="2" charset="2"/>
                <a:cs typeface="Phetsarath OT" panose="02000500000000000001" pitchFamily="2" charset="2"/>
              </a:rPr>
              <a:t>(5 ນາທີ ຕໍ່ໜຶ່ງອົງກອນ)</a:t>
            </a:r>
            <a:br>
              <a:rPr lang="en-US" sz="3600" dirty="0">
                <a:latin typeface="Phetsarath OT" panose="02000500000000000001" pitchFamily="2" charset="2"/>
                <a:ea typeface="Phetsarath OT" panose="02000500000000000001" pitchFamily="2" charset="2"/>
                <a:cs typeface="Phetsarath OT" panose="02000500000000000001" pitchFamily="2" charset="2"/>
              </a:rPr>
            </a:br>
            <a:br>
              <a:rPr lang="en-US" sz="3600" dirty="0">
                <a:latin typeface="Phetsarath OT" panose="02000500000000000001" pitchFamily="2" charset="2"/>
                <a:ea typeface="Phetsarath OT" panose="02000500000000000001" pitchFamily="2" charset="2"/>
                <a:cs typeface="Phetsarath OT" panose="02000500000000000001" pitchFamily="2" charset="2"/>
              </a:rPr>
            </a:br>
            <a:r>
              <a:rPr lang="en-GB" sz="3600" dirty="0">
                <a:solidFill>
                  <a:srgbClr val="0070C0"/>
                </a:solidFill>
                <a:latin typeface="Phetsarath OT" panose="02000500000000000001" pitchFamily="2" charset="2"/>
                <a:ea typeface="Phetsarath OT" panose="02000500000000000001" pitchFamily="2" charset="2"/>
                <a:cs typeface="Phetsarath OT" panose="02000500000000000001" pitchFamily="2" charset="2"/>
              </a:rPr>
              <a:t>Updates from members on nutrition projects. </a:t>
            </a:r>
            <a:br>
              <a:rPr lang="en-GB" sz="3600" dirty="0">
                <a:solidFill>
                  <a:srgbClr val="0070C0"/>
                </a:solidFill>
                <a:latin typeface="Phetsarath OT" panose="02000500000000000001" pitchFamily="2" charset="2"/>
                <a:ea typeface="Phetsarath OT" panose="02000500000000000001" pitchFamily="2" charset="2"/>
                <a:cs typeface="Phetsarath OT" panose="02000500000000000001" pitchFamily="2" charset="2"/>
              </a:rPr>
            </a:br>
            <a:r>
              <a:rPr lang="en-GB" sz="3600" dirty="0">
                <a:solidFill>
                  <a:srgbClr val="0070C0"/>
                </a:solidFill>
                <a:latin typeface="Phetsarath OT" panose="02000500000000000001" pitchFamily="2" charset="2"/>
                <a:ea typeface="Phetsarath OT" panose="02000500000000000001" pitchFamily="2" charset="2"/>
                <a:cs typeface="Phetsarath OT" panose="02000500000000000001" pitchFamily="2" charset="2"/>
              </a:rPr>
              <a:t>(5 min per organisations)</a:t>
            </a:r>
            <a:br>
              <a:rPr lang="en-GB" sz="3600" dirty="0">
                <a:latin typeface="Phetsarath OT" panose="02000500000000000001" pitchFamily="2" charset="2"/>
                <a:ea typeface="Phetsarath OT" panose="02000500000000000001" pitchFamily="2" charset="2"/>
                <a:cs typeface="Phetsarath OT" panose="02000500000000000001" pitchFamily="2" charset="2"/>
              </a:rPr>
            </a:br>
            <a:br>
              <a:rPr lang="en-US" sz="3600" dirty="0">
                <a:latin typeface="Phetsarath OT" panose="02000500000000000001" pitchFamily="2" charset="2"/>
                <a:ea typeface="Phetsarath OT" panose="02000500000000000001" pitchFamily="2" charset="2"/>
                <a:cs typeface="Phetsarath OT" panose="02000500000000000001" pitchFamily="2" charset="2"/>
              </a:rPr>
            </a:br>
            <a:endParaRPr lang="en-US" sz="3600" dirty="0">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3515213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18392" y="163964"/>
            <a:ext cx="10955215" cy="523220"/>
          </a:xfrm>
          <a:prstGeom prst="rect">
            <a:avLst/>
          </a:prstGeom>
          <a:noFill/>
        </p:spPr>
        <p:txBody>
          <a:bodyPr wrap="square" rtlCol="0">
            <a:spAutoFit/>
          </a:bodyPr>
          <a:lstStyle/>
          <a:p>
            <a:pPr algn="ctr"/>
            <a:r>
              <a:rPr lang="lo-LA" sz="2800" b="1" dirty="0">
                <a:solidFill>
                  <a:schemeClr val="accent1">
                    <a:lumMod val="75000"/>
                  </a:schemeClr>
                </a:solidFill>
                <a:latin typeface="Phetsarath OT" panose="02000500000000000001" pitchFamily="2" charset="2"/>
                <a:ea typeface="Phetsarath OT" panose="02000500000000000001" pitchFamily="2" charset="2"/>
                <a:cs typeface="Phetsarath OT" panose="02000500000000000001" pitchFamily="2" charset="2"/>
              </a:rPr>
              <a:t>ຂໍຂອບໃຈສະມາຊິກທຸກທ່ານທີ່ໄດ້ຮ່ວມກັນເຮັດວຽກເພື່ອປັບປຸງໂພຊະນາການ!</a:t>
            </a:r>
            <a:endParaRPr lang="en-AU" sz="2800" b="1" dirty="0">
              <a:solidFill>
                <a:schemeClr val="accent1">
                  <a:lumMod val="75000"/>
                </a:schemeClr>
              </a:solidFill>
              <a:latin typeface="Phetsarath OT" panose="02000500000000020004" pitchFamily="2" charset="0"/>
              <a:ea typeface="Phetsarath OT" panose="02000500000000000001" pitchFamily="2" charset="2"/>
              <a:cs typeface="Phetsarath OT" panose="02000500000000020004" pitchFamily="2" charset="0"/>
            </a:endParaRPr>
          </a:p>
        </p:txBody>
      </p:sp>
      <p:pic>
        <p:nvPicPr>
          <p:cNvPr id="67" name="Picture 66">
            <a:extLst>
              <a:ext uri="{FF2B5EF4-FFF2-40B4-BE49-F238E27FC236}">
                <a16:creationId xmlns:a16="http://schemas.microsoft.com/office/drawing/2014/main" id="{2B29D8D5-7233-484B-99D4-02D7421670C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822797" y="2617113"/>
            <a:ext cx="3514317" cy="1848531"/>
          </a:xfrm>
          <a:prstGeom prst="rect">
            <a:avLst/>
          </a:prstGeom>
        </p:spPr>
      </p:pic>
      <p:pic>
        <p:nvPicPr>
          <p:cNvPr id="69" name="Picture 68">
            <a:extLst>
              <a:ext uri="{FF2B5EF4-FFF2-40B4-BE49-F238E27FC236}">
                <a16:creationId xmlns:a16="http://schemas.microsoft.com/office/drawing/2014/main" id="{E40A8E61-1C70-4BA6-9327-103D1AA1D09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44384" y="5937407"/>
            <a:ext cx="687486" cy="687486"/>
          </a:xfrm>
          <a:prstGeom prst="rect">
            <a:avLst/>
          </a:prstGeom>
        </p:spPr>
      </p:pic>
      <p:pic>
        <p:nvPicPr>
          <p:cNvPr id="71" name="Picture 70">
            <a:extLst>
              <a:ext uri="{FF2B5EF4-FFF2-40B4-BE49-F238E27FC236}">
                <a16:creationId xmlns:a16="http://schemas.microsoft.com/office/drawing/2014/main" id="{1B357519-6D55-482B-9D8E-A8F391ED30C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01864" y="5951161"/>
            <a:ext cx="686566" cy="686566"/>
          </a:xfrm>
          <a:prstGeom prst="rect">
            <a:avLst/>
          </a:prstGeom>
        </p:spPr>
      </p:pic>
      <p:pic>
        <p:nvPicPr>
          <p:cNvPr id="73" name="Picture 72">
            <a:extLst>
              <a:ext uri="{FF2B5EF4-FFF2-40B4-BE49-F238E27FC236}">
                <a16:creationId xmlns:a16="http://schemas.microsoft.com/office/drawing/2014/main" id="{B086CCE8-FA57-4143-B2C5-7FB2F6AF8D7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415553" y="2992846"/>
            <a:ext cx="781897" cy="781897"/>
          </a:xfrm>
          <a:prstGeom prst="rect">
            <a:avLst/>
          </a:prstGeom>
        </p:spPr>
      </p:pic>
      <p:pic>
        <p:nvPicPr>
          <p:cNvPr id="75" name="Picture 74">
            <a:extLst>
              <a:ext uri="{FF2B5EF4-FFF2-40B4-BE49-F238E27FC236}">
                <a16:creationId xmlns:a16="http://schemas.microsoft.com/office/drawing/2014/main" id="{0C18FA9B-B972-4F5F-9302-F36A2CC6DD7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271946" y="2809809"/>
            <a:ext cx="1036571" cy="275555"/>
          </a:xfrm>
          <a:prstGeom prst="rect">
            <a:avLst/>
          </a:prstGeom>
        </p:spPr>
      </p:pic>
      <p:pic>
        <p:nvPicPr>
          <p:cNvPr id="77" name="Picture 76">
            <a:extLst>
              <a:ext uri="{FF2B5EF4-FFF2-40B4-BE49-F238E27FC236}">
                <a16:creationId xmlns:a16="http://schemas.microsoft.com/office/drawing/2014/main" id="{BCFDCA77-FC20-4E88-98F6-A2D8FCAE4C5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353274" y="4374461"/>
            <a:ext cx="707921" cy="707921"/>
          </a:xfrm>
          <a:prstGeom prst="rect">
            <a:avLst/>
          </a:prstGeom>
        </p:spPr>
      </p:pic>
      <p:pic>
        <p:nvPicPr>
          <p:cNvPr id="79" name="Picture 78">
            <a:extLst>
              <a:ext uri="{FF2B5EF4-FFF2-40B4-BE49-F238E27FC236}">
                <a16:creationId xmlns:a16="http://schemas.microsoft.com/office/drawing/2014/main" id="{0B7E8CFD-A63D-483C-BFAB-0ED985EAA7F0}"/>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521734" y="5311502"/>
            <a:ext cx="839965" cy="405612"/>
          </a:xfrm>
          <a:prstGeom prst="rect">
            <a:avLst/>
          </a:prstGeom>
        </p:spPr>
      </p:pic>
      <p:pic>
        <p:nvPicPr>
          <p:cNvPr id="81" name="Picture 80">
            <a:extLst>
              <a:ext uri="{FF2B5EF4-FFF2-40B4-BE49-F238E27FC236}">
                <a16:creationId xmlns:a16="http://schemas.microsoft.com/office/drawing/2014/main" id="{606D0D49-FAE0-41FD-9D3F-8B6051775695}"/>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483570" y="2300107"/>
            <a:ext cx="2511602" cy="542053"/>
          </a:xfrm>
          <a:prstGeom prst="rect">
            <a:avLst/>
          </a:prstGeom>
        </p:spPr>
      </p:pic>
      <p:pic>
        <p:nvPicPr>
          <p:cNvPr id="83" name="Picture 82">
            <a:extLst>
              <a:ext uri="{FF2B5EF4-FFF2-40B4-BE49-F238E27FC236}">
                <a16:creationId xmlns:a16="http://schemas.microsoft.com/office/drawing/2014/main" id="{1103ACFD-BEF4-4C37-8D29-9FE3C04B744F}"/>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427492" y="725633"/>
            <a:ext cx="738790" cy="738790"/>
          </a:xfrm>
          <a:prstGeom prst="rect">
            <a:avLst/>
          </a:prstGeom>
        </p:spPr>
      </p:pic>
      <p:pic>
        <p:nvPicPr>
          <p:cNvPr id="85" name="Picture 84">
            <a:extLst>
              <a:ext uri="{FF2B5EF4-FFF2-40B4-BE49-F238E27FC236}">
                <a16:creationId xmlns:a16="http://schemas.microsoft.com/office/drawing/2014/main" id="{6EE56FD4-6919-49F2-9A3B-1DA4CF9EF35B}"/>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49285" y="5281128"/>
            <a:ext cx="636756" cy="636756"/>
          </a:xfrm>
          <a:prstGeom prst="rect">
            <a:avLst/>
          </a:prstGeom>
        </p:spPr>
      </p:pic>
      <p:pic>
        <p:nvPicPr>
          <p:cNvPr id="87" name="Picture 86">
            <a:extLst>
              <a:ext uri="{FF2B5EF4-FFF2-40B4-BE49-F238E27FC236}">
                <a16:creationId xmlns:a16="http://schemas.microsoft.com/office/drawing/2014/main" id="{691780B1-D57E-40A1-9945-4902BD8F2B37}"/>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420111" y="700103"/>
            <a:ext cx="861905" cy="861905"/>
          </a:xfrm>
          <a:prstGeom prst="rect">
            <a:avLst/>
          </a:prstGeom>
        </p:spPr>
      </p:pic>
      <p:pic>
        <p:nvPicPr>
          <p:cNvPr id="89" name="Picture 88">
            <a:extLst>
              <a:ext uri="{FF2B5EF4-FFF2-40B4-BE49-F238E27FC236}">
                <a16:creationId xmlns:a16="http://schemas.microsoft.com/office/drawing/2014/main" id="{E1E46F98-C1AB-47DB-90D8-B2F98366920A}"/>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1067184" y="1691795"/>
            <a:ext cx="747097" cy="747097"/>
          </a:xfrm>
          <a:prstGeom prst="rect">
            <a:avLst/>
          </a:prstGeom>
        </p:spPr>
      </p:pic>
      <p:pic>
        <p:nvPicPr>
          <p:cNvPr id="91" name="Picture 90">
            <a:extLst>
              <a:ext uri="{FF2B5EF4-FFF2-40B4-BE49-F238E27FC236}">
                <a16:creationId xmlns:a16="http://schemas.microsoft.com/office/drawing/2014/main" id="{5CBAEF39-51DE-4FEC-ADEC-011C83F4BC3F}"/>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3905398" y="6281929"/>
            <a:ext cx="1045028" cy="390223"/>
          </a:xfrm>
          <a:prstGeom prst="rect">
            <a:avLst/>
          </a:prstGeom>
        </p:spPr>
      </p:pic>
      <p:pic>
        <p:nvPicPr>
          <p:cNvPr id="95" name="Picture 94">
            <a:extLst>
              <a:ext uri="{FF2B5EF4-FFF2-40B4-BE49-F238E27FC236}">
                <a16:creationId xmlns:a16="http://schemas.microsoft.com/office/drawing/2014/main" id="{BA03B283-8F24-47DA-A8AC-7F5B77182068}"/>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00696" y="5250422"/>
            <a:ext cx="706786" cy="634296"/>
          </a:xfrm>
          <a:prstGeom prst="rect">
            <a:avLst/>
          </a:prstGeom>
        </p:spPr>
      </p:pic>
      <p:pic>
        <p:nvPicPr>
          <p:cNvPr id="97" name="Picture 96">
            <a:extLst>
              <a:ext uri="{FF2B5EF4-FFF2-40B4-BE49-F238E27FC236}">
                <a16:creationId xmlns:a16="http://schemas.microsoft.com/office/drawing/2014/main" id="{882940F5-E2A8-4BDD-9C3D-ABDBE47E9A7C}"/>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9859105" y="1501635"/>
            <a:ext cx="1004114" cy="1004114"/>
          </a:xfrm>
          <a:prstGeom prst="rect">
            <a:avLst/>
          </a:prstGeom>
        </p:spPr>
      </p:pic>
      <p:pic>
        <p:nvPicPr>
          <p:cNvPr id="99" name="Picture 98">
            <a:extLst>
              <a:ext uri="{FF2B5EF4-FFF2-40B4-BE49-F238E27FC236}">
                <a16:creationId xmlns:a16="http://schemas.microsoft.com/office/drawing/2014/main" id="{D52F980C-ED03-4579-9702-B73AFE14A0DC}"/>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10102206" y="685771"/>
            <a:ext cx="774337" cy="774337"/>
          </a:xfrm>
          <a:prstGeom prst="rect">
            <a:avLst/>
          </a:prstGeom>
        </p:spPr>
      </p:pic>
      <p:pic>
        <p:nvPicPr>
          <p:cNvPr id="101" name="Picture 100">
            <a:extLst>
              <a:ext uri="{FF2B5EF4-FFF2-40B4-BE49-F238E27FC236}">
                <a16:creationId xmlns:a16="http://schemas.microsoft.com/office/drawing/2014/main" id="{8AB6ED6C-2B81-4FEC-A306-05C7CA8C0B30}"/>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5247820" y="5984666"/>
            <a:ext cx="709370" cy="709370"/>
          </a:xfrm>
          <a:prstGeom prst="rect">
            <a:avLst/>
          </a:prstGeom>
        </p:spPr>
      </p:pic>
      <p:pic>
        <p:nvPicPr>
          <p:cNvPr id="103" name="Picture 102">
            <a:extLst>
              <a:ext uri="{FF2B5EF4-FFF2-40B4-BE49-F238E27FC236}">
                <a16:creationId xmlns:a16="http://schemas.microsoft.com/office/drawing/2014/main" id="{E0A71610-DD09-409B-9E26-FFD9B45F6CEC}"/>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2344700" y="5244082"/>
            <a:ext cx="818010" cy="693849"/>
          </a:xfrm>
          <a:prstGeom prst="rect">
            <a:avLst/>
          </a:prstGeom>
        </p:spPr>
      </p:pic>
      <p:pic>
        <p:nvPicPr>
          <p:cNvPr id="105" name="Picture 104">
            <a:extLst>
              <a:ext uri="{FF2B5EF4-FFF2-40B4-BE49-F238E27FC236}">
                <a16:creationId xmlns:a16="http://schemas.microsoft.com/office/drawing/2014/main" id="{0B3B1F2A-734C-4302-BDC6-F6192409FD41}"/>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4807688" y="1565829"/>
            <a:ext cx="831102" cy="785648"/>
          </a:xfrm>
          <a:prstGeom prst="rect">
            <a:avLst/>
          </a:prstGeom>
        </p:spPr>
      </p:pic>
      <p:pic>
        <p:nvPicPr>
          <p:cNvPr id="107" name="Picture 106">
            <a:extLst>
              <a:ext uri="{FF2B5EF4-FFF2-40B4-BE49-F238E27FC236}">
                <a16:creationId xmlns:a16="http://schemas.microsoft.com/office/drawing/2014/main" id="{ECF44115-C62B-4334-BF79-9B2ED1793E51}"/>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10832276" y="2699849"/>
            <a:ext cx="968504" cy="344444"/>
          </a:xfrm>
          <a:prstGeom prst="rect">
            <a:avLst/>
          </a:prstGeom>
        </p:spPr>
      </p:pic>
      <p:pic>
        <p:nvPicPr>
          <p:cNvPr id="109" name="Picture 108">
            <a:extLst>
              <a:ext uri="{FF2B5EF4-FFF2-40B4-BE49-F238E27FC236}">
                <a16:creationId xmlns:a16="http://schemas.microsoft.com/office/drawing/2014/main" id="{B90B9C0B-F9E4-4A80-BE10-61F3D4856F1A}"/>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7281681" y="2297576"/>
            <a:ext cx="907116" cy="888882"/>
          </a:xfrm>
          <a:prstGeom prst="rect">
            <a:avLst/>
          </a:prstGeom>
        </p:spPr>
      </p:pic>
      <p:pic>
        <p:nvPicPr>
          <p:cNvPr id="111" name="Picture 110">
            <a:extLst>
              <a:ext uri="{FF2B5EF4-FFF2-40B4-BE49-F238E27FC236}">
                <a16:creationId xmlns:a16="http://schemas.microsoft.com/office/drawing/2014/main" id="{92420773-2AB8-4880-A5C4-0C5B9A0B0BB2}"/>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4478144" y="5558938"/>
            <a:ext cx="975399" cy="411808"/>
          </a:xfrm>
          <a:prstGeom prst="rect">
            <a:avLst/>
          </a:prstGeom>
        </p:spPr>
      </p:pic>
      <p:pic>
        <p:nvPicPr>
          <p:cNvPr id="113" name="Picture 112">
            <a:extLst>
              <a:ext uri="{FF2B5EF4-FFF2-40B4-BE49-F238E27FC236}">
                <a16:creationId xmlns:a16="http://schemas.microsoft.com/office/drawing/2014/main" id="{E8FBF4F9-03B1-4FF1-8840-6D83C348AD6E}"/>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3552938" y="1763469"/>
            <a:ext cx="833587" cy="833587"/>
          </a:xfrm>
          <a:prstGeom prst="rect">
            <a:avLst/>
          </a:prstGeom>
        </p:spPr>
      </p:pic>
      <p:pic>
        <p:nvPicPr>
          <p:cNvPr id="115" name="Picture 114">
            <a:extLst>
              <a:ext uri="{FF2B5EF4-FFF2-40B4-BE49-F238E27FC236}">
                <a16:creationId xmlns:a16="http://schemas.microsoft.com/office/drawing/2014/main" id="{C1138202-3B5A-4943-B0DE-2DEA82BDD629}"/>
              </a:ext>
            </a:extLst>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2376826" y="697815"/>
            <a:ext cx="984605" cy="641056"/>
          </a:xfrm>
          <a:prstGeom prst="rect">
            <a:avLst/>
          </a:prstGeom>
        </p:spPr>
      </p:pic>
      <p:pic>
        <p:nvPicPr>
          <p:cNvPr id="117" name="Picture 116">
            <a:extLst>
              <a:ext uri="{FF2B5EF4-FFF2-40B4-BE49-F238E27FC236}">
                <a16:creationId xmlns:a16="http://schemas.microsoft.com/office/drawing/2014/main" id="{F8F0507C-19E5-4B60-8D85-577175B0B001}"/>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1378974" y="2695153"/>
            <a:ext cx="756538" cy="756538"/>
          </a:xfrm>
          <a:prstGeom prst="rect">
            <a:avLst/>
          </a:prstGeom>
        </p:spPr>
      </p:pic>
      <p:pic>
        <p:nvPicPr>
          <p:cNvPr id="118" name="Picture 117">
            <a:extLst>
              <a:ext uri="{FF2B5EF4-FFF2-40B4-BE49-F238E27FC236}">
                <a16:creationId xmlns:a16="http://schemas.microsoft.com/office/drawing/2014/main" id="{DD695B40-E97D-4E39-AA2A-3A7812003D30}"/>
              </a:ext>
            </a:extLst>
          </p:cNvPr>
          <p:cNvPicPr>
            <a:picLocks noChangeAspect="1"/>
          </p:cNvPicPr>
          <p:nvPr/>
        </p:nvPicPr>
        <p:blipFill>
          <a:blip r:embed="rId28" cstate="email">
            <a:extLst>
              <a:ext uri="{28A0092B-C50C-407E-A947-70E740481C1C}">
                <a14:useLocalDpi xmlns:a14="http://schemas.microsoft.com/office/drawing/2010/main"/>
              </a:ext>
            </a:extLst>
          </a:blip>
          <a:stretch>
            <a:fillRect/>
          </a:stretch>
        </p:blipFill>
        <p:spPr>
          <a:xfrm>
            <a:off x="8074335" y="4637404"/>
            <a:ext cx="883514" cy="606678"/>
          </a:xfrm>
          <a:prstGeom prst="rect">
            <a:avLst/>
          </a:prstGeom>
        </p:spPr>
      </p:pic>
      <p:pic>
        <p:nvPicPr>
          <p:cNvPr id="154" name="Picture 153">
            <a:extLst>
              <a:ext uri="{FF2B5EF4-FFF2-40B4-BE49-F238E27FC236}">
                <a16:creationId xmlns:a16="http://schemas.microsoft.com/office/drawing/2014/main" id="{99C76341-8F8B-403D-9AEF-158B649C9897}"/>
              </a:ext>
            </a:extLst>
          </p:cNvPr>
          <p:cNvPicPr>
            <a:picLocks noChangeAspect="1"/>
          </p:cNvPicPr>
          <p:nvPr/>
        </p:nvPicPr>
        <p:blipFill>
          <a:blip r:embed="rId29" cstate="email">
            <a:extLst>
              <a:ext uri="{28A0092B-C50C-407E-A947-70E740481C1C}">
                <a14:useLocalDpi xmlns:a14="http://schemas.microsoft.com/office/drawing/2010/main"/>
              </a:ext>
            </a:extLst>
          </a:blip>
          <a:stretch>
            <a:fillRect/>
          </a:stretch>
        </p:blipFill>
        <p:spPr>
          <a:xfrm>
            <a:off x="2341981" y="3483719"/>
            <a:ext cx="791734" cy="791734"/>
          </a:xfrm>
          <a:prstGeom prst="rect">
            <a:avLst/>
          </a:prstGeom>
        </p:spPr>
      </p:pic>
      <p:pic>
        <p:nvPicPr>
          <p:cNvPr id="155" name="Picture 154">
            <a:extLst>
              <a:ext uri="{FF2B5EF4-FFF2-40B4-BE49-F238E27FC236}">
                <a16:creationId xmlns:a16="http://schemas.microsoft.com/office/drawing/2014/main" id="{37A2DE59-CE27-4DD5-BDCD-ABDA30052BC0}"/>
              </a:ext>
            </a:extLst>
          </p:cNvPr>
          <p:cNvPicPr>
            <a:picLocks noChangeAspect="1"/>
          </p:cNvPicPr>
          <p:nvPr/>
        </p:nvPicPr>
        <p:blipFill>
          <a:blip r:embed="rId30" cstate="email">
            <a:extLst>
              <a:ext uri="{28A0092B-C50C-407E-A947-70E740481C1C}">
                <a14:useLocalDpi xmlns:a14="http://schemas.microsoft.com/office/drawing/2010/main"/>
              </a:ext>
            </a:extLst>
          </a:blip>
          <a:stretch>
            <a:fillRect/>
          </a:stretch>
        </p:blipFill>
        <p:spPr>
          <a:xfrm>
            <a:off x="7419968" y="6099716"/>
            <a:ext cx="941519" cy="444763"/>
          </a:xfrm>
          <a:prstGeom prst="rect">
            <a:avLst/>
          </a:prstGeom>
        </p:spPr>
      </p:pic>
      <p:pic>
        <p:nvPicPr>
          <p:cNvPr id="156" name="Picture 155">
            <a:extLst>
              <a:ext uri="{FF2B5EF4-FFF2-40B4-BE49-F238E27FC236}">
                <a16:creationId xmlns:a16="http://schemas.microsoft.com/office/drawing/2014/main" id="{82926680-D004-4B1D-8EEC-B79C0D804936}"/>
              </a:ext>
            </a:extLst>
          </p:cNvPr>
          <p:cNvPicPr>
            <a:picLocks noChangeAspect="1"/>
          </p:cNvPicPr>
          <p:nvPr/>
        </p:nvPicPr>
        <p:blipFill>
          <a:blip r:embed="rId31" cstate="email">
            <a:extLst>
              <a:ext uri="{28A0092B-C50C-407E-A947-70E740481C1C}">
                <a14:useLocalDpi xmlns:a14="http://schemas.microsoft.com/office/drawing/2010/main"/>
              </a:ext>
            </a:extLst>
          </a:blip>
          <a:stretch>
            <a:fillRect/>
          </a:stretch>
        </p:blipFill>
        <p:spPr>
          <a:xfrm>
            <a:off x="2388139" y="6124488"/>
            <a:ext cx="1272270" cy="479712"/>
          </a:xfrm>
          <a:prstGeom prst="rect">
            <a:avLst/>
          </a:prstGeom>
        </p:spPr>
      </p:pic>
      <p:pic>
        <p:nvPicPr>
          <p:cNvPr id="157" name="Picture 156">
            <a:extLst>
              <a:ext uri="{FF2B5EF4-FFF2-40B4-BE49-F238E27FC236}">
                <a16:creationId xmlns:a16="http://schemas.microsoft.com/office/drawing/2014/main" id="{7021DC42-7783-4EEC-82E3-51275ED3E947}"/>
              </a:ext>
            </a:extLst>
          </p:cNvPr>
          <p:cNvPicPr>
            <a:picLocks noChangeAspect="1"/>
          </p:cNvPicPr>
          <p:nvPr/>
        </p:nvPicPr>
        <p:blipFill>
          <a:blip r:embed="rId32" cstate="email">
            <a:extLst>
              <a:ext uri="{28A0092B-C50C-407E-A947-70E740481C1C}">
                <a14:useLocalDpi xmlns:a14="http://schemas.microsoft.com/office/drawing/2010/main"/>
              </a:ext>
            </a:extLst>
          </a:blip>
          <a:stretch>
            <a:fillRect/>
          </a:stretch>
        </p:blipFill>
        <p:spPr>
          <a:xfrm>
            <a:off x="10585292" y="4092952"/>
            <a:ext cx="1424163" cy="1095936"/>
          </a:xfrm>
          <a:prstGeom prst="rect">
            <a:avLst/>
          </a:prstGeom>
        </p:spPr>
      </p:pic>
      <p:pic>
        <p:nvPicPr>
          <p:cNvPr id="158" name="Picture 157">
            <a:extLst>
              <a:ext uri="{FF2B5EF4-FFF2-40B4-BE49-F238E27FC236}">
                <a16:creationId xmlns:a16="http://schemas.microsoft.com/office/drawing/2014/main" id="{DAE173BB-D1D6-4AF2-AD6C-13EE47851847}"/>
              </a:ext>
            </a:extLst>
          </p:cNvPr>
          <p:cNvPicPr>
            <a:picLocks noChangeAspect="1"/>
          </p:cNvPicPr>
          <p:nvPr/>
        </p:nvPicPr>
        <p:blipFill>
          <a:blip r:embed="rId33" cstate="email">
            <a:extLst>
              <a:ext uri="{28A0092B-C50C-407E-A947-70E740481C1C}">
                <a14:useLocalDpi xmlns:a14="http://schemas.microsoft.com/office/drawing/2010/main"/>
              </a:ext>
            </a:extLst>
          </a:blip>
          <a:stretch>
            <a:fillRect/>
          </a:stretch>
        </p:blipFill>
        <p:spPr>
          <a:xfrm>
            <a:off x="414653" y="4425269"/>
            <a:ext cx="587949" cy="638550"/>
          </a:xfrm>
          <a:prstGeom prst="rect">
            <a:avLst/>
          </a:prstGeom>
        </p:spPr>
      </p:pic>
      <p:pic>
        <p:nvPicPr>
          <p:cNvPr id="159" name="Picture 158">
            <a:extLst>
              <a:ext uri="{FF2B5EF4-FFF2-40B4-BE49-F238E27FC236}">
                <a16:creationId xmlns:a16="http://schemas.microsoft.com/office/drawing/2014/main" id="{55694E09-623A-43EF-9C14-E6AA92C1CFF3}"/>
              </a:ext>
            </a:extLst>
          </p:cNvPr>
          <p:cNvPicPr>
            <a:picLocks noChangeAspect="1"/>
          </p:cNvPicPr>
          <p:nvPr/>
        </p:nvPicPr>
        <p:blipFill>
          <a:blip r:embed="rId34" cstate="email">
            <a:extLst>
              <a:ext uri="{28A0092B-C50C-407E-A947-70E740481C1C}">
                <a14:useLocalDpi xmlns:a14="http://schemas.microsoft.com/office/drawing/2010/main"/>
              </a:ext>
            </a:extLst>
          </a:blip>
          <a:stretch>
            <a:fillRect/>
          </a:stretch>
        </p:blipFill>
        <p:spPr>
          <a:xfrm>
            <a:off x="9359431" y="3486996"/>
            <a:ext cx="725159" cy="714231"/>
          </a:xfrm>
          <a:prstGeom prst="rect">
            <a:avLst/>
          </a:prstGeom>
        </p:spPr>
      </p:pic>
      <p:pic>
        <p:nvPicPr>
          <p:cNvPr id="160" name="Picture 159">
            <a:extLst>
              <a:ext uri="{FF2B5EF4-FFF2-40B4-BE49-F238E27FC236}">
                <a16:creationId xmlns:a16="http://schemas.microsoft.com/office/drawing/2014/main" id="{B69C1A28-9DCE-411B-8ECD-B5D7DAF180F5}"/>
              </a:ext>
            </a:extLst>
          </p:cNvPr>
          <p:cNvPicPr>
            <a:picLocks noChangeAspect="1"/>
          </p:cNvPicPr>
          <p:nvPr/>
        </p:nvPicPr>
        <p:blipFill>
          <a:blip r:embed="rId35" cstate="email">
            <a:extLst>
              <a:ext uri="{28A0092B-C50C-407E-A947-70E740481C1C}">
                <a14:useLocalDpi xmlns:a14="http://schemas.microsoft.com/office/drawing/2010/main"/>
              </a:ext>
            </a:extLst>
          </a:blip>
          <a:stretch>
            <a:fillRect/>
          </a:stretch>
        </p:blipFill>
        <p:spPr>
          <a:xfrm>
            <a:off x="5301974" y="4480794"/>
            <a:ext cx="601588" cy="601588"/>
          </a:xfrm>
          <a:prstGeom prst="rect">
            <a:avLst/>
          </a:prstGeom>
        </p:spPr>
      </p:pic>
      <p:pic>
        <p:nvPicPr>
          <p:cNvPr id="161" name="Picture 160">
            <a:extLst>
              <a:ext uri="{FF2B5EF4-FFF2-40B4-BE49-F238E27FC236}">
                <a16:creationId xmlns:a16="http://schemas.microsoft.com/office/drawing/2014/main" id="{847675FE-80C6-4945-A792-6090546F4404}"/>
              </a:ext>
            </a:extLst>
          </p:cNvPr>
          <p:cNvPicPr>
            <a:picLocks noChangeAspect="1"/>
          </p:cNvPicPr>
          <p:nvPr/>
        </p:nvPicPr>
        <p:blipFill>
          <a:blip r:embed="rId36" cstate="email">
            <a:extLst>
              <a:ext uri="{28A0092B-C50C-407E-A947-70E740481C1C}">
                <a14:useLocalDpi xmlns:a14="http://schemas.microsoft.com/office/drawing/2010/main"/>
              </a:ext>
            </a:extLst>
          </a:blip>
          <a:stretch>
            <a:fillRect/>
          </a:stretch>
        </p:blipFill>
        <p:spPr>
          <a:xfrm>
            <a:off x="302426" y="3722182"/>
            <a:ext cx="2042273" cy="686113"/>
          </a:xfrm>
          <a:prstGeom prst="rect">
            <a:avLst/>
          </a:prstGeom>
        </p:spPr>
      </p:pic>
      <p:pic>
        <p:nvPicPr>
          <p:cNvPr id="162" name="Picture 161">
            <a:extLst>
              <a:ext uri="{FF2B5EF4-FFF2-40B4-BE49-F238E27FC236}">
                <a16:creationId xmlns:a16="http://schemas.microsoft.com/office/drawing/2014/main" id="{68EDEF3A-4887-40B9-9AC8-23EB2A40ADBE}"/>
              </a:ext>
            </a:extLst>
          </p:cNvPr>
          <p:cNvPicPr>
            <a:picLocks noChangeAspect="1"/>
          </p:cNvPicPr>
          <p:nvPr/>
        </p:nvPicPr>
        <p:blipFill>
          <a:blip r:embed="rId37" cstate="email">
            <a:extLst>
              <a:ext uri="{28A0092B-C50C-407E-A947-70E740481C1C}">
                <a14:useLocalDpi xmlns:a14="http://schemas.microsoft.com/office/drawing/2010/main"/>
              </a:ext>
            </a:extLst>
          </a:blip>
          <a:stretch>
            <a:fillRect/>
          </a:stretch>
        </p:blipFill>
        <p:spPr>
          <a:xfrm>
            <a:off x="9763162" y="5082382"/>
            <a:ext cx="1113381" cy="756810"/>
          </a:xfrm>
          <a:prstGeom prst="rect">
            <a:avLst/>
          </a:prstGeom>
        </p:spPr>
      </p:pic>
      <p:pic>
        <p:nvPicPr>
          <p:cNvPr id="163" name="Picture 162">
            <a:extLst>
              <a:ext uri="{FF2B5EF4-FFF2-40B4-BE49-F238E27FC236}">
                <a16:creationId xmlns:a16="http://schemas.microsoft.com/office/drawing/2014/main" id="{2A159F0F-0911-4FC8-97CE-0D8FBD302F0C}"/>
              </a:ext>
            </a:extLst>
          </p:cNvPr>
          <p:cNvPicPr>
            <a:picLocks noChangeAspect="1"/>
          </p:cNvPicPr>
          <p:nvPr/>
        </p:nvPicPr>
        <p:blipFill>
          <a:blip r:embed="rId38" cstate="email">
            <a:extLst>
              <a:ext uri="{28A0092B-C50C-407E-A947-70E740481C1C}">
                <a14:useLocalDpi xmlns:a14="http://schemas.microsoft.com/office/drawing/2010/main"/>
              </a:ext>
            </a:extLst>
          </a:blip>
          <a:stretch>
            <a:fillRect/>
          </a:stretch>
        </p:blipFill>
        <p:spPr>
          <a:xfrm>
            <a:off x="264102" y="1783052"/>
            <a:ext cx="831102" cy="831102"/>
          </a:xfrm>
          <a:prstGeom prst="rect">
            <a:avLst/>
          </a:prstGeom>
        </p:spPr>
      </p:pic>
      <p:pic>
        <p:nvPicPr>
          <p:cNvPr id="164" name="Picture 163">
            <a:extLst>
              <a:ext uri="{FF2B5EF4-FFF2-40B4-BE49-F238E27FC236}">
                <a16:creationId xmlns:a16="http://schemas.microsoft.com/office/drawing/2014/main" id="{0A2F7A41-ACEB-40C8-91D6-6ED853FA4D0D}"/>
              </a:ext>
            </a:extLst>
          </p:cNvPr>
          <p:cNvPicPr>
            <a:picLocks noChangeAspect="1"/>
          </p:cNvPicPr>
          <p:nvPr/>
        </p:nvPicPr>
        <p:blipFill>
          <a:blip r:embed="rId39" cstate="email">
            <a:extLst>
              <a:ext uri="{28A0092B-C50C-407E-A947-70E740481C1C}">
                <a14:useLocalDpi xmlns:a14="http://schemas.microsoft.com/office/drawing/2010/main"/>
              </a:ext>
            </a:extLst>
          </a:blip>
          <a:stretch>
            <a:fillRect/>
          </a:stretch>
        </p:blipFill>
        <p:spPr>
          <a:xfrm>
            <a:off x="2128637" y="4521744"/>
            <a:ext cx="1069126" cy="299959"/>
          </a:xfrm>
          <a:prstGeom prst="rect">
            <a:avLst/>
          </a:prstGeom>
        </p:spPr>
      </p:pic>
      <p:pic>
        <p:nvPicPr>
          <p:cNvPr id="165" name="Picture 164">
            <a:extLst>
              <a:ext uri="{FF2B5EF4-FFF2-40B4-BE49-F238E27FC236}">
                <a16:creationId xmlns:a16="http://schemas.microsoft.com/office/drawing/2014/main" id="{BE3E5E68-754C-4033-BC6A-7723F54C2024}"/>
              </a:ext>
            </a:extLst>
          </p:cNvPr>
          <p:cNvPicPr>
            <a:picLocks noChangeAspect="1"/>
          </p:cNvPicPr>
          <p:nvPr/>
        </p:nvPicPr>
        <p:blipFill>
          <a:blip r:embed="rId40" cstate="email">
            <a:extLst>
              <a:ext uri="{28A0092B-C50C-407E-A947-70E740481C1C}">
                <a14:useLocalDpi xmlns:a14="http://schemas.microsoft.com/office/drawing/2010/main"/>
              </a:ext>
            </a:extLst>
          </a:blip>
          <a:stretch>
            <a:fillRect/>
          </a:stretch>
        </p:blipFill>
        <p:spPr>
          <a:xfrm>
            <a:off x="9652792" y="2617113"/>
            <a:ext cx="783992" cy="783992"/>
          </a:xfrm>
          <a:prstGeom prst="rect">
            <a:avLst/>
          </a:prstGeom>
        </p:spPr>
      </p:pic>
      <p:pic>
        <p:nvPicPr>
          <p:cNvPr id="166" name="Picture 165">
            <a:extLst>
              <a:ext uri="{FF2B5EF4-FFF2-40B4-BE49-F238E27FC236}">
                <a16:creationId xmlns:a16="http://schemas.microsoft.com/office/drawing/2014/main" id="{85718D65-9DEE-4CA7-97B9-08E21420DB20}"/>
              </a:ext>
            </a:extLst>
          </p:cNvPr>
          <p:cNvPicPr>
            <a:picLocks noChangeAspect="1"/>
          </p:cNvPicPr>
          <p:nvPr/>
        </p:nvPicPr>
        <p:blipFill>
          <a:blip r:embed="rId41" cstate="email">
            <a:extLst>
              <a:ext uri="{28A0092B-C50C-407E-A947-70E740481C1C}">
                <a14:useLocalDpi xmlns:a14="http://schemas.microsoft.com/office/drawing/2010/main"/>
              </a:ext>
            </a:extLst>
          </a:blip>
          <a:stretch>
            <a:fillRect/>
          </a:stretch>
        </p:blipFill>
        <p:spPr>
          <a:xfrm>
            <a:off x="11067184" y="715754"/>
            <a:ext cx="929142" cy="631815"/>
          </a:xfrm>
          <a:prstGeom prst="rect">
            <a:avLst/>
          </a:prstGeom>
        </p:spPr>
      </p:pic>
      <p:pic>
        <p:nvPicPr>
          <p:cNvPr id="167" name="Picture 166">
            <a:extLst>
              <a:ext uri="{FF2B5EF4-FFF2-40B4-BE49-F238E27FC236}">
                <a16:creationId xmlns:a16="http://schemas.microsoft.com/office/drawing/2014/main" id="{58DDC38D-40D8-4708-844D-A1736CA68903}"/>
              </a:ext>
            </a:extLst>
          </p:cNvPr>
          <p:cNvPicPr>
            <a:picLocks noChangeAspect="1"/>
          </p:cNvPicPr>
          <p:nvPr/>
        </p:nvPicPr>
        <p:blipFill>
          <a:blip r:embed="rId42" cstate="email">
            <a:extLst>
              <a:ext uri="{28A0092B-C50C-407E-A947-70E740481C1C}">
                <a14:useLocalDpi xmlns:a14="http://schemas.microsoft.com/office/drawing/2010/main"/>
              </a:ext>
            </a:extLst>
          </a:blip>
          <a:stretch>
            <a:fillRect/>
          </a:stretch>
        </p:blipFill>
        <p:spPr>
          <a:xfrm>
            <a:off x="3580177" y="5281128"/>
            <a:ext cx="727012" cy="727012"/>
          </a:xfrm>
          <a:prstGeom prst="rect">
            <a:avLst/>
          </a:prstGeom>
        </p:spPr>
      </p:pic>
      <p:pic>
        <p:nvPicPr>
          <p:cNvPr id="168" name="Picture 167">
            <a:extLst>
              <a:ext uri="{FF2B5EF4-FFF2-40B4-BE49-F238E27FC236}">
                <a16:creationId xmlns:a16="http://schemas.microsoft.com/office/drawing/2014/main" id="{494A119A-FC02-4F79-8417-FB1E09B0C85E}"/>
              </a:ext>
            </a:extLst>
          </p:cNvPr>
          <p:cNvPicPr>
            <a:picLocks noChangeAspect="1"/>
          </p:cNvPicPr>
          <p:nvPr/>
        </p:nvPicPr>
        <p:blipFill>
          <a:blip r:embed="rId43" cstate="email">
            <a:extLst>
              <a:ext uri="{28A0092B-C50C-407E-A947-70E740481C1C}">
                <a14:useLocalDpi xmlns:a14="http://schemas.microsoft.com/office/drawing/2010/main"/>
              </a:ext>
            </a:extLst>
          </a:blip>
          <a:stretch>
            <a:fillRect/>
          </a:stretch>
        </p:blipFill>
        <p:spPr>
          <a:xfrm>
            <a:off x="9392105" y="4298388"/>
            <a:ext cx="834968" cy="834968"/>
          </a:xfrm>
          <a:prstGeom prst="rect">
            <a:avLst/>
          </a:prstGeom>
        </p:spPr>
      </p:pic>
      <p:pic>
        <p:nvPicPr>
          <p:cNvPr id="169" name="Picture 168">
            <a:extLst>
              <a:ext uri="{FF2B5EF4-FFF2-40B4-BE49-F238E27FC236}">
                <a16:creationId xmlns:a16="http://schemas.microsoft.com/office/drawing/2014/main" id="{2B6A76C5-993D-4A30-BB56-9A9C912C3585}"/>
              </a:ext>
            </a:extLst>
          </p:cNvPr>
          <p:cNvPicPr>
            <a:picLocks noChangeAspect="1"/>
          </p:cNvPicPr>
          <p:nvPr/>
        </p:nvPicPr>
        <p:blipFill>
          <a:blip r:embed="rId44" cstate="email">
            <a:extLst>
              <a:ext uri="{28A0092B-C50C-407E-A947-70E740481C1C}">
                <a14:useLocalDpi xmlns:a14="http://schemas.microsoft.com/office/drawing/2010/main"/>
              </a:ext>
            </a:extLst>
          </a:blip>
          <a:stretch>
            <a:fillRect/>
          </a:stretch>
        </p:blipFill>
        <p:spPr>
          <a:xfrm>
            <a:off x="7153492" y="4423614"/>
            <a:ext cx="671832" cy="671832"/>
          </a:xfrm>
          <a:prstGeom prst="rect">
            <a:avLst/>
          </a:prstGeom>
        </p:spPr>
      </p:pic>
      <p:pic>
        <p:nvPicPr>
          <p:cNvPr id="170" name="Picture 169">
            <a:extLst>
              <a:ext uri="{FF2B5EF4-FFF2-40B4-BE49-F238E27FC236}">
                <a16:creationId xmlns:a16="http://schemas.microsoft.com/office/drawing/2014/main" id="{16CE9D3C-8386-4105-B79A-D6A0A293B66E}"/>
              </a:ext>
            </a:extLst>
          </p:cNvPr>
          <p:cNvPicPr>
            <a:picLocks noChangeAspect="1"/>
          </p:cNvPicPr>
          <p:nvPr/>
        </p:nvPicPr>
        <p:blipFill>
          <a:blip r:embed="rId45" cstate="email">
            <a:extLst>
              <a:ext uri="{28A0092B-C50C-407E-A947-70E740481C1C}">
                <a14:useLocalDpi xmlns:a14="http://schemas.microsoft.com/office/drawing/2010/main"/>
              </a:ext>
            </a:extLst>
          </a:blip>
          <a:stretch>
            <a:fillRect/>
          </a:stretch>
        </p:blipFill>
        <p:spPr>
          <a:xfrm>
            <a:off x="8365672" y="2705281"/>
            <a:ext cx="614333" cy="607656"/>
          </a:xfrm>
          <a:prstGeom prst="rect">
            <a:avLst/>
          </a:prstGeom>
        </p:spPr>
      </p:pic>
      <p:pic>
        <p:nvPicPr>
          <p:cNvPr id="171" name="Picture 170">
            <a:extLst>
              <a:ext uri="{FF2B5EF4-FFF2-40B4-BE49-F238E27FC236}">
                <a16:creationId xmlns:a16="http://schemas.microsoft.com/office/drawing/2014/main" id="{17207A63-CC27-4409-BFD6-275DD1F18336}"/>
              </a:ext>
            </a:extLst>
          </p:cNvPr>
          <p:cNvPicPr>
            <a:picLocks noChangeAspect="1"/>
          </p:cNvPicPr>
          <p:nvPr/>
        </p:nvPicPr>
        <p:blipFill>
          <a:blip r:embed="rId46" cstate="email">
            <a:extLst>
              <a:ext uri="{28A0092B-C50C-407E-A947-70E740481C1C}">
                <a14:useLocalDpi xmlns:a14="http://schemas.microsoft.com/office/drawing/2010/main"/>
              </a:ext>
            </a:extLst>
          </a:blip>
          <a:stretch>
            <a:fillRect/>
          </a:stretch>
        </p:blipFill>
        <p:spPr>
          <a:xfrm>
            <a:off x="10209732" y="3756782"/>
            <a:ext cx="779406" cy="779406"/>
          </a:xfrm>
          <a:prstGeom prst="rect">
            <a:avLst/>
          </a:prstGeom>
        </p:spPr>
      </p:pic>
      <p:pic>
        <p:nvPicPr>
          <p:cNvPr id="172" name="Picture 171">
            <a:extLst>
              <a:ext uri="{FF2B5EF4-FFF2-40B4-BE49-F238E27FC236}">
                <a16:creationId xmlns:a16="http://schemas.microsoft.com/office/drawing/2014/main" id="{33AF37C4-B9D5-4E6C-A388-C53B5E4237B2}"/>
              </a:ext>
            </a:extLst>
          </p:cNvPr>
          <p:cNvPicPr>
            <a:picLocks noChangeAspect="1"/>
          </p:cNvPicPr>
          <p:nvPr/>
        </p:nvPicPr>
        <p:blipFill>
          <a:blip r:embed="rId47" cstate="email">
            <a:extLst>
              <a:ext uri="{28A0092B-C50C-407E-A947-70E740481C1C}">
                <a14:useLocalDpi xmlns:a14="http://schemas.microsoft.com/office/drawing/2010/main"/>
              </a:ext>
            </a:extLst>
          </a:blip>
          <a:stretch>
            <a:fillRect/>
          </a:stretch>
        </p:blipFill>
        <p:spPr>
          <a:xfrm>
            <a:off x="4251018" y="4700523"/>
            <a:ext cx="1045028" cy="789847"/>
          </a:xfrm>
          <a:prstGeom prst="rect">
            <a:avLst/>
          </a:prstGeom>
        </p:spPr>
      </p:pic>
      <p:pic>
        <p:nvPicPr>
          <p:cNvPr id="173" name="Picture 172">
            <a:extLst>
              <a:ext uri="{FF2B5EF4-FFF2-40B4-BE49-F238E27FC236}">
                <a16:creationId xmlns:a16="http://schemas.microsoft.com/office/drawing/2014/main" id="{34A5B162-1025-4AD5-967B-1F0B07500FB0}"/>
              </a:ext>
            </a:extLst>
          </p:cNvPr>
          <p:cNvPicPr>
            <a:picLocks noChangeAspect="1"/>
          </p:cNvPicPr>
          <p:nvPr/>
        </p:nvPicPr>
        <p:blipFill>
          <a:blip r:embed="rId48" cstate="email">
            <a:extLst>
              <a:ext uri="{28A0092B-C50C-407E-A947-70E740481C1C}">
                <a14:useLocalDpi xmlns:a14="http://schemas.microsoft.com/office/drawing/2010/main"/>
              </a:ext>
            </a:extLst>
          </a:blip>
          <a:stretch>
            <a:fillRect/>
          </a:stretch>
        </p:blipFill>
        <p:spPr>
          <a:xfrm>
            <a:off x="7846898" y="1382106"/>
            <a:ext cx="929142" cy="929142"/>
          </a:xfrm>
          <a:prstGeom prst="rect">
            <a:avLst/>
          </a:prstGeom>
        </p:spPr>
      </p:pic>
      <p:pic>
        <p:nvPicPr>
          <p:cNvPr id="174" name="Picture 173">
            <a:extLst>
              <a:ext uri="{FF2B5EF4-FFF2-40B4-BE49-F238E27FC236}">
                <a16:creationId xmlns:a16="http://schemas.microsoft.com/office/drawing/2014/main" id="{68FFEC8C-CCE8-4864-9E96-9781E1FDA716}"/>
              </a:ext>
            </a:extLst>
          </p:cNvPr>
          <p:cNvPicPr>
            <a:picLocks noChangeAspect="1"/>
          </p:cNvPicPr>
          <p:nvPr/>
        </p:nvPicPr>
        <p:blipFill>
          <a:blip r:embed="rId49" cstate="email">
            <a:extLst>
              <a:ext uri="{28A0092B-C50C-407E-A947-70E740481C1C}">
                <a14:useLocalDpi xmlns:a14="http://schemas.microsoft.com/office/drawing/2010/main"/>
              </a:ext>
            </a:extLst>
          </a:blip>
          <a:stretch>
            <a:fillRect/>
          </a:stretch>
        </p:blipFill>
        <p:spPr>
          <a:xfrm>
            <a:off x="8912010" y="1438026"/>
            <a:ext cx="725159" cy="610983"/>
          </a:xfrm>
          <a:prstGeom prst="rect">
            <a:avLst/>
          </a:prstGeom>
        </p:spPr>
      </p:pic>
      <p:pic>
        <p:nvPicPr>
          <p:cNvPr id="175" name="Picture 174">
            <a:extLst>
              <a:ext uri="{FF2B5EF4-FFF2-40B4-BE49-F238E27FC236}">
                <a16:creationId xmlns:a16="http://schemas.microsoft.com/office/drawing/2014/main" id="{B9550E2B-2563-480A-AE12-54F97BB2CEA9}"/>
              </a:ext>
            </a:extLst>
          </p:cNvPr>
          <p:cNvPicPr>
            <a:picLocks noChangeAspect="1"/>
          </p:cNvPicPr>
          <p:nvPr/>
        </p:nvPicPr>
        <p:blipFill>
          <a:blip r:embed="rId50" cstate="email">
            <a:extLst>
              <a:ext uri="{28A0092B-C50C-407E-A947-70E740481C1C}">
                <a14:useLocalDpi xmlns:a14="http://schemas.microsoft.com/office/drawing/2010/main"/>
              </a:ext>
            </a:extLst>
          </a:blip>
          <a:stretch>
            <a:fillRect/>
          </a:stretch>
        </p:blipFill>
        <p:spPr>
          <a:xfrm>
            <a:off x="11138529" y="5960398"/>
            <a:ext cx="697305" cy="697305"/>
          </a:xfrm>
          <a:prstGeom prst="rect">
            <a:avLst/>
          </a:prstGeom>
        </p:spPr>
      </p:pic>
      <p:pic>
        <p:nvPicPr>
          <p:cNvPr id="176" name="Picture 175">
            <a:extLst>
              <a:ext uri="{FF2B5EF4-FFF2-40B4-BE49-F238E27FC236}">
                <a16:creationId xmlns:a16="http://schemas.microsoft.com/office/drawing/2014/main" id="{EE359CEB-F602-49BD-81F9-22DACCF0E2B1}"/>
              </a:ext>
            </a:extLst>
          </p:cNvPr>
          <p:cNvPicPr>
            <a:picLocks noChangeAspect="1"/>
          </p:cNvPicPr>
          <p:nvPr/>
        </p:nvPicPr>
        <p:blipFill>
          <a:blip r:embed="rId51" cstate="email">
            <a:extLst>
              <a:ext uri="{28A0092B-C50C-407E-A947-70E740481C1C}">
                <a14:useLocalDpi xmlns:a14="http://schemas.microsoft.com/office/drawing/2010/main"/>
              </a:ext>
            </a:extLst>
          </a:blip>
          <a:stretch>
            <a:fillRect/>
          </a:stretch>
        </p:blipFill>
        <p:spPr>
          <a:xfrm>
            <a:off x="8920166" y="671717"/>
            <a:ext cx="1072797" cy="715196"/>
          </a:xfrm>
          <a:prstGeom prst="rect">
            <a:avLst/>
          </a:prstGeom>
        </p:spPr>
      </p:pic>
      <p:pic>
        <p:nvPicPr>
          <p:cNvPr id="177" name="Picture 176">
            <a:extLst>
              <a:ext uri="{FF2B5EF4-FFF2-40B4-BE49-F238E27FC236}">
                <a16:creationId xmlns:a16="http://schemas.microsoft.com/office/drawing/2014/main" id="{04440445-1E30-467A-B513-7BE0361B26D9}"/>
              </a:ext>
            </a:extLst>
          </p:cNvPr>
          <p:cNvPicPr>
            <a:picLocks noChangeAspect="1"/>
          </p:cNvPicPr>
          <p:nvPr/>
        </p:nvPicPr>
        <p:blipFill>
          <a:blip r:embed="rId52" cstate="email">
            <a:extLst>
              <a:ext uri="{28A0092B-C50C-407E-A947-70E740481C1C}">
                <a14:useLocalDpi xmlns:a14="http://schemas.microsoft.com/office/drawing/2010/main"/>
              </a:ext>
            </a:extLst>
          </a:blip>
          <a:stretch>
            <a:fillRect/>
          </a:stretch>
        </p:blipFill>
        <p:spPr>
          <a:xfrm>
            <a:off x="4443548" y="782037"/>
            <a:ext cx="1239761" cy="472679"/>
          </a:xfrm>
          <a:prstGeom prst="rect">
            <a:avLst/>
          </a:prstGeom>
        </p:spPr>
      </p:pic>
      <p:pic>
        <p:nvPicPr>
          <p:cNvPr id="178" name="Picture 177">
            <a:extLst>
              <a:ext uri="{FF2B5EF4-FFF2-40B4-BE49-F238E27FC236}">
                <a16:creationId xmlns:a16="http://schemas.microsoft.com/office/drawing/2014/main" id="{B4AB072A-B028-45EB-A881-4FFD933CD4F5}"/>
              </a:ext>
            </a:extLst>
          </p:cNvPr>
          <p:cNvPicPr>
            <a:picLocks noChangeAspect="1"/>
          </p:cNvPicPr>
          <p:nvPr/>
        </p:nvPicPr>
        <p:blipFill>
          <a:blip r:embed="rId53" cstate="email">
            <a:extLst>
              <a:ext uri="{28A0092B-C50C-407E-A947-70E740481C1C}">
                <a14:useLocalDpi xmlns:a14="http://schemas.microsoft.com/office/drawing/2010/main"/>
              </a:ext>
            </a:extLst>
          </a:blip>
          <a:stretch>
            <a:fillRect/>
          </a:stretch>
        </p:blipFill>
        <p:spPr>
          <a:xfrm>
            <a:off x="7099664" y="3290972"/>
            <a:ext cx="739917" cy="781897"/>
          </a:xfrm>
          <a:prstGeom prst="rect">
            <a:avLst/>
          </a:prstGeom>
        </p:spPr>
      </p:pic>
      <p:pic>
        <p:nvPicPr>
          <p:cNvPr id="179" name="Picture 178">
            <a:extLst>
              <a:ext uri="{FF2B5EF4-FFF2-40B4-BE49-F238E27FC236}">
                <a16:creationId xmlns:a16="http://schemas.microsoft.com/office/drawing/2014/main" id="{EDFE6C9E-BF25-4537-BCCB-B05DB44F92C9}"/>
              </a:ext>
            </a:extLst>
          </p:cNvPr>
          <p:cNvPicPr>
            <a:picLocks noChangeAspect="1"/>
          </p:cNvPicPr>
          <p:nvPr/>
        </p:nvPicPr>
        <p:blipFill>
          <a:blip r:embed="rId54" cstate="email">
            <a:extLst>
              <a:ext uri="{28A0092B-C50C-407E-A947-70E740481C1C}">
                <a14:useLocalDpi xmlns:a14="http://schemas.microsoft.com/office/drawing/2010/main"/>
              </a:ext>
            </a:extLst>
          </a:blip>
          <a:stretch>
            <a:fillRect/>
          </a:stretch>
        </p:blipFill>
        <p:spPr>
          <a:xfrm>
            <a:off x="1132719" y="4699143"/>
            <a:ext cx="868427" cy="868427"/>
          </a:xfrm>
          <a:prstGeom prst="rect">
            <a:avLst/>
          </a:prstGeom>
        </p:spPr>
      </p:pic>
      <p:pic>
        <p:nvPicPr>
          <p:cNvPr id="180" name="Picture 179">
            <a:extLst>
              <a:ext uri="{FF2B5EF4-FFF2-40B4-BE49-F238E27FC236}">
                <a16:creationId xmlns:a16="http://schemas.microsoft.com/office/drawing/2014/main" id="{FCFD87FC-0873-48B0-B4D7-1961544D46EC}"/>
              </a:ext>
            </a:extLst>
          </p:cNvPr>
          <p:cNvPicPr>
            <a:picLocks noChangeAspect="1"/>
          </p:cNvPicPr>
          <p:nvPr/>
        </p:nvPicPr>
        <p:blipFill>
          <a:blip r:embed="rId55" cstate="email">
            <a:extLst>
              <a:ext uri="{28A0092B-C50C-407E-A947-70E740481C1C}">
                <a14:useLocalDpi xmlns:a14="http://schemas.microsoft.com/office/drawing/2010/main"/>
              </a:ext>
            </a:extLst>
          </a:blip>
          <a:stretch>
            <a:fillRect/>
          </a:stretch>
        </p:blipFill>
        <p:spPr>
          <a:xfrm>
            <a:off x="8724329" y="5181700"/>
            <a:ext cx="810036" cy="810036"/>
          </a:xfrm>
          <a:prstGeom prst="rect">
            <a:avLst/>
          </a:prstGeom>
        </p:spPr>
      </p:pic>
      <p:pic>
        <p:nvPicPr>
          <p:cNvPr id="181" name="Picture 180">
            <a:extLst>
              <a:ext uri="{FF2B5EF4-FFF2-40B4-BE49-F238E27FC236}">
                <a16:creationId xmlns:a16="http://schemas.microsoft.com/office/drawing/2014/main" id="{23D6C131-196D-4183-897C-94FE9DE4B536}"/>
              </a:ext>
            </a:extLst>
          </p:cNvPr>
          <p:cNvPicPr>
            <a:picLocks noChangeAspect="1"/>
          </p:cNvPicPr>
          <p:nvPr/>
        </p:nvPicPr>
        <p:blipFill>
          <a:blip r:embed="rId56" cstate="email">
            <a:extLst>
              <a:ext uri="{28A0092B-C50C-407E-A947-70E740481C1C}">
                <a14:useLocalDpi xmlns:a14="http://schemas.microsoft.com/office/drawing/2010/main"/>
              </a:ext>
            </a:extLst>
          </a:blip>
          <a:stretch>
            <a:fillRect/>
          </a:stretch>
        </p:blipFill>
        <p:spPr>
          <a:xfrm>
            <a:off x="7516782" y="5168187"/>
            <a:ext cx="781501" cy="781501"/>
          </a:xfrm>
          <a:prstGeom prst="rect">
            <a:avLst/>
          </a:prstGeom>
        </p:spPr>
      </p:pic>
      <p:pic>
        <p:nvPicPr>
          <p:cNvPr id="182" name="Picture 181">
            <a:extLst>
              <a:ext uri="{FF2B5EF4-FFF2-40B4-BE49-F238E27FC236}">
                <a16:creationId xmlns:a16="http://schemas.microsoft.com/office/drawing/2014/main" id="{8B2C90E3-D38F-467C-B91B-DA610A866A95}"/>
              </a:ext>
            </a:extLst>
          </p:cNvPr>
          <p:cNvPicPr>
            <a:picLocks noChangeAspect="1"/>
          </p:cNvPicPr>
          <p:nvPr/>
        </p:nvPicPr>
        <p:blipFill>
          <a:blip r:embed="rId57" cstate="email">
            <a:extLst>
              <a:ext uri="{28A0092B-C50C-407E-A947-70E740481C1C}">
                <a14:useLocalDpi xmlns:a14="http://schemas.microsoft.com/office/drawing/2010/main"/>
              </a:ext>
            </a:extLst>
          </a:blip>
          <a:stretch>
            <a:fillRect/>
          </a:stretch>
        </p:blipFill>
        <p:spPr>
          <a:xfrm>
            <a:off x="8980005" y="2174106"/>
            <a:ext cx="668054" cy="668054"/>
          </a:xfrm>
          <a:prstGeom prst="rect">
            <a:avLst/>
          </a:prstGeom>
        </p:spPr>
      </p:pic>
      <p:pic>
        <p:nvPicPr>
          <p:cNvPr id="183" name="Picture 182">
            <a:extLst>
              <a:ext uri="{FF2B5EF4-FFF2-40B4-BE49-F238E27FC236}">
                <a16:creationId xmlns:a16="http://schemas.microsoft.com/office/drawing/2014/main" id="{1C1DF751-ED0C-4F26-8A6F-36BAB3647A1A}"/>
              </a:ext>
            </a:extLst>
          </p:cNvPr>
          <p:cNvPicPr>
            <a:picLocks noChangeAspect="1"/>
          </p:cNvPicPr>
          <p:nvPr/>
        </p:nvPicPr>
        <p:blipFill>
          <a:blip r:embed="rId58" cstate="email">
            <a:extLst>
              <a:ext uri="{28A0092B-C50C-407E-A947-70E740481C1C}">
                <a14:useLocalDpi xmlns:a14="http://schemas.microsoft.com/office/drawing/2010/main"/>
              </a:ext>
            </a:extLst>
          </a:blip>
          <a:stretch>
            <a:fillRect/>
          </a:stretch>
        </p:blipFill>
        <p:spPr>
          <a:xfrm>
            <a:off x="13006137" y="8137787"/>
            <a:ext cx="283089" cy="72863"/>
          </a:xfrm>
          <a:prstGeom prst="rect">
            <a:avLst/>
          </a:prstGeom>
        </p:spPr>
      </p:pic>
      <p:pic>
        <p:nvPicPr>
          <p:cNvPr id="184" name="Picture 183">
            <a:extLst>
              <a:ext uri="{FF2B5EF4-FFF2-40B4-BE49-F238E27FC236}">
                <a16:creationId xmlns:a16="http://schemas.microsoft.com/office/drawing/2014/main" id="{24CD135E-ACAC-4BA9-94FF-65C59EC22EBD}"/>
              </a:ext>
            </a:extLst>
          </p:cNvPr>
          <p:cNvPicPr>
            <a:picLocks noChangeAspect="1"/>
          </p:cNvPicPr>
          <p:nvPr/>
        </p:nvPicPr>
        <p:blipFill>
          <a:blip r:embed="rId59" cstate="email">
            <a:extLst>
              <a:ext uri="{28A0092B-C50C-407E-A947-70E740481C1C}">
                <a14:useLocalDpi xmlns:a14="http://schemas.microsoft.com/office/drawing/2010/main"/>
              </a:ext>
            </a:extLst>
          </a:blip>
          <a:stretch>
            <a:fillRect/>
          </a:stretch>
        </p:blipFill>
        <p:spPr>
          <a:xfrm>
            <a:off x="8053914" y="3558472"/>
            <a:ext cx="926091" cy="921499"/>
          </a:xfrm>
          <a:prstGeom prst="rect">
            <a:avLst/>
          </a:prstGeom>
        </p:spPr>
      </p:pic>
      <p:pic>
        <p:nvPicPr>
          <p:cNvPr id="185" name="Picture 184">
            <a:extLst>
              <a:ext uri="{FF2B5EF4-FFF2-40B4-BE49-F238E27FC236}">
                <a16:creationId xmlns:a16="http://schemas.microsoft.com/office/drawing/2014/main" id="{E821DB0D-C71E-430F-938B-D736455FC2D2}"/>
              </a:ext>
            </a:extLst>
          </p:cNvPr>
          <p:cNvPicPr>
            <a:picLocks noChangeAspect="1"/>
          </p:cNvPicPr>
          <p:nvPr/>
        </p:nvPicPr>
        <p:blipFill>
          <a:blip r:embed="rId60" cstate="email">
            <a:extLst>
              <a:ext uri="{28A0092B-C50C-407E-A947-70E740481C1C}">
                <a14:useLocalDpi xmlns:a14="http://schemas.microsoft.com/office/drawing/2010/main"/>
              </a:ext>
            </a:extLst>
          </a:blip>
          <a:stretch>
            <a:fillRect/>
          </a:stretch>
        </p:blipFill>
        <p:spPr>
          <a:xfrm>
            <a:off x="8945729" y="6056537"/>
            <a:ext cx="588636" cy="588636"/>
          </a:xfrm>
          <a:prstGeom prst="rect">
            <a:avLst/>
          </a:prstGeom>
        </p:spPr>
      </p:pic>
      <p:pic>
        <p:nvPicPr>
          <p:cNvPr id="186" name="Picture 185">
            <a:extLst>
              <a:ext uri="{FF2B5EF4-FFF2-40B4-BE49-F238E27FC236}">
                <a16:creationId xmlns:a16="http://schemas.microsoft.com/office/drawing/2014/main" id="{EFBF70A4-75AB-4D47-8E5A-85C941C01405}"/>
              </a:ext>
            </a:extLst>
          </p:cNvPr>
          <p:cNvPicPr>
            <a:picLocks noChangeAspect="1"/>
          </p:cNvPicPr>
          <p:nvPr/>
        </p:nvPicPr>
        <p:blipFill>
          <a:blip r:embed="rId61" cstate="email">
            <a:extLst>
              <a:ext uri="{28A0092B-C50C-407E-A947-70E740481C1C}">
                <a14:useLocalDpi xmlns:a14="http://schemas.microsoft.com/office/drawing/2010/main"/>
              </a:ext>
            </a:extLst>
          </a:blip>
          <a:stretch>
            <a:fillRect/>
          </a:stretch>
        </p:blipFill>
        <p:spPr>
          <a:xfrm>
            <a:off x="1327592" y="1538164"/>
            <a:ext cx="973006" cy="973006"/>
          </a:xfrm>
          <a:prstGeom prst="rect">
            <a:avLst/>
          </a:prstGeom>
        </p:spPr>
      </p:pic>
      <p:pic>
        <p:nvPicPr>
          <p:cNvPr id="187" name="Picture 186">
            <a:extLst>
              <a:ext uri="{FF2B5EF4-FFF2-40B4-BE49-F238E27FC236}">
                <a16:creationId xmlns:a16="http://schemas.microsoft.com/office/drawing/2014/main" id="{F3B79038-0AB1-4CD2-A291-3F52B5BEC1C1}"/>
              </a:ext>
            </a:extLst>
          </p:cNvPr>
          <p:cNvPicPr>
            <a:picLocks noChangeAspect="1"/>
          </p:cNvPicPr>
          <p:nvPr/>
        </p:nvPicPr>
        <p:blipFill>
          <a:blip r:embed="rId62" cstate="email">
            <a:extLst>
              <a:ext uri="{28A0092B-C50C-407E-A947-70E740481C1C}">
                <a14:useLocalDpi xmlns:a14="http://schemas.microsoft.com/office/drawing/2010/main"/>
              </a:ext>
            </a:extLst>
          </a:blip>
          <a:stretch>
            <a:fillRect/>
          </a:stretch>
        </p:blipFill>
        <p:spPr>
          <a:xfrm>
            <a:off x="2658185" y="1769490"/>
            <a:ext cx="821547" cy="821547"/>
          </a:xfrm>
          <a:prstGeom prst="rect">
            <a:avLst/>
          </a:prstGeom>
        </p:spPr>
      </p:pic>
      <p:pic>
        <p:nvPicPr>
          <p:cNvPr id="188" name="Picture 187">
            <a:extLst>
              <a:ext uri="{FF2B5EF4-FFF2-40B4-BE49-F238E27FC236}">
                <a16:creationId xmlns:a16="http://schemas.microsoft.com/office/drawing/2014/main" id="{A4B76DD6-49A2-4CC5-B850-EC2F745AB9E9}"/>
              </a:ext>
            </a:extLst>
          </p:cNvPr>
          <p:cNvPicPr>
            <a:picLocks noChangeAspect="1"/>
          </p:cNvPicPr>
          <p:nvPr/>
        </p:nvPicPr>
        <p:blipFill>
          <a:blip r:embed="rId63" cstate="email">
            <a:extLst>
              <a:ext uri="{28A0092B-C50C-407E-A947-70E740481C1C}">
                <a14:useLocalDpi xmlns:a14="http://schemas.microsoft.com/office/drawing/2010/main"/>
              </a:ext>
            </a:extLst>
          </a:blip>
          <a:stretch>
            <a:fillRect/>
          </a:stretch>
        </p:blipFill>
        <p:spPr>
          <a:xfrm>
            <a:off x="9763162" y="5970048"/>
            <a:ext cx="1288472" cy="924496"/>
          </a:xfrm>
          <a:prstGeom prst="rect">
            <a:avLst/>
          </a:prstGeom>
        </p:spPr>
      </p:pic>
      <p:pic>
        <p:nvPicPr>
          <p:cNvPr id="189" name="Picture 188">
            <a:extLst>
              <a:ext uri="{FF2B5EF4-FFF2-40B4-BE49-F238E27FC236}">
                <a16:creationId xmlns:a16="http://schemas.microsoft.com/office/drawing/2014/main" id="{DFFE30AA-7BB0-432F-AE6C-E69950CAA9BA}"/>
              </a:ext>
            </a:extLst>
          </p:cNvPr>
          <p:cNvPicPr>
            <a:picLocks noChangeAspect="1"/>
          </p:cNvPicPr>
          <p:nvPr/>
        </p:nvPicPr>
        <p:blipFill>
          <a:blip r:embed="rId64" cstate="email">
            <a:extLst>
              <a:ext uri="{28A0092B-C50C-407E-A947-70E740481C1C}">
                <a14:useLocalDpi xmlns:a14="http://schemas.microsoft.com/office/drawing/2010/main"/>
              </a:ext>
            </a:extLst>
          </a:blip>
          <a:stretch>
            <a:fillRect/>
          </a:stretch>
        </p:blipFill>
        <p:spPr>
          <a:xfrm>
            <a:off x="6002241" y="1508387"/>
            <a:ext cx="1766157" cy="364697"/>
          </a:xfrm>
          <a:prstGeom prst="rect">
            <a:avLst/>
          </a:prstGeom>
        </p:spPr>
      </p:pic>
      <p:pic>
        <p:nvPicPr>
          <p:cNvPr id="190" name="Picture 189">
            <a:extLst>
              <a:ext uri="{FF2B5EF4-FFF2-40B4-BE49-F238E27FC236}">
                <a16:creationId xmlns:a16="http://schemas.microsoft.com/office/drawing/2014/main" id="{2B40027C-BDBD-45C4-8458-4958B4B69130}"/>
              </a:ext>
            </a:extLst>
          </p:cNvPr>
          <p:cNvPicPr>
            <a:picLocks noChangeAspect="1"/>
          </p:cNvPicPr>
          <p:nvPr/>
        </p:nvPicPr>
        <p:blipFill>
          <a:blip r:embed="rId65" cstate="email">
            <a:extLst>
              <a:ext uri="{28A0092B-C50C-407E-A947-70E740481C1C}">
                <a14:useLocalDpi xmlns:a14="http://schemas.microsoft.com/office/drawing/2010/main"/>
              </a:ext>
            </a:extLst>
          </a:blip>
          <a:stretch>
            <a:fillRect/>
          </a:stretch>
        </p:blipFill>
        <p:spPr>
          <a:xfrm>
            <a:off x="6194897" y="5822921"/>
            <a:ext cx="996274" cy="998354"/>
          </a:xfrm>
          <a:prstGeom prst="rect">
            <a:avLst/>
          </a:prstGeom>
        </p:spPr>
      </p:pic>
      <p:pic>
        <p:nvPicPr>
          <p:cNvPr id="191" name="Picture 190">
            <a:extLst>
              <a:ext uri="{FF2B5EF4-FFF2-40B4-BE49-F238E27FC236}">
                <a16:creationId xmlns:a16="http://schemas.microsoft.com/office/drawing/2014/main" id="{57944E05-B3B5-469E-93F2-20A6AE17E30B}"/>
              </a:ext>
            </a:extLst>
          </p:cNvPr>
          <p:cNvPicPr>
            <a:picLocks noChangeAspect="1"/>
          </p:cNvPicPr>
          <p:nvPr/>
        </p:nvPicPr>
        <p:blipFill>
          <a:blip r:embed="rId66" cstate="email">
            <a:extLst>
              <a:ext uri="{28A0092B-C50C-407E-A947-70E740481C1C}">
                <a14:useLocalDpi xmlns:a14="http://schemas.microsoft.com/office/drawing/2010/main"/>
              </a:ext>
            </a:extLst>
          </a:blip>
          <a:stretch>
            <a:fillRect/>
          </a:stretch>
        </p:blipFill>
        <p:spPr>
          <a:xfrm>
            <a:off x="6325589" y="4475771"/>
            <a:ext cx="671831" cy="671831"/>
          </a:xfrm>
          <a:prstGeom prst="rect">
            <a:avLst/>
          </a:prstGeom>
        </p:spPr>
      </p:pic>
      <p:pic>
        <p:nvPicPr>
          <p:cNvPr id="192" name="Picture 191">
            <a:extLst>
              <a:ext uri="{FF2B5EF4-FFF2-40B4-BE49-F238E27FC236}">
                <a16:creationId xmlns:a16="http://schemas.microsoft.com/office/drawing/2014/main" id="{4D877B5B-E461-48B5-8B13-9919D1BDEB62}"/>
              </a:ext>
            </a:extLst>
          </p:cNvPr>
          <p:cNvPicPr>
            <a:picLocks noChangeAspect="1"/>
          </p:cNvPicPr>
          <p:nvPr/>
        </p:nvPicPr>
        <p:blipFill>
          <a:blip r:embed="rId67"/>
          <a:stretch>
            <a:fillRect/>
          </a:stretch>
        </p:blipFill>
        <p:spPr>
          <a:xfrm>
            <a:off x="10431536" y="3305250"/>
            <a:ext cx="1424163" cy="474719"/>
          </a:xfrm>
          <a:prstGeom prst="rect">
            <a:avLst/>
          </a:prstGeom>
        </p:spPr>
      </p:pic>
      <p:pic>
        <p:nvPicPr>
          <p:cNvPr id="193" name="Picture 192">
            <a:extLst>
              <a:ext uri="{FF2B5EF4-FFF2-40B4-BE49-F238E27FC236}">
                <a16:creationId xmlns:a16="http://schemas.microsoft.com/office/drawing/2014/main" id="{515749ED-3189-45FB-97BA-F10E21A09EE6}"/>
              </a:ext>
            </a:extLst>
          </p:cNvPr>
          <p:cNvPicPr>
            <a:picLocks noChangeAspect="1"/>
          </p:cNvPicPr>
          <p:nvPr/>
        </p:nvPicPr>
        <p:blipFill>
          <a:blip r:embed="rId68" cstate="email">
            <a:extLst>
              <a:ext uri="{28A0092B-C50C-407E-A947-70E740481C1C}">
                <a14:useLocalDpi xmlns:a14="http://schemas.microsoft.com/office/drawing/2010/main"/>
              </a:ext>
            </a:extLst>
          </a:blip>
          <a:stretch>
            <a:fillRect/>
          </a:stretch>
        </p:blipFill>
        <p:spPr>
          <a:xfrm>
            <a:off x="323260" y="2834487"/>
            <a:ext cx="831103" cy="831103"/>
          </a:xfrm>
          <a:prstGeom prst="rect">
            <a:avLst/>
          </a:prstGeom>
        </p:spPr>
      </p:pic>
      <p:pic>
        <p:nvPicPr>
          <p:cNvPr id="194" name="Picture 193">
            <a:extLst>
              <a:ext uri="{FF2B5EF4-FFF2-40B4-BE49-F238E27FC236}">
                <a16:creationId xmlns:a16="http://schemas.microsoft.com/office/drawing/2014/main" id="{75147E2A-1B84-496F-87C3-55A314B5CCC5}"/>
              </a:ext>
            </a:extLst>
          </p:cNvPr>
          <p:cNvPicPr>
            <a:picLocks noChangeAspect="1"/>
          </p:cNvPicPr>
          <p:nvPr/>
        </p:nvPicPr>
        <p:blipFill>
          <a:blip r:embed="rId69" cstate="email">
            <a:extLst>
              <a:ext uri="{28A0092B-C50C-407E-A947-70E740481C1C}">
                <a14:useLocalDpi xmlns:a14="http://schemas.microsoft.com/office/drawing/2010/main"/>
              </a:ext>
            </a:extLst>
          </a:blip>
          <a:stretch>
            <a:fillRect/>
          </a:stretch>
        </p:blipFill>
        <p:spPr>
          <a:xfrm>
            <a:off x="6993108" y="785832"/>
            <a:ext cx="1928800" cy="496442"/>
          </a:xfrm>
          <a:prstGeom prst="rect">
            <a:avLst/>
          </a:prstGeom>
        </p:spPr>
      </p:pic>
      <p:pic>
        <p:nvPicPr>
          <p:cNvPr id="195" name="Picture 194">
            <a:extLst>
              <a:ext uri="{FF2B5EF4-FFF2-40B4-BE49-F238E27FC236}">
                <a16:creationId xmlns:a16="http://schemas.microsoft.com/office/drawing/2014/main" id="{F004CA4E-4810-4E78-BCD6-1EA046A5BC6B}"/>
              </a:ext>
            </a:extLst>
          </p:cNvPr>
          <p:cNvPicPr>
            <a:picLocks noChangeAspect="1"/>
          </p:cNvPicPr>
          <p:nvPr/>
        </p:nvPicPr>
        <p:blipFill>
          <a:blip r:embed="rId70" cstate="email">
            <a:extLst>
              <a:ext uri="{28A0092B-C50C-407E-A947-70E740481C1C}">
                <a14:useLocalDpi xmlns:a14="http://schemas.microsoft.com/office/drawing/2010/main"/>
              </a:ext>
            </a:extLst>
          </a:blip>
          <a:stretch>
            <a:fillRect/>
          </a:stretch>
        </p:blipFill>
        <p:spPr>
          <a:xfrm>
            <a:off x="11125657" y="5166205"/>
            <a:ext cx="697306" cy="682816"/>
          </a:xfrm>
          <a:prstGeom prst="rect">
            <a:avLst/>
          </a:prstGeom>
        </p:spPr>
      </p:pic>
      <p:pic>
        <p:nvPicPr>
          <p:cNvPr id="196" name="Picture 195">
            <a:extLst>
              <a:ext uri="{FF2B5EF4-FFF2-40B4-BE49-F238E27FC236}">
                <a16:creationId xmlns:a16="http://schemas.microsoft.com/office/drawing/2014/main" id="{41621FB5-A3E5-4094-81CB-460390FAB942}"/>
              </a:ext>
            </a:extLst>
          </p:cNvPr>
          <p:cNvPicPr>
            <a:picLocks noChangeAspect="1"/>
          </p:cNvPicPr>
          <p:nvPr/>
        </p:nvPicPr>
        <p:blipFill>
          <a:blip r:embed="rId71" cstate="email">
            <a:extLst>
              <a:ext uri="{28A0092B-C50C-407E-A947-70E740481C1C}">
                <a14:useLocalDpi xmlns:a14="http://schemas.microsoft.com/office/drawing/2010/main"/>
              </a:ext>
            </a:extLst>
          </a:blip>
          <a:stretch>
            <a:fillRect/>
          </a:stretch>
        </p:blipFill>
        <p:spPr>
          <a:xfrm>
            <a:off x="5793292" y="663313"/>
            <a:ext cx="1041535" cy="619937"/>
          </a:xfrm>
          <a:prstGeom prst="rect">
            <a:avLst/>
          </a:prstGeom>
        </p:spPr>
      </p:pic>
      <p:pic>
        <p:nvPicPr>
          <p:cNvPr id="197" name="Picture 6" descr="A picture containing text, clipart&#10;&#10;Description automatically generated">
            <a:extLst>
              <a:ext uri="{FF2B5EF4-FFF2-40B4-BE49-F238E27FC236}">
                <a16:creationId xmlns:a16="http://schemas.microsoft.com/office/drawing/2014/main" id="{B0450FE2-60E4-46AC-A815-1E76EFBEA9FA}"/>
              </a:ext>
            </a:extLst>
          </p:cNvPr>
          <p:cNvPicPr>
            <a:picLocks noChangeAspect="1"/>
          </p:cNvPicPr>
          <p:nvPr/>
        </p:nvPicPr>
        <p:blipFill>
          <a:blip r:embed="rId72" cstate="email">
            <a:extLst>
              <a:ext uri="{28A0092B-C50C-407E-A947-70E740481C1C}">
                <a14:useLocalDpi xmlns:a14="http://schemas.microsoft.com/office/drawing/2010/main"/>
              </a:ext>
            </a:extLst>
          </a:blip>
          <a:stretch>
            <a:fillRect/>
          </a:stretch>
        </p:blipFill>
        <p:spPr>
          <a:xfrm>
            <a:off x="410416" y="695604"/>
            <a:ext cx="694206" cy="769286"/>
          </a:xfrm>
          <a:prstGeom prst="rect">
            <a:avLst/>
          </a:prstGeom>
        </p:spPr>
      </p:pic>
    </p:spTree>
    <p:extLst>
      <p:ext uri="{BB962C8B-B14F-4D97-AF65-F5344CB8AC3E}">
        <p14:creationId xmlns:p14="http://schemas.microsoft.com/office/powerpoint/2010/main" val="32513759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31F16034A0A4C4E94773548CBAA7472" ma:contentTypeVersion="18" ma:contentTypeDescription="Create a new document." ma:contentTypeScope="" ma:versionID="72b039bf4171a93d057bba71a571cc68">
  <xsd:schema xmlns:xsd="http://www.w3.org/2001/XMLSchema" xmlns:xs="http://www.w3.org/2001/XMLSchema" xmlns:p="http://schemas.microsoft.com/office/2006/metadata/properties" xmlns:ns3="d0dc3526-7086-4ca2-a5fb-1647e77dba23" xmlns:ns4="c04aeb5b-d978-4504-be63-ad84a8ae01c1" targetNamespace="http://schemas.microsoft.com/office/2006/metadata/properties" ma:root="true" ma:fieldsID="1095ee8c82b0608d9b3cef8064e3d00e" ns3:_="" ns4:_="">
    <xsd:import namespace="d0dc3526-7086-4ca2-a5fb-1647e77dba23"/>
    <xsd:import namespace="c04aeb5b-d978-4504-be63-ad84a8ae01c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DateTaken" minOccurs="0"/>
                <xsd:element ref="ns4:MediaServiceAutoKeyPoints" minOccurs="0"/>
                <xsd:element ref="ns4:MediaServiceKeyPoints" minOccurs="0"/>
                <xsd:element ref="ns4:MediaServiceOCR" minOccurs="0"/>
                <xsd:element ref="ns4:MediaLengthInSeconds" minOccurs="0"/>
                <xsd:element ref="ns4:MediaServiceLocation"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dc3526-7086-4ca2-a5fb-1647e77dba2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04aeb5b-d978-4504-be63-ad84a8ae01c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c04aeb5b-d978-4504-be63-ad84a8ae01c1" xsi:nil="true"/>
  </documentManagement>
</p:properties>
</file>

<file path=customXml/itemProps1.xml><?xml version="1.0" encoding="utf-8"?>
<ds:datastoreItem xmlns:ds="http://schemas.openxmlformats.org/officeDocument/2006/customXml" ds:itemID="{02D60828-319E-4E22-A2F6-2CF20C6BDF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dc3526-7086-4ca2-a5fb-1647e77dba23"/>
    <ds:schemaRef ds:uri="c04aeb5b-d978-4504-be63-ad84a8ae01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21D7EDB-D3D1-4161-9306-73F0893D7CFF}">
  <ds:schemaRefs>
    <ds:schemaRef ds:uri="http://schemas.microsoft.com/sharepoint/v3/contenttype/forms"/>
  </ds:schemaRefs>
</ds:datastoreItem>
</file>

<file path=customXml/itemProps3.xml><?xml version="1.0" encoding="utf-8"?>
<ds:datastoreItem xmlns:ds="http://schemas.openxmlformats.org/officeDocument/2006/customXml" ds:itemID="{B3EA9BB4-B4FC-4D28-95C5-A802010E1325}">
  <ds:schemaRefs>
    <ds:schemaRef ds:uri="http://purl.org/dc/terms/"/>
    <ds:schemaRef ds:uri="http://www.w3.org/XML/1998/namespace"/>
    <ds:schemaRef ds:uri="http://purl.org/dc/elements/1.1/"/>
    <ds:schemaRef ds:uri="c04aeb5b-d978-4504-be63-ad84a8ae01c1"/>
    <ds:schemaRef ds:uri="http://schemas.openxmlformats.org/package/2006/metadata/core-properties"/>
    <ds:schemaRef ds:uri="http://schemas.microsoft.com/office/2006/documentManagement/types"/>
    <ds:schemaRef ds:uri="http://schemas.microsoft.com/office/infopath/2007/PartnerControls"/>
    <ds:schemaRef ds:uri="d0dc3526-7086-4ca2-a5fb-1647e77dba23"/>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11660</TotalTime>
  <Words>2825</Words>
  <Application>Microsoft Office PowerPoint</Application>
  <PresentationFormat>Widescreen</PresentationFormat>
  <Paragraphs>205</Paragraphs>
  <Slides>17</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DokChampa</vt:lpstr>
      <vt:lpstr>Phetsarath OT</vt:lpstr>
      <vt:lpstr>Office Theme</vt:lpstr>
      <vt:lpstr>Scaling Up Nutrition Civil Society Alliance SUN CSA Nutrition Working Group Meeting 21 February 2024 </vt:lpstr>
      <vt:lpstr>PowerPoint Presentation</vt:lpstr>
      <vt:lpstr>Key points from SUN CSA NWG Meeting on 15 November 2023 </vt:lpstr>
      <vt:lpstr>SUN CSA Workplace Breastfeeding Campaign</vt:lpstr>
      <vt:lpstr>SUN CSA Workplace Breastfeeding Campaign</vt:lpstr>
      <vt:lpstr>SUN CSA Workplace Breastfeeding Campaign</vt:lpstr>
      <vt:lpstr>SUN CSA Food Security Campaign </vt:lpstr>
      <vt:lpstr>SUN CSA Food Security Campaign </vt:lpstr>
      <vt:lpstr>9th National Nutrition Forum, 6 March 2024</vt:lpstr>
      <vt:lpstr>SUN CSA AGM 2024 and training for members, 27 &amp; 28 March 2024, Vientiane Capital.</vt:lpstr>
      <vt:lpstr>SUN CSA MC Election</vt:lpstr>
      <vt:lpstr>New Resources on SUN CSA Website </vt:lpstr>
      <vt:lpstr>Key Highlights from other recent meetings  </vt:lpstr>
      <vt:lpstr>SUN Asia Update</vt:lpstr>
      <vt:lpstr>SUN CSA Key plans in coming months</vt:lpstr>
      <vt:lpstr>  ອັບເດດຈາກສະມາຊິກ ກ່ຽວກັບໂຄງການໂພຊະນາການ.  (5 ນາທີ ຕໍ່ໜຶ່ງອົງກອນ)  Updates from members on nutrition projects.  (5 min per organisations)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General Meeting SUN CSA Laos Update 2019-2020 25 August 2020</dc:title>
  <dc:creator>Shields, David</dc:creator>
  <cp:lastModifiedBy>Tukta Sonesaksith</cp:lastModifiedBy>
  <cp:revision>392</cp:revision>
  <dcterms:created xsi:type="dcterms:W3CDTF">2020-08-24T14:27:18Z</dcterms:created>
  <dcterms:modified xsi:type="dcterms:W3CDTF">2024-02-28T07:38:54Z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0x010100131F16034A0A4C4E94773548CBAA7472</vt:lpwstr>
  </property>
</Properties>
</file>