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26"/>
  </p:notesMasterIdLst>
  <p:handoutMasterIdLst>
    <p:handoutMasterId r:id="rId27"/>
  </p:handoutMasterIdLst>
  <p:sldIdLst>
    <p:sldId id="358" r:id="rId2"/>
    <p:sldId id="310" r:id="rId3"/>
    <p:sldId id="435" r:id="rId4"/>
    <p:sldId id="287" r:id="rId5"/>
    <p:sldId id="260" r:id="rId6"/>
    <p:sldId id="257" r:id="rId7"/>
    <p:sldId id="258" r:id="rId8"/>
    <p:sldId id="259" r:id="rId9"/>
    <p:sldId id="432" r:id="rId10"/>
    <p:sldId id="433" r:id="rId11"/>
    <p:sldId id="434" r:id="rId12"/>
    <p:sldId id="438" r:id="rId13"/>
    <p:sldId id="437" r:id="rId14"/>
    <p:sldId id="422" r:id="rId15"/>
    <p:sldId id="423" r:id="rId16"/>
    <p:sldId id="424" r:id="rId17"/>
    <p:sldId id="425" r:id="rId18"/>
    <p:sldId id="426" r:id="rId19"/>
    <p:sldId id="427" r:id="rId20"/>
    <p:sldId id="428" r:id="rId21"/>
    <p:sldId id="429" r:id="rId22"/>
    <p:sldId id="430" r:id="rId23"/>
    <p:sldId id="431" r:id="rId24"/>
    <p:sldId id="436" r:id="rId2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FFFFFF"/>
    <a:srgbClr val="000000"/>
    <a:srgbClr val="660066"/>
    <a:srgbClr val="595959"/>
    <a:srgbClr val="6954AC"/>
    <a:srgbClr val="FFCD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85" autoAdjust="0"/>
    <p:restoredTop sz="85222" autoAdjust="0"/>
  </p:normalViewPr>
  <p:slideViewPr>
    <p:cSldViewPr>
      <p:cViewPr varScale="1">
        <p:scale>
          <a:sx n="56" d="100"/>
          <a:sy n="56" d="100"/>
        </p:scale>
        <p:origin x="133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732" y="2082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6D13B5-BBFA-3B41-8C87-3B571F75A62A}" type="doc">
      <dgm:prSet loTypeId="urn:microsoft.com/office/officeart/2009/3/layout/StepUp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516543-4B86-464E-BA7C-25836991C4DD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International</a:t>
          </a:r>
          <a:r>
            <a:rPr lang="lo-LA" sz="2000" dirty="0">
              <a:latin typeface="Times New Roman" panose="02020603050405020304" pitchFamily="18" charset="0"/>
              <a:cs typeface="Phetsarath OT" panose="02000500000000020004" pitchFamily="2" charset="0"/>
            </a:rPr>
            <a:t> 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Code of Marketing of Breast-Milk Substitutes (BMS) </a:t>
          </a:r>
          <a:r>
            <a:rPr lang="lo-LA" sz="2000" dirty="0">
              <a:latin typeface="Phetsarath OT" panose="02000500000000020004" pitchFamily="2" charset="0"/>
              <a:cs typeface="Phetsarath OT" panose="02000500000000020004" pitchFamily="2" charset="0"/>
            </a:rPr>
            <a:t>ປົກປ</a:t>
          </a:r>
          <a:r>
            <a:rPr lang="en-US" sz="2000" dirty="0">
              <a:latin typeface="Phetsarath OT" panose="02000500000000020004" pitchFamily="2" charset="0"/>
              <a:cs typeface="Phetsarath OT" panose="02000500000000020004" pitchFamily="2" charset="0"/>
            </a:rPr>
            <a:t>້</a:t>
          </a:r>
          <a:r>
            <a:rPr lang="lo-LA" sz="2000" dirty="0">
              <a:latin typeface="Phetsarath OT" panose="02000500000000020004" pitchFamily="2" charset="0"/>
              <a:cs typeface="Phetsarath OT" panose="02000500000000020004" pitchFamily="2" charset="0"/>
            </a:rPr>
            <a:t>ອງ, </a:t>
          </a:r>
          <a:r>
            <a:rPr lang="en-US" sz="2000" dirty="0" err="1">
              <a:latin typeface="Phetsarath OT" panose="02000500000000020004" pitchFamily="2" charset="0"/>
              <a:cs typeface="Phetsarath OT" panose="02000500000000020004" pitchFamily="2" charset="0"/>
            </a:rPr>
            <a:t>ສົ</a:t>
          </a:r>
          <a:r>
            <a:rPr lang="en-US" sz="2000" dirty="0">
              <a:latin typeface="Phetsarath OT" panose="02000500000000020004" pitchFamily="2" charset="0"/>
              <a:cs typeface="Phetsarath OT" panose="02000500000000020004" pitchFamily="2" charset="0"/>
            </a:rPr>
            <a:t>່</a:t>
          </a:r>
          <a:r>
            <a:rPr lang="lo-LA" sz="2000" dirty="0">
              <a:latin typeface="Phetsarath OT" panose="02000500000000020004" pitchFamily="2" charset="0"/>
              <a:cs typeface="Phetsarath OT" panose="02000500000000020004" pitchFamily="2" charset="0"/>
            </a:rPr>
            <a:t>ງເສີມ, ສະໜັບສະໜູນການລ້ຽງລູກດ້ວຍນໍ້ານົມແມ່</a:t>
          </a:r>
          <a:r>
            <a:rPr lang="en-US" sz="2000" dirty="0">
              <a:latin typeface="Phetsarath OT" panose="02000500000000020004" pitchFamily="2" charset="0"/>
              <a:cs typeface="Phetsarath OT" panose="02000500000000020004" pitchFamily="2" charset="0"/>
            </a:rPr>
            <a:t> </a:t>
          </a:r>
          <a:endParaRPr lang="lo-LA" sz="2000" dirty="0">
            <a:latin typeface="Phetsarath OT" panose="02000500000000020004" pitchFamily="2" charset="0"/>
            <a:cs typeface="Phetsarath OT" panose="02000500000000020004" pitchFamily="2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o-LA" sz="20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rPr>
            <a:t>ກົດສາກົນດ</a:t>
          </a:r>
          <a:r>
            <a:rPr lang="en-US" sz="20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rPr>
            <a:t>້</a:t>
          </a:r>
          <a:r>
            <a:rPr lang="lo-LA" sz="2000" b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rPr>
            <a:t>ານການຕະຫຼາຜະລິດຕະພັນນົມ</a:t>
          </a:r>
          <a:endParaRPr lang="en-US" sz="2000" b="0" dirty="0">
            <a:solidFill>
              <a:srgbClr val="FF0000"/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E4B1E5B0-6BB8-0C4A-A2E8-358095616FA0}" type="parTrans" cxnId="{9F332571-1F0E-804C-B70F-9F243D148AA2}">
      <dgm:prSet/>
      <dgm:spPr/>
      <dgm:t>
        <a:bodyPr/>
        <a:lstStyle/>
        <a:p>
          <a:endParaRPr lang="en-US" sz="2000"/>
        </a:p>
      </dgm:t>
    </dgm:pt>
    <dgm:pt modelId="{6F159502-EDEC-1348-A124-0E704A703657}" type="sibTrans" cxnId="{9F332571-1F0E-804C-B70F-9F243D148AA2}">
      <dgm:prSet/>
      <dgm:spPr/>
      <dgm:t>
        <a:bodyPr/>
        <a:lstStyle/>
        <a:p>
          <a:endParaRPr lang="en-US" sz="2000"/>
        </a:p>
      </dgm:t>
    </dgm:pt>
    <dgm:pt modelId="{2AFB9E67-E192-364A-8426-58C8064D6544}">
      <dgm:prSet phldrT="[Text]" custT="1"/>
      <dgm:spPr/>
      <dgm:t>
        <a:bodyPr/>
        <a:lstStyle/>
        <a:p>
          <a:r>
            <a:rPr lang="lo-LA" sz="2000" dirty="0">
              <a:latin typeface="Phetsarath OT" panose="02000500000000020004" pitchFamily="2" charset="0"/>
              <a:cs typeface="Phetsarath OT" panose="02000500000000020004" pitchFamily="2" charset="0"/>
            </a:rPr>
            <a:t>ຢຸດການສ</a:t>
          </a:r>
          <a:r>
            <a:rPr lang="en-US" sz="2000" dirty="0">
              <a:latin typeface="Phetsarath OT" panose="02000500000000020004" pitchFamily="2" charset="0"/>
              <a:cs typeface="Phetsarath OT" panose="02000500000000020004" pitchFamily="2" charset="0"/>
            </a:rPr>
            <a:t>ົ່</a:t>
          </a:r>
          <a:r>
            <a:rPr lang="lo-LA" sz="2000" dirty="0">
              <a:latin typeface="Phetsarath OT" panose="02000500000000020004" pitchFamily="2" charset="0"/>
              <a:cs typeface="Phetsarath OT" panose="02000500000000020004" pitchFamily="2" charset="0"/>
            </a:rPr>
            <a:t>ງເສີມຜະລິດຕະພັນນົມ</a:t>
          </a:r>
          <a:r>
            <a:rPr lang="en-US" sz="2000" dirty="0">
              <a:latin typeface="Phetsarath OT" panose="02000500000000020004" pitchFamily="2" charset="0"/>
              <a:cs typeface="Phetsarath OT" panose="02000500000000020004" pitchFamily="2" charset="0"/>
            </a:rPr>
            <a:t> </a:t>
          </a:r>
          <a:r>
            <a:rPr lang="lo-LA" sz="2000" dirty="0">
              <a:latin typeface="Phetsarath OT" panose="02000500000000020004" pitchFamily="2" charset="0"/>
              <a:cs typeface="Phetsarath OT" panose="02000500000000020004" pitchFamily="2" charset="0"/>
            </a:rPr>
            <a:t>ແລະ</a:t>
          </a:r>
          <a:r>
            <a:rPr lang="en-US" sz="2000" dirty="0">
              <a:latin typeface="Phetsarath OT" panose="02000500000000020004" pitchFamily="2" charset="0"/>
              <a:cs typeface="Phetsarath OT" panose="02000500000000020004" pitchFamily="2" charset="0"/>
            </a:rPr>
            <a:t> </a:t>
          </a:r>
          <a:r>
            <a:rPr lang="lo-LA" sz="2000" dirty="0">
              <a:latin typeface="Phetsarath OT" panose="02000500000000020004" pitchFamily="2" charset="0"/>
              <a:cs typeface="Phetsarath OT" panose="02000500000000020004" pitchFamily="2" charset="0"/>
            </a:rPr>
            <a:t>ອາຫານເສີມເດັກທີ່ບ</a:t>
          </a:r>
          <a:r>
            <a:rPr lang="en-US" sz="2000" dirty="0">
              <a:latin typeface="Phetsarath OT" panose="02000500000000020004" pitchFamily="2" charset="0"/>
              <a:cs typeface="Phetsarath OT" panose="02000500000000020004" pitchFamily="2" charset="0"/>
            </a:rPr>
            <a:t>ໍ່</a:t>
          </a:r>
          <a:r>
            <a:rPr lang="lo-LA" sz="2000" dirty="0">
              <a:latin typeface="Phetsarath OT" panose="02000500000000020004" pitchFamily="2" charset="0"/>
              <a:cs typeface="Phetsarath OT" panose="02000500000000020004" pitchFamily="2" charset="0"/>
            </a:rPr>
            <a:t>ເໝາະສົມ</a:t>
          </a:r>
          <a:endParaRPr lang="en-US" sz="20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D5AA24E4-FB74-EA41-BEAF-CFC9005457F0}" type="parTrans" cxnId="{470AE3D0-7103-8746-AB18-53299599B4CF}">
      <dgm:prSet/>
      <dgm:spPr/>
      <dgm:t>
        <a:bodyPr/>
        <a:lstStyle/>
        <a:p>
          <a:endParaRPr lang="en-US" sz="2000"/>
        </a:p>
      </dgm:t>
    </dgm:pt>
    <dgm:pt modelId="{71592C8D-D96F-1A41-8D7A-4BBF9A22E518}" type="sibTrans" cxnId="{470AE3D0-7103-8746-AB18-53299599B4CF}">
      <dgm:prSet/>
      <dgm:spPr/>
      <dgm:t>
        <a:bodyPr/>
        <a:lstStyle/>
        <a:p>
          <a:endParaRPr lang="en-US" sz="2000"/>
        </a:p>
      </dgm:t>
    </dgm:pt>
    <dgm:pt modelId="{70353106-A5F3-B841-A2B5-CEDDABAC63D3}" type="pres">
      <dgm:prSet presAssocID="{E76D13B5-BBFA-3B41-8C87-3B571F75A62A}" presName="rootnode" presStyleCnt="0">
        <dgm:presLayoutVars>
          <dgm:chMax/>
          <dgm:chPref/>
          <dgm:dir/>
          <dgm:animLvl val="lvl"/>
        </dgm:presLayoutVars>
      </dgm:prSet>
      <dgm:spPr/>
    </dgm:pt>
    <dgm:pt modelId="{BDB93943-6093-5241-A8CC-98CA508EEF68}" type="pres">
      <dgm:prSet presAssocID="{F6516543-4B86-464E-BA7C-25836991C4DD}" presName="composite" presStyleCnt="0"/>
      <dgm:spPr/>
    </dgm:pt>
    <dgm:pt modelId="{2D1B7456-70E2-0E41-879C-4880325502F4}" type="pres">
      <dgm:prSet presAssocID="{F6516543-4B86-464E-BA7C-25836991C4DD}" presName="LShape" presStyleLbl="alignNode1" presStyleIdx="0" presStyleCnt="3" custScaleX="191053" custLinFactNeighborX="-27953" custLinFactNeighborY="-7621"/>
      <dgm:spPr/>
    </dgm:pt>
    <dgm:pt modelId="{5E20FAF7-BD21-5549-ADC0-0890B76D2E31}" type="pres">
      <dgm:prSet presAssocID="{F6516543-4B86-464E-BA7C-25836991C4DD}" presName="ParentText" presStyleLbl="revTx" presStyleIdx="0" presStyleCnt="2" custScaleX="279200" custScaleY="110394" custLinFactNeighborX="7490" custLinFactNeighborY="1915">
        <dgm:presLayoutVars>
          <dgm:chMax val="0"/>
          <dgm:chPref val="0"/>
          <dgm:bulletEnabled val="1"/>
        </dgm:presLayoutVars>
      </dgm:prSet>
      <dgm:spPr/>
    </dgm:pt>
    <dgm:pt modelId="{71FE125E-6433-4C45-965F-6BC48F998AE7}" type="pres">
      <dgm:prSet presAssocID="{F6516543-4B86-464E-BA7C-25836991C4DD}" presName="Triangle" presStyleLbl="alignNode1" presStyleIdx="1" presStyleCnt="3"/>
      <dgm:spPr/>
    </dgm:pt>
    <dgm:pt modelId="{EDA66F2D-13FF-9640-B3CC-35067F3B63D7}" type="pres">
      <dgm:prSet presAssocID="{6F159502-EDEC-1348-A124-0E704A703657}" presName="sibTrans" presStyleCnt="0"/>
      <dgm:spPr/>
    </dgm:pt>
    <dgm:pt modelId="{583D41AE-BFD0-C140-B730-FD9215A47798}" type="pres">
      <dgm:prSet presAssocID="{6F159502-EDEC-1348-A124-0E704A703657}" presName="space" presStyleCnt="0"/>
      <dgm:spPr/>
    </dgm:pt>
    <dgm:pt modelId="{3B319A28-FBAE-E941-A7C3-9772F7025457}" type="pres">
      <dgm:prSet presAssocID="{2AFB9E67-E192-364A-8426-58C8064D6544}" presName="composite" presStyleCnt="0"/>
      <dgm:spPr/>
    </dgm:pt>
    <dgm:pt modelId="{00F9FCC4-4E44-CB45-BEA6-20AFEF58F1CA}" type="pres">
      <dgm:prSet presAssocID="{2AFB9E67-E192-364A-8426-58C8064D6544}" presName="LShape" presStyleLbl="alignNode1" presStyleIdx="2" presStyleCnt="3" custScaleX="221531"/>
      <dgm:spPr/>
    </dgm:pt>
    <dgm:pt modelId="{72FB945E-8A7E-2948-9E9F-E45769AB58FD}" type="pres">
      <dgm:prSet presAssocID="{2AFB9E67-E192-364A-8426-58C8064D6544}" presName="ParentText" presStyleLbl="revTx" presStyleIdx="1" presStyleCnt="2" custScaleX="249686" custScaleY="79579" custLinFactNeighborX="18006" custLinFactNeighborY="788">
        <dgm:presLayoutVars>
          <dgm:chMax val="0"/>
          <dgm:chPref val="0"/>
          <dgm:bulletEnabled val="1"/>
        </dgm:presLayoutVars>
      </dgm:prSet>
      <dgm:spPr/>
    </dgm:pt>
  </dgm:ptLst>
  <dgm:cxnLst>
    <dgm:cxn modelId="{464A3B10-8928-1F4E-BA2E-04779965782A}" type="presOf" srcId="{2AFB9E67-E192-364A-8426-58C8064D6544}" destId="{72FB945E-8A7E-2948-9E9F-E45769AB58FD}" srcOrd="0" destOrd="0" presId="urn:microsoft.com/office/officeart/2009/3/layout/StepUpProcess"/>
    <dgm:cxn modelId="{406E5869-21C2-5142-9CD0-CD1745C671D9}" type="presOf" srcId="{E76D13B5-BBFA-3B41-8C87-3B571F75A62A}" destId="{70353106-A5F3-B841-A2B5-CEDDABAC63D3}" srcOrd="0" destOrd="0" presId="urn:microsoft.com/office/officeart/2009/3/layout/StepUpProcess"/>
    <dgm:cxn modelId="{9F332571-1F0E-804C-B70F-9F243D148AA2}" srcId="{E76D13B5-BBFA-3B41-8C87-3B571F75A62A}" destId="{F6516543-4B86-464E-BA7C-25836991C4DD}" srcOrd="0" destOrd="0" parTransId="{E4B1E5B0-6BB8-0C4A-A2E8-358095616FA0}" sibTransId="{6F159502-EDEC-1348-A124-0E704A703657}"/>
    <dgm:cxn modelId="{9D4567A3-5293-B546-B26E-CC71AD0BB1AE}" type="presOf" srcId="{F6516543-4B86-464E-BA7C-25836991C4DD}" destId="{5E20FAF7-BD21-5549-ADC0-0890B76D2E31}" srcOrd="0" destOrd="0" presId="urn:microsoft.com/office/officeart/2009/3/layout/StepUpProcess"/>
    <dgm:cxn modelId="{470AE3D0-7103-8746-AB18-53299599B4CF}" srcId="{E76D13B5-BBFA-3B41-8C87-3B571F75A62A}" destId="{2AFB9E67-E192-364A-8426-58C8064D6544}" srcOrd="1" destOrd="0" parTransId="{D5AA24E4-FB74-EA41-BEAF-CFC9005457F0}" sibTransId="{71592C8D-D96F-1A41-8D7A-4BBF9A22E518}"/>
    <dgm:cxn modelId="{DF8EAE23-284A-C249-8FA4-E1F932AAB2C2}" type="presParOf" srcId="{70353106-A5F3-B841-A2B5-CEDDABAC63D3}" destId="{BDB93943-6093-5241-A8CC-98CA508EEF68}" srcOrd="0" destOrd="0" presId="urn:microsoft.com/office/officeart/2009/3/layout/StepUpProcess"/>
    <dgm:cxn modelId="{2B1E42D1-54DB-1044-A40A-A5B806E3E832}" type="presParOf" srcId="{BDB93943-6093-5241-A8CC-98CA508EEF68}" destId="{2D1B7456-70E2-0E41-879C-4880325502F4}" srcOrd="0" destOrd="0" presId="urn:microsoft.com/office/officeart/2009/3/layout/StepUpProcess"/>
    <dgm:cxn modelId="{C0525F71-768E-0E4C-BD08-BDF5A8D7AC4E}" type="presParOf" srcId="{BDB93943-6093-5241-A8CC-98CA508EEF68}" destId="{5E20FAF7-BD21-5549-ADC0-0890B76D2E31}" srcOrd="1" destOrd="0" presId="urn:microsoft.com/office/officeart/2009/3/layout/StepUpProcess"/>
    <dgm:cxn modelId="{D17FFADD-2E31-2145-B1B0-053D5311F6E9}" type="presParOf" srcId="{BDB93943-6093-5241-A8CC-98CA508EEF68}" destId="{71FE125E-6433-4C45-965F-6BC48F998AE7}" srcOrd="2" destOrd="0" presId="urn:microsoft.com/office/officeart/2009/3/layout/StepUpProcess"/>
    <dgm:cxn modelId="{7DA1EEFA-F0BD-3245-B6FB-EEA7E9C69FCC}" type="presParOf" srcId="{70353106-A5F3-B841-A2B5-CEDDABAC63D3}" destId="{EDA66F2D-13FF-9640-B3CC-35067F3B63D7}" srcOrd="1" destOrd="0" presId="urn:microsoft.com/office/officeart/2009/3/layout/StepUpProcess"/>
    <dgm:cxn modelId="{EB309D3E-FF9D-874F-AFA0-5E1F327692E5}" type="presParOf" srcId="{EDA66F2D-13FF-9640-B3CC-35067F3B63D7}" destId="{583D41AE-BFD0-C140-B730-FD9215A47798}" srcOrd="0" destOrd="0" presId="urn:microsoft.com/office/officeart/2009/3/layout/StepUpProcess"/>
    <dgm:cxn modelId="{E259254B-2C3A-3E48-B57B-83C83E63990B}" type="presParOf" srcId="{70353106-A5F3-B841-A2B5-CEDDABAC63D3}" destId="{3B319A28-FBAE-E941-A7C3-9772F7025457}" srcOrd="2" destOrd="0" presId="urn:microsoft.com/office/officeart/2009/3/layout/StepUpProcess"/>
    <dgm:cxn modelId="{AE01E9DB-5F83-7447-BE50-4153F9DD4DE7}" type="presParOf" srcId="{3B319A28-FBAE-E941-A7C3-9772F7025457}" destId="{00F9FCC4-4E44-CB45-BEA6-20AFEF58F1CA}" srcOrd="0" destOrd="0" presId="urn:microsoft.com/office/officeart/2009/3/layout/StepUpProcess"/>
    <dgm:cxn modelId="{B7270C7C-A48F-D344-A7CE-1A867336373E}" type="presParOf" srcId="{3B319A28-FBAE-E941-A7C3-9772F7025457}" destId="{72FB945E-8A7E-2948-9E9F-E45769AB58FD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B7456-70E2-0E41-879C-4880325502F4}">
      <dsp:nvSpPr>
        <dsp:cNvPr id="0" name=""/>
        <dsp:cNvSpPr/>
      </dsp:nvSpPr>
      <dsp:spPr>
        <a:xfrm rot="5400000">
          <a:off x="1176064" y="-668974"/>
          <a:ext cx="940616" cy="2990295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20FAF7-BD21-5549-ADC0-0890B76D2E31}">
      <dsp:nvSpPr>
        <dsp:cNvPr id="0" name=""/>
        <dsp:cNvSpPr/>
      </dsp:nvSpPr>
      <dsp:spPr>
        <a:xfrm>
          <a:off x="296315" y="518596"/>
          <a:ext cx="3945207" cy="13673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International</a:t>
          </a:r>
          <a:r>
            <a:rPr lang="lo-LA" sz="2000" kern="1200" dirty="0">
              <a:latin typeface="Times New Roman" panose="02020603050405020304" pitchFamily="18" charset="0"/>
              <a:cs typeface="Phetsarath OT" panose="02000500000000020004" pitchFamily="2" charset="0"/>
            </a:rPr>
            <a:t> 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Code of Marketing of Breast-Milk Substitutes (BMS) </a:t>
          </a:r>
          <a:r>
            <a:rPr lang="lo-LA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ປົກປ</a:t>
          </a:r>
          <a:r>
            <a:rPr lang="en-US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້</a:t>
          </a:r>
          <a:r>
            <a:rPr lang="lo-LA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ອງ, </a:t>
          </a:r>
          <a:r>
            <a:rPr lang="en-US" sz="2000" kern="1200" dirty="0" err="1">
              <a:latin typeface="Phetsarath OT" panose="02000500000000020004" pitchFamily="2" charset="0"/>
              <a:cs typeface="Phetsarath OT" panose="02000500000000020004" pitchFamily="2" charset="0"/>
            </a:rPr>
            <a:t>ສົ</a:t>
          </a:r>
          <a:r>
            <a:rPr lang="en-US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່</a:t>
          </a:r>
          <a:r>
            <a:rPr lang="lo-LA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ງເສີມ, ສະໜັບສະໜູນການລ້ຽງລູກດ້ວຍນໍ້ານົມແມ່</a:t>
          </a:r>
          <a:r>
            <a:rPr lang="en-US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 </a:t>
          </a:r>
          <a:endParaRPr lang="lo-LA" sz="20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o-LA" sz="2000" b="0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rPr>
            <a:t>ກົດສາກົນດ</a:t>
          </a:r>
          <a:r>
            <a:rPr lang="en-US" sz="2000" b="0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rPr>
            <a:t>້</a:t>
          </a:r>
          <a:r>
            <a:rPr lang="lo-LA" sz="2000" b="0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rPr>
            <a:t>ານການຕະຫຼາຜະລິດຕະພັນນົມ</a:t>
          </a:r>
          <a:endParaRPr lang="en-US" sz="2000" b="0" kern="1200" dirty="0">
            <a:solidFill>
              <a:srgbClr val="FF0000"/>
            </a:solidFill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296315" y="518596"/>
        <a:ext cx="3945207" cy="1367353"/>
      </dsp:txXfrm>
    </dsp:sp>
    <dsp:sp modelId="{71FE125E-6433-4C45-965F-6BC48F998AE7}">
      <dsp:nvSpPr>
        <dsp:cNvPr id="0" name=""/>
        <dsp:cNvSpPr/>
      </dsp:nvSpPr>
      <dsp:spPr>
        <a:xfrm>
          <a:off x="2602991" y="45"/>
          <a:ext cx="266611" cy="266611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F9FCC4-4E44-CB45-BEA6-20AFEF58F1CA}">
      <dsp:nvSpPr>
        <dsp:cNvPr id="0" name=""/>
        <dsp:cNvSpPr/>
      </dsp:nvSpPr>
      <dsp:spPr>
        <a:xfrm rot="5400000">
          <a:off x="5560576" y="-1137387"/>
          <a:ext cx="940616" cy="346732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FB945E-8A7E-2948-9E9F-E45769AB58FD}">
      <dsp:nvSpPr>
        <dsp:cNvPr id="0" name=""/>
        <dsp:cNvSpPr/>
      </dsp:nvSpPr>
      <dsp:spPr>
        <a:xfrm>
          <a:off x="4536480" y="417569"/>
          <a:ext cx="3528163" cy="985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ຢຸດການສ</a:t>
          </a:r>
          <a:r>
            <a:rPr lang="en-US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ົ່</a:t>
          </a:r>
          <a:r>
            <a:rPr lang="lo-LA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ງເສີມຜະລິດຕະພັນນົມ</a:t>
          </a:r>
          <a:r>
            <a:rPr lang="en-US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 </a:t>
          </a:r>
          <a:r>
            <a:rPr lang="lo-LA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ແລະ</a:t>
          </a:r>
          <a:r>
            <a:rPr lang="en-US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 </a:t>
          </a:r>
          <a:r>
            <a:rPr lang="lo-LA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ອາຫານເສີມເດັກທີ່ບ</a:t>
          </a:r>
          <a:r>
            <a:rPr lang="en-US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ໍ່</a:t>
          </a:r>
          <a:r>
            <a:rPr lang="lo-LA" sz="20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ເໝາະສົມ</a:t>
          </a:r>
          <a:endParaRPr lang="en-US" sz="20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536480" y="417569"/>
        <a:ext cx="3528163" cy="985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4B7215F9-2040-4EC4-AC1B-EEFA58F68B3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charset="0"/>
                <a:ea typeface="ＭＳ Ｐゴシック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5FDB6CAA-AB1A-4CDB-B755-DB110D54BEF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Arial" charset="0"/>
                <a:ea typeface="ＭＳ Ｐゴシック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>
            <a:extLst>
              <a:ext uri="{FF2B5EF4-FFF2-40B4-BE49-F238E27FC236}">
                <a16:creationId xmlns:a16="http://schemas.microsoft.com/office/drawing/2014/main" id="{2E6F5521-B5B5-4C70-A824-920EB8AD0CC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charset="0"/>
                <a:ea typeface="ＭＳ Ｐゴシック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>
            <a:extLst>
              <a:ext uri="{FF2B5EF4-FFF2-40B4-BE49-F238E27FC236}">
                <a16:creationId xmlns:a16="http://schemas.microsoft.com/office/drawing/2014/main" id="{A3CE2B31-55DA-4048-BEA3-EEFB469CBBC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9FE51113-8FCE-49D1-95B5-5C7BBDAA07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3DA17C2-D2D1-48CD-B763-2B24DCA49E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charset="0"/>
                <a:ea typeface="ＭＳ Ｐゴシック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A1A3070-5B78-4D57-BDFC-2AB917CFFF9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Arial" charset="0"/>
                <a:ea typeface="ＭＳ Ｐゴシック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98E57820-D356-4B03-AD01-B0014D40F48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6E465EDF-151E-42D3-90BE-37244A5C8D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2FD30CB2-491D-489F-99EC-B0DDE44874B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charset="0"/>
                <a:ea typeface="ＭＳ Ｐゴシック" pitchFamily="2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761EA9F3-729E-472B-8BF6-924B356F0E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3CECC9FE-7E6C-44AC-AA87-69EEAD4689D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ＭＳ Ｐゴシック" pitchFamily="-12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D3649-C000-644D-9646-BA9155F789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90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C8696-C9E5-4BBA-BCB3-8C8A304A371F}" type="slidenum">
              <a:rPr lang="en-US" altLang="en-US" smtClean="0">
                <a:solidFill>
                  <a:prstClr val="black"/>
                </a:solidFill>
              </a:rPr>
              <a:pPr/>
              <a:t>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88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64D251-5C21-467C-9640-724EB3866E1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16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7233F-C0BC-8905-09FF-6137A670F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03FDEE-53AD-87D1-F2AD-EE92342151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7050A6-55F0-5248-0223-2A781C74F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dirty="0"/>
              <a:t>Marketing of Breastmilk Substitutes (BMS) Decree to protect and promote breastfeeding in the country – enacted in 2020. The decree, a national legislation, is in line with the global guidance and commitments, namely the International Code of Marketing of Breast-milk Substitutes adopted by the World Health Assembly in 1981.</a:t>
            </a:r>
          </a:p>
          <a:p>
            <a:r>
              <a:rPr lang="en-US" sz="1200" dirty="0">
                <a:solidFill>
                  <a:srgbClr val="333333"/>
                </a:solidFill>
                <a:latin typeface="Roboto" panose="02000000000000000000" pitchFamily="2" charset="0"/>
              </a:rPr>
              <a:t>The code protects and promotes breastfeeding through the provision of adequate information on appropriate infant feeding, as well as put strict regulation on marketing of breastmilk substitutes, bottles and teats.</a:t>
            </a:r>
          </a:p>
          <a:p>
            <a:r>
              <a:rPr lang="en-US" sz="1200" dirty="0">
                <a:solidFill>
                  <a:srgbClr val="333333"/>
                </a:solidFill>
                <a:latin typeface="Roboto" panose="02000000000000000000" pitchFamily="2" charset="0"/>
              </a:rPr>
              <a:t>Decree on Breastmilk Substitutes makes it illegal for companies and individuals to promote infant formula, follow up milk, and so-called ‘toddler milks’ and associated products to Lao consumers and also prohibits donations of such products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BAB15-37CC-8854-7385-5FEF729E47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086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CARE &amp; SCI were involved in supporting MoH to develop the Implementation Guidelines in 2020 including the development of the new national monitoring framework </a:t>
            </a:r>
          </a:p>
          <a:p>
            <a:r>
              <a:rPr lang="en-US" dirty="0"/>
              <a:t>Part of initial piloting of BMS code monitoring</a:t>
            </a:r>
          </a:p>
          <a:p>
            <a:pPr lvl="1"/>
            <a:r>
              <a:rPr lang="en-US" dirty="0"/>
              <a:t>SCALING Project in 2019 - 2021</a:t>
            </a:r>
          </a:p>
          <a:p>
            <a:pPr lvl="1"/>
            <a:r>
              <a:rPr lang="en-US" dirty="0"/>
              <a:t>Partnership with EU and SCI</a:t>
            </a:r>
          </a:p>
          <a:p>
            <a:pPr lvl="1"/>
            <a:r>
              <a:rPr lang="en-US" dirty="0"/>
              <a:t>First &amp; Second monitoring pilots (2019) were based upon International Code of Marketing of Breast Milk Substitutes (ICMBMS)</a:t>
            </a:r>
          </a:p>
          <a:p>
            <a:pPr lvl="1"/>
            <a:r>
              <a:rPr lang="en-US" dirty="0"/>
              <a:t>Third monitoring pilots based upon Lao BMS Decree</a:t>
            </a:r>
          </a:p>
          <a:p>
            <a:r>
              <a:rPr lang="en-US" dirty="0"/>
              <a:t>Involved in the development of monitoring tools &amp; checklists, training guidelines for monitors</a:t>
            </a:r>
          </a:p>
          <a:p>
            <a:r>
              <a:rPr lang="en-US" dirty="0"/>
              <a:t>Involved in development of monitoring report that created lessons learned for updated monitoring tools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682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CARE worked closely with EU and UNICEF to develop key messages on BMS Code violations</a:t>
            </a:r>
          </a:p>
          <a:p>
            <a:pPr lvl="1"/>
            <a:r>
              <a:rPr lang="en-US" dirty="0"/>
              <a:t>Key messages developed for manufacturers, distributors, retailers, health facilities and communities</a:t>
            </a:r>
          </a:p>
          <a:p>
            <a:pPr lvl="1"/>
            <a:endParaRPr lang="en-US" dirty="0"/>
          </a:p>
          <a:p>
            <a:r>
              <a:rPr lang="en-US" dirty="0"/>
              <a:t>CARE led the development of messages &amp; IEC materials for Health Facilities and communities in partnership with UNICEF, DHHP, DHR in 2022 &amp; 2023</a:t>
            </a:r>
          </a:p>
          <a:p>
            <a:endParaRPr lang="en-US" dirty="0"/>
          </a:p>
          <a:p>
            <a:r>
              <a:rPr lang="en-US" dirty="0"/>
              <a:t>IEC materials are designed to be resource for healthcare workers and communities to better understand the decree and also advantages of breastfeeding</a:t>
            </a:r>
          </a:p>
          <a:p>
            <a:endParaRPr lang="en-US" dirty="0"/>
          </a:p>
          <a:p>
            <a:r>
              <a:rPr lang="en-US" dirty="0"/>
              <a:t>CARE has supported DHR in printing banners and posters for every hospital in Lao PDR as well as all CARE target health facilities and communities in </a:t>
            </a:r>
            <a:r>
              <a:rPr lang="en-US" dirty="0" err="1"/>
              <a:t>Sekong</a:t>
            </a:r>
            <a:r>
              <a:rPr lang="en-US" dirty="0"/>
              <a:t> and </a:t>
            </a:r>
            <a:r>
              <a:rPr lang="en-US" dirty="0" err="1"/>
              <a:t>Phongsaly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9372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Situation is improving but a long way to go. Provide very brief outline of the current nutrition situation. Do not have to read all of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0004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Situation is improving but a long way to go. Provide very brief outline of the current nutrition situation. Do not have to read all of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3182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Situation is improving but a long way to go. Provide very brief outline of the current nutrition situation. Do not have to read all of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8034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Situation is improving but a long way to go. Provide very brief outline of the current nutrition situation. Do not have to read all of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6549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Situation is improving but a long way to go. Provide very brief outline of the current nutrition situation. Do not have to read all of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838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Situation is improving but a long way to go. Provide very brief outline of the current nutrition situation. Do not have to read all of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256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Situation is improving but a long way to go. Provide very brief outline of the current nutrition situation. Do not have to read all of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1750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Situation is improving but a long way to go. Provide very brief outline of the current nutrition situation. Do not have to read all of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314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Situation is improving but a long way to go. Provide very brief outline of the current nutrition situation. Do not have to read all of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91855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Situation is improving but a long way to go. Provide very brief outline of the current nutrition situation. Do not have to read all of these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CC9FE-7E6C-44AC-AA87-69EEAD4689D5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138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 Option 3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87075" y="987552"/>
            <a:ext cx="6400800" cy="1371600"/>
          </a:xfrm>
        </p:spPr>
        <p:txBody>
          <a:bodyPr/>
          <a:lstStyle>
            <a:lvl1pPr algn="l">
              <a:defRPr sz="3400" i="0">
                <a:solidFill>
                  <a:srgbClr val="FFFFFF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7075" y="2514600"/>
            <a:ext cx="6400800" cy="685800"/>
          </a:xfrm>
        </p:spPr>
        <p:txBody>
          <a:bodyPr/>
          <a:lstStyle>
            <a:lvl1pPr marL="0" indent="0" algn="l">
              <a:buFont typeface="Times" pitchFamily="-96" charset="0"/>
              <a:buNone/>
              <a:def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52831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width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>
            <a:lvl1pPr>
              <a:defRPr b="1" i="1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43400"/>
          </a:xfrm>
        </p:spPr>
        <p:txBody>
          <a:bodyPr/>
          <a:lstStyle>
            <a:lvl1pPr marL="228600" indent="-228600">
              <a:buFont typeface="Arial"/>
              <a:buChar char="•"/>
              <a:defRPr sz="2400" b="0" i="0">
                <a:latin typeface="Arial"/>
                <a:cs typeface="Arial"/>
              </a:defRPr>
            </a:lvl1pPr>
            <a:lvl2pPr marL="457200" indent="-228600">
              <a:buFont typeface="Arial"/>
              <a:buChar char="•"/>
              <a:defRPr sz="2000" b="0" i="0">
                <a:latin typeface="Arial"/>
                <a:cs typeface="Arial"/>
              </a:defRPr>
            </a:lvl2pPr>
            <a:lvl3pPr marL="685800" indent="-228600">
              <a:buFont typeface="Arial"/>
              <a:buChar char="•"/>
              <a:defRPr b="0" i="0">
                <a:latin typeface="Arial"/>
                <a:cs typeface="Arial"/>
              </a:defRPr>
            </a:lvl3pPr>
            <a:lvl4pPr marL="914400" indent="-228600">
              <a:defRPr b="0" i="0">
                <a:latin typeface="Arial"/>
                <a:cs typeface="Arial"/>
              </a:defRPr>
            </a:lvl4pPr>
            <a:lvl5pPr marL="1143000" indent="-228600">
              <a:defRPr b="0" i="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10">
            <a:extLst>
              <a:ext uri="{FF2B5EF4-FFF2-40B4-BE49-F238E27FC236}">
                <a16:creationId xmlns:a16="http://schemas.microsoft.com/office/drawing/2014/main" id="{9FFFAE8D-175F-4F6E-AD3E-CB23A2BB27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11">
            <a:extLst>
              <a:ext uri="{FF2B5EF4-FFF2-40B4-BE49-F238E27FC236}">
                <a16:creationId xmlns:a16="http://schemas.microsoft.com/office/drawing/2014/main" id="{9F862661-759B-45D1-B14E-46F621EA55F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13A80EFB-73B1-4CA0-BC53-D1D72E8DD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18222-AD4F-40E1-B028-5A6173129B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00021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114800" cy="4343400"/>
          </a:xfrm>
        </p:spPr>
        <p:txBody>
          <a:bodyPr/>
          <a:lstStyle>
            <a:lvl1pPr marL="228600" indent="-228600">
              <a:buFont typeface="Arial"/>
              <a:buChar char="•"/>
              <a:defRPr sz="2400"/>
            </a:lvl1pPr>
            <a:lvl2pPr marL="457200" indent="-228600">
              <a:buFont typeface="Arial"/>
              <a:buChar char="•"/>
              <a:defRPr sz="2000"/>
            </a:lvl2pPr>
            <a:lvl3pPr marL="685800" indent="-228600">
              <a:buFont typeface="Arial"/>
              <a:buChar char="•"/>
              <a:defRPr/>
            </a:lvl3pPr>
            <a:lvl4pPr marL="914400" indent="-228600">
              <a:buFont typeface="Arial"/>
              <a:buChar char="•"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800600" y="1371600"/>
            <a:ext cx="3886200" cy="43434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10">
            <a:extLst>
              <a:ext uri="{FF2B5EF4-FFF2-40B4-BE49-F238E27FC236}">
                <a16:creationId xmlns:a16="http://schemas.microsoft.com/office/drawing/2014/main" id="{C6195FDD-3509-4FF3-BD00-E9CEC6865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11">
            <a:extLst>
              <a:ext uri="{FF2B5EF4-FFF2-40B4-BE49-F238E27FC236}">
                <a16:creationId xmlns:a16="http://schemas.microsoft.com/office/drawing/2014/main" id="{5FD365DA-831D-4F8D-849F-2874A0CD895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53273602-6CD9-4E17-8397-65168A4719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B6CD17D9-B239-437E-97C7-5FC4460B6D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46964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w/bullets and thumbn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5486400" cy="4343400"/>
          </a:xfrm>
        </p:spPr>
        <p:txBody>
          <a:bodyPr/>
          <a:lstStyle>
            <a:lvl1pPr marL="228600" indent="-228600">
              <a:buFont typeface="Arial"/>
              <a:buChar char="•"/>
              <a:defRPr sz="2400"/>
            </a:lvl1pPr>
            <a:lvl2pPr marL="457200" indent="-228600">
              <a:buFont typeface="Arial"/>
              <a:buChar char="•"/>
              <a:defRPr sz="2000"/>
            </a:lvl2pPr>
            <a:lvl3pPr marL="685800" indent="-228600">
              <a:buFont typeface="Arial"/>
              <a:buChar char="•"/>
              <a:defRPr/>
            </a:lvl3pPr>
            <a:lvl4pPr marL="914400" indent="-228600">
              <a:buFont typeface="Arial"/>
              <a:buChar char="•"/>
              <a:defRPr/>
            </a:lvl4pPr>
            <a:lvl5pPr marL="9144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172200" y="1371600"/>
            <a:ext cx="2514600" cy="20574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172200" y="3657600"/>
            <a:ext cx="2514600" cy="20574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7" name="Footer Placeholder 10">
            <a:extLst>
              <a:ext uri="{FF2B5EF4-FFF2-40B4-BE49-F238E27FC236}">
                <a16:creationId xmlns:a16="http://schemas.microsoft.com/office/drawing/2014/main" id="{9E93F07B-A5BC-45BF-B5D5-ECCB01DBD40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11">
            <a:extLst>
              <a:ext uri="{FF2B5EF4-FFF2-40B4-BE49-F238E27FC236}">
                <a16:creationId xmlns:a16="http://schemas.microsoft.com/office/drawing/2014/main" id="{02EEA827-7DBC-432D-9C58-2C08F617A65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id="{E333157C-C85B-4A85-A7B8-96384D1775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28E6055A-A7CB-4943-899F-A3709FE5BE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107020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wid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" y="1371599"/>
            <a:ext cx="8229600" cy="4343400"/>
          </a:xfrm>
        </p:spPr>
        <p:txBody>
          <a:bodyPr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Footer Placeholder 10">
            <a:extLst>
              <a:ext uri="{FF2B5EF4-FFF2-40B4-BE49-F238E27FC236}">
                <a16:creationId xmlns:a16="http://schemas.microsoft.com/office/drawing/2014/main" id="{4F36C611-C2A8-4172-8D02-4F9AF8D89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355E04E8-A886-4B60-A88F-FDFACD940C8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41024222-E386-46E3-96CE-B2682416067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570E39D5-A637-451D-8197-5138111B80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779999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10">
            <a:extLst>
              <a:ext uri="{FF2B5EF4-FFF2-40B4-BE49-F238E27FC236}">
                <a16:creationId xmlns:a16="http://schemas.microsoft.com/office/drawing/2014/main" id="{0ECAB4D5-035E-436A-BBA8-A9DAE61F86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11">
            <a:extLst>
              <a:ext uri="{FF2B5EF4-FFF2-40B4-BE49-F238E27FC236}">
                <a16:creationId xmlns:a16="http://schemas.microsoft.com/office/drawing/2014/main" id="{082D45AD-9B1E-4AAC-B292-C51BC046818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2">
            <a:extLst>
              <a:ext uri="{FF2B5EF4-FFF2-40B4-BE49-F238E27FC236}">
                <a16:creationId xmlns:a16="http://schemas.microsoft.com/office/drawing/2014/main" id="{7AF70D4B-DDD8-41AC-9C3C-43F862041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3C10CA-A90E-428B-8A11-F33D552054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82779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width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43400"/>
          </a:xfrm>
        </p:spPr>
        <p:txBody>
          <a:bodyPr/>
          <a:lstStyle>
            <a:lvl1pPr marL="0" indent="4763">
              <a:buNone/>
              <a:defRPr sz="2400"/>
            </a:lvl1pPr>
            <a:lvl2pPr marL="0" indent="0">
              <a:spcBef>
                <a:spcPts val="900"/>
              </a:spcBef>
              <a:buNone/>
              <a:defRPr sz="2000"/>
            </a:lvl2pPr>
            <a:lvl3pPr marL="0" indent="4763">
              <a:buNone/>
              <a:defRPr/>
            </a:lvl3pPr>
            <a:lvl4pPr marL="3175" indent="-3175">
              <a:buNone/>
              <a:defRPr/>
            </a:lvl4pPr>
            <a:lvl5pPr marL="0" indent="1588" defTabSz="919163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10">
            <a:extLst>
              <a:ext uri="{FF2B5EF4-FFF2-40B4-BE49-F238E27FC236}">
                <a16:creationId xmlns:a16="http://schemas.microsoft.com/office/drawing/2014/main" id="{FB68E56D-FC27-4919-9B95-D086536669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D4E8EF28-4F58-4548-A7ED-289D89CA111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D683646C-7DB3-462A-9B30-3F84B9D6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CA2BC-C675-42C9-B492-9C7BF5F708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65872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width w/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43400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/>
            </a:lvl1pPr>
            <a:lvl2pPr marL="682625" indent="-230188">
              <a:buFont typeface="Arial"/>
              <a:buChar char="•"/>
              <a:defRPr sz="2000"/>
            </a:lvl2pPr>
            <a:lvl3pPr marL="920750" indent="-228600">
              <a:buFont typeface="Arial"/>
              <a:buChar char="•"/>
              <a:defRPr/>
            </a:lvl3pPr>
            <a:lvl4pPr marL="1138238" indent="-228600">
              <a:defRPr/>
            </a:lvl4pPr>
            <a:lvl5pPr marL="137795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10">
            <a:extLst>
              <a:ext uri="{FF2B5EF4-FFF2-40B4-BE49-F238E27FC236}">
                <a16:creationId xmlns:a16="http://schemas.microsoft.com/office/drawing/2014/main" id="{6FEAAAF2-7BA4-4A58-909B-2B6185D930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11">
            <a:extLst>
              <a:ext uri="{FF2B5EF4-FFF2-40B4-BE49-F238E27FC236}">
                <a16:creationId xmlns:a16="http://schemas.microsoft.com/office/drawing/2014/main" id="{36528456-F9C3-47F0-9D82-081C70B5211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4240C727-D75A-4854-80D3-2501D91BE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C9277-78FB-4AF2-A4EB-2FEB6A5E28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588891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114800" cy="4343400"/>
          </a:xfrm>
        </p:spPr>
        <p:txBody>
          <a:bodyPr/>
          <a:lstStyle>
            <a:lvl1pPr marL="0" algn="l">
              <a:buFontTx/>
              <a:buNone/>
              <a:defRPr sz="2400"/>
            </a:lvl1pPr>
            <a:lvl2pPr marL="0">
              <a:buFontTx/>
              <a:buNone/>
              <a:defRPr sz="2000"/>
            </a:lvl2pPr>
            <a:lvl3pPr marL="0">
              <a:buFontTx/>
              <a:buNone/>
              <a:defRPr/>
            </a:lvl3pPr>
            <a:lvl4pPr marL="0">
              <a:buFontTx/>
              <a:buNone/>
              <a:defRPr/>
            </a:lvl4pPr>
            <a:lvl5pPr marL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800600" y="1371600"/>
            <a:ext cx="3886200" cy="43434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5" name="Footer Placeholder 10">
            <a:extLst>
              <a:ext uri="{FF2B5EF4-FFF2-40B4-BE49-F238E27FC236}">
                <a16:creationId xmlns:a16="http://schemas.microsoft.com/office/drawing/2014/main" id="{FAA9F2EC-4430-4E89-B37C-D41F4142F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11">
            <a:extLst>
              <a:ext uri="{FF2B5EF4-FFF2-40B4-BE49-F238E27FC236}">
                <a16:creationId xmlns:a16="http://schemas.microsoft.com/office/drawing/2014/main" id="{F4B569BD-B329-4E4F-A036-22ACA79DBE4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BF3AB0EF-8BD6-4762-AB48-9A7AFB44559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BA67E1EA-3107-45D4-ADF1-F24D1F3FB2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19675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w/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114800" cy="4343400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/>
            </a:lvl1pPr>
            <a:lvl2pPr marL="682625" indent="-230188">
              <a:buFont typeface="Arial"/>
              <a:buChar char="•"/>
              <a:defRPr sz="2000"/>
            </a:lvl2pPr>
            <a:lvl3pPr marL="920750" indent="-228600">
              <a:buFont typeface="Arial"/>
              <a:buChar char="•"/>
              <a:defRPr/>
            </a:lvl3pPr>
            <a:lvl4pPr marL="1138238" indent="-228600">
              <a:defRPr/>
            </a:lvl4pPr>
            <a:lvl5pPr marL="137795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800600" y="1371600"/>
            <a:ext cx="3886200" cy="43434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" name="Footer Placeholder 10">
            <a:extLst>
              <a:ext uri="{FF2B5EF4-FFF2-40B4-BE49-F238E27FC236}">
                <a16:creationId xmlns:a16="http://schemas.microsoft.com/office/drawing/2014/main" id="{3574D2A2-FDCC-48A4-9380-B60ADE1AD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2B47FDFE-55C8-4E97-9F43-BF02349EF22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id="{FAF83C57-5D5D-431F-989A-DD2DA1A5175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C2B4056F-47C5-4FCC-AB42-6355CA87D1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34620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no bullets and thumbn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5486400" cy="4343400"/>
          </a:xfrm>
        </p:spPr>
        <p:txBody>
          <a:bodyPr/>
          <a:lstStyle>
            <a:lvl1pPr marL="0" algn="l">
              <a:buFontTx/>
              <a:buNone/>
              <a:defRPr sz="2400"/>
            </a:lvl1pPr>
            <a:lvl2pPr marL="0">
              <a:buFontTx/>
              <a:buNone/>
              <a:defRPr sz="2000"/>
            </a:lvl2pPr>
            <a:lvl3pPr marL="0">
              <a:buFontTx/>
              <a:buNone/>
              <a:defRPr/>
            </a:lvl3pPr>
            <a:lvl4pPr marL="0">
              <a:buFontTx/>
              <a:buNone/>
              <a:defRPr/>
            </a:lvl4pPr>
            <a:lvl5pPr marL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172200" y="1371600"/>
            <a:ext cx="2514600" cy="20574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172200" y="3657600"/>
            <a:ext cx="2514600" cy="20574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" name="Footer Placeholder 10">
            <a:extLst>
              <a:ext uri="{FF2B5EF4-FFF2-40B4-BE49-F238E27FC236}">
                <a16:creationId xmlns:a16="http://schemas.microsoft.com/office/drawing/2014/main" id="{EA3DFB10-E1D9-4FF7-A151-451536C8946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CA12160A-27D1-4F53-B929-0540F45B5A2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114321E7-E012-41B9-99D4-7E0831C486F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40DBF9AA-FD3F-421B-9C84-B4AD35746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67765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umn w/number and thumbn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5486400" cy="4343400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/>
            </a:lvl1pPr>
            <a:lvl2pPr marL="682625" indent="-230188">
              <a:buFont typeface="Arial"/>
              <a:buChar char="•"/>
              <a:defRPr sz="2000"/>
            </a:lvl2pPr>
            <a:lvl3pPr marL="920750" indent="-228600">
              <a:buFont typeface="Arial"/>
              <a:buChar char="•"/>
              <a:defRPr/>
            </a:lvl3pPr>
            <a:lvl4pPr marL="1138238" indent="-228600">
              <a:defRPr/>
            </a:lvl4pPr>
            <a:lvl5pPr marL="137795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172200" y="1371600"/>
            <a:ext cx="2514600" cy="20574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172200" y="3657600"/>
            <a:ext cx="2514600" cy="20574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" name="Footer Placeholder 10">
            <a:extLst>
              <a:ext uri="{FF2B5EF4-FFF2-40B4-BE49-F238E27FC236}">
                <a16:creationId xmlns:a16="http://schemas.microsoft.com/office/drawing/2014/main" id="{7762FCEF-E2C3-45B9-AA22-E54F6ED5CD0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0EB5ABC0-7D8A-457E-AB0C-9A1D1405B5D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02D29904-3D9F-4582-87AC-1E19BDD58C2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CBBF9824-BE7C-48A6-A62C-2CC4CCB902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830811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w/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005072" cy="4343400"/>
          </a:xfrm>
        </p:spPr>
        <p:txBody>
          <a:bodyPr/>
          <a:lstStyle>
            <a:lvl1pPr marL="228600" indent="-228600">
              <a:buFont typeface="Arial"/>
              <a:buChar char="•"/>
              <a:defRPr sz="2400"/>
            </a:lvl1pPr>
            <a:lvl2pPr marL="457200" indent="-228600">
              <a:buFont typeface="Arial"/>
              <a:buChar char="•"/>
              <a:defRPr sz="2000"/>
            </a:lvl2pPr>
            <a:lvl3pPr marL="685800" indent="-228600">
              <a:buFont typeface="Arial"/>
              <a:buChar char="•"/>
              <a:defRPr/>
            </a:lvl3pPr>
            <a:lvl4pPr marL="914400" indent="-228600">
              <a:buFont typeface="Arial"/>
              <a:buChar char="•"/>
              <a:defRPr/>
            </a:lvl4pPr>
            <a:lvl5pPr marL="1143000" indent="-228600">
              <a:buFont typeface="Arial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690872" y="1371600"/>
            <a:ext cx="4005072" cy="4343400"/>
          </a:xfrm>
        </p:spPr>
        <p:txBody>
          <a:bodyPr/>
          <a:lstStyle>
            <a:lvl1pPr marL="228600" indent="-228600">
              <a:buFont typeface="Arial"/>
              <a:buChar char="•"/>
              <a:defRPr sz="2400"/>
            </a:lvl1pPr>
            <a:lvl2pPr marL="457200" indent="-228600">
              <a:buFont typeface="Arial"/>
              <a:buChar char="•"/>
              <a:defRPr sz="2000"/>
            </a:lvl2pPr>
            <a:lvl3pPr marL="685800" indent="-228600">
              <a:buFont typeface="Arial"/>
              <a:buChar char="•"/>
              <a:defRPr/>
            </a:lvl3pPr>
            <a:lvl4pPr marL="914400" indent="-228600">
              <a:buFont typeface="Arial"/>
              <a:buChar char="•"/>
              <a:defRPr/>
            </a:lvl4pPr>
            <a:lvl5pPr marL="1143000" indent="-228600">
              <a:buFont typeface="Arial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10">
            <a:extLst>
              <a:ext uri="{FF2B5EF4-FFF2-40B4-BE49-F238E27FC236}">
                <a16:creationId xmlns:a16="http://schemas.microsoft.com/office/drawing/2014/main" id="{7B4B6F84-86AE-4A8A-AD8C-5F12A10B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11">
            <a:extLst>
              <a:ext uri="{FF2B5EF4-FFF2-40B4-BE49-F238E27FC236}">
                <a16:creationId xmlns:a16="http://schemas.microsoft.com/office/drawing/2014/main" id="{D9445866-2398-4464-AC1A-24BC9A5C483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id="{D800CA3C-A937-426D-991B-216D05AA704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BDA7CB3E-6450-4236-91D9-022DF7D952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35718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005072" cy="4343400"/>
          </a:xfrm>
        </p:spPr>
        <p:txBody>
          <a:bodyPr/>
          <a:lstStyle>
            <a:lvl1pPr marL="0" algn="l">
              <a:buFontTx/>
              <a:buNone/>
              <a:defRPr sz="2400"/>
            </a:lvl1pPr>
            <a:lvl2pPr marL="0">
              <a:buFontTx/>
              <a:buNone/>
              <a:defRPr sz="2000"/>
            </a:lvl2pPr>
            <a:lvl3pPr marL="0">
              <a:buFontTx/>
              <a:buNone/>
              <a:defRPr/>
            </a:lvl3pPr>
            <a:lvl4pPr marL="0">
              <a:buFontTx/>
              <a:buNone/>
              <a:defRPr/>
            </a:lvl4pPr>
            <a:lvl5pPr marL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90872" y="1371600"/>
            <a:ext cx="4005072" cy="4343400"/>
          </a:xfrm>
        </p:spPr>
        <p:txBody>
          <a:bodyPr/>
          <a:lstStyle>
            <a:lvl1pPr marL="0" algn="l">
              <a:buFontTx/>
              <a:buNone/>
              <a:defRPr sz="2400"/>
            </a:lvl1pPr>
            <a:lvl2pPr marL="0">
              <a:buFontTx/>
              <a:buNone/>
              <a:defRPr sz="2000"/>
            </a:lvl2pPr>
            <a:lvl3pPr marL="0">
              <a:buFontTx/>
              <a:buNone/>
              <a:defRPr/>
            </a:lvl3pPr>
            <a:lvl4pPr marL="0">
              <a:buFontTx/>
              <a:buNone/>
              <a:defRPr/>
            </a:lvl4pPr>
            <a:lvl5pPr marL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10">
            <a:extLst>
              <a:ext uri="{FF2B5EF4-FFF2-40B4-BE49-F238E27FC236}">
                <a16:creationId xmlns:a16="http://schemas.microsoft.com/office/drawing/2014/main" id="{5D407FA5-E832-4504-B5A8-2461C9C73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11">
            <a:extLst>
              <a:ext uri="{FF2B5EF4-FFF2-40B4-BE49-F238E27FC236}">
                <a16:creationId xmlns:a16="http://schemas.microsoft.com/office/drawing/2014/main" id="{1D1CE1F8-0BA1-4EDD-9AC6-112674A6A3A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1F7C61BD-0BF0-41ED-8A70-5A0C86EB1E0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367C5C13-1AE6-4F2C-BECB-E60A65A424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47005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 w/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005072" cy="4343400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/>
            </a:lvl1pPr>
            <a:lvl2pPr marL="682625" indent="-230188">
              <a:buFont typeface="Arial"/>
              <a:buChar char="•"/>
              <a:defRPr sz="2000"/>
            </a:lvl2pPr>
            <a:lvl3pPr marL="920750" indent="-228600">
              <a:buFont typeface="Arial"/>
              <a:buChar char="•"/>
              <a:defRPr/>
            </a:lvl3pPr>
            <a:lvl4pPr marL="1138238" indent="-228600">
              <a:defRPr/>
            </a:lvl4pPr>
            <a:lvl5pPr marL="137795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4690872" y="1371600"/>
            <a:ext cx="4005072" cy="4343400"/>
          </a:xfrm>
        </p:spPr>
        <p:txBody>
          <a:bodyPr/>
          <a:lstStyle>
            <a:lvl1pPr marL="457200" indent="-457200">
              <a:buFont typeface="+mj-lt"/>
              <a:buAutoNum type="arabicPeriod"/>
              <a:defRPr sz="2400"/>
            </a:lvl1pPr>
            <a:lvl2pPr marL="682625" indent="-230188">
              <a:buFont typeface="Arial"/>
              <a:buChar char="•"/>
              <a:defRPr sz="2000"/>
            </a:lvl2pPr>
            <a:lvl3pPr marL="920750" indent="-228600">
              <a:buFont typeface="Arial"/>
              <a:buChar char="•"/>
              <a:defRPr/>
            </a:lvl3pPr>
            <a:lvl4pPr marL="1138238" indent="-228600">
              <a:defRPr/>
            </a:lvl4pPr>
            <a:lvl5pPr marL="137795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10">
            <a:extLst>
              <a:ext uri="{FF2B5EF4-FFF2-40B4-BE49-F238E27FC236}">
                <a16:creationId xmlns:a16="http://schemas.microsoft.com/office/drawing/2014/main" id="{365D9680-3943-4294-A6F4-02BB7F74F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11">
            <a:extLst>
              <a:ext uri="{FF2B5EF4-FFF2-40B4-BE49-F238E27FC236}">
                <a16:creationId xmlns:a16="http://schemas.microsoft.com/office/drawing/2014/main" id="{15311DF2-7865-4859-8357-AACCCEA41FA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2">
            <a:extLst>
              <a:ext uri="{FF2B5EF4-FFF2-40B4-BE49-F238E27FC236}">
                <a16:creationId xmlns:a16="http://schemas.microsoft.com/office/drawing/2014/main" id="{4ECBC7D5-D15C-45DD-847E-A41379038FD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976C8C7C-7319-461B-B25F-342BE3B647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403217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0">
            <a:extLst>
              <a:ext uri="{FF2B5EF4-FFF2-40B4-BE49-F238E27FC236}">
                <a16:creationId xmlns:a16="http://schemas.microsoft.com/office/drawing/2014/main" id="{C01F3A69-5D2F-4917-B0DD-AA59E59106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5A7A0CF3-6A10-41D1-ABE9-4DF89A0ABDC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2">
            <a:extLst>
              <a:ext uri="{FF2B5EF4-FFF2-40B4-BE49-F238E27FC236}">
                <a16:creationId xmlns:a16="http://schemas.microsoft.com/office/drawing/2014/main" id="{0B1C62E2-CE3B-4546-953D-93744503E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E6690-3C6D-48A0-A445-88C8BEBD7E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29385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 No T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0">
            <a:extLst>
              <a:ext uri="{FF2B5EF4-FFF2-40B4-BE49-F238E27FC236}">
                <a16:creationId xmlns:a16="http://schemas.microsoft.com/office/drawing/2014/main" id="{F736F9CB-8046-4DD0-94BD-5F64529245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11">
            <a:extLst>
              <a:ext uri="{FF2B5EF4-FFF2-40B4-BE49-F238E27FC236}">
                <a16:creationId xmlns:a16="http://schemas.microsoft.com/office/drawing/2014/main" id="{FF025EB5-FDB7-43E2-A39D-EAD97E823E6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2">
            <a:extLst>
              <a:ext uri="{FF2B5EF4-FFF2-40B4-BE49-F238E27FC236}">
                <a16:creationId xmlns:a16="http://schemas.microsoft.com/office/drawing/2014/main" id="{5A682FC2-B7D7-4632-973C-DBDA7AE29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524F9-7482-4023-A2C1-DD8B4D1781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988794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E883D-C875-4980-B303-8F4304F28B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8DDD3-66E2-4F9D-B362-54CB30249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6785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56984-D720-446A-83F9-1F75C813C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DA9547-2548-4120-B309-C566F52B2DD1}" type="datetimeFigureOut">
              <a:rPr lang="en-AU"/>
              <a:pPr>
                <a:defRPr/>
              </a:pPr>
              <a:t>16/02/2024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DF6C5-5F12-429A-95D7-5C626FA36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E7EA88-9AB0-4255-8BE6-34CA5F363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E0682D-C7E5-41DE-A872-6D90E5696A5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8833066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F2644F3-01E8-4AC6-90CF-7C175649F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03238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184BD15-1DCE-4690-9661-FFFD5A8EA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3AEF21E-5ADC-4D1C-A78B-E83344EE2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505575"/>
            <a:ext cx="2895600" cy="182563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l" eaLnBrk="1" hangingPunct="1">
              <a:defRPr sz="800" b="0" i="0">
                <a:solidFill>
                  <a:srgbClr val="71717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E476039-A036-45C4-B39D-424782EA7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1425"/>
            <a:ext cx="1828800" cy="184150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l" eaLnBrk="1" hangingPunct="1">
              <a:defRPr sz="800" b="0" i="0">
                <a:solidFill>
                  <a:srgbClr val="71717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C925578-86DA-447F-AB1C-25E4753A9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140450"/>
            <a:ext cx="365125" cy="184150"/>
          </a:xfrm>
          <a:prstGeom prst="rect">
            <a:avLst/>
          </a:prstGeom>
        </p:spPr>
        <p:txBody>
          <a:bodyPr vert="horz" wrap="square" lIns="9144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00">
                <a:solidFill>
                  <a:srgbClr val="717171"/>
                </a:solidFill>
                <a:cs typeface="Arial" panose="020B0604020202020204" pitchFamily="34" charset="0"/>
              </a:defRPr>
            </a:lvl1pPr>
          </a:lstStyle>
          <a:p>
            <a:fld id="{9CAD1140-2CD5-4ABE-ADCC-3AC920B4DF63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31" name="Picture 7" descr="CARE_VERT_1c_REV.png">
            <a:extLst>
              <a:ext uri="{FF2B5EF4-FFF2-40B4-BE49-F238E27FC236}">
                <a16:creationId xmlns:a16="http://schemas.microsoft.com/office/drawing/2014/main" id="{76A74AFE-C3EA-42D1-8B07-58E04978C19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438" y="168275"/>
            <a:ext cx="53657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Box 8">
            <a:extLst>
              <a:ext uri="{FF2B5EF4-FFF2-40B4-BE49-F238E27FC236}">
                <a16:creationId xmlns:a16="http://schemas.microsoft.com/office/drawing/2014/main" id="{D36A590E-6527-426F-874D-DCB9153C2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9263" y="615950"/>
            <a:ext cx="1841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9BF0B42-742A-4AF1-98DA-1AD15FC11B15}"/>
              </a:ext>
            </a:extLst>
          </p:cNvPr>
          <p:cNvSpPr txBox="1">
            <a:spLocks noGrp="1"/>
          </p:cNvSpPr>
          <p:nvPr userDrawn="1"/>
        </p:nvSpPr>
        <p:spPr bwMode="auto">
          <a:xfrm>
            <a:off x="8763000" y="6472238"/>
            <a:ext cx="381000" cy="381000"/>
          </a:xfrm>
          <a:prstGeom prst="rect">
            <a:avLst/>
          </a:prstGeom>
          <a:noFill/>
          <a:ln>
            <a:noFill/>
          </a:ln>
        </p:spPr>
        <p:txBody>
          <a:bodyPr lIns="45720" rIns="4572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380F28A7-D6D4-4C3D-B8AA-9E1B554B1B6D}" type="slidenum">
              <a:rPr lang="en-US" altLang="en-US" sz="1400">
                <a:solidFill>
                  <a:schemeClr val="tx2"/>
                </a:solidFill>
              </a:rPr>
              <a:pPr algn="r"/>
              <a:t>‹#›</a:t>
            </a:fld>
            <a:endParaRPr lang="en-US" altLang="en-US" sz="140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750" r:id="rId1"/>
    <p:sldLayoutId id="2147484734" r:id="rId2"/>
    <p:sldLayoutId id="2147484735" r:id="rId3"/>
    <p:sldLayoutId id="2147484736" r:id="rId4"/>
    <p:sldLayoutId id="2147484737" r:id="rId5"/>
    <p:sldLayoutId id="2147484738" r:id="rId6"/>
    <p:sldLayoutId id="2147484739" r:id="rId7"/>
    <p:sldLayoutId id="2147484740" r:id="rId8"/>
    <p:sldLayoutId id="2147484741" r:id="rId9"/>
    <p:sldLayoutId id="2147484742" r:id="rId10"/>
    <p:sldLayoutId id="2147484743" r:id="rId11"/>
    <p:sldLayoutId id="2147484744" r:id="rId12"/>
    <p:sldLayoutId id="2147484745" r:id="rId13"/>
    <p:sldLayoutId id="2147484746" r:id="rId14"/>
    <p:sldLayoutId id="2147484747" r:id="rId15"/>
    <p:sldLayoutId id="2147484748" r:id="rId16"/>
    <p:sldLayoutId id="2147484749" r:id="rId17"/>
    <p:sldLayoutId id="2147484751" r:id="rId18"/>
    <p:sldLayoutId id="2147484752" r:id="rId19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3600" b="1" i="1" kern="1200" dirty="0">
          <a:solidFill>
            <a:srgbClr val="FFFFFF"/>
          </a:solidFill>
          <a:latin typeface="Arial"/>
          <a:ea typeface="+mn-ea"/>
          <a:cs typeface="Arial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ＭＳ Ｐゴシック" pitchFamily="-96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ＭＳ Ｐゴシック" pitchFamily="-96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ＭＳ Ｐゴシック" pitchFamily="-96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ＭＳ Ｐゴシック" pitchFamily="-96" charset="-128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-96" charset="0"/>
          <a:ea typeface="ＭＳ Ｐゴシック" pitchFamily="-96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-96" charset="0"/>
          <a:ea typeface="ＭＳ Ｐゴシック" pitchFamily="-96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-96" charset="0"/>
          <a:ea typeface="ＭＳ Ｐゴシック" pitchFamily="-96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-96" charset="0"/>
          <a:ea typeface="ＭＳ Ｐゴシック" pitchFamily="-96" charset="-128"/>
        </a:defRPr>
      </a:lvl9pPr>
    </p:titleStyle>
    <p:bodyStyle>
      <a:lvl1pPr marL="233363" indent="-233363" algn="l" rtl="0" eaLnBrk="0" fontAlgn="base" hangingPunct="0">
        <a:spcBef>
          <a:spcPct val="20000"/>
        </a:spcBef>
        <a:spcAft>
          <a:spcPct val="0"/>
        </a:spcAft>
        <a:defRPr lang="en-US" sz="2400" kern="1200" dirty="0">
          <a:solidFill>
            <a:srgbClr val="595959"/>
          </a:solidFill>
          <a:latin typeface="Arial"/>
          <a:ea typeface="+mn-ea"/>
          <a:cs typeface="Arial"/>
        </a:defRPr>
      </a:lvl1pPr>
      <a:lvl2pPr marL="460375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kern="1200" dirty="0">
          <a:solidFill>
            <a:srgbClr val="595959"/>
          </a:solidFill>
          <a:latin typeface="Arial"/>
          <a:ea typeface="+mn-ea"/>
          <a:cs typeface="Arial"/>
        </a:defRPr>
      </a:lvl2pPr>
      <a:lvl3pPr marL="687388" indent="-228600" algn="l" rtl="0" eaLnBrk="0" fontAlgn="base" hangingPunct="0">
        <a:spcBef>
          <a:spcPct val="20000"/>
        </a:spcBef>
        <a:spcAft>
          <a:spcPct val="0"/>
        </a:spcAft>
        <a:buChar char="•"/>
        <a:defRPr lang="en-US" kern="1200" dirty="0">
          <a:solidFill>
            <a:srgbClr val="595959"/>
          </a:solidFill>
          <a:latin typeface="Arial"/>
          <a:ea typeface="+mn-ea"/>
          <a:cs typeface="Arial"/>
        </a:defRPr>
      </a:lvl3pPr>
      <a:lvl4pPr marL="922338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lang="en-US" kern="1200" dirty="0">
          <a:solidFill>
            <a:srgbClr val="595959"/>
          </a:solidFill>
          <a:latin typeface="Arial"/>
          <a:ea typeface="+mn-ea"/>
          <a:cs typeface="Arial"/>
        </a:defRPr>
      </a:lvl4pPr>
      <a:lvl5pPr marL="113665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lang="en-US" kern="1200" dirty="0">
          <a:solidFill>
            <a:srgbClr val="595959"/>
          </a:solidFill>
          <a:latin typeface="Arial"/>
          <a:ea typeface="+mn-ea"/>
          <a:cs typeface="Arial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>
            <a:extLst>
              <a:ext uri="{FF2B5EF4-FFF2-40B4-BE49-F238E27FC236}">
                <a16:creationId xmlns:a16="http://schemas.microsoft.com/office/drawing/2014/main" id="{AC00AC48-B091-434B-B751-7A4AC344D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8520" y="5338838"/>
            <a:ext cx="8490259" cy="1371600"/>
          </a:xfrm>
        </p:spPr>
        <p:txBody>
          <a:bodyPr/>
          <a:lstStyle/>
          <a:p>
            <a:pPr algn="ctr" eaLnBrk="1" hangingPunct="1"/>
            <a:r>
              <a:rPr lang="en-GB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48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CARE International Lao PDR</a:t>
            </a:r>
            <a:b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AE7B41-A90D-46C9-B2F1-C99A9D3AF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760162"/>
            <a:ext cx="758301" cy="95027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A7477-CFAB-BE46-AA1D-20E4B75D7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574" y="1246488"/>
            <a:ext cx="4614485" cy="3888164"/>
          </a:xfrm>
        </p:spPr>
        <p:txBody>
          <a:bodyPr>
            <a:normAutofit/>
          </a:bodyPr>
          <a:lstStyle/>
          <a:p>
            <a:pPr>
              <a:spcAft>
                <a:spcPts val="450"/>
              </a:spcAft>
            </a:pPr>
            <a:r>
              <a:rPr lang="en-US" sz="3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ດຳລັດ</a:t>
            </a:r>
            <a:br>
              <a:rPr lang="en-US" sz="21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en-US" sz="3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ວ່າດ້ວຍຜະລິດຕະ</a:t>
            </a:r>
            <a:r>
              <a:rPr lang="lo-LA" sz="3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ພັນອາຫານ</a:t>
            </a:r>
            <a:r>
              <a:rPr lang="en-US" sz="3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3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ອຸປະກອນກ່ຽວກັບອາຫານ</a:t>
            </a:r>
            <a:r>
              <a:rPr lang="en-US" sz="3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ສຳລັບເດັກອ່ອນ</a:t>
            </a:r>
            <a:r>
              <a:rPr lang="en-US" sz="3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3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ເດັກນ້ອຍ</a:t>
            </a:r>
            <a:br>
              <a:rPr lang="en-US" sz="3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en-US" sz="3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ເລກທີ</a:t>
            </a:r>
            <a:r>
              <a:rPr lang="en-US" sz="3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472/</a:t>
            </a:r>
            <a:r>
              <a:rPr lang="en-US" sz="3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ລບ</a:t>
            </a:r>
            <a:r>
              <a:rPr lang="en-US" sz="3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en-US" sz="3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ວັນທີ</a:t>
            </a:r>
            <a:r>
              <a:rPr lang="en-US" sz="3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30 </a:t>
            </a:r>
            <a:r>
              <a:rPr lang="en-US" sz="3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ທັນວາ</a:t>
            </a:r>
            <a:r>
              <a:rPr lang="en-US" sz="3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2019</a:t>
            </a:r>
            <a:br>
              <a:rPr lang="en-US" sz="21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endParaRPr lang="en-US" sz="2100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00C215-A205-D647-85FA-25E3B2D15F25}"/>
              </a:ext>
            </a:extLst>
          </p:cNvPr>
          <p:cNvSpPr txBox="1"/>
          <p:nvPr/>
        </p:nvSpPr>
        <p:spPr>
          <a:xfrm>
            <a:off x="4572000" y="5703457"/>
            <a:ext cx="3932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dirty="0">
                <a:solidFill>
                  <a:srgbClr val="00206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ສະເໜີໂດຍ:​ ທ່ານ ນາງ ເພັດສະຫວັນ ຈັນທະວົງ</a:t>
            </a:r>
            <a:endParaRPr lang="en-US" dirty="0">
              <a:solidFill>
                <a:srgbClr val="00206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B2875F-4B46-44AE-A965-87F7C0F50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303" y="1154543"/>
            <a:ext cx="2688207" cy="357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3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F33695-9260-164E-9748-593C32DA9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858" y="1182813"/>
            <a:ext cx="8837972" cy="441571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</a:pPr>
            <a:r>
              <a:rPr lang="lo-LA" sz="1800" b="1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ມາດຕາ  38  (ປັບປຸງ) ການສົ່ງເສີມໂພຊະນາການ</a:t>
            </a:r>
            <a:endParaRPr lang="en-US" sz="1800" dirty="0">
              <a:solidFill>
                <a:srgbClr val="00206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>
              <a:lnSpc>
                <a:spcPct val="150000"/>
              </a:lnSpc>
            </a:pP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ການສົ່ງເສີມ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​​ 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ແມ່ນ ການໃຫ້ຂໍ້ມູນ ຂ່າວສານ ທາງດ້ານໂພຊະນາການ ເພື່ອໃຫ້ ທຸກຄົນ ໄດ້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ດື່ມ ແລະ ກິນອາ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ຫານ ທີ່ເໝາະສົມທາງດ້ານປະລິມານ ແລະ ຄຸນນະພາບ, ສະອາດ, ປອດໄພ, ມີປະໂຫຍດ, ຫຼາກ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ຫຼາຍ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ແລະ ຄົບໝວດ ເປັນຕົ້ນ ທາດ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ແປ້ງ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ທາດ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ໂປຼ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ເຕ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ອິນ (ຊີ້ນ, ປາ, ຖົ່ວເຫຼືອງ ແລະ ອື່ນໆ)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ທາດ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ໄຂ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ມັນ, ຜັກ, ໝາກ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ໄມ້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ວິ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ຕາ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ມິນ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ເກືອ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ແຮ່</a:t>
            </a:r>
            <a:r>
              <a:rPr lang="pt-BR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,​ </a:t>
            </a: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ນ້ຳຕານ.</a:t>
            </a:r>
            <a:endParaRPr lang="en-US" sz="1800" dirty="0">
              <a:solidFill>
                <a:srgbClr val="00206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>
              <a:lnSpc>
                <a:spcPct val="150000"/>
              </a:lnSpc>
            </a:pPr>
            <a:r>
              <a:rPr lang="lo-LA" sz="1800" dirty="0">
                <a:solidFill>
                  <a:srgbClr val="00206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ບຸກຄົນ, ນິຕິບຸກຄົນ ແລະ ການຈັດຕັ້ງ ຕ້ອງເອົາໃຈໃສ່ໃນການສົ່ງເສີມໂພຊະນາການ ແລະ </a:t>
            </a:r>
            <a:r>
              <a:rPr lang="lo-LA" sz="1800" b="1" i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ປະຕິບັດຕາມລະບຽບການ ກ່ຽວກັບການຄວບຄຸມຜະລິດຕະພັນອາຫານ ສຳລັບເດັກອ່ອນ ແລະ ເດັກນ້ອຍ ຢ່າງເຂັ້ມງວດ ເພື່ອຮັບປະກັນໃຫ້ມີສຸຂະພາບດີ, ມີພັດທະນາການທີ່ດີທາງດ້ານຮ່າງກາຍ ແລະ ມັນສະໝອງ.</a:t>
            </a:r>
            <a:endParaRPr lang="en-US" sz="1800" b="1" i="1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>
              <a:lnSpc>
                <a:spcPct val="150000"/>
              </a:lnSpc>
              <a:buClr>
                <a:schemeClr val="accent1"/>
              </a:buClr>
              <a:buFont typeface=".AppleSystemUIFont"/>
              <a:buChar char="-"/>
            </a:pPr>
            <a:endParaRPr lang="en-US" sz="1800" dirty="0">
              <a:solidFill>
                <a:srgbClr val="00206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549D1FB-83CE-D941-B4F4-73AF22E2B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lo-LA" sz="2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ອີງຕາມ ກົດໝາຍວ່າດ້ວຍການອະນາໄມ ແລະ ສົ່ງເສີມສຸຂະພາ</a:t>
            </a:r>
            <a:r>
              <a:rPr lang="en-US" sz="2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ບ</a:t>
            </a:r>
            <a:r>
              <a:rPr lang="lo-LA" sz="2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br>
              <a:rPr lang="en-US" sz="2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(</a:t>
            </a:r>
            <a:r>
              <a:rPr lang="en-US" sz="2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ສະບັບປັບປຸງ</a:t>
            </a:r>
            <a:r>
              <a:rPr lang="en-US" sz="2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) </a:t>
            </a:r>
            <a:r>
              <a:rPr lang="en-US" sz="2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ລັດຖະດຳລັດ</a:t>
            </a:r>
            <a:r>
              <a:rPr lang="en-US" sz="2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ເລກທີ</a:t>
            </a:r>
            <a:r>
              <a:rPr lang="en-US" sz="2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001/</a:t>
            </a:r>
            <a:r>
              <a:rPr lang="en-US" sz="2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ປປທ</a:t>
            </a:r>
            <a:r>
              <a:rPr lang="en-US" sz="2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, 02 </a:t>
            </a:r>
            <a:r>
              <a:rPr lang="en-US" sz="20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ມັງກອນ</a:t>
            </a:r>
            <a:r>
              <a:rPr lang="en-US" sz="20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273677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2977681"/>
              </p:ext>
            </p:extLst>
          </p:nvPr>
        </p:nvGraphicFramePr>
        <p:xfrm>
          <a:off x="714285" y="3458316"/>
          <a:ext cx="8064644" cy="18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44980" y="3495711"/>
            <a:ext cx="13144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1984</a:t>
            </a:r>
            <a:endParaRPr lang="en-US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53134" y="3129151"/>
            <a:ext cx="13144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  <a:endParaRPr lang="en-US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3" descr="IntlCodeBMS"/>
          <p:cNvPicPr>
            <a:picLocks noChangeAspect="1" noChangeArrowheads="1"/>
          </p:cNvPicPr>
          <p:nvPr/>
        </p:nvPicPr>
        <p:blipFill>
          <a:blip r:embed="rId8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84" y="1706865"/>
            <a:ext cx="1487221" cy="181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Down Arrow 11"/>
          <p:cNvSpPr/>
          <p:nvPr/>
        </p:nvSpPr>
        <p:spPr>
          <a:xfrm>
            <a:off x="4746606" y="4588002"/>
            <a:ext cx="628650" cy="6706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687288" y="1706865"/>
            <a:ext cx="1558637" cy="1814702"/>
            <a:chOff x="3660923" y="2621755"/>
            <a:chExt cx="2635101" cy="3259933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0923" y="2621755"/>
              <a:ext cx="2635101" cy="3259933"/>
            </a:xfrm>
            <a:prstGeom prst="rect">
              <a:avLst/>
            </a:prstGeom>
            <a:noFill/>
            <a:ln w="9525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451855" y="3757212"/>
              <a:ext cx="844169" cy="373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en-GB" sz="750" kern="0" dirty="0">
                  <a:solidFill>
                    <a:prstClr val="white"/>
                  </a:solidFill>
                </a:rPr>
                <a:t>1989</a:t>
              </a:r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33" y="1706866"/>
            <a:ext cx="1500135" cy="1751451"/>
          </a:xfrm>
          <a:prstGeom prst="rect">
            <a:avLst/>
          </a:prstGeom>
          <a:noFill/>
          <a:ln w="9525">
            <a:solidFill>
              <a:sysClr val="window" lastClr="FFFFFF">
                <a:lumMod val="50000"/>
              </a:sys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DE14CD0-19B6-4345-812D-6AB30BFABCCE}"/>
              </a:ext>
            </a:extLst>
          </p:cNvPr>
          <p:cNvSpPr/>
          <p:nvPr/>
        </p:nvSpPr>
        <p:spPr>
          <a:xfrm>
            <a:off x="467544" y="6255895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o-L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ຮັບປະກັນໃ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ຫ້</a:t>
            </a:r>
            <a:r>
              <a:rPr lang="lo-L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ເດັກມີໂພຊະນາການດີ ພຽງພໍ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ແລະ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ປອດໄພ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30E6B880-A751-DF43-BCC4-9C6ED66B2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35371"/>
            <a:ext cx="8229600" cy="67712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2700" dirty="0" err="1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ຄວາມເປັນມາຂອງການນຳ</a:t>
            </a:r>
            <a:r>
              <a:rPr lang="lo-LA" sz="27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ໃ</a:t>
            </a:r>
            <a:r>
              <a:rPr lang="en-US" sz="2700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ຊ້ International Code BMS</a:t>
            </a:r>
            <a:endParaRPr lang="en-US" sz="3000" dirty="0">
              <a:solidFill>
                <a:schemeClr val="bg1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67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EBFA2-A8A4-AB2F-C372-541FB76A4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486A7-3D20-8CD5-F3DF-953253B4B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ຄວາມເປັນມາກ່ຽວກັບ ດຳລັດ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dirty="0"/>
              <a:t>– BMS Decree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6FC23-F341-1B9B-3F3B-4B671D692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75048"/>
            <a:ext cx="8147248" cy="5225752"/>
          </a:xfrm>
        </p:spPr>
        <p:txBody>
          <a:bodyPr>
            <a:noAutofit/>
          </a:bodyPr>
          <a:lstStyle/>
          <a:p>
            <a:pPr algn="l"/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ດຳລັດວ່າດ້ວຍ ຜລິດຕະພັນ ແລະ ອຸປະກອນ ກ່ຽວກັບອາຫານ ສຳລັບເດັກອ່ອນ ແລະ ເດັກນ້ອຍ </a:t>
            </a:r>
            <a:r>
              <a:rPr lang="lo-LA" sz="2000" b="1" i="0" u="none" strike="noStrike" baseline="0" dirty="0">
                <a:solidFill>
                  <a:srgbClr val="003C56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ເພື່ອປົກປ</a:t>
            </a:r>
            <a:r>
              <a:rPr lang="en-US" sz="2000" b="1" i="0" u="none" strike="noStrike" baseline="0" dirty="0">
                <a:solidFill>
                  <a:srgbClr val="003C56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􀂝</a:t>
            </a:r>
            <a:r>
              <a:rPr lang="lo-LA" sz="2000" b="1" i="0" u="none" strike="noStrike" baseline="0" dirty="0">
                <a:solidFill>
                  <a:srgbClr val="003C56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ອງ, ສົ່ງເສີມ ແລະ ສະໜັບສະໜູນ ການລ</a:t>
            </a:r>
            <a:r>
              <a:rPr lang="en-US" sz="2000" b="1" i="0" u="none" strike="noStrike" baseline="0" dirty="0">
                <a:solidFill>
                  <a:srgbClr val="003C56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􀁥</a:t>
            </a:r>
            <a:r>
              <a:rPr lang="lo-LA" sz="2000" b="1" i="0" u="none" strike="noStrike" baseline="0" dirty="0">
                <a:solidFill>
                  <a:srgbClr val="003C56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ຽງລູກດ</a:t>
            </a:r>
            <a:r>
              <a:rPr lang="en-US" sz="2000" b="1" i="0" u="none" strike="noStrike" baseline="0" dirty="0">
                <a:solidFill>
                  <a:srgbClr val="003C56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􀁥</a:t>
            </a:r>
            <a:r>
              <a:rPr lang="lo-LA" sz="2000" b="1" i="0" u="none" strike="noStrike" baseline="0" dirty="0">
                <a:solidFill>
                  <a:srgbClr val="003C56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ວຍນ</a:t>
            </a:r>
            <a:r>
              <a:rPr lang="en-US" sz="2000" b="1" i="0" u="none" strike="noStrike" baseline="0" dirty="0">
                <a:solidFill>
                  <a:srgbClr val="003C56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􀁪􀂉</a:t>
            </a:r>
            <a:r>
              <a:rPr lang="lo-LA" sz="2000" b="1" i="0" u="none" strike="noStrike" baseline="0" dirty="0">
                <a:solidFill>
                  <a:srgbClr val="003C56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ນົມແມ</a:t>
            </a:r>
            <a:r>
              <a:rPr lang="en-US" sz="2000" b="1" i="0" u="none" strike="noStrike" baseline="0" dirty="0">
                <a:solidFill>
                  <a:srgbClr val="003C56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􀂜</a:t>
            </a:r>
            <a:r>
              <a:rPr lang="lo-LA" sz="2000" b="1" i="0" u="none" strike="noStrike" baseline="0" dirty="0">
                <a:solidFill>
                  <a:srgbClr val="003C56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ພາຍໃນປະເທດ - ປະກາດໃຊ້ ໃນປີ 2020</a:t>
            </a:r>
            <a:r>
              <a:rPr lang="en-US" sz="2000" dirty="0"/>
              <a:t>. </a:t>
            </a:r>
            <a:r>
              <a:rPr lang="lo-LA" sz="2000" dirty="0"/>
              <a:t> </a:t>
            </a:r>
          </a:p>
          <a:p>
            <a:pPr algn="l"/>
            <a:endParaRPr lang="lo-LA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l"/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ດຳລັດດັ່ງກ່າວ, ເປັນນິຕິກຳແຫ່ງຊາດ, ສອດຄ່ອງກັບຄຳແນະນຳ ແລະ ຄຳໝັນສັນຍາສາກົນ, ກົດສາກົນດ້ານການຕລາດຜລິດຕະພັນທົດແທນນໍ້ານົມແມ່ ທີ່ໄດ້ຮັບຮອງເອົາໂດຍ ສະພາສຸຂະພາບໂລກ ໃນປີ 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1981.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pPr algn="l"/>
            <a:endParaRPr lang="lo-LA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l"/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ຫລັກປະຕິບັດນີ້ ແມ່ນເພື່ອປົກປ້ອງ ແລະ ສົ່ງເສີມການລ້ຽງລູກດ້ວນົມແມ່ ໂດຍຜ່ານການໃຫ້ຂໍ້ມູນກ່ຽວກັບການໃຫ້ອາຫານຢ່າງເໝາະສົມແກ່ເດັກເກີດໃໝ່,​ລວມທັງ ການວາງກົດລະບຽບທີ່ເຂັ້ມງວດກ່ຽວກັບຜລິດຕະພັນທົດແທນນໍ້ານົມແມ່, ຂວດນົມ, ແວ້, ຈຸກນົມ </a:t>
            </a:r>
          </a:p>
          <a:p>
            <a:pPr algn="l"/>
            <a:endParaRPr lang="lo-LA" sz="2000" b="1" dirty="0">
              <a:solidFill>
                <a:srgbClr val="333333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l"/>
            <a:r>
              <a:rPr lang="lo-LA" sz="2000" b="1" dirty="0">
                <a:solidFill>
                  <a:srgbClr val="333333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ເປັນການຜິດກົດໝາຍສຳລັບບໍລິສັດ ແລະ ບຸກຄົນທົ່ວໄປ ທີ່ສົ່ງເສີມຜລິດຕະພັນທົດແທນນົມແມ່ ໃຫ້ແກ່ເດັກເກີດໃໝ່ ແລະ ຜູ້ບໍລິໂພກທີ່ເປັນຄົນລາວ ແລະ ຍັງຫ້າມບໍ່ໃຫ້ບໍລິຈາກຜລິດຕະພັນດັ່ງກ່າວອີກດ້ວຍ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4664736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D3142-0C3B-3E8F-55E1-E754F11B1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537791"/>
          </a:xfrm>
        </p:spPr>
        <p:txBody>
          <a:bodyPr/>
          <a:lstStyle/>
          <a:p>
            <a:r>
              <a:rPr lang="en-US" dirty="0"/>
              <a:t>Background Information – CARE’s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8EBC7-D8AB-B9AB-48E2-14C490BC0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30866"/>
            <a:ext cx="8676456" cy="5682510"/>
          </a:xfrm>
        </p:spPr>
        <p:txBody>
          <a:bodyPr>
            <a:noAutofit/>
          </a:bodyPr>
          <a:lstStyle/>
          <a:p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ອົງການແຄຣ໌ ນານາ ຊາດ ປະຈຳລາວ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&amp; </a:t>
            </a: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 ຊ່ວຍເຫລືອເດັກສາກົນ ໄດ້ມີສ່ວນ້ຮ່ວມກັນສະໜັບສະໜູນກະຊວງສາທາລະນະສຸກ ໃນການພັດທະນາຄຳແນະນຳໃນການຈັດຕັ້ງປະຕິ ໃນປີ 2020 ລວມທັງ ການພັດທະນາການກອບວຽກໃນການຕິດຕາມລະດັບຊາດ</a:t>
            </a:r>
          </a:p>
          <a:p>
            <a:endParaRPr lang="lo-LA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ເປັນສ່ວນໜຶ່ງໃນການທົດລອງ ການຕິດຕາມວຽກ 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BMS </a:t>
            </a:r>
            <a:endParaRPr lang="lo-LA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ໃນໂຄງການ 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SCALING </a:t>
            </a: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ໃນປີ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2019 - 2021</a:t>
            </a:r>
          </a:p>
          <a:p>
            <a:pPr lvl="1"/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ຄວາມຮ່ວມມືກັບ ສະຫະພາບເອີລົບ 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EU </a:t>
            </a: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ອົງການ ຊ່ວຍເຫລືອເດັກສາກົນ 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SCI</a:t>
            </a:r>
          </a:p>
          <a:p>
            <a:pPr lvl="1"/>
            <a:endParaRPr lang="lo-LA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ໂຄງການທົດລອງການຕິດຕາມວຽກງານ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BMS </a:t>
            </a: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ຄັ້ງທຳອິດ ແລະ ຄັ້ງ ທີ2 ໃນປີ 2019 ແມ່ນໄດ້ປະຕິບັດຕາມຫລັກການ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ກົດສາກົນດ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້</a:t>
            </a:r>
            <a:r>
              <a:rPr lang="lo-L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ານການຕະຫຼາຜະລິດຕະພັນນົມ 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(ICMBMS)</a:t>
            </a:r>
            <a:endParaRPr lang="lo-LA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endParaRPr lang="lo-LA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ໂຄງການທົດລອງການຕິດຕາມວຽກ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BMS </a:t>
            </a: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ຄັ້ງທີ ສາມ ແມ່ນໄດ້ປະຕິບັດຕາມດຳລັດ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BMS </a:t>
            </a:r>
          </a:p>
          <a:p>
            <a:pPr lvl="1"/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ມີສ່ວນຮ່ວມຮ່ວມໃນການພັດທະນາເຄື່ອງມືໃນການຕິດຕາມ 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&amp; </a:t>
            </a: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ລາຍການກວດເຊັກ,ຄູ່ມືແນະນຳໃນການລົງຕິດຕາມ</a:t>
            </a:r>
          </a:p>
          <a:p>
            <a:pPr lvl="1"/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ມີສ່ວນຮ່ວມໃນການພັດທະນາບົດລາຍງານການຕິດຕາມ ຊຶ່ງເປັນບົດຮຽນໃນການປັບປຸງເຄື່ອງມືໃນການລົງຕິດຕາມ</a:t>
            </a:r>
            <a:endParaRPr lang="en-US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5431331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45534-7D01-8142-CEDF-3D93131EF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6CDDEF-1BAC-3F17-19BA-0B525E0BE4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6161" y="2226469"/>
            <a:ext cx="6991678" cy="3263504"/>
          </a:xfrm>
        </p:spPr>
      </p:pic>
    </p:spTree>
    <p:extLst>
      <p:ext uri="{BB962C8B-B14F-4D97-AF65-F5344CB8AC3E}">
        <p14:creationId xmlns:p14="http://schemas.microsoft.com/office/powerpoint/2010/main" val="280003600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5D5CD-C915-0050-3248-91F06C118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ພັດທະນາສື່ສິ່ງພິມກ່ຽວກັບ </a:t>
            </a:r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A56C4-5C5D-7FF5-DA8A-C315C33B0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>
            <a:normAutofit fontScale="92500"/>
          </a:bodyPr>
          <a:lstStyle/>
          <a:p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ອົງການແຄລາວ ໄດ້ເຮັດວຽກຢ່າງໃກ້ຊິດ ຮ່ວມກັບ ສະພະພາບເອີລົບ ແລະ ອົງການ 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UNICEF </a:t>
            </a: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ໃນການພັດທະນາຂໍ້ຄວາມທີ່ສຳຄັນກ່ຽວກັບການລະເມີດ 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BMS </a:t>
            </a:r>
          </a:p>
          <a:p>
            <a:pPr lvl="1"/>
            <a:endParaRPr lang="lo-LA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ພັດທະນາຂໍ້ຄວາມສຳຄັນ ສຳລັບຜູ້ຜລິດ, ຜູ້ຈຳໜ່າຍ, ຮ້ານຄ້າຍ່ອຍ, ສະຖານທີ່ບໍລິການດ້ານສຸຂະພາບ ແລະ ຊຸມຊົນ</a:t>
            </a:r>
            <a:endParaRPr lang="en-US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1"/>
            <a:endParaRPr lang="en-US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ອົງການແຄລາວ ເປັນຫລັກໃນການພັດທະນາຂໍ້ຄວາມສຳຄັນ ແລະ ສື່ສິ່ງພິມ ສຳລັບສະຖານທີ່ບໍລິການດ້ານສຸຂະພາບ ແລະ ຊຸມຊົນ ໂດຍຮ່ວມມືກັບ ອົງການ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UNICEF,</a:t>
            </a: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ກົມອະນາໄມ ແລະ ສົ່ງເສີມສຸຂະພາບ,​ກົມປິ່ນປົວ ແລະ ຟື້ນຟູໜ້າທີ່ການ ໃນປີ 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2022 &amp; 2023</a:t>
            </a:r>
          </a:p>
          <a:p>
            <a:endParaRPr lang="en-US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ສື່ສິ່ງພິມດັ່ງກ່າວໄດ້ຖືກອອກແບບໃຫ້ແທັດເໝາະກັບພະນັກງານສາທາລະນະສຸກ ແລະ ຊຸມຊົນ ເພື່ອໃຫ້ເຂົ້າໃນກ່ຽວກັບດຳລັດ ແລະ ເປັນການສົ່ງເສີມການລ້ຽງລູກດ້ວຍນົມແມ່</a:t>
            </a:r>
          </a:p>
          <a:p>
            <a:endParaRPr lang="lo-LA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ອົງການແຄຣ໌ລາວ ໄດ້ສະໜັບສະໜູນກົມປິ່ນປົວ ແລະ ຟື້ນຟູໜ້າທີ່ການ ໃນການຈັດພິມ ແບນເນີ, ໂພສເຕີ ເພື່ອແຈກຢາຍໃຫ້ໂຮງໝໍຢູ່ໃນລາວ ລວມທັງ ເຂດໂຮງໝໍນ້ອຍ ແລະ ຊຸມຊົນ ເປົ້າໝາຍຂອງອົງການ ໃນແຂວງ ຜົ້ງສາລີ ແລະ ແຂວງ ເຊກອງ</a:t>
            </a:r>
            <a:endParaRPr lang="en-US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1151651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0AF7F-B587-D4F0-FADA-6029FB11B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oup of women sitting at a table&#10;&#10;Description automatically generated">
            <a:extLst>
              <a:ext uri="{FF2B5EF4-FFF2-40B4-BE49-F238E27FC236}">
                <a16:creationId xmlns:a16="http://schemas.microsoft.com/office/drawing/2014/main" id="{5E720DE6-9A24-3C6A-9BEC-71ECB08F1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4114800" cy="4343400"/>
          </a:xfrm>
        </p:spPr>
      </p:pic>
      <p:pic>
        <p:nvPicPr>
          <p:cNvPr id="8" name="Picture Placeholder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326B731-3D3B-EA79-F156-9585732A94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1" r="21201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157CAE6-1D20-844C-F65D-779E70F4A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ກອງປຊຸມເຜີຍແຜ່ ດຳລັດ ທີ່ ແຂວງ ຜົ້ງສາລີ</a:t>
            </a:r>
            <a:endParaRPr lang="en-US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6581024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oup of women sitting on a bench&#10;&#10;Description automatically generated">
            <a:extLst>
              <a:ext uri="{FF2B5EF4-FFF2-40B4-BE49-F238E27FC236}">
                <a16:creationId xmlns:a16="http://schemas.microsoft.com/office/drawing/2014/main" id="{8AD7C1EB-71AF-4E08-9BCE-5FA376E333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4114800" cy="4343400"/>
          </a:xfrm>
        </p:spPr>
      </p:pic>
      <p:pic>
        <p:nvPicPr>
          <p:cNvPr id="8" name="Picture Placeholder 7" descr="A person and a baby&#10;&#10;Description automatically generated">
            <a:extLst>
              <a:ext uri="{FF2B5EF4-FFF2-40B4-BE49-F238E27FC236}">
                <a16:creationId xmlns:a16="http://schemas.microsoft.com/office/drawing/2014/main" id="{A1F497F2-7833-D8B6-1758-C1C9B5376C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8" b="8088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4B78AC9-349D-DD49-5632-794EE51E1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ແຈກຢາຍສື່ສິ່ງພິມໃຫ້ຊຸມຊົນ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0704254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oup of people sitting in chairs in a room&#10;&#10;Description automatically generated">
            <a:extLst>
              <a:ext uri="{FF2B5EF4-FFF2-40B4-BE49-F238E27FC236}">
                <a16:creationId xmlns:a16="http://schemas.microsoft.com/office/drawing/2014/main" id="{CE4845FA-B5DE-42CF-43E7-C4F9AB1E3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4114800" cy="43434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15FED22-3847-E208-575C-A2168EF3C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sz="3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ກອງປຊຸມເຜີຍແຜ່ ດຳລັດ ທີ່ ແຂວງ ເຊກອງ</a:t>
            </a:r>
            <a:endParaRPr lang="en-US" dirty="0"/>
          </a:p>
        </p:txBody>
      </p:sp>
      <p:pic>
        <p:nvPicPr>
          <p:cNvPr id="8" name="Picture Placeholder 7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F9092BD6-4D38-3077-F4D1-6B85EF4551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7" r="164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411359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BAAC96-6361-AB2D-9E46-81239BCAD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Placeholder 11" descr="A group of people sitting in a room&#10;&#10;Description automatically generated">
            <a:extLst>
              <a:ext uri="{FF2B5EF4-FFF2-40B4-BE49-F238E27FC236}">
                <a16:creationId xmlns:a16="http://schemas.microsoft.com/office/drawing/2014/main" id="{4C1F90D2-7090-2F9C-07CD-4F8B6153A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7" r="16447"/>
          <a:stretch>
            <a:fillRect/>
          </a:stretch>
        </p:blipFill>
        <p:spPr/>
      </p:pic>
      <p:pic>
        <p:nvPicPr>
          <p:cNvPr id="14" name="Content Placeholder 13" descr="A group of people in a room&#10;&#10;Description automatically generated">
            <a:extLst>
              <a:ext uri="{FF2B5EF4-FFF2-40B4-BE49-F238E27FC236}">
                <a16:creationId xmlns:a16="http://schemas.microsoft.com/office/drawing/2014/main" id="{1ABCA36B-814D-9270-AC0E-1EC43A06FE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21780"/>
            <a:ext cx="4114800" cy="4167460"/>
          </a:xfrm>
        </p:spPr>
      </p:pic>
    </p:spTree>
    <p:extLst>
      <p:ext uri="{BB962C8B-B14F-4D97-AF65-F5344CB8AC3E}">
        <p14:creationId xmlns:p14="http://schemas.microsoft.com/office/powerpoint/2010/main" val="128363243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group of people standing around a hospital bed&#10;&#10;Description automatically generated">
            <a:extLst>
              <a:ext uri="{FF2B5EF4-FFF2-40B4-BE49-F238E27FC236}">
                <a16:creationId xmlns:a16="http://schemas.microsoft.com/office/drawing/2014/main" id="{398F0782-D6AE-9268-E947-68DC36D35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84784"/>
            <a:ext cx="4114800" cy="423021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1EADEFB-3561-6DC3-2374-2BB2B1BA8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ລົງສາທິດການລົງຕິດຕາມໂຮງໝໍແຂວງເຊກອງ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8" name="Picture Placeholder 7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59B49755-83EF-4F29-820F-1B94C85998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2" r="272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788021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0429-6AF2-464F-B872-FD4373A0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277788"/>
            <a:ext cx="4474840" cy="685800"/>
          </a:xfrm>
        </p:spPr>
        <p:txBody>
          <a:bodyPr/>
          <a:lstStyle/>
          <a:p>
            <a:r>
              <a:rPr lang="en-AU" dirty="0"/>
              <a:t>BMS IEC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6F8-5FB6-4509-97AC-A008B666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71600"/>
            <a:ext cx="8525709" cy="4217640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 descr="A close-up of a sign&#10;&#10;Description automatically generated">
            <a:extLst>
              <a:ext uri="{FF2B5EF4-FFF2-40B4-BE49-F238E27FC236}">
                <a16:creationId xmlns:a16="http://schemas.microsoft.com/office/drawing/2014/main" id="{65D6FDA1-3A45-5BC0-C1E7-CCDE9406E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92" y="1196753"/>
            <a:ext cx="8821817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4087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0429-6AF2-464F-B872-FD4373A0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277788"/>
            <a:ext cx="4474840" cy="685800"/>
          </a:xfrm>
        </p:spPr>
        <p:txBody>
          <a:bodyPr/>
          <a:lstStyle/>
          <a:p>
            <a:r>
              <a:rPr lang="en-AU" dirty="0"/>
              <a:t>BMS IEC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6F8-5FB6-4509-97AC-A008B666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 descr="A colorful rectangular text box&#10;&#10;Description automatically generated with medium confidence">
            <a:extLst>
              <a:ext uri="{FF2B5EF4-FFF2-40B4-BE49-F238E27FC236}">
                <a16:creationId xmlns:a16="http://schemas.microsoft.com/office/drawing/2014/main" id="{FF02B2D8-44CB-FB7D-732F-64E7E58FE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77844"/>
            <a:ext cx="8856984" cy="526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30183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0429-6AF2-464F-B872-FD4373A0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277788"/>
            <a:ext cx="4474840" cy="685800"/>
          </a:xfrm>
        </p:spPr>
        <p:txBody>
          <a:bodyPr/>
          <a:lstStyle/>
          <a:p>
            <a:r>
              <a:rPr lang="en-AU" dirty="0"/>
              <a:t>BMS IEC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6F8-5FB6-4509-97AC-A008B666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 descr="A poster with text and images&#10;&#10;Description automatically generated">
            <a:extLst>
              <a:ext uri="{FF2B5EF4-FFF2-40B4-BE49-F238E27FC236}">
                <a16:creationId xmlns:a16="http://schemas.microsoft.com/office/drawing/2014/main" id="{A7CD9120-79C0-2D43-E7D4-20DDB7F89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291" y="1124744"/>
            <a:ext cx="3742924" cy="561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3391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0429-6AF2-464F-B872-FD4373A0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277788"/>
            <a:ext cx="4474840" cy="685800"/>
          </a:xfrm>
        </p:spPr>
        <p:txBody>
          <a:bodyPr/>
          <a:lstStyle/>
          <a:p>
            <a:r>
              <a:rPr lang="en-AU" dirty="0"/>
              <a:t>BMS IEC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6F8-5FB6-4509-97AC-A008B666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 descr="A poster with text and icons&#10;&#10;Description automatically generated">
            <a:extLst>
              <a:ext uri="{FF2B5EF4-FFF2-40B4-BE49-F238E27FC236}">
                <a16:creationId xmlns:a16="http://schemas.microsoft.com/office/drawing/2014/main" id="{F5B9E7BF-2D3C-4165-1771-89FE551D3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834" y="1340170"/>
            <a:ext cx="4148404" cy="540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4966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0429-6AF2-464F-B872-FD4373A0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277788"/>
            <a:ext cx="4474840" cy="685800"/>
          </a:xfrm>
        </p:spPr>
        <p:txBody>
          <a:bodyPr/>
          <a:lstStyle/>
          <a:p>
            <a:r>
              <a:rPr lang="en-AU" dirty="0"/>
              <a:t>BMS IEC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6F8-5FB6-4509-97AC-A008B666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 descr="A person holding a baby&#10;&#10;Description automatically generated">
            <a:extLst>
              <a:ext uri="{FF2B5EF4-FFF2-40B4-BE49-F238E27FC236}">
                <a16:creationId xmlns:a16="http://schemas.microsoft.com/office/drawing/2014/main" id="{2E312DEB-E43A-1BED-9146-7D54F0DA1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26844"/>
            <a:ext cx="7992888" cy="567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37518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0429-6AF2-464F-B872-FD4373A0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277788"/>
            <a:ext cx="4474840" cy="685800"/>
          </a:xfrm>
        </p:spPr>
        <p:txBody>
          <a:bodyPr/>
          <a:lstStyle/>
          <a:p>
            <a:r>
              <a:rPr lang="en-AU" dirty="0"/>
              <a:t>BMS IEC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6F8-5FB6-4509-97AC-A008B666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 descr="A close up of a brochure&#10;&#10;Description automatically generated">
            <a:extLst>
              <a:ext uri="{FF2B5EF4-FFF2-40B4-BE49-F238E27FC236}">
                <a16:creationId xmlns:a16="http://schemas.microsoft.com/office/drawing/2014/main" id="{44BA75D8-B507-1500-A7D6-BEED9D5CE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30243"/>
            <a:ext cx="7992888" cy="563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5828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0429-6AF2-464F-B872-FD4373A0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277788"/>
            <a:ext cx="4474840" cy="685800"/>
          </a:xfrm>
        </p:spPr>
        <p:txBody>
          <a:bodyPr/>
          <a:lstStyle/>
          <a:p>
            <a:r>
              <a:rPr lang="en-AU" dirty="0"/>
              <a:t>BMS IEC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6F8-5FB6-4509-97AC-A008B666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 descr="A poster with text and images&#10;&#10;Description automatically generated">
            <a:extLst>
              <a:ext uri="{FF2B5EF4-FFF2-40B4-BE49-F238E27FC236}">
                <a16:creationId xmlns:a16="http://schemas.microsoft.com/office/drawing/2014/main" id="{B0459247-857E-E588-1C31-3069F772D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63588"/>
            <a:ext cx="4474840" cy="587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2804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0429-6AF2-464F-B872-FD4373A0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277788"/>
            <a:ext cx="4474840" cy="685800"/>
          </a:xfrm>
        </p:spPr>
        <p:txBody>
          <a:bodyPr/>
          <a:lstStyle/>
          <a:p>
            <a:r>
              <a:rPr lang="en-AU" dirty="0"/>
              <a:t>BMS IEC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6F8-5FB6-4509-97AC-A008B666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91E2FCC5-5995-3431-B03B-36E016DB3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3" y="991114"/>
            <a:ext cx="4507485" cy="586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4999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0429-6AF2-464F-B872-FD4373A0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277788"/>
            <a:ext cx="4474840" cy="685800"/>
          </a:xfrm>
        </p:spPr>
        <p:txBody>
          <a:bodyPr/>
          <a:lstStyle/>
          <a:p>
            <a:r>
              <a:rPr lang="en-AU" dirty="0"/>
              <a:t>BMS IEC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6F8-5FB6-4509-97AC-A008B666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 descr="A person holding a baby&#10;&#10;Description automatically generated">
            <a:extLst>
              <a:ext uri="{FF2B5EF4-FFF2-40B4-BE49-F238E27FC236}">
                <a16:creationId xmlns:a16="http://schemas.microsoft.com/office/drawing/2014/main" id="{542F5E10-EE82-2610-CF01-4601BD2BB9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92" y="1124744"/>
            <a:ext cx="7859216" cy="558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9795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0429-6AF2-464F-B872-FD4373A0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277788"/>
            <a:ext cx="4474840" cy="685800"/>
          </a:xfrm>
        </p:spPr>
        <p:txBody>
          <a:bodyPr/>
          <a:lstStyle/>
          <a:p>
            <a:r>
              <a:rPr lang="en-AU" dirty="0"/>
              <a:t>BMS IEC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6F8-5FB6-4509-97AC-A008B666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65712"/>
          </a:xfrm>
        </p:spPr>
        <p:txBody>
          <a:bodyPr/>
          <a:lstStyle/>
          <a:p>
            <a:endParaRPr lang="en-AU" dirty="0"/>
          </a:p>
          <a:p>
            <a:endParaRPr lang="en-AU" dirty="0"/>
          </a:p>
        </p:txBody>
      </p:sp>
      <p:pic>
        <p:nvPicPr>
          <p:cNvPr id="6" name="Picture 5" descr="A poster with text and images&#10;&#10;Description automatically generated">
            <a:extLst>
              <a:ext uri="{FF2B5EF4-FFF2-40B4-BE49-F238E27FC236}">
                <a16:creationId xmlns:a16="http://schemas.microsoft.com/office/drawing/2014/main" id="{067AA3BB-B062-8777-C876-DD712D93E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92" y="1124744"/>
            <a:ext cx="7859216" cy="560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0653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WordArt 2"/>
          <p:cNvSpPr>
            <a:spLocks noChangeArrowheads="1" noChangeShapeType="1" noTextEdit="1"/>
          </p:cNvSpPr>
          <p:nvPr/>
        </p:nvSpPr>
        <p:spPr bwMode="auto">
          <a:xfrm>
            <a:off x="1885950" y="3314700"/>
            <a:ext cx="5543550" cy="13144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7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8099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Thank you very much</a:t>
            </a:r>
          </a:p>
        </p:txBody>
      </p:sp>
      <p:sp>
        <p:nvSpPr>
          <p:cNvPr id="2" name="Rectangle 1"/>
          <p:cNvSpPr/>
          <p:nvPr/>
        </p:nvSpPr>
        <p:spPr>
          <a:xfrm>
            <a:off x="2033134" y="2171700"/>
            <a:ext cx="5075428" cy="7155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5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hetsarath OT"/>
                <a:cs typeface="Phetsarath OT"/>
              </a:rPr>
              <a:t>ຂໍສະແດງຄວາມຂອບໃຈ</a:t>
            </a:r>
            <a:endParaRPr lang="en-US" sz="405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579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upergraphic_1">
  <a:themeElements>
    <a:clrScheme name="CARE Colors">
      <a:dk1>
        <a:srgbClr val="330000"/>
      </a:dk1>
      <a:lt1>
        <a:srgbClr val="54585A"/>
      </a:lt1>
      <a:dk2>
        <a:srgbClr val="CC6600"/>
      </a:dk2>
      <a:lt2>
        <a:srgbClr val="B4B4B4"/>
      </a:lt2>
      <a:accent1>
        <a:srgbClr val="CCCCCC"/>
      </a:accent1>
      <a:accent2>
        <a:srgbClr val="8F993E"/>
      </a:accent2>
      <a:accent3>
        <a:srgbClr val="007FA3"/>
      </a:accent3>
      <a:accent4>
        <a:srgbClr val="84329B"/>
      </a:accent4>
      <a:accent5>
        <a:srgbClr val="AF272F"/>
      </a:accent5>
      <a:accent6>
        <a:srgbClr val="993300"/>
      </a:accent6>
      <a:hlink>
        <a:srgbClr val="EFB71B"/>
      </a:hlink>
      <a:folHlink>
        <a:srgbClr val="DE6E18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  <a:ea typeface="ＭＳ Ｐゴシック" pitchFamily="-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999999"/>
            </a:solidFill>
            <a:effectLst/>
            <a:latin typeface="Arial" charset="0"/>
            <a:ea typeface="ＭＳ Ｐゴシック" pitchFamily="-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Supergraphic_1</Template>
  <TotalTime>26525</TotalTime>
  <Words>1631</Words>
  <Application>Microsoft Office PowerPoint</Application>
  <PresentationFormat>On-screen Show (4:3)</PresentationFormat>
  <Paragraphs>106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.AppleSystemUIFont</vt:lpstr>
      <vt:lpstr>Arial</vt:lpstr>
      <vt:lpstr>Phetsarath OT</vt:lpstr>
      <vt:lpstr>Roboto</vt:lpstr>
      <vt:lpstr>Tahoma</vt:lpstr>
      <vt:lpstr>Times</vt:lpstr>
      <vt:lpstr>Times New Roman</vt:lpstr>
      <vt:lpstr>Supergraphic_1</vt:lpstr>
      <vt:lpstr> CARE International Lao PDR   </vt:lpstr>
      <vt:lpstr>ດຳລັດ ວ່າດ້ວຍຜະລິດຕະພັນອາຫານ ແລະ ອຸປະກອນກ່ຽວກັບອາຫານ ສຳລັບເດັກອ່ອນ ແລະ ເດັກນ້ອຍ ເລກທີ 472/ລບ, ວັນທີ 30 ທັນວາ 2019 </vt:lpstr>
      <vt:lpstr>ອີງຕາມ ກົດໝາຍວ່າດ້ວຍການອະນາໄມ ແລະ ສົ່ງເສີມສຸຂະພາບ  (ສະບັບປັບປຸງ) ລັດຖະດຳລັດ ເລກທີ 001/ປປທ, 02 ມັງກອນ 2020</vt:lpstr>
      <vt:lpstr>ຄວາມເປັນມາຂອງການນຳໃຊ້ International Code BMS</vt:lpstr>
      <vt:lpstr>ຄວາມເປັນມາກ່ຽວກັບ ດຳລັດ – BMS Decree</vt:lpstr>
      <vt:lpstr>Background Information – CARE’s role</vt:lpstr>
      <vt:lpstr>PowerPoint Presentation</vt:lpstr>
      <vt:lpstr>ພັດທະນາສື່ສິ່ງພິມກ່ຽວກັບ MBS</vt:lpstr>
      <vt:lpstr>ກອງປຊຸມເຜີຍແຜ່ ດຳລັດ ທີ່ ແຂວງ ຜົ້ງສາລີ</vt:lpstr>
      <vt:lpstr>ແຈກຢາຍສື່ສິ່ງພິມໃຫ້ຊຸມຊົນ</vt:lpstr>
      <vt:lpstr>ກອງປຊຸມເຜີຍແຜ່ ດຳລັດ ທີ່ ແຂວງ ເຊກອງ</vt:lpstr>
      <vt:lpstr>PowerPoint Presentation</vt:lpstr>
      <vt:lpstr>ລົງສາທິດການລົງຕິດຕາມໂຮງໝໍແຂວງເຊກອງ</vt:lpstr>
      <vt:lpstr>BMS IEC Materials</vt:lpstr>
      <vt:lpstr>BMS IEC Materials</vt:lpstr>
      <vt:lpstr>BMS IEC Materials</vt:lpstr>
      <vt:lpstr>BMS IEC Materials</vt:lpstr>
      <vt:lpstr>BMS IEC Materials</vt:lpstr>
      <vt:lpstr>BMS IEC Materials</vt:lpstr>
      <vt:lpstr>BMS IEC Materials</vt:lpstr>
      <vt:lpstr>BMS IEC Materials</vt:lpstr>
      <vt:lpstr>BMS IEC Materials</vt:lpstr>
      <vt:lpstr>BMS IEC Materials</vt:lpstr>
      <vt:lpstr>PowerPoint Presentation</vt:lpstr>
    </vt:vector>
  </TitlesOfParts>
  <Company>Jeanne Ward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Event for Senior Managers:  Facilitated Discussion on Addressing Sexual Exploitation and Abuse</dc:title>
  <dc:creator>Jeanne Ward</dc:creator>
  <cp:lastModifiedBy>Bounthammy, Soulivanh</cp:lastModifiedBy>
  <cp:revision>568</cp:revision>
  <dcterms:created xsi:type="dcterms:W3CDTF">2009-03-08T07:27:21Z</dcterms:created>
  <dcterms:modified xsi:type="dcterms:W3CDTF">2024-02-16T08:43:02Z</dcterms:modified>
</cp:coreProperties>
</file>