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4"/>
  </p:notesMasterIdLst>
  <p:sldIdLst>
    <p:sldId id="256" r:id="rId2"/>
    <p:sldId id="1014" r:id="rId3"/>
    <p:sldId id="302" r:id="rId4"/>
    <p:sldId id="285" r:id="rId5"/>
    <p:sldId id="330" r:id="rId6"/>
    <p:sldId id="331" r:id="rId7"/>
    <p:sldId id="929" r:id="rId8"/>
    <p:sldId id="311" r:id="rId9"/>
    <p:sldId id="1007" r:id="rId10"/>
    <p:sldId id="993" r:id="rId11"/>
    <p:sldId id="996" r:id="rId12"/>
    <p:sldId id="997" r:id="rId13"/>
    <p:sldId id="1002" r:id="rId14"/>
    <p:sldId id="332" r:id="rId15"/>
    <p:sldId id="926" r:id="rId16"/>
    <p:sldId id="1004" r:id="rId17"/>
    <p:sldId id="1006" r:id="rId18"/>
    <p:sldId id="305" r:id="rId19"/>
    <p:sldId id="1005" r:id="rId20"/>
    <p:sldId id="1012" r:id="rId21"/>
    <p:sldId id="1013" r:id="rId22"/>
    <p:sldId id="924" r:id="rId23"/>
    <p:sldId id="326" r:id="rId24"/>
    <p:sldId id="943" r:id="rId25"/>
    <p:sldId id="939" r:id="rId26"/>
    <p:sldId id="321" r:id="rId27"/>
    <p:sldId id="323" r:id="rId28"/>
    <p:sldId id="934" r:id="rId29"/>
    <p:sldId id="1011" r:id="rId30"/>
    <p:sldId id="265" r:id="rId31"/>
    <p:sldId id="969" r:id="rId32"/>
    <p:sldId id="1020" r:id="rId33"/>
  </p:sldIdLst>
  <p:sldSz cx="10826750" cy="8120063" type="B4ISO"/>
  <p:notesSz cx="7053263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58" userDrawn="1">
          <p15:clr>
            <a:srgbClr val="A4A3A4"/>
          </p15:clr>
        </p15:guide>
        <p15:guide id="2" pos="341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04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5196" autoAdjust="0"/>
  </p:normalViewPr>
  <p:slideViewPr>
    <p:cSldViewPr>
      <p:cViewPr varScale="1">
        <p:scale>
          <a:sx n="96" d="100"/>
          <a:sy n="96" d="100"/>
        </p:scale>
        <p:origin x="1452" y="108"/>
      </p:cViewPr>
      <p:guideLst>
        <p:guide orient="horz" pos="2558"/>
        <p:guide pos="341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699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217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A1F4F375-FA38-45D2-A896-77C5E0417A1A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1925" y="1163638"/>
            <a:ext cx="4189413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7" tIns="46749" rIns="93497" bIns="4674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327" y="4480004"/>
            <a:ext cx="5642610" cy="3665458"/>
          </a:xfrm>
          <a:prstGeom prst="rect">
            <a:avLst/>
          </a:prstGeom>
        </p:spPr>
        <p:txBody>
          <a:bodyPr vert="horz" lIns="93497" tIns="46749" rIns="93497" bIns="4674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56414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217" y="8842030"/>
            <a:ext cx="3056414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549BABDE-C86D-4B22-8666-35484F9ADA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874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1925" y="1163638"/>
            <a:ext cx="4189413" cy="31416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9BABDE-C86D-4B22-8666-35484F9ADAA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5387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0630E5-CBB0-495D-82E9-88CB0934B26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4600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0630E5-CBB0-495D-82E9-88CB0934B26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5511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0630E5-CBB0-495D-82E9-88CB0934B26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7307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CustomShape 1"/>
          <p:cNvSpPr/>
          <p:nvPr/>
        </p:nvSpPr>
        <p:spPr>
          <a:xfrm>
            <a:off x="4278240" y="10156680"/>
            <a:ext cx="3275640" cy="529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9" name="CustomShape 2"/>
          <p:cNvSpPr/>
          <p:nvPr/>
        </p:nvSpPr>
        <p:spPr>
          <a:xfrm>
            <a:off x="4278240" y="10156680"/>
            <a:ext cx="3277080" cy="53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0" name="PlaceHolder 3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3213" cy="3084513"/>
          </a:xfrm>
          <a:prstGeom prst="rect">
            <a:avLst/>
          </a:prstGeom>
        </p:spPr>
      </p:sp>
      <p:sp>
        <p:nvSpPr>
          <p:cNvPr id="281" name="PlaceHolder 4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3880" cy="35978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PT" sz="2000" b="0" strike="noStrike" spc="-1">
              <a:latin typeface="Arial"/>
            </a:endParaRPr>
          </a:p>
        </p:txBody>
      </p:sp>
      <p:sp>
        <p:nvSpPr>
          <p:cNvPr id="282" name="CustomShape 5"/>
          <p:cNvSpPr/>
          <p:nvPr/>
        </p:nvSpPr>
        <p:spPr>
          <a:xfrm>
            <a:off x="3884760" y="8685360"/>
            <a:ext cx="296928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38881421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CustomShape 1"/>
          <p:cNvSpPr/>
          <p:nvPr/>
        </p:nvSpPr>
        <p:spPr>
          <a:xfrm>
            <a:off x="4278240" y="10156680"/>
            <a:ext cx="3275640" cy="529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9" name="CustomShape 2"/>
          <p:cNvSpPr/>
          <p:nvPr/>
        </p:nvSpPr>
        <p:spPr>
          <a:xfrm>
            <a:off x="4278240" y="10156680"/>
            <a:ext cx="3277080" cy="53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0" name="PlaceHolder 3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3213" cy="3084513"/>
          </a:xfrm>
          <a:prstGeom prst="rect">
            <a:avLst/>
          </a:prstGeom>
        </p:spPr>
      </p:sp>
      <p:sp>
        <p:nvSpPr>
          <p:cNvPr id="281" name="PlaceHolder 4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3880" cy="35978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PT" sz="2000" b="0" strike="noStrike" spc="-1">
              <a:latin typeface="Arial"/>
            </a:endParaRPr>
          </a:p>
        </p:txBody>
      </p:sp>
      <p:sp>
        <p:nvSpPr>
          <p:cNvPr id="282" name="CustomShape 5"/>
          <p:cNvSpPr/>
          <p:nvPr/>
        </p:nvSpPr>
        <p:spPr>
          <a:xfrm>
            <a:off x="3884760" y="8685360"/>
            <a:ext cx="296928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CustomShape 1"/>
          <p:cNvSpPr/>
          <p:nvPr/>
        </p:nvSpPr>
        <p:spPr>
          <a:xfrm>
            <a:off x="4278240" y="10156680"/>
            <a:ext cx="3275640" cy="529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79" name="CustomShape 2"/>
          <p:cNvSpPr/>
          <p:nvPr/>
        </p:nvSpPr>
        <p:spPr>
          <a:xfrm>
            <a:off x="4278240" y="10156680"/>
            <a:ext cx="3277080" cy="53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80" name="PlaceHolder 3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3213" cy="3084513"/>
          </a:xfrm>
          <a:prstGeom prst="rect">
            <a:avLst/>
          </a:prstGeom>
        </p:spPr>
      </p:sp>
      <p:sp>
        <p:nvSpPr>
          <p:cNvPr id="281" name="PlaceHolder 4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3880" cy="35978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PT" sz="2000" b="0" strike="noStrike" spc="-1">
              <a:latin typeface="Arial"/>
            </a:endParaRPr>
          </a:p>
        </p:txBody>
      </p:sp>
      <p:sp>
        <p:nvSpPr>
          <p:cNvPr id="282" name="CustomShape 5"/>
          <p:cNvSpPr/>
          <p:nvPr/>
        </p:nvSpPr>
        <p:spPr>
          <a:xfrm>
            <a:off x="3884760" y="8685360"/>
            <a:ext cx="296928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1571625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2006" y="1328911"/>
            <a:ext cx="9202738" cy="2826985"/>
          </a:xfrm>
        </p:spPr>
        <p:txBody>
          <a:bodyPr anchor="b"/>
          <a:lstStyle>
            <a:lvl1pPr algn="ctr">
              <a:defRPr sz="710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53344" y="4264913"/>
            <a:ext cx="8120063" cy="1960468"/>
          </a:xfrm>
        </p:spPr>
        <p:txBody>
          <a:bodyPr/>
          <a:lstStyle>
            <a:lvl1pPr marL="0" indent="0" algn="ctr">
              <a:buNone/>
              <a:defRPr sz="2842"/>
            </a:lvl1pPr>
            <a:lvl2pPr marL="541312" indent="0" algn="ctr">
              <a:buNone/>
              <a:defRPr sz="2368"/>
            </a:lvl2pPr>
            <a:lvl3pPr marL="1082623" indent="0" algn="ctr">
              <a:buNone/>
              <a:defRPr sz="2131"/>
            </a:lvl3pPr>
            <a:lvl4pPr marL="1623934" indent="0" algn="ctr">
              <a:buNone/>
              <a:defRPr sz="1894"/>
            </a:lvl4pPr>
            <a:lvl5pPr marL="2165245" indent="0" algn="ctr">
              <a:buNone/>
              <a:defRPr sz="1894"/>
            </a:lvl5pPr>
            <a:lvl6pPr marL="2706557" indent="0" algn="ctr">
              <a:buNone/>
              <a:defRPr sz="1894"/>
            </a:lvl6pPr>
            <a:lvl7pPr marL="3247868" indent="0" algn="ctr">
              <a:buNone/>
              <a:defRPr sz="1894"/>
            </a:lvl7pPr>
            <a:lvl8pPr marL="3789179" indent="0" algn="ctr">
              <a:buNone/>
              <a:defRPr sz="1894"/>
            </a:lvl8pPr>
            <a:lvl9pPr marL="4330490" indent="0" algn="ctr">
              <a:buNone/>
              <a:defRPr sz="189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E5981-457F-4219-96A5-CF47144BEF99}" type="datetime1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8AA0-CA60-4A95-8ECD-8DA2471C43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567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12095-B003-44F6-99F1-5CBEAFD2B1CF}" type="datetime1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8AA0-CA60-4A95-8ECD-8DA2471C43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168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8701" y="2024379"/>
            <a:ext cx="9338072" cy="3377720"/>
          </a:xfrm>
        </p:spPr>
        <p:txBody>
          <a:bodyPr anchor="b"/>
          <a:lstStyle>
            <a:lvl1pPr>
              <a:defRPr sz="710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8701" y="5434056"/>
            <a:ext cx="9338072" cy="1776263"/>
          </a:xfrm>
        </p:spPr>
        <p:txBody>
          <a:bodyPr/>
          <a:lstStyle>
            <a:lvl1pPr marL="0" indent="0">
              <a:buNone/>
              <a:defRPr sz="2842">
                <a:solidFill>
                  <a:schemeClr val="tx1"/>
                </a:solidFill>
              </a:defRPr>
            </a:lvl1pPr>
            <a:lvl2pPr marL="541312" indent="0">
              <a:buNone/>
              <a:defRPr sz="2368">
                <a:solidFill>
                  <a:schemeClr val="tx1">
                    <a:tint val="75000"/>
                  </a:schemeClr>
                </a:solidFill>
              </a:defRPr>
            </a:lvl2pPr>
            <a:lvl3pPr marL="1082623" indent="0">
              <a:buNone/>
              <a:defRPr sz="2131">
                <a:solidFill>
                  <a:schemeClr val="tx1">
                    <a:tint val="75000"/>
                  </a:schemeClr>
                </a:solidFill>
              </a:defRPr>
            </a:lvl3pPr>
            <a:lvl4pPr marL="1623934" indent="0">
              <a:buNone/>
              <a:defRPr sz="1894">
                <a:solidFill>
                  <a:schemeClr val="tx1">
                    <a:tint val="75000"/>
                  </a:schemeClr>
                </a:solidFill>
              </a:defRPr>
            </a:lvl4pPr>
            <a:lvl5pPr marL="2165245" indent="0">
              <a:buNone/>
              <a:defRPr sz="1894">
                <a:solidFill>
                  <a:schemeClr val="tx1">
                    <a:tint val="75000"/>
                  </a:schemeClr>
                </a:solidFill>
              </a:defRPr>
            </a:lvl5pPr>
            <a:lvl6pPr marL="2706557" indent="0">
              <a:buNone/>
              <a:defRPr sz="1894">
                <a:solidFill>
                  <a:schemeClr val="tx1">
                    <a:tint val="75000"/>
                  </a:schemeClr>
                </a:solidFill>
              </a:defRPr>
            </a:lvl6pPr>
            <a:lvl7pPr marL="3247868" indent="0">
              <a:buNone/>
              <a:defRPr sz="1894">
                <a:solidFill>
                  <a:schemeClr val="tx1">
                    <a:tint val="75000"/>
                  </a:schemeClr>
                </a:solidFill>
              </a:defRPr>
            </a:lvl7pPr>
            <a:lvl8pPr marL="3789179" indent="0">
              <a:buNone/>
              <a:defRPr sz="1894">
                <a:solidFill>
                  <a:schemeClr val="tx1">
                    <a:tint val="75000"/>
                  </a:schemeClr>
                </a:solidFill>
              </a:defRPr>
            </a:lvl8pPr>
            <a:lvl9pPr marL="4330490" indent="0">
              <a:buNone/>
              <a:defRPr sz="18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3F12E-B59B-4993-9AE2-333836987264}" type="datetime1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8AA0-CA60-4A95-8ECD-8DA2471C43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282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4339" y="2161593"/>
            <a:ext cx="4601369" cy="515210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1042" y="2161593"/>
            <a:ext cx="4601369" cy="515210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B634B-C81D-4795-B02E-95DA8E0467AB}" type="datetime1">
              <a:rPr lang="en-US" smtClean="0"/>
              <a:t>12/6/2023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8AA0-CA60-4A95-8ECD-8DA2471C43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467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5749" y="432320"/>
            <a:ext cx="9338072" cy="156950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5750" y="1990546"/>
            <a:ext cx="4580222" cy="975535"/>
          </a:xfrm>
        </p:spPr>
        <p:txBody>
          <a:bodyPr anchor="b"/>
          <a:lstStyle>
            <a:lvl1pPr marL="0" indent="0">
              <a:buNone/>
              <a:defRPr sz="2842" b="1"/>
            </a:lvl1pPr>
            <a:lvl2pPr marL="541312" indent="0">
              <a:buNone/>
              <a:defRPr sz="2368" b="1"/>
            </a:lvl2pPr>
            <a:lvl3pPr marL="1082623" indent="0">
              <a:buNone/>
              <a:defRPr sz="2131" b="1"/>
            </a:lvl3pPr>
            <a:lvl4pPr marL="1623934" indent="0">
              <a:buNone/>
              <a:defRPr sz="1894" b="1"/>
            </a:lvl4pPr>
            <a:lvl5pPr marL="2165245" indent="0">
              <a:buNone/>
              <a:defRPr sz="1894" b="1"/>
            </a:lvl5pPr>
            <a:lvl6pPr marL="2706557" indent="0">
              <a:buNone/>
              <a:defRPr sz="1894" b="1"/>
            </a:lvl6pPr>
            <a:lvl7pPr marL="3247868" indent="0">
              <a:buNone/>
              <a:defRPr sz="1894" b="1"/>
            </a:lvl7pPr>
            <a:lvl8pPr marL="3789179" indent="0">
              <a:buNone/>
              <a:defRPr sz="1894" b="1"/>
            </a:lvl8pPr>
            <a:lvl9pPr marL="4330490" indent="0">
              <a:buNone/>
              <a:defRPr sz="189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5750" y="2966080"/>
            <a:ext cx="4580222" cy="43626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81043" y="1990546"/>
            <a:ext cx="4602779" cy="975535"/>
          </a:xfrm>
        </p:spPr>
        <p:txBody>
          <a:bodyPr anchor="b"/>
          <a:lstStyle>
            <a:lvl1pPr marL="0" indent="0">
              <a:buNone/>
              <a:defRPr sz="2842" b="1"/>
            </a:lvl1pPr>
            <a:lvl2pPr marL="541312" indent="0">
              <a:buNone/>
              <a:defRPr sz="2368" b="1"/>
            </a:lvl2pPr>
            <a:lvl3pPr marL="1082623" indent="0">
              <a:buNone/>
              <a:defRPr sz="2131" b="1"/>
            </a:lvl3pPr>
            <a:lvl4pPr marL="1623934" indent="0">
              <a:buNone/>
              <a:defRPr sz="1894" b="1"/>
            </a:lvl4pPr>
            <a:lvl5pPr marL="2165245" indent="0">
              <a:buNone/>
              <a:defRPr sz="1894" b="1"/>
            </a:lvl5pPr>
            <a:lvl6pPr marL="2706557" indent="0">
              <a:buNone/>
              <a:defRPr sz="1894" b="1"/>
            </a:lvl6pPr>
            <a:lvl7pPr marL="3247868" indent="0">
              <a:buNone/>
              <a:defRPr sz="1894" b="1"/>
            </a:lvl7pPr>
            <a:lvl8pPr marL="3789179" indent="0">
              <a:buNone/>
              <a:defRPr sz="1894" b="1"/>
            </a:lvl8pPr>
            <a:lvl9pPr marL="4330490" indent="0">
              <a:buNone/>
              <a:defRPr sz="189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81043" y="2966080"/>
            <a:ext cx="4602779" cy="43626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15FCD-91C6-4097-8C7F-9FAD8A1136A3}" type="datetime1">
              <a:rPr lang="en-US" smtClean="0"/>
              <a:t>12/6/2023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8AA0-CA60-4A95-8ECD-8DA2471C43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885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003B6-625F-47C7-AAC0-164D0A3CA9B7}" type="datetime1">
              <a:rPr lang="en-US" smtClean="0"/>
              <a:t>12/6/2023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8AA0-CA60-4A95-8ECD-8DA2471C43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906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B62B5-1BE9-45B7-BD5B-7A67CE0DDB61}" type="datetime1">
              <a:rPr lang="en-US" smtClean="0"/>
              <a:t>12/6/2023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8AA0-CA60-4A95-8ECD-8DA2471C43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099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5749" y="541340"/>
            <a:ext cx="3491909" cy="1894681"/>
          </a:xfrm>
        </p:spPr>
        <p:txBody>
          <a:bodyPr anchor="b"/>
          <a:lstStyle>
            <a:lvl1pPr>
              <a:defRPr sz="378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2779" y="1169140"/>
            <a:ext cx="5481042" cy="5770508"/>
          </a:xfrm>
        </p:spPr>
        <p:txBody>
          <a:bodyPr/>
          <a:lstStyle>
            <a:lvl1pPr>
              <a:defRPr sz="3789"/>
            </a:lvl1pPr>
            <a:lvl2pPr>
              <a:defRPr sz="3315"/>
            </a:lvl2pPr>
            <a:lvl3pPr>
              <a:defRPr sz="2842"/>
            </a:lvl3pPr>
            <a:lvl4pPr>
              <a:defRPr sz="2368"/>
            </a:lvl4pPr>
            <a:lvl5pPr>
              <a:defRPr sz="2368"/>
            </a:lvl5pPr>
            <a:lvl6pPr>
              <a:defRPr sz="2368"/>
            </a:lvl6pPr>
            <a:lvl7pPr>
              <a:defRPr sz="2368"/>
            </a:lvl7pPr>
            <a:lvl8pPr>
              <a:defRPr sz="2368"/>
            </a:lvl8pPr>
            <a:lvl9pPr>
              <a:defRPr sz="236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5749" y="2436019"/>
            <a:ext cx="3491909" cy="4513026"/>
          </a:xfrm>
        </p:spPr>
        <p:txBody>
          <a:bodyPr/>
          <a:lstStyle>
            <a:lvl1pPr marL="0" indent="0">
              <a:buNone/>
              <a:defRPr sz="1894"/>
            </a:lvl1pPr>
            <a:lvl2pPr marL="541312" indent="0">
              <a:buNone/>
              <a:defRPr sz="1658"/>
            </a:lvl2pPr>
            <a:lvl3pPr marL="1082623" indent="0">
              <a:buNone/>
              <a:defRPr sz="1421"/>
            </a:lvl3pPr>
            <a:lvl4pPr marL="1623934" indent="0">
              <a:buNone/>
              <a:defRPr sz="1184"/>
            </a:lvl4pPr>
            <a:lvl5pPr marL="2165245" indent="0">
              <a:buNone/>
              <a:defRPr sz="1184"/>
            </a:lvl5pPr>
            <a:lvl6pPr marL="2706557" indent="0">
              <a:buNone/>
              <a:defRPr sz="1184"/>
            </a:lvl6pPr>
            <a:lvl7pPr marL="3247868" indent="0">
              <a:buNone/>
              <a:defRPr sz="1184"/>
            </a:lvl7pPr>
            <a:lvl8pPr marL="3789179" indent="0">
              <a:buNone/>
              <a:defRPr sz="1184"/>
            </a:lvl8pPr>
            <a:lvl9pPr marL="4330490" indent="0">
              <a:buNone/>
              <a:defRPr sz="118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95BC9-766D-4A41-8B82-F032AA9112E6}" type="datetime1">
              <a:rPr lang="en-US" smtClean="0"/>
              <a:t>12/6/2023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8AA0-CA60-4A95-8ECD-8DA2471C43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699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5749" y="541340"/>
            <a:ext cx="3491909" cy="1894681"/>
          </a:xfrm>
        </p:spPr>
        <p:txBody>
          <a:bodyPr anchor="b"/>
          <a:lstStyle>
            <a:lvl1pPr>
              <a:defRPr sz="378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602779" y="1169140"/>
            <a:ext cx="5481042" cy="5770508"/>
          </a:xfrm>
        </p:spPr>
        <p:txBody>
          <a:bodyPr anchor="t"/>
          <a:lstStyle>
            <a:lvl1pPr marL="0" indent="0">
              <a:buNone/>
              <a:defRPr sz="3789"/>
            </a:lvl1pPr>
            <a:lvl2pPr marL="541312" indent="0">
              <a:buNone/>
              <a:defRPr sz="3315"/>
            </a:lvl2pPr>
            <a:lvl3pPr marL="1082623" indent="0">
              <a:buNone/>
              <a:defRPr sz="2842"/>
            </a:lvl3pPr>
            <a:lvl4pPr marL="1623934" indent="0">
              <a:buNone/>
              <a:defRPr sz="2368"/>
            </a:lvl4pPr>
            <a:lvl5pPr marL="2165245" indent="0">
              <a:buNone/>
              <a:defRPr sz="2368"/>
            </a:lvl5pPr>
            <a:lvl6pPr marL="2706557" indent="0">
              <a:buNone/>
              <a:defRPr sz="2368"/>
            </a:lvl6pPr>
            <a:lvl7pPr marL="3247868" indent="0">
              <a:buNone/>
              <a:defRPr sz="2368"/>
            </a:lvl7pPr>
            <a:lvl8pPr marL="3789179" indent="0">
              <a:buNone/>
              <a:defRPr sz="2368"/>
            </a:lvl8pPr>
            <a:lvl9pPr marL="4330490" indent="0">
              <a:buNone/>
              <a:defRPr sz="2368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5749" y="2436019"/>
            <a:ext cx="3491909" cy="4513026"/>
          </a:xfrm>
        </p:spPr>
        <p:txBody>
          <a:bodyPr/>
          <a:lstStyle>
            <a:lvl1pPr marL="0" indent="0">
              <a:buNone/>
              <a:defRPr sz="1894"/>
            </a:lvl1pPr>
            <a:lvl2pPr marL="541312" indent="0">
              <a:buNone/>
              <a:defRPr sz="1658"/>
            </a:lvl2pPr>
            <a:lvl3pPr marL="1082623" indent="0">
              <a:buNone/>
              <a:defRPr sz="1421"/>
            </a:lvl3pPr>
            <a:lvl4pPr marL="1623934" indent="0">
              <a:buNone/>
              <a:defRPr sz="1184"/>
            </a:lvl4pPr>
            <a:lvl5pPr marL="2165245" indent="0">
              <a:buNone/>
              <a:defRPr sz="1184"/>
            </a:lvl5pPr>
            <a:lvl6pPr marL="2706557" indent="0">
              <a:buNone/>
              <a:defRPr sz="1184"/>
            </a:lvl6pPr>
            <a:lvl7pPr marL="3247868" indent="0">
              <a:buNone/>
              <a:defRPr sz="1184"/>
            </a:lvl7pPr>
            <a:lvl8pPr marL="3789179" indent="0">
              <a:buNone/>
              <a:defRPr sz="1184"/>
            </a:lvl8pPr>
            <a:lvl9pPr marL="4330490" indent="0">
              <a:buNone/>
              <a:defRPr sz="118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17A0D-B07F-4E64-A412-141AE73DB885}" type="datetime1">
              <a:rPr lang="en-US" smtClean="0"/>
              <a:t>12/6/2023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8AA0-CA60-4A95-8ECD-8DA2471C43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437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CDDCB-2BEB-42BB-8B64-8D0523E25064}" type="datetime1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8AA0-CA60-4A95-8ECD-8DA2471C43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327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47894" y="432318"/>
            <a:ext cx="2334518" cy="688137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4340" y="432318"/>
            <a:ext cx="6868220" cy="688137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9CDB7-E7CE-43DC-B29D-F9FA9C6A51CA}" type="datetime1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8AA0-CA60-4A95-8ECD-8DA2471C43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9878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826750" cy="81200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811451" y="2802703"/>
            <a:ext cx="9203293" cy="40542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24F34-6544-47A8-A706-D5D0CED83902}" type="datetime1">
              <a:rPr lang="en-US" smtClean="0"/>
              <a:t>12/6/2023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306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4340" y="432320"/>
            <a:ext cx="9338072" cy="1569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4340" y="2161593"/>
            <a:ext cx="9338072" cy="51521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4340" y="7526097"/>
            <a:ext cx="2436019" cy="4323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2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73FF56-0670-4F9E-91AB-4D2F78B0BC52}" type="datetime1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86362" y="7526097"/>
            <a:ext cx="3654028" cy="4323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2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46393" y="7526097"/>
            <a:ext cx="2436019" cy="4323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2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208AA0-CA60-4A95-8ECD-8DA2471C43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548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hf hdr="0" ftr="0" dt="0"/>
  <p:txStyles>
    <p:titleStyle>
      <a:lvl1pPr algn="l" defTabSz="1082623" rtl="0" eaLnBrk="1" latinLnBrk="0" hangingPunct="1">
        <a:lnSpc>
          <a:spcPct val="90000"/>
        </a:lnSpc>
        <a:spcBef>
          <a:spcPct val="0"/>
        </a:spcBef>
        <a:buNone/>
        <a:defRPr sz="520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0656" indent="-270656" algn="l" defTabSz="1082623" rtl="0" eaLnBrk="1" latinLnBrk="0" hangingPunct="1">
        <a:lnSpc>
          <a:spcPct val="90000"/>
        </a:lnSpc>
        <a:spcBef>
          <a:spcPts val="1184"/>
        </a:spcBef>
        <a:buFont typeface="Arial" panose="020B0604020202020204" pitchFamily="34" charset="0"/>
        <a:buChar char="•"/>
        <a:defRPr sz="3315" kern="1200">
          <a:solidFill>
            <a:schemeClr val="tx1"/>
          </a:solidFill>
          <a:latin typeface="+mn-lt"/>
          <a:ea typeface="+mn-ea"/>
          <a:cs typeface="+mn-cs"/>
        </a:defRPr>
      </a:lvl1pPr>
      <a:lvl2pPr marL="811967" indent="-270656" algn="l" defTabSz="1082623" rtl="0" eaLnBrk="1" latinLnBrk="0" hangingPunct="1">
        <a:lnSpc>
          <a:spcPct val="90000"/>
        </a:lnSpc>
        <a:spcBef>
          <a:spcPts val="592"/>
        </a:spcBef>
        <a:buFont typeface="Arial" panose="020B0604020202020204" pitchFamily="34" charset="0"/>
        <a:buChar char="•"/>
        <a:defRPr sz="2842" kern="1200">
          <a:solidFill>
            <a:schemeClr val="tx1"/>
          </a:solidFill>
          <a:latin typeface="+mn-lt"/>
          <a:ea typeface="+mn-ea"/>
          <a:cs typeface="+mn-cs"/>
        </a:defRPr>
      </a:lvl2pPr>
      <a:lvl3pPr marL="1353278" indent="-270656" algn="l" defTabSz="1082623" rtl="0" eaLnBrk="1" latinLnBrk="0" hangingPunct="1">
        <a:lnSpc>
          <a:spcPct val="90000"/>
        </a:lnSpc>
        <a:spcBef>
          <a:spcPts val="592"/>
        </a:spcBef>
        <a:buFont typeface="Arial" panose="020B0604020202020204" pitchFamily="34" charset="0"/>
        <a:buChar char="•"/>
        <a:defRPr sz="2368" kern="1200">
          <a:solidFill>
            <a:schemeClr val="tx1"/>
          </a:solidFill>
          <a:latin typeface="+mn-lt"/>
          <a:ea typeface="+mn-ea"/>
          <a:cs typeface="+mn-cs"/>
        </a:defRPr>
      </a:lvl3pPr>
      <a:lvl4pPr marL="1894590" indent="-270656" algn="l" defTabSz="1082623" rtl="0" eaLnBrk="1" latinLnBrk="0" hangingPunct="1">
        <a:lnSpc>
          <a:spcPct val="90000"/>
        </a:lnSpc>
        <a:spcBef>
          <a:spcPts val="592"/>
        </a:spcBef>
        <a:buFont typeface="Arial" panose="020B0604020202020204" pitchFamily="34" charset="0"/>
        <a:buChar char="•"/>
        <a:defRPr sz="2131" kern="1200">
          <a:solidFill>
            <a:schemeClr val="tx1"/>
          </a:solidFill>
          <a:latin typeface="+mn-lt"/>
          <a:ea typeface="+mn-ea"/>
          <a:cs typeface="+mn-cs"/>
        </a:defRPr>
      </a:lvl4pPr>
      <a:lvl5pPr marL="2435901" indent="-270656" algn="l" defTabSz="1082623" rtl="0" eaLnBrk="1" latinLnBrk="0" hangingPunct="1">
        <a:lnSpc>
          <a:spcPct val="90000"/>
        </a:lnSpc>
        <a:spcBef>
          <a:spcPts val="592"/>
        </a:spcBef>
        <a:buFont typeface="Arial" panose="020B0604020202020204" pitchFamily="34" charset="0"/>
        <a:buChar char="•"/>
        <a:defRPr sz="2131" kern="1200">
          <a:solidFill>
            <a:schemeClr val="tx1"/>
          </a:solidFill>
          <a:latin typeface="+mn-lt"/>
          <a:ea typeface="+mn-ea"/>
          <a:cs typeface="+mn-cs"/>
        </a:defRPr>
      </a:lvl5pPr>
      <a:lvl6pPr marL="2977211" indent="-270656" algn="l" defTabSz="1082623" rtl="0" eaLnBrk="1" latinLnBrk="0" hangingPunct="1">
        <a:lnSpc>
          <a:spcPct val="90000"/>
        </a:lnSpc>
        <a:spcBef>
          <a:spcPts val="592"/>
        </a:spcBef>
        <a:buFont typeface="Arial" panose="020B0604020202020204" pitchFamily="34" charset="0"/>
        <a:buChar char="•"/>
        <a:defRPr sz="2131" kern="1200">
          <a:solidFill>
            <a:schemeClr val="tx1"/>
          </a:solidFill>
          <a:latin typeface="+mn-lt"/>
          <a:ea typeface="+mn-ea"/>
          <a:cs typeface="+mn-cs"/>
        </a:defRPr>
      </a:lvl6pPr>
      <a:lvl7pPr marL="3518523" indent="-270656" algn="l" defTabSz="1082623" rtl="0" eaLnBrk="1" latinLnBrk="0" hangingPunct="1">
        <a:lnSpc>
          <a:spcPct val="90000"/>
        </a:lnSpc>
        <a:spcBef>
          <a:spcPts val="592"/>
        </a:spcBef>
        <a:buFont typeface="Arial" panose="020B0604020202020204" pitchFamily="34" charset="0"/>
        <a:buChar char="•"/>
        <a:defRPr sz="2131" kern="1200">
          <a:solidFill>
            <a:schemeClr val="tx1"/>
          </a:solidFill>
          <a:latin typeface="+mn-lt"/>
          <a:ea typeface="+mn-ea"/>
          <a:cs typeface="+mn-cs"/>
        </a:defRPr>
      </a:lvl7pPr>
      <a:lvl8pPr marL="4059835" indent="-270656" algn="l" defTabSz="1082623" rtl="0" eaLnBrk="1" latinLnBrk="0" hangingPunct="1">
        <a:lnSpc>
          <a:spcPct val="90000"/>
        </a:lnSpc>
        <a:spcBef>
          <a:spcPts val="592"/>
        </a:spcBef>
        <a:buFont typeface="Arial" panose="020B0604020202020204" pitchFamily="34" charset="0"/>
        <a:buChar char="•"/>
        <a:defRPr sz="2131" kern="1200">
          <a:solidFill>
            <a:schemeClr val="tx1"/>
          </a:solidFill>
          <a:latin typeface="+mn-lt"/>
          <a:ea typeface="+mn-ea"/>
          <a:cs typeface="+mn-cs"/>
        </a:defRPr>
      </a:lvl8pPr>
      <a:lvl9pPr marL="4601146" indent="-270656" algn="l" defTabSz="1082623" rtl="0" eaLnBrk="1" latinLnBrk="0" hangingPunct="1">
        <a:lnSpc>
          <a:spcPct val="90000"/>
        </a:lnSpc>
        <a:spcBef>
          <a:spcPts val="592"/>
        </a:spcBef>
        <a:buFont typeface="Arial" panose="020B0604020202020204" pitchFamily="34" charset="0"/>
        <a:buChar char="•"/>
        <a:defRPr sz="213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82623" rtl="0" eaLnBrk="1" latinLnBrk="0" hangingPunct="1">
        <a:defRPr sz="2131" kern="1200">
          <a:solidFill>
            <a:schemeClr val="tx1"/>
          </a:solidFill>
          <a:latin typeface="+mn-lt"/>
          <a:ea typeface="+mn-ea"/>
          <a:cs typeface="+mn-cs"/>
        </a:defRPr>
      </a:lvl1pPr>
      <a:lvl2pPr marL="541312" algn="l" defTabSz="1082623" rtl="0" eaLnBrk="1" latinLnBrk="0" hangingPunct="1">
        <a:defRPr sz="2131" kern="1200">
          <a:solidFill>
            <a:schemeClr val="tx1"/>
          </a:solidFill>
          <a:latin typeface="+mn-lt"/>
          <a:ea typeface="+mn-ea"/>
          <a:cs typeface="+mn-cs"/>
        </a:defRPr>
      </a:lvl2pPr>
      <a:lvl3pPr marL="1082623" algn="l" defTabSz="1082623" rtl="0" eaLnBrk="1" latinLnBrk="0" hangingPunct="1">
        <a:defRPr sz="2131" kern="1200">
          <a:solidFill>
            <a:schemeClr val="tx1"/>
          </a:solidFill>
          <a:latin typeface="+mn-lt"/>
          <a:ea typeface="+mn-ea"/>
          <a:cs typeface="+mn-cs"/>
        </a:defRPr>
      </a:lvl3pPr>
      <a:lvl4pPr marL="1623934" algn="l" defTabSz="1082623" rtl="0" eaLnBrk="1" latinLnBrk="0" hangingPunct="1">
        <a:defRPr sz="2131" kern="1200">
          <a:solidFill>
            <a:schemeClr val="tx1"/>
          </a:solidFill>
          <a:latin typeface="+mn-lt"/>
          <a:ea typeface="+mn-ea"/>
          <a:cs typeface="+mn-cs"/>
        </a:defRPr>
      </a:lvl4pPr>
      <a:lvl5pPr marL="2165245" algn="l" defTabSz="1082623" rtl="0" eaLnBrk="1" latinLnBrk="0" hangingPunct="1">
        <a:defRPr sz="2131" kern="1200">
          <a:solidFill>
            <a:schemeClr val="tx1"/>
          </a:solidFill>
          <a:latin typeface="+mn-lt"/>
          <a:ea typeface="+mn-ea"/>
          <a:cs typeface="+mn-cs"/>
        </a:defRPr>
      </a:lvl5pPr>
      <a:lvl6pPr marL="2706557" algn="l" defTabSz="1082623" rtl="0" eaLnBrk="1" latinLnBrk="0" hangingPunct="1">
        <a:defRPr sz="2131" kern="1200">
          <a:solidFill>
            <a:schemeClr val="tx1"/>
          </a:solidFill>
          <a:latin typeface="+mn-lt"/>
          <a:ea typeface="+mn-ea"/>
          <a:cs typeface="+mn-cs"/>
        </a:defRPr>
      </a:lvl6pPr>
      <a:lvl7pPr marL="3247868" algn="l" defTabSz="1082623" rtl="0" eaLnBrk="1" latinLnBrk="0" hangingPunct="1">
        <a:defRPr sz="2131" kern="1200">
          <a:solidFill>
            <a:schemeClr val="tx1"/>
          </a:solidFill>
          <a:latin typeface="+mn-lt"/>
          <a:ea typeface="+mn-ea"/>
          <a:cs typeface="+mn-cs"/>
        </a:defRPr>
      </a:lvl7pPr>
      <a:lvl8pPr marL="3789179" algn="l" defTabSz="1082623" rtl="0" eaLnBrk="1" latinLnBrk="0" hangingPunct="1">
        <a:defRPr sz="2131" kern="1200">
          <a:solidFill>
            <a:schemeClr val="tx1"/>
          </a:solidFill>
          <a:latin typeface="+mn-lt"/>
          <a:ea typeface="+mn-ea"/>
          <a:cs typeface="+mn-cs"/>
        </a:defRPr>
      </a:lvl8pPr>
      <a:lvl9pPr marL="4330490" algn="l" defTabSz="1082623" rtl="0" eaLnBrk="1" latinLnBrk="0" hangingPunct="1">
        <a:defRPr sz="213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jpe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3.png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3.jpeg"/><Relationship Id="rId5" Type="http://schemas.openxmlformats.org/officeDocument/2006/relationships/image" Target="../media/image5.png"/><Relationship Id="rId10" Type="http://schemas.openxmlformats.org/officeDocument/2006/relationships/image" Target="../media/image12.jpeg"/><Relationship Id="rId4" Type="http://schemas.openxmlformats.org/officeDocument/2006/relationships/image" Target="../media/image4.png"/><Relationship Id="rId9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6.png"/><Relationship Id="rId7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tiff"/><Relationship Id="rId4" Type="http://schemas.openxmlformats.org/officeDocument/2006/relationships/image" Target="../media/image17.png"/><Relationship Id="rId9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8.jpe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.tiff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016" y="1350503"/>
            <a:ext cx="10597951" cy="244827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br>
              <a:rPr lang="en-US" sz="284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</a:br>
            <a:br>
              <a:rPr lang="en-US" sz="284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</a:br>
            <a:br>
              <a:rPr lang="en-US" sz="284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</a:br>
            <a:br>
              <a:rPr lang="en-US" sz="284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</a:br>
            <a:r>
              <a:rPr lang="lo-LA" sz="284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ໂຄງການເສີມສ້າງຄວາມເຂັ້ມແຂງ</a:t>
            </a:r>
            <a:r>
              <a:rPr lang="en-US" sz="284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​</a:t>
            </a:r>
            <a:r>
              <a:rPr lang="en-US" sz="2842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ໃນ</a:t>
            </a:r>
            <a:r>
              <a:rPr lang="en-US" sz="284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​</a:t>
            </a:r>
            <a:r>
              <a:rPr lang="en-US" sz="2842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ການ</a:t>
            </a:r>
            <a:r>
              <a:rPr lang="en-US" sz="284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​​</a:t>
            </a:r>
            <a:r>
              <a:rPr lang="en-US" sz="2842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ຈັດ</a:t>
            </a:r>
            <a:r>
              <a:rPr lang="en-US" sz="284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​</a:t>
            </a:r>
            <a:r>
              <a:rPr lang="en-US" sz="2842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ຕັ້ງ</a:t>
            </a:r>
            <a:r>
              <a:rPr lang="en-US" sz="284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​</a:t>
            </a:r>
            <a:r>
              <a:rPr lang="en-US" sz="2842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ປະ</a:t>
            </a:r>
            <a:r>
              <a:rPr lang="en-US" sz="284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​</a:t>
            </a:r>
            <a:r>
              <a:rPr lang="en-US" sz="2842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ຕິ</a:t>
            </a:r>
            <a:r>
              <a:rPr lang="en-US" sz="284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​</a:t>
            </a:r>
            <a:r>
              <a:rPr lang="en-US" sz="2842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ບັດ</a:t>
            </a:r>
            <a:r>
              <a:rPr lang="en-US" sz="284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​</a:t>
            </a:r>
            <a:r>
              <a:rPr lang="en-US" sz="2842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ວຽກ</a:t>
            </a:r>
            <a:r>
              <a:rPr lang="en-US" sz="284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​</a:t>
            </a:r>
            <a:r>
              <a:rPr lang="en-US" sz="2842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ງານໂພ</a:t>
            </a:r>
            <a:r>
              <a:rPr lang="en-US" sz="284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​</a:t>
            </a:r>
            <a:r>
              <a:rPr lang="en-US" sz="2842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ຊະ</a:t>
            </a:r>
            <a:r>
              <a:rPr lang="en-US" sz="284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​</a:t>
            </a:r>
            <a:r>
              <a:rPr lang="en-US" sz="2842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ນາ</a:t>
            </a:r>
            <a:r>
              <a:rPr lang="en-US" sz="284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​</a:t>
            </a:r>
            <a:r>
              <a:rPr lang="en-US" sz="2842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ການ</a:t>
            </a:r>
            <a:r>
              <a:rPr lang="en-US" sz="284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​</a:t>
            </a:r>
            <a:r>
              <a:rPr lang="lo-LA" sz="284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  </a:t>
            </a:r>
            <a:br>
              <a:rPr lang="en-US" sz="284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</a:br>
            <a:r>
              <a:rPr lang="en-US" sz="2842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ຕາມ</a:t>
            </a:r>
            <a:r>
              <a:rPr lang="lo-LA" sz="284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ແຜນ</a:t>
            </a:r>
            <a:r>
              <a:rPr lang="en-US" sz="2842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ຍຸດ</a:t>
            </a:r>
            <a:r>
              <a:rPr lang="en-US" sz="284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​</a:t>
            </a:r>
            <a:r>
              <a:rPr lang="en-US" sz="2842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ທະ</a:t>
            </a:r>
            <a:r>
              <a:rPr lang="en-US" sz="284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​</a:t>
            </a:r>
            <a:r>
              <a:rPr lang="en-US" sz="2842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ສາດ</a:t>
            </a:r>
            <a:r>
              <a:rPr lang="en-US" sz="284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​</a:t>
            </a:r>
            <a:r>
              <a:rPr lang="en-US" sz="2842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ແຫ່ງ</a:t>
            </a:r>
            <a:r>
              <a:rPr lang="en-US" sz="284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​</a:t>
            </a:r>
            <a:r>
              <a:rPr lang="en-US" sz="2842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ຊາດ</a:t>
            </a:r>
            <a:r>
              <a:rPr lang="lo-LA" sz="284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 (ທັນວາ 2021-ມິນາ 2024)</a:t>
            </a:r>
            <a:br>
              <a:rPr lang="en-US" sz="284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</a:br>
            <a:br>
              <a:rPr lang="en-US" sz="284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</a:br>
            <a:r>
              <a:rPr lang="en-US" sz="284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Phetsarath OT" pitchFamily="2" charset="0"/>
              </a:rPr>
              <a:t>Strengthening on the Implementation of the Lao National Nutrition Strategy (SILANNS)-</a:t>
            </a:r>
            <a:r>
              <a:rPr lang="en-US" sz="2842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Phetsarath OT" pitchFamily="2" charset="0"/>
              </a:rPr>
              <a:t>ProCSpiNut</a:t>
            </a:r>
            <a:r>
              <a:rPr lang="lo-LA" sz="284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Phetsarath OT" pitchFamily="2" charset="0"/>
              </a:rPr>
              <a:t> </a:t>
            </a:r>
            <a:endParaRPr lang="en-US" sz="1658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itchFamily="2" charset="0"/>
              <a:cs typeface="Phetsarath OT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87923" y="4856960"/>
            <a:ext cx="7650903" cy="792088"/>
          </a:xfrm>
          <a:prstGeom prst="rect">
            <a:avLst/>
          </a:prstGeom>
        </p:spPr>
        <p:txBody>
          <a:bodyPr vert="horz" lIns="108267" tIns="54134" rIns="108267" bIns="54134" rtlCol="0" anchor="t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ຮ່ວມໃຫ</a:t>
            </a:r>
            <a:r>
              <a:rPr lang="en-US" sz="2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້</a:t>
            </a:r>
            <a:r>
              <a:rPr lang="lo-LA" sz="2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ທຶນໂດຍ</a:t>
            </a:r>
            <a:r>
              <a:rPr lang="en-US" sz="2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:</a:t>
            </a:r>
          </a:p>
          <a:p>
            <a:pPr algn="ctr"/>
            <a:r>
              <a:rPr lang="en-US" sz="2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​</a:t>
            </a:r>
            <a:r>
              <a:rPr lang="en-US" sz="2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ສະ</a:t>
            </a:r>
            <a:r>
              <a:rPr lang="en-US" sz="2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​</a:t>
            </a:r>
            <a:r>
              <a:rPr lang="en-US" sz="2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ຫະ</a:t>
            </a:r>
            <a:r>
              <a:rPr lang="en-US" sz="2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​</a:t>
            </a:r>
            <a:r>
              <a:rPr lang="en-US" sz="2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ພາບ</a:t>
            </a:r>
            <a:r>
              <a:rPr lang="en-US" sz="2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​</a:t>
            </a:r>
            <a:r>
              <a:rPr lang="en-US" sz="2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ເອີ</a:t>
            </a:r>
            <a:r>
              <a:rPr lang="en-US" sz="2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​</a:t>
            </a:r>
            <a:r>
              <a:rPr lang="en-US" sz="2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ຣົບ</a:t>
            </a:r>
            <a:r>
              <a:rPr lang="en-US" sz="2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 </a:t>
            </a:r>
            <a:r>
              <a:rPr lang="lo-LA" sz="2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ແ</a:t>
            </a:r>
            <a:r>
              <a:rPr lang="en-US" sz="2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ລ</a:t>
            </a:r>
            <a:r>
              <a:rPr lang="lo-LA" sz="2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ະ</a:t>
            </a:r>
            <a:r>
              <a:rPr lang="en-US" sz="2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ລັດ</a:t>
            </a:r>
            <a:r>
              <a:rPr lang="en-US" sz="2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​</a:t>
            </a:r>
            <a:r>
              <a:rPr lang="en-US" sz="2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ຖະ</a:t>
            </a:r>
            <a:r>
              <a:rPr lang="en-US" sz="2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​</a:t>
            </a:r>
            <a:r>
              <a:rPr lang="en-US" sz="2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ບານ</a:t>
            </a:r>
            <a:r>
              <a:rPr lang="en-US" sz="2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​</a:t>
            </a:r>
            <a:r>
              <a:rPr lang="lo-LA" sz="2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ແ</a:t>
            </a:r>
            <a:r>
              <a:rPr lang="en-US" sz="2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ຫ</a:t>
            </a:r>
            <a:r>
              <a:rPr lang="lo-LA" sz="2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່</a:t>
            </a:r>
            <a:r>
              <a:rPr lang="en-US" sz="2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ງ​</a:t>
            </a:r>
            <a:r>
              <a:rPr lang="lo-LA" sz="2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ປ</a:t>
            </a:r>
            <a:r>
              <a:rPr lang="en-US" sz="2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ະ​</a:t>
            </a:r>
            <a:r>
              <a:rPr lang="lo-LA" sz="2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ເ</a:t>
            </a:r>
            <a:r>
              <a:rPr lang="en-US" sz="2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ທ</a:t>
            </a:r>
            <a:r>
              <a:rPr lang="lo-LA" sz="2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ດລ</a:t>
            </a:r>
            <a:r>
              <a:rPr lang="en-US" sz="2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ຸ</a:t>
            </a:r>
            <a:r>
              <a:rPr lang="lo-LA" sz="2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ກ</a:t>
            </a:r>
            <a:r>
              <a:rPr lang="en-US" sz="2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​</a:t>
            </a:r>
            <a:r>
              <a:rPr lang="lo-LA" sz="2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ຊ</a:t>
            </a:r>
            <a:r>
              <a:rPr lang="en-US" sz="2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ຳ​</a:t>
            </a:r>
            <a:r>
              <a:rPr lang="lo-LA" sz="2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ບ</a:t>
            </a:r>
            <a:r>
              <a:rPr lang="en-US" sz="2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ວ</a:t>
            </a:r>
            <a:r>
              <a:rPr lang="lo-LA" sz="2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ກ</a:t>
            </a:r>
            <a:r>
              <a:rPr lang="en-GB" sz="2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 </a:t>
            </a:r>
            <a:endParaRPr lang="en-US" sz="2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itchFamily="2" charset="0"/>
              <a:cs typeface="Phetsarath OT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71CE73-EA23-AA45-2CBC-E276FBA9AD8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096" b="3618"/>
          <a:stretch/>
        </p:blipFill>
        <p:spPr bwMode="auto">
          <a:xfrm>
            <a:off x="5673749" y="114593"/>
            <a:ext cx="1338804" cy="710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23800E2-8C86-745D-41F1-A9633B91F26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31" t="18400" r="8264" b="14770"/>
          <a:stretch/>
        </p:blipFill>
        <p:spPr bwMode="auto">
          <a:xfrm>
            <a:off x="3217366" y="152816"/>
            <a:ext cx="1758487" cy="6796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58BDCE9-3B70-1318-2A80-2A252F5FB9F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9061" y="166391"/>
            <a:ext cx="644165" cy="6066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F515BCF-0F3A-EB4C-254A-DEA3BDAE28F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2102" y="112781"/>
            <a:ext cx="667268" cy="61930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4DA3580-60DF-C357-9099-DD7122A5535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83" y="181866"/>
            <a:ext cx="2599417" cy="6216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95EE90-9745-53A3-7DFF-A7B62428D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8AA0-CA60-4A95-8ECD-8DA2471C43DE}" type="slidenum">
              <a:rPr lang="en-US" smtClean="0"/>
              <a:t>1</a:t>
            </a:fld>
            <a:endParaRPr lang="en-US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820B309-D2FB-89D1-99F2-ABAECACEF25B}"/>
              </a:ext>
            </a:extLst>
          </p:cNvPr>
          <p:cNvSpPr txBox="1">
            <a:spLocks/>
          </p:cNvSpPr>
          <p:nvPr/>
        </p:nvSpPr>
        <p:spPr>
          <a:xfrm>
            <a:off x="1524943" y="6936839"/>
            <a:ext cx="7650903" cy="792088"/>
          </a:xfrm>
          <a:prstGeom prst="rect">
            <a:avLst/>
          </a:prstGeom>
        </p:spPr>
        <p:txBody>
          <a:bodyPr vert="horz" lIns="108267" tIns="54134" rIns="108267" bIns="54134" rtlCol="0" anchor="t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o-LA" sz="2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ນຳສະເໜີໂດຍ</a:t>
            </a:r>
            <a:r>
              <a:rPr lang="en-US" sz="2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:</a:t>
            </a:r>
          </a:p>
          <a:p>
            <a:pPr algn="ctr"/>
            <a:r>
              <a:rPr lang="en-US" sz="2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​</a:t>
            </a:r>
            <a:r>
              <a:rPr lang="lo-LA" sz="2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ອົງການແຄຣິຕັສ ລ</a:t>
            </a:r>
            <a:r>
              <a:rPr lang="en-US" sz="2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ຸ</a:t>
            </a:r>
            <a:r>
              <a:rPr lang="lo-LA" sz="2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ກ</a:t>
            </a:r>
            <a:r>
              <a:rPr lang="en-US" sz="2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​</a:t>
            </a:r>
            <a:r>
              <a:rPr lang="lo-LA" sz="2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ຊ</a:t>
            </a:r>
            <a:r>
              <a:rPr lang="en-US" sz="2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ຳ​</a:t>
            </a:r>
            <a:r>
              <a:rPr lang="lo-LA" sz="2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ບ</a:t>
            </a:r>
            <a:r>
              <a:rPr lang="en-US" sz="2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ວ</a:t>
            </a:r>
            <a:r>
              <a:rPr lang="lo-LA" sz="2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ກ</a:t>
            </a:r>
            <a:r>
              <a:rPr lang="en-GB" sz="2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 </a:t>
            </a:r>
            <a:r>
              <a:rPr lang="lo-LA" sz="2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ປະຈຳລາວ</a:t>
            </a:r>
            <a:endParaRPr lang="en-US" sz="2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itchFamily="2" charset="0"/>
              <a:cs typeface="Phetsarath O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6032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Content Placeholder 4">
            <a:extLst>
              <a:ext uri="{FF2B5EF4-FFF2-40B4-BE49-F238E27FC236}">
                <a16:creationId xmlns:a16="http://schemas.microsoft.com/office/drawing/2014/main" id="{7F09BC9C-A557-8DFC-A897-5A27F8082D8B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923" b="5434"/>
          <a:stretch>
            <a:fillRect/>
          </a:stretch>
        </p:blipFill>
        <p:spPr bwMode="auto">
          <a:xfrm>
            <a:off x="3915408" y="774651"/>
            <a:ext cx="6434895" cy="7289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8">
            <a:extLst>
              <a:ext uri="{FF2B5EF4-FFF2-40B4-BE49-F238E27FC236}">
                <a16:creationId xmlns:a16="http://schemas.microsoft.com/office/drawing/2014/main" id="{2C9B1032-59E6-6CFA-6181-E060D9D0CB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639" y="5860795"/>
            <a:ext cx="3576354" cy="819423"/>
          </a:xfrm>
          <a:prstGeom prst="rect">
            <a:avLst/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108267" tIns="54134" rIns="108267" bIns="54134" numCol="1" anchor="ctr" anchorCtr="0" compatLnSpc="1">
            <a:prstTxWarp prst="textNoShape">
              <a:avLst/>
            </a:prstTxWarp>
          </a:bodyPr>
          <a:lstStyle/>
          <a:p>
            <a:pPr algn="ctr" defTabSz="10826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Phetsarath OT" panose="02000500000000000000" pitchFamily="2" charset="2"/>
                <a:cs typeface="Times New Roman" panose="02020603050405020304" pitchFamily="18" charset="0"/>
              </a:rPr>
              <a:t>13</a:t>
            </a:r>
            <a:r>
              <a:rPr lang="lo-LA" altLang="en-US" sz="2400" dirty="0">
                <a:solidFill>
                  <a:srgbClr val="0070C0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 ບ້ານ</a:t>
            </a:r>
            <a:r>
              <a:rPr lang="en-US" altLang="en-US" sz="2400" dirty="0">
                <a:solidFill>
                  <a:srgbClr val="0070C0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 </a:t>
            </a:r>
            <a:r>
              <a:rPr lang="en-US" altLang="en-US" sz="2400" dirty="0">
                <a:solidFill>
                  <a:srgbClr val="0070C0"/>
                </a:solidFill>
                <a:cs typeface="Phetsarath OT" pitchFamily="2" charset="0"/>
              </a:rPr>
              <a:t>-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lo-LA" sz="2400" dirty="0">
                <a:solidFill>
                  <a:srgbClr val="0070C0"/>
                </a:solidFill>
                <a:latin typeface="Times New Roman" panose="02020603050405020304" pitchFamily="18" charset="0"/>
                <a:cs typeface="Phetsarath OT" pitchFamily="2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cs typeface="Phetsarath OT" pitchFamily="2" charset="0"/>
              </a:rPr>
              <a:t>ໂຮງ</a:t>
            </a:r>
            <a:r>
              <a:rPr lang="en-US" sz="2400" dirty="0">
                <a:solidFill>
                  <a:srgbClr val="0070C0"/>
                </a:solidFill>
                <a:cs typeface="Phetsarath OT" pitchFamily="2" charset="0"/>
              </a:rPr>
              <a:t>​</a:t>
            </a:r>
            <a:r>
              <a:rPr lang="en-US" sz="2400" dirty="0" err="1">
                <a:solidFill>
                  <a:srgbClr val="0070C0"/>
                </a:solidFill>
                <a:cs typeface="Phetsarath OT" pitchFamily="2" charset="0"/>
              </a:rPr>
              <a:t>ໝໍ</a:t>
            </a:r>
            <a:r>
              <a:rPr lang="en-US" sz="2400" dirty="0">
                <a:solidFill>
                  <a:srgbClr val="0070C0"/>
                </a:solidFill>
                <a:cs typeface="Phetsarath OT" pitchFamily="2" charset="0"/>
              </a:rPr>
              <a:t>​</a:t>
            </a:r>
            <a:r>
              <a:rPr lang="en-US" sz="2400" dirty="0" err="1">
                <a:solidFill>
                  <a:srgbClr val="0070C0"/>
                </a:solidFill>
                <a:cs typeface="Phetsarath OT" pitchFamily="2" charset="0"/>
              </a:rPr>
              <a:t>ນ້ອຍ</a:t>
            </a:r>
            <a:r>
              <a:rPr lang="en-US" sz="2400" dirty="0">
                <a:solidFill>
                  <a:srgbClr val="0070C0"/>
                </a:solidFill>
                <a:cs typeface="Phetsarath OT" pitchFamily="2" charset="0"/>
              </a:rPr>
              <a:t> </a:t>
            </a:r>
          </a:p>
          <a:p>
            <a:pPr algn="ctr" defTabSz="10826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lo-LA" altLang="en-US" sz="2400" dirty="0">
                <a:solidFill>
                  <a:srgbClr val="0070C0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ເມືອງ​ທຸ​ລ​ະ​ຄົມ</a:t>
            </a:r>
            <a:r>
              <a:rPr lang="en-US" altLang="en-US" sz="2400" dirty="0">
                <a:solidFill>
                  <a:srgbClr val="0070C0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 - </a:t>
            </a:r>
            <a:r>
              <a:rPr lang="lo-LA" altLang="en-US" sz="2400" dirty="0">
                <a:solidFill>
                  <a:srgbClr val="0070C0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ແຂວ​ງວຽງ​ຈັນ</a:t>
            </a:r>
            <a:endParaRPr lang="en-US" altLang="en-US" sz="2400" dirty="0">
              <a:solidFill>
                <a:srgbClr val="0070C0"/>
              </a:solidFill>
              <a:latin typeface="Phetsarath OT" panose="02000500000000000000" pitchFamily="2" charset="2"/>
              <a:ea typeface="Phetsarath OT" panose="02000500000000000000" pitchFamily="2" charset="2"/>
              <a:cs typeface="Phetsarath OT" panose="02000500000000000000" pitchFamily="2" charset="2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2BF810F-793E-221E-C453-444507A348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2581" y="2757511"/>
            <a:ext cx="2376264" cy="1112867"/>
          </a:xfrm>
          <a:prstGeom prst="rect">
            <a:avLst/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108267" tIns="54134" rIns="108267" bIns="54134" numCol="1" anchor="ctr" anchorCtr="0" compatLnSpc="1">
            <a:prstTxWarp prst="textNoShape">
              <a:avLst/>
            </a:prstTxWarp>
          </a:bodyPr>
          <a:lstStyle/>
          <a:p>
            <a:pPr algn="ctr" defTabSz="10826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>
                <a:solidFill>
                  <a:srgbClr val="0070C0"/>
                </a:solidFill>
                <a:latin typeface="Times New Roman" panose="02020603050405020304" pitchFamily="18" charset="0"/>
                <a:ea typeface="Phetsarath OT" panose="02000500000000000000" pitchFamily="2" charset="2"/>
                <a:cs typeface="Times New Roman" panose="02020603050405020304" pitchFamily="18" charset="0"/>
              </a:rPr>
              <a:t>17</a:t>
            </a:r>
            <a:r>
              <a:rPr lang="lo-LA" altLang="en-US" b="1" dirty="0">
                <a:solidFill>
                  <a:srgbClr val="0070C0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 ບ້ານ</a:t>
            </a:r>
            <a:r>
              <a:rPr lang="en-US" altLang="en-US" b="1" dirty="0">
                <a:solidFill>
                  <a:srgbClr val="0070C0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 - </a:t>
            </a:r>
            <a:r>
              <a:rPr lang="en-US" altLang="en-US" b="1" dirty="0">
                <a:solidFill>
                  <a:srgbClr val="0070C0"/>
                </a:solidFill>
                <a:latin typeface="Times New Roman" panose="02020603050405020304" pitchFamily="18" charset="0"/>
                <a:ea typeface="Phetsarath OT" panose="02000500000000000000" pitchFamily="2" charset="2"/>
                <a:cs typeface="Times New Roman" panose="02020603050405020304" pitchFamily="18" charset="0"/>
              </a:rPr>
              <a:t>4</a:t>
            </a:r>
            <a:r>
              <a:rPr lang="en-US" altLang="en-US" b="1" dirty="0">
                <a:solidFill>
                  <a:srgbClr val="0070C0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 </a:t>
            </a:r>
            <a:r>
              <a:rPr lang="en-US" altLang="en-US" b="1" dirty="0" err="1">
                <a:solidFill>
                  <a:srgbClr val="0070C0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ໂຮງ</a:t>
            </a:r>
            <a:r>
              <a:rPr lang="en-US" altLang="en-US" b="1" dirty="0">
                <a:solidFill>
                  <a:srgbClr val="0070C0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altLang="en-US" b="1" dirty="0" err="1">
                <a:solidFill>
                  <a:srgbClr val="0070C0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ໝໍນ້ອຍ</a:t>
            </a:r>
            <a:endParaRPr lang="en-US" altLang="en-US" b="1" dirty="0">
              <a:solidFill>
                <a:srgbClr val="0070C0"/>
              </a:solidFill>
              <a:latin typeface="Phetsarath OT" panose="02000500000000000000" pitchFamily="2" charset="2"/>
              <a:ea typeface="Phetsarath OT" panose="02000500000000000000" pitchFamily="2" charset="2"/>
              <a:cs typeface="Phetsarath OT" panose="02000500000000000000" pitchFamily="2" charset="2"/>
            </a:endParaRPr>
          </a:p>
          <a:p>
            <a:pPr algn="ctr" defTabSz="10826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>
                <a:solidFill>
                  <a:srgbClr val="0070C0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 </a:t>
            </a:r>
            <a:r>
              <a:rPr lang="lo-LA" altLang="en-US" b="1" dirty="0">
                <a:solidFill>
                  <a:srgbClr val="0070C0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ເມືອງ​ຜາ​ໄຊ</a:t>
            </a:r>
            <a:r>
              <a:rPr lang="en-US" altLang="en-US" b="1" dirty="0">
                <a:solidFill>
                  <a:srgbClr val="0070C0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 - </a:t>
            </a:r>
            <a:r>
              <a:rPr lang="lo-LA" altLang="en-US" b="1" dirty="0">
                <a:solidFill>
                  <a:srgbClr val="0070C0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ແຂວ​ງ​ຊຽງ​ຂວາງ</a:t>
            </a:r>
            <a:endParaRPr lang="en-US" altLang="en-US" b="1" dirty="0">
              <a:solidFill>
                <a:srgbClr val="0070C0"/>
              </a:solidFill>
              <a:latin typeface="Phetsarath OT" panose="02000500000000000000" pitchFamily="2" charset="2"/>
              <a:ea typeface="Phetsarath OT" panose="02000500000000000000" pitchFamily="2" charset="2"/>
              <a:cs typeface="Phetsarath OT" panose="02000500000000000000" pitchFamily="2" charset="2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D75BBCCF-A544-9DC6-5D9B-F8D55070FB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5098" y="6962592"/>
            <a:ext cx="4246549" cy="819423"/>
          </a:xfrm>
          <a:prstGeom prst="rect">
            <a:avLst/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108267" tIns="54134" rIns="108267" bIns="54134" numCol="1" anchor="ctr" anchorCtr="0" compatLnSpc="1">
            <a:prstTxWarp prst="textNoShape">
              <a:avLst/>
            </a:prstTxWarp>
          </a:bodyPr>
          <a:lstStyle/>
          <a:p>
            <a:pPr algn="ctr" defTabSz="10826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Phetsarath OT" panose="02000500000000000000" pitchFamily="2" charset="2"/>
                <a:cs typeface="Times New Roman" panose="02020603050405020304" pitchFamily="18" charset="0"/>
              </a:rPr>
              <a:t>17</a:t>
            </a:r>
            <a:r>
              <a:rPr lang="lo-LA" altLang="en-US" sz="2400" dirty="0">
                <a:solidFill>
                  <a:srgbClr val="0070C0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 ບ້ານ</a:t>
            </a:r>
            <a:r>
              <a:rPr lang="en-US" altLang="en-US" sz="2400" dirty="0">
                <a:solidFill>
                  <a:srgbClr val="0070C0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 - </a:t>
            </a:r>
            <a:r>
              <a:rPr lang="en-US" altLang="en-US" sz="2400" dirty="0">
                <a:solidFill>
                  <a:srgbClr val="0070C0"/>
                </a:solidFill>
                <a:latin typeface="Times New Roman" panose="02020603050405020304" pitchFamily="18" charset="0"/>
                <a:ea typeface="Phetsarath OT" panose="02000500000000000000" pitchFamily="2" charset="2"/>
                <a:cs typeface="Times New Roman" panose="02020603050405020304" pitchFamily="18" charset="0"/>
              </a:rPr>
              <a:t>3</a:t>
            </a:r>
            <a:r>
              <a:rPr lang="en-US" altLang="en-US" sz="2400" dirty="0">
                <a:solidFill>
                  <a:srgbClr val="0070C0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 </a:t>
            </a:r>
            <a:r>
              <a:rPr lang="en-US" altLang="en-US" sz="2400" dirty="0" err="1">
                <a:solidFill>
                  <a:srgbClr val="0070C0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ໂຮງ</a:t>
            </a:r>
            <a:r>
              <a:rPr lang="en-US" altLang="en-US" sz="2400" dirty="0">
                <a:solidFill>
                  <a:srgbClr val="0070C0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altLang="en-US" sz="2400" dirty="0" err="1">
                <a:solidFill>
                  <a:srgbClr val="0070C0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ໝໍ</a:t>
            </a:r>
            <a:r>
              <a:rPr lang="en-US" altLang="en-US" sz="2400" dirty="0">
                <a:solidFill>
                  <a:srgbClr val="0070C0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altLang="en-US" sz="2400" dirty="0" err="1">
                <a:solidFill>
                  <a:srgbClr val="0070C0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ນ້ອຍ</a:t>
            </a:r>
            <a:endParaRPr lang="en-US" altLang="en-US" sz="2400" dirty="0">
              <a:solidFill>
                <a:srgbClr val="0070C0"/>
              </a:solidFill>
              <a:latin typeface="Phetsarath OT" panose="02000500000000000000" pitchFamily="2" charset="2"/>
              <a:ea typeface="Phetsarath OT" panose="02000500000000000000" pitchFamily="2" charset="2"/>
              <a:cs typeface="Phetsarath OT" panose="02000500000000000000" pitchFamily="2" charset="2"/>
            </a:endParaRPr>
          </a:p>
          <a:p>
            <a:pPr algn="ctr" defTabSz="10826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lo-LA" altLang="en-US" sz="2400" dirty="0">
                <a:solidFill>
                  <a:srgbClr val="0070C0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ເມືອງ​ໄຊ​ຈຳ​ພອນ</a:t>
            </a:r>
            <a:r>
              <a:rPr lang="en-US" altLang="en-US" sz="2400" dirty="0">
                <a:solidFill>
                  <a:srgbClr val="0070C0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 - </a:t>
            </a:r>
            <a:r>
              <a:rPr lang="lo-LA" altLang="en-US" sz="2400" dirty="0">
                <a:solidFill>
                  <a:srgbClr val="0070C0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ແຂວ​ງ​ບໍ​ລິ​</a:t>
            </a:r>
            <a:r>
              <a:rPr lang="en-GB" altLang="en-US" sz="2400" dirty="0" err="1">
                <a:solidFill>
                  <a:srgbClr val="0070C0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ຄຳ</a:t>
            </a:r>
            <a:r>
              <a:rPr lang="lo-LA" altLang="en-US" sz="2400" dirty="0">
                <a:solidFill>
                  <a:srgbClr val="0070C0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​ໄຊ</a:t>
            </a:r>
            <a:endParaRPr lang="en-US" altLang="en-US" sz="2400" dirty="0">
              <a:solidFill>
                <a:srgbClr val="0070C0"/>
              </a:solidFill>
              <a:latin typeface="Phetsarath OT" panose="02000500000000000000" pitchFamily="2" charset="2"/>
              <a:ea typeface="Phetsarath OT" panose="02000500000000000000" pitchFamily="2" charset="2"/>
              <a:cs typeface="Phetsarath OT" panose="02000500000000000000" pitchFamily="2" charset="2"/>
            </a:endParaRPr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02D26230-9096-62E2-961E-D8AE289E7D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653" y="351999"/>
            <a:ext cx="9789085" cy="437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8267" tIns="54134" rIns="108267" bIns="54134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2131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A2171A5-2A42-6469-8901-C90D58EF718F}"/>
              </a:ext>
            </a:extLst>
          </p:cNvPr>
          <p:cNvCxnSpPr>
            <a:cxnSpLocks/>
            <a:stCxn id="6" idx="0"/>
          </p:cNvCxnSpPr>
          <p:nvPr/>
        </p:nvCxnSpPr>
        <p:spPr>
          <a:xfrm flipV="1">
            <a:off x="2330816" y="4299890"/>
            <a:ext cx="3082559" cy="1560905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622F9F1-6024-F7E9-3B11-ACD47608E777}"/>
              </a:ext>
            </a:extLst>
          </p:cNvPr>
          <p:cNvCxnSpPr>
            <a:cxnSpLocks/>
            <a:endCxn id="7" idx="1"/>
          </p:cNvCxnSpPr>
          <p:nvPr/>
        </p:nvCxnSpPr>
        <p:spPr>
          <a:xfrm>
            <a:off x="7213575" y="3313945"/>
            <a:ext cx="1039006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E5AD920-0274-23E2-EF97-B90DA7AB8F2A}"/>
              </a:ext>
            </a:extLst>
          </p:cNvPr>
          <p:cNvCxnSpPr>
            <a:cxnSpLocks/>
            <a:stCxn id="8" idx="0"/>
          </p:cNvCxnSpPr>
          <p:nvPr/>
        </p:nvCxnSpPr>
        <p:spPr>
          <a:xfrm flipV="1">
            <a:off x="5738373" y="4299890"/>
            <a:ext cx="1619218" cy="2662702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283FBB2-D5EE-8D1C-8232-398A246A28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55" y="272428"/>
            <a:ext cx="10328037" cy="63412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lo-LA" sz="3000" dirty="0">
                <a:latin typeface="Phetsarath OT" panose="02000500000000000000" pitchFamily="2" charset="0"/>
                <a:cs typeface="Phetsarath OT" panose="02000500000000000000" pitchFamily="2" charset="0"/>
              </a:rPr>
              <a:t>ເຊັນບົດບັນທຶກຄວາມເຂົ້າໃຈໂຄງການ </a:t>
            </a:r>
            <a:r>
              <a:rPr lang="en-US" sz="3000" dirty="0">
                <a:latin typeface="Phetsarath OT" panose="02000500000000000000" pitchFamily="2" charset="0"/>
                <a:cs typeface="Phetsarath OT" panose="02000500000000000000" pitchFamily="2" charset="0"/>
              </a:rPr>
              <a:t>28 </a:t>
            </a:r>
            <a:r>
              <a:rPr lang="lo-LA" sz="3000" dirty="0">
                <a:latin typeface="Phetsarath OT" panose="02000500000000000000" pitchFamily="2" charset="0"/>
                <a:cs typeface="Phetsarath OT" panose="02000500000000000000" pitchFamily="2" charset="0"/>
              </a:rPr>
              <a:t>ທັນວາ</a:t>
            </a:r>
            <a:r>
              <a:rPr lang="en-US" sz="3000" dirty="0">
                <a:latin typeface="Phetsarath OT" panose="02000500000000000000" pitchFamily="2" charset="0"/>
                <a:cs typeface="Phetsarath OT" panose="02000500000000000000" pitchFamily="2" charset="0"/>
              </a:rPr>
              <a:t> 2021 – </a:t>
            </a:r>
            <a:r>
              <a:rPr lang="lo-LA" sz="3000" dirty="0">
                <a:latin typeface="Phetsarath OT" panose="02000500000000000000" pitchFamily="2" charset="0"/>
                <a:cs typeface="Phetsarath OT" panose="02000500000000000000" pitchFamily="2" charset="0"/>
              </a:rPr>
              <a:t>ມິນາ</a:t>
            </a:r>
            <a:r>
              <a:rPr lang="en-US" sz="3000" dirty="0">
                <a:latin typeface="Phetsarath OT" panose="02000500000000000000" pitchFamily="2" charset="0"/>
                <a:cs typeface="Phetsarath OT" panose="02000500000000000000" pitchFamily="2" charset="0"/>
              </a:rPr>
              <a:t> 2024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F02B983B-6155-C81C-3219-C30EEFC7D1C4}"/>
              </a:ext>
            </a:extLst>
          </p:cNvPr>
          <p:cNvSpPr txBox="1">
            <a:spLocks/>
          </p:cNvSpPr>
          <p:nvPr/>
        </p:nvSpPr>
        <p:spPr>
          <a:xfrm>
            <a:off x="19674" y="3348636"/>
            <a:ext cx="3875753" cy="1298650"/>
          </a:xfrm>
          <a:prstGeom prst="rect">
            <a:avLst/>
          </a:prstGeom>
        </p:spPr>
        <p:txBody>
          <a:bodyPr vert="horz" lIns="108267" tIns="54134" rIns="108267" bIns="54134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5322" indent="0" algn="ctr">
              <a:spcBef>
                <a:spcPts val="0"/>
              </a:spcBef>
              <a:buNone/>
            </a:pPr>
            <a:r>
              <a:rPr lang="lo-L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hetsarath OT" pitchFamily="2" charset="0"/>
              </a:rPr>
              <a:t>ເຂດເປົ້າໝາຍ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Phetsarath OT" pitchFamily="2" charset="0"/>
            </a:endParaRPr>
          </a:p>
          <a:p>
            <a:pPr marL="135322" indent="0" algn="ctr">
              <a:spcBef>
                <a:spcPts val="0"/>
              </a:spcBef>
              <a:buNone/>
            </a:pPr>
            <a:r>
              <a:rPr lang="lo-LA" sz="2800" dirty="0">
                <a:cs typeface="Phetsarath OT" pitchFamily="2" charset="0"/>
              </a:rPr>
              <a:t>ລວມ </a:t>
            </a:r>
            <a:r>
              <a:rPr lang="lo-LA" sz="2800" dirty="0">
                <a:latin typeface="Times New Roman" panose="02020603050405020304" pitchFamily="18" charset="0"/>
                <a:cs typeface="Phetsarath OT" pitchFamily="2" charset="0"/>
              </a:rPr>
              <a:t>47</a:t>
            </a:r>
            <a:r>
              <a:rPr lang="lo-LA" sz="2800" dirty="0">
                <a:cs typeface="Phetsarath OT" pitchFamily="2" charset="0"/>
              </a:rPr>
              <a:t> ບ້ານ</a:t>
            </a:r>
            <a:endParaRPr lang="en-US" sz="2800" dirty="0">
              <a:cs typeface="Phetsarath OT" pitchFamily="2" charset="0"/>
            </a:endParaRPr>
          </a:p>
          <a:p>
            <a:pPr marL="135322" indent="0" algn="ctr">
              <a:spcBef>
                <a:spcPts val="0"/>
              </a:spcBef>
              <a:buNone/>
            </a:pPr>
            <a:r>
              <a:rPr lang="lo-LA" sz="2800" dirty="0">
                <a:cs typeface="Phetsarath OT" pitchFamily="2" charset="0"/>
              </a:rPr>
              <a:t> </a:t>
            </a:r>
            <a:r>
              <a:rPr lang="lo-LA" sz="2800" dirty="0">
                <a:latin typeface="Times New Roman" panose="02020603050405020304" pitchFamily="18" charset="0"/>
                <a:cs typeface="Phetsarath OT" pitchFamily="2" charset="0"/>
              </a:rPr>
              <a:t>3</a:t>
            </a:r>
            <a:r>
              <a:rPr lang="lo-LA" sz="2800" dirty="0">
                <a:cs typeface="Phetsarath OT" pitchFamily="2" charset="0"/>
              </a:rPr>
              <a:t> ເມືອງ- </a:t>
            </a:r>
            <a:r>
              <a:rPr lang="lo-LA" sz="2800" dirty="0">
                <a:latin typeface="Times New Roman" panose="02020603050405020304" pitchFamily="18" charset="0"/>
                <a:cs typeface="Phetsarath OT" pitchFamily="2" charset="0"/>
              </a:rPr>
              <a:t>3</a:t>
            </a:r>
            <a:r>
              <a:rPr lang="lo-LA" sz="2800" dirty="0">
                <a:cs typeface="Phetsarath OT" pitchFamily="2" charset="0"/>
              </a:rPr>
              <a:t> ແຂວງ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11204FB-3699-3B6F-C594-9B338A25A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8AA0-CA60-4A95-8ECD-8DA2471C43D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052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4" grpId="0" build="p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918" y="1505441"/>
            <a:ext cx="10486914" cy="1449411"/>
          </a:xfrm>
        </p:spPr>
        <p:txBody>
          <a:bodyPr>
            <a:noAutofit/>
          </a:bodyPr>
          <a:lstStyle/>
          <a:p>
            <a:pPr algn="ctr"/>
            <a:r>
              <a:rPr lang="en-US" sz="2842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ຈຸດ</a:t>
            </a:r>
            <a:r>
              <a:rPr lang="en-US" sz="2842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842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</a:t>
            </a:r>
            <a:r>
              <a:rPr lang="en-US" sz="2842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842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ສົງ</a:t>
            </a:r>
            <a:r>
              <a:rPr lang="en-US" sz="2842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842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ລວມ</a:t>
            </a:r>
            <a:r>
              <a:rPr lang="en-US" sz="2842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br>
              <a:rPr lang="en-US" sz="2842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br>
              <a:rPr lang="en-US" sz="2842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en-US" sz="2842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ຊ່ວຍ</a:t>
            </a:r>
            <a:r>
              <a:rPr lang="lo-LA" sz="284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ຫຼຸດຜ່ອນ</a:t>
            </a:r>
            <a:r>
              <a:rPr lang="vi-VN" sz="284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842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ບັນ</a:t>
            </a:r>
            <a:r>
              <a:rPr lang="vi-VN" sz="284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842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ຫາ</a:t>
            </a:r>
            <a:r>
              <a:rPr lang="lo-LA" sz="284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ການຂາດສານອາຫານ ແລະ</a:t>
            </a:r>
            <a:r>
              <a:rPr lang="en-US" sz="284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vi-VN" sz="284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842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ອັດ</a:t>
            </a:r>
            <a:r>
              <a:rPr lang="vi-VN" sz="284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842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ຕາ</a:t>
            </a:r>
            <a:r>
              <a:rPr lang="vi-VN" sz="284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842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ລວງ</a:t>
            </a:r>
            <a:r>
              <a:rPr lang="vi-VN" sz="284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842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ສູງ</a:t>
            </a:r>
            <a:r>
              <a:rPr lang="vi-VN" sz="284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842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ເດັກຫຼຸດ</a:t>
            </a:r>
            <a:r>
              <a:rPr lang="vi-VN" sz="284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842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ມາດ</a:t>
            </a:r>
            <a:r>
              <a:rPr lang="vi-VN" sz="284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842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ຕະ</a:t>
            </a:r>
            <a:r>
              <a:rPr lang="vi-VN" sz="284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842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ຖານ</a:t>
            </a:r>
            <a:r>
              <a:rPr lang="vi-VN" sz="284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(</a:t>
            </a:r>
            <a:r>
              <a:rPr lang="en-US" sz="2842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ເຕ້ຍ</a:t>
            </a:r>
            <a:r>
              <a:rPr lang="vi-VN" sz="284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) </a:t>
            </a:r>
            <a:r>
              <a:rPr lang="en-US" sz="2842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ຢູ</a:t>
            </a:r>
            <a:r>
              <a:rPr lang="en-US" sz="284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່</a:t>
            </a:r>
            <a:r>
              <a:rPr lang="vi-VN" sz="284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3 </a:t>
            </a:r>
            <a:r>
              <a:rPr lang="lo-LA" sz="284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ແຂວງເປົ້າໝາຍ</a:t>
            </a:r>
            <a:endParaRPr lang="en-US" sz="2842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455" y="3728205"/>
            <a:ext cx="10486915" cy="380343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 err="1">
                <a:latin typeface="Phetsarath OT" pitchFamily="2" charset="0"/>
                <a:cs typeface="Phetsarath OT" pitchFamily="2" charset="0"/>
              </a:rPr>
              <a:t>ຈຸດ</a:t>
            </a:r>
            <a:r>
              <a:rPr lang="en-US" sz="2400" b="1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en-US" sz="2400" b="1" dirty="0" err="1">
                <a:latin typeface="Phetsarath OT" pitchFamily="2" charset="0"/>
                <a:cs typeface="Phetsarath OT" pitchFamily="2" charset="0"/>
              </a:rPr>
              <a:t>ປະ</a:t>
            </a:r>
            <a:r>
              <a:rPr lang="en-US" sz="2400" b="1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en-US" sz="2400" b="1" dirty="0" err="1">
                <a:latin typeface="Phetsarath OT" pitchFamily="2" charset="0"/>
                <a:cs typeface="Phetsarath OT" pitchFamily="2" charset="0"/>
              </a:rPr>
              <a:t>ສົງ</a:t>
            </a:r>
            <a:r>
              <a:rPr lang="lo-LA" sz="2400" b="1" dirty="0">
                <a:latin typeface="Phetsarath OT" pitchFamily="2" charset="0"/>
                <a:cs typeface="Phetsarath OT" pitchFamily="2" charset="0"/>
              </a:rPr>
              <a:t>ສະເພາະ</a:t>
            </a:r>
            <a:endParaRPr lang="en-US" sz="2400" b="1" dirty="0">
              <a:latin typeface="Phetsarath OT" pitchFamily="2" charset="0"/>
              <a:cs typeface="Phetsarath OT" pitchFamily="2" charset="0"/>
            </a:endParaRPr>
          </a:p>
          <a:p>
            <a:pPr algn="thaiDist">
              <a:spcBef>
                <a:spcPts val="1421"/>
              </a:spcBef>
              <a:spcAft>
                <a:spcPts val="1421"/>
              </a:spcAft>
            </a:pP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ເພື່ອ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ສ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້</a:t>
            </a: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າ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ງ </a:t>
            </a: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ແ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ລ</a:t>
            </a: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ະ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 ປ</a:t>
            </a: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ັ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ບ​</a:t>
            </a: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ປ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ຸ</a:t>
            </a: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ງລະບົບ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ຄຸ້ມ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ຄອງ</a:t>
            </a: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ຂໍ້ມູນ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ດ້ານ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ໂພ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ຊະ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ນາການ ແລະ 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ສະ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ໜອງວັດ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ສະດຸ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(NIMSC) 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ໃຫ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້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ມີ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ຄວາມ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ຍືນ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ຍົງ</a:t>
            </a: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ໃນ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 3 </a:t>
            </a: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ແຂວງ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ເປົ້າ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ໝາຍ</a:t>
            </a: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;</a:t>
            </a:r>
          </a:p>
          <a:p>
            <a:pPr algn="thaiDist">
              <a:spcBef>
                <a:spcPts val="1421"/>
              </a:spcBef>
              <a:spcAft>
                <a:spcPts val="1421"/>
              </a:spcAft>
            </a:pP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ເພື່ອສ້າງ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ຄວາມ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ເຂັ້ມ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ແຂງ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ດ້ານ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ຄວາມ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ອາ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ສາ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ມາດ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ຂອງ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ບັນ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ດາ</a:t>
            </a: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ອົງການຈັດ ຕັ້ງ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ທ</a:t>
            </a: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າ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ງ</a:t>
            </a: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ສັງຄົມລາວ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ທີ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່​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ບໍ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່​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ຫວັງ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ຜົນ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ກຳ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ໄລ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 (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ສະ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ມາ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ຄົມ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) 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ໃນ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ການປະ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ກອບ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ສ່ວນ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ເຂົ້າ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ການ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ປະ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ຕິ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ບັດ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ຕາມແຜນ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ຍຸດ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ທະ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ສາດ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ໂພ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ຊະ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ນາ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ການແຫ່ງ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ຊາດ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;</a:t>
            </a:r>
            <a:endParaRPr lang="lo-LA" sz="24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algn="thaiDist">
              <a:spcBef>
                <a:spcPts val="1421"/>
              </a:spcBef>
              <a:spcAft>
                <a:spcPts val="1421"/>
              </a:spcAft>
            </a:pP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ເພື່ອສ້າງ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ຄວາມ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ເຂັ້ມ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ແຂງ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ດ້ານຂອດ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ປະ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ສານ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ງານ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ຂອງ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ບັນ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ດາສະ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ມາ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ຄົມ</a:t>
            </a: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ຈາກຂັ້ນ</a:t>
            </a: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ທ້ອງຖິ່ນ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ຫາຂັ້ນສູນ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ກາງ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ເພື່ອ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ເຜີຍ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ແຜ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່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ດ້ານ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ນະ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ໂຍ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ບາຍ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ຕ່າງ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ໆ 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ແລະ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ຂໍ</a:t>
            </a: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ການສະໜັບສະໜູນ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E6CF28-D055-DB4F-4C27-C1651AB5D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8AA0-CA60-4A95-8ECD-8DA2471C43DE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456D2B-613D-2EEF-3EBD-12C208FC359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096" b="3618"/>
          <a:stretch/>
        </p:blipFill>
        <p:spPr bwMode="auto">
          <a:xfrm>
            <a:off x="5673749" y="114593"/>
            <a:ext cx="1338804" cy="710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8210FE0-3AEE-DBBD-6993-B0F763E23D2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31" t="18400" r="8264" b="14770"/>
          <a:stretch/>
        </p:blipFill>
        <p:spPr bwMode="auto">
          <a:xfrm>
            <a:off x="3217366" y="152816"/>
            <a:ext cx="1758487" cy="6796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2424FBF-ADC8-770F-4C75-5D996827A3C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9061" y="166391"/>
            <a:ext cx="644165" cy="6066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13D4999-FDC7-03A8-5463-06A0A250E85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2102" y="112781"/>
            <a:ext cx="667268" cy="61930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FF68D19-E30B-0344-1002-491E137A8F0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83" y="181866"/>
            <a:ext cx="2599417" cy="62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744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0807" y="1827783"/>
            <a:ext cx="10060618" cy="5040560"/>
          </a:xfrm>
        </p:spPr>
        <p:txBody>
          <a:bodyPr>
            <a:noAutofit/>
          </a:bodyPr>
          <a:lstStyle/>
          <a:p>
            <a:pPr marL="135325" indent="0" algn="ctr">
              <a:buNone/>
            </a:pPr>
            <a:r>
              <a:rPr lang="lo-L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hetsarath OT" pitchFamily="2" charset="0"/>
              </a:rPr>
              <a:t>ລວມມີ 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hetsarath OT" pitchFamily="2" charset="0"/>
              </a:rPr>
              <a:t>3 </a:t>
            </a:r>
            <a:r>
              <a:rPr lang="lo-LA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hetsarath OT" pitchFamily="2" charset="0"/>
              </a:rPr>
              <a:t>ກຸ່ມກິດຈະກຳຫຼັກຄື: 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Phetsarath OT" pitchFamily="2" charset="0"/>
            </a:endParaRPr>
          </a:p>
          <a:p>
            <a:pPr marL="135325" indent="0" algn="ctr">
              <a:buNone/>
            </a:pP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Phetsarath OT" pitchFamily="2" charset="0"/>
            </a:endParaRPr>
          </a:p>
          <a:p>
            <a:pPr marL="676623" indent="-541300" algn="thaiDist">
              <a:buFont typeface="Wingdings" panose="05000000000000000000" pitchFamily="2" charset="2"/>
              <a:buChar char="Ø"/>
            </a:pPr>
            <a:r>
              <a:rPr lang="lo-LA" sz="2800" dirty="0">
                <a:cs typeface="Phetsarath OT" pitchFamily="2" charset="0"/>
              </a:rPr>
              <a:t>ປັບປຸງລະບົບໃຫ້ບໍລິການສາທາລະນະສຸກ</a:t>
            </a:r>
            <a:r>
              <a:rPr lang="en-US" sz="2800" dirty="0">
                <a:cs typeface="Phetsarath OT" pitchFamily="2" charset="0"/>
              </a:rPr>
              <a:t> (Health system Strengthening)</a:t>
            </a:r>
            <a:r>
              <a:rPr lang="lo-LA" sz="2800" dirty="0">
                <a:cs typeface="Phetsarath OT" pitchFamily="2" charset="0"/>
              </a:rPr>
              <a:t>;</a:t>
            </a:r>
          </a:p>
          <a:p>
            <a:pPr marL="135325" indent="0">
              <a:buNone/>
            </a:pPr>
            <a:endParaRPr lang="lo-LA" sz="2800" dirty="0">
              <a:cs typeface="Phetsarath OT" pitchFamily="2" charset="0"/>
            </a:endParaRPr>
          </a:p>
          <a:p>
            <a:pPr marL="676623" indent="-541300" algn="thaiDist">
              <a:buFont typeface="Wingdings" panose="05000000000000000000" pitchFamily="2" charset="2"/>
              <a:buChar char="Ø"/>
            </a:pPr>
            <a:r>
              <a:rPr lang="lo-LA" sz="2800" dirty="0">
                <a:cs typeface="Phetsarath OT" pitchFamily="2" charset="0"/>
              </a:rPr>
              <a:t>ປັບປຸງການປິ່ນປົວ-ການລາຍງານ ແລະ ການສະໜອງອຸປະກອນອາຫານເສີມ </a:t>
            </a:r>
            <a:r>
              <a:rPr lang="en-US" sz="2800" dirty="0">
                <a:cs typeface="Phetsarath OT" pitchFamily="2" charset="0"/>
              </a:rPr>
              <a:t>(NIMSC);</a:t>
            </a:r>
            <a:endParaRPr lang="lo-LA" sz="2800" dirty="0">
              <a:cs typeface="Phetsarath OT" pitchFamily="2" charset="0"/>
            </a:endParaRPr>
          </a:p>
          <a:p>
            <a:pPr marL="135325" indent="0">
              <a:buNone/>
            </a:pPr>
            <a:endParaRPr lang="en-US" sz="2800" dirty="0">
              <a:cs typeface="Phetsarath OT" pitchFamily="2" charset="0"/>
            </a:endParaRPr>
          </a:p>
          <a:p>
            <a:pPr marL="676623" indent="-541300" algn="thaiDist">
              <a:buFont typeface="Wingdings" panose="05000000000000000000" pitchFamily="2" charset="2"/>
              <a:buChar char="Ø"/>
            </a:pPr>
            <a:r>
              <a:rPr lang="lo-LA" sz="2800" dirty="0">
                <a:cs typeface="Phetsarath OT" pitchFamily="2" charset="0"/>
              </a:rPr>
              <a:t>ສົ່ງເສີມກິດຈະກຳປ່ຽນແປງພຶດຕິກຳ </a:t>
            </a:r>
            <a:r>
              <a:rPr lang="en-US" sz="2800" dirty="0">
                <a:cs typeface="Phetsarath OT" pitchFamily="2" charset="0"/>
              </a:rPr>
              <a:t>Social Behavior Communication Change (SBCC).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B7C33D-76A7-6266-3963-8FA5B68AC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8AA0-CA60-4A95-8ECD-8DA2471C43DE}" type="slidenum">
              <a:rPr lang="en-US" smtClean="0"/>
              <a:t>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3A10C4-B9E7-5C7F-6917-9518185117C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096" b="3618"/>
          <a:stretch/>
        </p:blipFill>
        <p:spPr bwMode="auto">
          <a:xfrm>
            <a:off x="5673749" y="114593"/>
            <a:ext cx="1338804" cy="710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F5F5933-1548-34BE-C315-5DE215DB681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31" t="18400" r="8264" b="14770"/>
          <a:stretch/>
        </p:blipFill>
        <p:spPr bwMode="auto">
          <a:xfrm>
            <a:off x="3217366" y="152816"/>
            <a:ext cx="1758487" cy="6796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5EBCE36-4CC8-60E2-4642-305DB1D1502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9061" y="166391"/>
            <a:ext cx="644165" cy="6066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E37586A-BEDB-39E9-18E4-F4A7A465B2F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2102" y="112781"/>
            <a:ext cx="667268" cy="6193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70BA8F0-7A4C-DC7E-F002-0942FDD15D2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83" y="181866"/>
            <a:ext cx="2599417" cy="62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241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2795" y="1107703"/>
            <a:ext cx="10441160" cy="70123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 err="1">
                <a:latin typeface="Phetsarath OT" pitchFamily="2" charset="0"/>
                <a:cs typeface="Phetsarath OT" pitchFamily="2" charset="0"/>
              </a:rPr>
              <a:t>ຄາດ</a:t>
            </a:r>
            <a:r>
              <a:rPr lang="en-US" sz="2400" b="1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en-US" sz="2400" b="1" dirty="0" err="1">
                <a:latin typeface="Phetsarath OT" pitchFamily="2" charset="0"/>
                <a:cs typeface="Phetsarath OT" pitchFamily="2" charset="0"/>
              </a:rPr>
              <a:t>ຄະ</a:t>
            </a:r>
            <a:r>
              <a:rPr lang="en-US" sz="2400" b="1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en-US" sz="2400" b="1" dirty="0" err="1">
                <a:latin typeface="Phetsarath OT" pitchFamily="2" charset="0"/>
                <a:cs typeface="Phetsarath OT" pitchFamily="2" charset="0"/>
              </a:rPr>
              <a:t>ເນ</a:t>
            </a:r>
            <a:r>
              <a:rPr lang="en-US" sz="2400" b="1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en-US" sz="2400" b="1" dirty="0" err="1">
                <a:latin typeface="Phetsarath OT" pitchFamily="2" charset="0"/>
                <a:cs typeface="Phetsarath OT" pitchFamily="2" charset="0"/>
              </a:rPr>
              <a:t>ຜົນ</a:t>
            </a:r>
            <a:r>
              <a:rPr lang="en-US" sz="2400" b="1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en-US" sz="2400" b="1" dirty="0" err="1">
                <a:latin typeface="Phetsarath OT" pitchFamily="2" charset="0"/>
                <a:cs typeface="Phetsarath OT" pitchFamily="2" charset="0"/>
              </a:rPr>
              <a:t>ໄດ</a:t>
            </a:r>
            <a:r>
              <a:rPr lang="en-US" sz="2400" b="1" dirty="0">
                <a:latin typeface="Phetsarath OT" pitchFamily="2" charset="0"/>
                <a:cs typeface="Phetsarath OT" pitchFamily="2" charset="0"/>
              </a:rPr>
              <a:t>້​</a:t>
            </a:r>
            <a:r>
              <a:rPr lang="en-US" sz="2400" b="1" dirty="0" err="1">
                <a:latin typeface="Phetsarath OT" pitchFamily="2" charset="0"/>
                <a:cs typeface="Phetsarath OT" pitchFamily="2" charset="0"/>
              </a:rPr>
              <a:t>ຮັບ</a:t>
            </a:r>
            <a:r>
              <a:rPr lang="lo-LA" sz="2400" b="1" dirty="0">
                <a:latin typeface="Phetsarath OT" pitchFamily="2" charset="0"/>
                <a:cs typeface="Phetsarath OT" pitchFamily="2" charset="0"/>
              </a:rPr>
              <a:t>:</a:t>
            </a:r>
          </a:p>
          <a:p>
            <a:pPr lvl="0" algn="thaiDist"/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ສະ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ພາບ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ໂພ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ຊະ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ນາ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ການ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 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ແລະ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ສຸ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ຂະ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ພາບ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ຂອງ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ແມ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່ 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ແລະ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ເດັກໃນ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ຂັ້ນ</a:t>
            </a: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ຊຸມຊົນ 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ໄດ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້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ຮັບ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ການ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ປັບ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ປຸງ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ໃຫ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້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ດີ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ຂື້ນ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ໂດຍ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ການ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ນຳ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ພາ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ເຮັດ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ກິດ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ຈະ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ກຳ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ປ່ຽນ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ພຶດ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ຕິ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ກຳ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ຂອງ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ກຸ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່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ມ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ສົ່ງ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ເສີມ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ແມ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່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ຍິງ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ປະ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ຈຳ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ບ້ານ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(MSG) 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ຜ່ານ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ການ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ສະ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ໜັບ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ສະ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ໜູນ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ຂອງ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ບັນ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ດາສະ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ມາ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ຄົມ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ທ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້</a:t>
            </a: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ອ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ງ​</a:t>
            </a: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ຖ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ິ</a:t>
            </a: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່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ນ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ໃນ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ເຂດ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ເປົ້າ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ໝາຍ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ໂຄງ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ການ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ຢູ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່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ແຂວງ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ບໍ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ລິ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ຄຳ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ໄຊ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, 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ແຂວງວຽງ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ຈັນ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ແລະ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ແຂວງ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ຊຽງ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ຂວາງ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;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endParaRPr lang="en-US" sz="24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lvl="0" algn="thaiDi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ລະບົບ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ສາ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ທາ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ລະ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ນະ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ສຸກ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ມ</a:t>
            </a: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ີ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ຄ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ວ</a:t>
            </a: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າ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ມເຂັ້ມ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ແຂງ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ເພື່ອ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ຕອບ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ສະ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ໜອງ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ກັບ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ສະ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ພາບ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ຂາດ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ສານ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ອາ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ຫານ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ແລະ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ບັນ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ຫາ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ຄວາມ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ສູງຂອງ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ເດັກຫຼຸດ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ມາດ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ຕະ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ຖານ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 (​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ເຕ້ຍ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) 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ໂດຍ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ການ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ສະ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ໜອງ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ອຸ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ປະ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ກອນ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ເຄື່ອງ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ມື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ກ່ຽວ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ກັບ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ວຽກ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ແມ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່ 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ແລະ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ເດັກ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ແລະ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ໂພ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ຊະ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ນາ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ການໃຫ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້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ສຸກ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ສາ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ລາ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. 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ພະ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ນັກ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ງານ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ສາ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ທາ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ລະ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ນະ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ສຸກ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ໃນ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ຂັ້ນ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ຊຸມ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ຊົນ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, 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ຂັ້ນ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ເມືອງ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ແລະ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ຂັ້ນ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ແຂວງ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ໄດ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້​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ຮັບ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ການ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ຍົກ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ລະ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ດັບ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ດ້ານ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ຄວາມ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ອາດ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ສາ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ມາດ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;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endParaRPr lang="en-US" sz="24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lvl="0" algn="thaiDist"/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ລະ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ບົບການ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ລາຍ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ງານ</a:t>
            </a: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ມ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ີ​</a:t>
            </a: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ຄ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ວ</a:t>
            </a: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າ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ມ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ເຂັ້ມ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ແຂງ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ແ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ຕ</a:t>
            </a: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່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ຂັ້ນ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ຊຸມ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ຊົນ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ຫາ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ຂັ້ນ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ເມືອງ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, 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ແຂວງ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ແລະຂັ້ນ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ສູນ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ກາງ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ໂດຍ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ຜ່ານການ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ປັບ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ປຸງລະ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ບົບຄຸ້ມ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ຄອງ</a:t>
            </a: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ຂໍ້ມູນ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ໂ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ພ​</a:t>
            </a: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ຊ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ະ​</a:t>
            </a: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ນ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າ​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ການ</a:t>
            </a: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 ແລະ 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ລະ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ບົບສະ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ໜອງວັດ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ສະ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ດຸ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ໄປ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ຫາ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ຂັ້ນ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ຊຸມ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ຊົນ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ເປັນ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ຕົ້ນ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ແມ່ນ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: 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ອາ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ຫານ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ເສີມ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ແລະ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ການ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ຝຶກ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ອົບ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ຮົມ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ກ່ຽວ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ກັບ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ໂພ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ຊະ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ນາ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ການ</a:t>
            </a: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ຕ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່</a:t>
            </a: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າ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ງ</a:t>
            </a: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ໆ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;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endParaRPr lang="en-US" sz="24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lvl="0" algn="thaiDist"/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ການ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ບໍ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ລິ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ຫານ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ຄຸ້ມ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ຄອງ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ວ</a:t>
            </a: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ຽ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ກ​</a:t>
            </a: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ໂ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ພ​</a:t>
            </a: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ຊ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ະ​</a:t>
            </a: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ນ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າ​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ການແບບຫຼາຍ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ຂະ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ແໜງ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ການ</a:t>
            </a: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ມ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ີ​</a:t>
            </a: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ຄ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ວ</a:t>
            </a: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າ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ມ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ເຂັ້ມ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ແຂງ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ໂດຍ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ຜ່ານກອງ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ປະ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ຊຸມ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, 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ການ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ແລກ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ປ່ຽນ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ບົດ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ຮຽນ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ແລະກອງ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ປະ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ຊຸມ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ຂໍ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ການ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ສະ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ໜັບ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ສະ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ໜູນ</a:t>
            </a:r>
            <a:r>
              <a:rPr lang="vi-VN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4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ອື່ນ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ໆ;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0CED582-F27C-EB33-C964-392BCF860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8AA0-CA60-4A95-8ECD-8DA2471C43DE}" type="slidenum">
              <a:rPr lang="en-US" smtClean="0"/>
              <a:t>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2642D0-76A8-7DB6-D3E6-F0C0D3DBE5D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096" b="3618"/>
          <a:stretch/>
        </p:blipFill>
        <p:spPr bwMode="auto">
          <a:xfrm>
            <a:off x="5673749" y="114593"/>
            <a:ext cx="1338804" cy="710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CFF61A1-E10A-D34F-5632-D46C856E3DC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31" t="18400" r="8264" b="14770"/>
          <a:stretch/>
        </p:blipFill>
        <p:spPr bwMode="auto">
          <a:xfrm>
            <a:off x="3217366" y="152816"/>
            <a:ext cx="1758487" cy="6796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1065163-7C3C-B7B1-74B4-BA24EC73226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9061" y="166391"/>
            <a:ext cx="644165" cy="6066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F90982E-857D-BAAF-DB7C-106E9371994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2102" y="112781"/>
            <a:ext cx="667268" cy="6193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8370F60-E4D2-A3D1-9BFA-0DAFFC320EB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83" y="181866"/>
            <a:ext cx="2599417" cy="62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866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815" y="810903"/>
            <a:ext cx="9937104" cy="914438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lo-LA" sz="2842" b="1" dirty="0">
                <a:latin typeface="+mn-lt"/>
                <a:cs typeface="Phetsarath OT" pitchFamily="2" charset="0"/>
              </a:rPr>
              <a:t>ແຜນກິດຈະກ</a:t>
            </a:r>
            <a:r>
              <a:rPr lang="en-GB" sz="2842" b="1" dirty="0">
                <a:latin typeface="+mn-lt"/>
                <a:cs typeface="Phetsarath OT" pitchFamily="2" charset="0"/>
              </a:rPr>
              <a:t>ຳ</a:t>
            </a:r>
            <a:r>
              <a:rPr lang="lo-LA" sz="2842" b="1" dirty="0">
                <a:latin typeface="+mn-lt"/>
                <a:cs typeface="Phetsarath OT" pitchFamily="2" charset="0"/>
              </a:rPr>
              <a:t> ຮອດເດືອນ</a:t>
            </a:r>
            <a:r>
              <a:rPr lang="en-GB" sz="2842" b="1" dirty="0" err="1">
                <a:latin typeface="+mn-lt"/>
                <a:cs typeface="Phetsarath OT" pitchFamily="2" charset="0"/>
              </a:rPr>
              <a:t>ພະ</a:t>
            </a:r>
            <a:r>
              <a:rPr lang="en-GB" sz="2842" b="1" dirty="0">
                <a:latin typeface="+mn-lt"/>
                <a:cs typeface="Phetsarath OT" pitchFamily="2" charset="0"/>
              </a:rPr>
              <a:t>​</a:t>
            </a:r>
            <a:r>
              <a:rPr lang="en-GB" sz="2842" b="1" dirty="0" err="1">
                <a:latin typeface="+mn-lt"/>
                <a:cs typeface="Phetsarath OT" pitchFamily="2" charset="0"/>
              </a:rPr>
              <a:t>ຈິກ</a:t>
            </a:r>
            <a:r>
              <a:rPr lang="en-US" sz="2842" b="1" dirty="0">
                <a:latin typeface="+mn-lt"/>
                <a:cs typeface="Phetsarath OT" pitchFamily="2" charset="0"/>
              </a:rPr>
              <a:t> 2023</a:t>
            </a:r>
            <a:br>
              <a:rPr lang="lo-LA" sz="2842" b="1" dirty="0">
                <a:latin typeface="+mn-lt"/>
                <a:cs typeface="Phetsarath OT" pitchFamily="2" charset="0"/>
              </a:rPr>
            </a:br>
            <a:r>
              <a:rPr lang="lo-LA" sz="2368" b="1" dirty="0">
                <a:latin typeface="+mn-lt"/>
                <a:cs typeface="Phetsarath OT" pitchFamily="2" charset="0"/>
              </a:rPr>
              <a:t>(ລວມມີ </a:t>
            </a:r>
            <a:r>
              <a:rPr lang="en-US" sz="2368" b="1" u="sng" dirty="0">
                <a:latin typeface="+mn-lt"/>
                <a:cs typeface="Phetsarath OT" pitchFamily="2" charset="0"/>
              </a:rPr>
              <a:t>19</a:t>
            </a:r>
            <a:r>
              <a:rPr lang="en-US" sz="2368" b="1" dirty="0">
                <a:latin typeface="+mn-lt"/>
                <a:cs typeface="Phetsarath OT" pitchFamily="2" charset="0"/>
              </a:rPr>
              <a:t> </a:t>
            </a:r>
            <a:r>
              <a:rPr lang="lo-LA" sz="2368" b="1" u="sng" dirty="0">
                <a:latin typeface="+mn-lt"/>
                <a:cs typeface="Phetsarath OT" pitchFamily="2" charset="0"/>
              </a:rPr>
              <a:t>ກິດຈະກຳຍ່ອຍ</a:t>
            </a:r>
            <a:r>
              <a:rPr lang="en-US" sz="2368" b="1" u="sng" dirty="0">
                <a:latin typeface="+mn-lt"/>
                <a:cs typeface="Phetsarath OT" pitchFamily="2" charset="0"/>
              </a:rPr>
              <a:t> </a:t>
            </a:r>
            <a:r>
              <a:rPr lang="en-US" sz="2368" b="1" i="1" u="sng" dirty="0" err="1">
                <a:latin typeface="+mn-lt"/>
                <a:cs typeface="Phetsarath OT" pitchFamily="2" charset="0"/>
              </a:rPr>
              <a:t>ແລະ</a:t>
            </a:r>
            <a:r>
              <a:rPr lang="en-US" sz="2368" b="1" i="1" u="sng" dirty="0">
                <a:latin typeface="+mn-lt"/>
                <a:cs typeface="Phetsarath OT" pitchFamily="2" charset="0"/>
              </a:rPr>
              <a:t> </a:t>
            </a:r>
            <a:r>
              <a:rPr lang="lo-LA" sz="2368" b="1" i="1" u="sng" dirty="0">
                <a:latin typeface="+mn-lt"/>
                <a:cs typeface="Phetsarath OT" pitchFamily="2" charset="0"/>
              </a:rPr>
              <a:t>ຕາມບົດບັນທຶກຄວາມເຂົ້າໃຈ</a:t>
            </a:r>
            <a:r>
              <a:rPr lang="en-US" sz="2368" b="1" i="1" u="sng" dirty="0" err="1">
                <a:latin typeface="+mn-lt"/>
                <a:cs typeface="Phetsarath OT" pitchFamily="2" charset="0"/>
              </a:rPr>
              <a:t>ແມ່ນ</a:t>
            </a:r>
            <a:r>
              <a:rPr lang="en-US" sz="2368" b="1" i="1" u="sng" dirty="0">
                <a:latin typeface="+mn-lt"/>
                <a:cs typeface="Phetsarath OT" pitchFamily="2" charset="0"/>
              </a:rPr>
              <a:t> 16 </a:t>
            </a:r>
            <a:r>
              <a:rPr lang="en-US" sz="2368" b="1" i="1" u="sng" dirty="0" err="1">
                <a:latin typeface="+mn-lt"/>
                <a:cs typeface="Phetsarath OT" pitchFamily="2" charset="0"/>
              </a:rPr>
              <a:t>ກິດ</a:t>
            </a:r>
            <a:r>
              <a:rPr lang="en-US" sz="2368" b="1" i="1" u="sng" dirty="0">
                <a:latin typeface="+mn-lt"/>
                <a:cs typeface="Phetsarath OT" pitchFamily="2" charset="0"/>
              </a:rPr>
              <a:t>​</a:t>
            </a:r>
            <a:r>
              <a:rPr lang="en-US" sz="2368" b="1" i="1" u="sng" dirty="0" err="1">
                <a:latin typeface="+mn-lt"/>
                <a:cs typeface="Phetsarath OT" pitchFamily="2" charset="0"/>
              </a:rPr>
              <a:t>ຈະ</a:t>
            </a:r>
            <a:r>
              <a:rPr lang="en-US" sz="2368" b="1" i="1" u="sng" dirty="0">
                <a:latin typeface="+mn-lt"/>
                <a:cs typeface="Phetsarath OT" pitchFamily="2" charset="0"/>
              </a:rPr>
              <a:t>​</a:t>
            </a:r>
            <a:r>
              <a:rPr lang="en-US" sz="2368" b="1" i="1" u="sng" dirty="0" err="1">
                <a:latin typeface="+mn-lt"/>
                <a:cs typeface="Phetsarath OT" pitchFamily="2" charset="0"/>
              </a:rPr>
              <a:t>ກຳ</a:t>
            </a:r>
            <a:r>
              <a:rPr lang="lo-LA" sz="2368" b="1" dirty="0">
                <a:latin typeface="+mn-lt"/>
                <a:cs typeface="Phetsarath OT" pitchFamily="2" charset="0"/>
              </a:rPr>
              <a:t>)</a:t>
            </a:r>
            <a:endParaRPr lang="en-US" sz="2842" b="1" dirty="0">
              <a:latin typeface="+mn-lt"/>
              <a:cs typeface="Phetsarath OT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815" y="1755775"/>
            <a:ext cx="10297144" cy="6364288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Bef>
                <a:spcPts val="710"/>
              </a:spcBef>
              <a:spcAft>
                <a:spcPts val="710"/>
              </a:spcAft>
            </a:pPr>
            <a:r>
              <a:rPr lang="lo-LA" sz="2368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Phetsarath OT" panose="02000500000000000001" pitchFamily="2" charset="2"/>
              </a:rPr>
              <a:t>ກິດຈະກຳ 1.1 ປັບປຸງລະບົບຂໍ້ມູນຂ່າວສານ ເພື່ອການປ່ຽນແປງພຶດຕິກຳທາງສັງຄົມ.</a:t>
            </a:r>
            <a:endParaRPr lang="en-US" sz="2368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0" indent="0">
              <a:spcBef>
                <a:spcPts val="710"/>
              </a:spcBef>
              <a:spcAft>
                <a:spcPts val="710"/>
              </a:spcAft>
              <a:buNone/>
            </a:pPr>
            <a:r>
              <a:rPr lang="en-GB" sz="2368" dirty="0">
                <a:ea typeface="SimSun" panose="02010600030101010101" pitchFamily="2" charset="-122"/>
                <a:cs typeface="Angsana New" panose="02020603050405020304" pitchFamily="18" charset="-34"/>
              </a:rPr>
              <a:t>1.1.1 </a:t>
            </a:r>
            <a:r>
              <a:rPr lang="en-US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</a:t>
            </a:r>
            <a:r>
              <a:rPr lang="lo-LA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າ</a:t>
            </a:r>
            <a:r>
              <a:rPr lang="en-US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ນ​</a:t>
            </a:r>
            <a:r>
              <a:rPr lang="lo-LA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</a:t>
            </a:r>
            <a:r>
              <a:rPr lang="en-US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້</a:t>
            </a:r>
            <a:r>
              <a:rPr lang="lo-LA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າ</a:t>
            </a:r>
            <a:r>
              <a:rPr lang="en-US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ງ​</a:t>
            </a:r>
            <a:r>
              <a:rPr lang="lo-LA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</a:t>
            </a:r>
            <a:r>
              <a:rPr lang="en-US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ວ</a:t>
            </a:r>
            <a:r>
              <a:rPr lang="lo-LA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າ</a:t>
            </a:r>
            <a:r>
              <a:rPr lang="en-US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ມ​</a:t>
            </a:r>
            <a:r>
              <a:rPr lang="lo-LA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</a:t>
            </a:r>
            <a:r>
              <a:rPr lang="en-US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</a:t>
            </a:r>
            <a:r>
              <a:rPr lang="lo-LA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ັ</a:t>
            </a:r>
            <a:r>
              <a:rPr lang="en-US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້</a:t>
            </a:r>
            <a:r>
              <a:rPr lang="lo-LA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</a:t>
            </a:r>
            <a:r>
              <a:rPr lang="en-US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</a:t>
            </a:r>
            <a:r>
              <a:rPr lang="en-US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</a:t>
            </a:r>
            <a:r>
              <a:rPr lang="lo-LA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ງ</a:t>
            </a:r>
            <a:r>
              <a:rPr lang="en-US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</a:t>
            </a:r>
            <a:r>
              <a:rPr lang="en-US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ຫ</a:t>
            </a:r>
            <a:r>
              <a:rPr lang="lo-LA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້</a:t>
            </a:r>
            <a:r>
              <a:rPr lang="en-US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ບັນດາຄູ່ຮ່ວມໂຄງການທ້ອງຖິ່ນ</a:t>
            </a:r>
            <a:r>
              <a:rPr lang="en-US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(</a:t>
            </a:r>
            <a:r>
              <a:rPr lang="en-US" sz="2368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</a:t>
            </a:r>
            <a:r>
              <a:rPr lang="en-US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68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ມາ</a:t>
            </a:r>
            <a:r>
              <a:rPr lang="en-US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68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ຄົມ</a:t>
            </a:r>
            <a:r>
              <a:rPr lang="en-US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ສ​ພ​ປ)</a:t>
            </a:r>
            <a:r>
              <a:rPr lang="lo-LA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;</a:t>
            </a:r>
          </a:p>
          <a:p>
            <a:pPr marL="0" indent="0">
              <a:spcBef>
                <a:spcPts val="710"/>
              </a:spcBef>
              <a:spcAft>
                <a:spcPts val="710"/>
              </a:spcAft>
              <a:buNone/>
            </a:pPr>
            <a:r>
              <a:rPr lang="lo-LA" sz="2368" dirty="0">
                <a:latin typeface="+mj-lt"/>
                <a:ea typeface="Phetsarath OT" panose="02000500000000000001" pitchFamily="2" charset="2"/>
                <a:cs typeface="Phetsarath OT" panose="02000500000000000001" pitchFamily="2" charset="2"/>
              </a:rPr>
              <a:t>1.</a:t>
            </a:r>
            <a:r>
              <a:rPr lang="en-US" sz="2368" dirty="0">
                <a:latin typeface="+mj-lt"/>
                <a:ea typeface="Phetsarath OT" panose="02000500000000000001" pitchFamily="2" charset="2"/>
                <a:cs typeface="Phetsarath OT" panose="02000500000000000001" pitchFamily="2" charset="2"/>
              </a:rPr>
              <a:t>1</a:t>
            </a:r>
            <a:r>
              <a:rPr lang="lo-LA" sz="2368" dirty="0">
                <a:latin typeface="+mj-lt"/>
                <a:ea typeface="Phetsarath OT" panose="02000500000000000001" pitchFamily="2" charset="2"/>
                <a:cs typeface="Phetsarath OT" panose="02000500000000000001" pitchFamily="2" charset="2"/>
              </a:rPr>
              <a:t>.</a:t>
            </a:r>
            <a:r>
              <a:rPr lang="en-US" sz="2368" dirty="0">
                <a:latin typeface="+mj-lt"/>
                <a:ea typeface="Phetsarath OT" panose="02000500000000000001" pitchFamily="2" charset="2"/>
                <a:cs typeface="Phetsarath OT" panose="02000500000000000001" pitchFamily="2" charset="2"/>
              </a:rPr>
              <a:t>2 </a:t>
            </a:r>
            <a:r>
              <a:rPr lang="lo-LA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ການປະເມີນຄວາມອາດສາມາດຂອງອົງກອນຮ່ວມງານທ້ອງຖິ່ນ</a:t>
            </a:r>
            <a:r>
              <a:rPr lang="en-US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(9 </a:t>
            </a:r>
            <a:r>
              <a:rPr lang="en-US" sz="2368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</a:t>
            </a:r>
            <a:r>
              <a:rPr lang="en-US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68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ມາ</a:t>
            </a:r>
            <a:r>
              <a:rPr lang="en-US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68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ຄົມ</a:t>
            </a:r>
            <a:r>
              <a:rPr lang="en-US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)</a:t>
            </a:r>
            <a:r>
              <a:rPr lang="lo-LA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;</a:t>
            </a:r>
            <a:endParaRPr lang="en-US" sz="2368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spcBef>
                <a:spcPts val="710"/>
              </a:spcBef>
              <a:spcAft>
                <a:spcPts val="710"/>
              </a:spcAft>
              <a:buNone/>
            </a:pPr>
            <a:r>
              <a:rPr lang="en-US" sz="2368" dirty="0">
                <a:ea typeface="Phetsarath OT" panose="02000500000000000001" pitchFamily="2" charset="2"/>
                <a:cs typeface="Phetsarath OT" panose="02000500000000000001" pitchFamily="2" charset="2"/>
              </a:rPr>
              <a:t>1.1.3</a:t>
            </a:r>
            <a:r>
              <a:rPr lang="lo-LA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68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ອົບ</a:t>
            </a:r>
            <a:r>
              <a:rPr lang="en-US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68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ຮົມ</a:t>
            </a:r>
            <a:r>
              <a:rPr lang="en-US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68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ສ້າງ</a:t>
            </a:r>
            <a:r>
              <a:rPr lang="en-US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68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ຄວາມ</a:t>
            </a:r>
            <a:r>
              <a:rPr lang="en-US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​​</a:t>
            </a:r>
            <a:r>
              <a:rPr lang="lo-LA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</a:t>
            </a:r>
            <a:r>
              <a:rPr lang="en-US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າ​</a:t>
            </a:r>
            <a:r>
              <a:rPr lang="en-US" sz="2368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ມາດ</a:t>
            </a:r>
            <a:r>
              <a:rPr lang="en-US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68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ດ້ານ</a:t>
            </a:r>
            <a:r>
              <a:rPr lang="en-US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68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ໂພ</a:t>
            </a:r>
            <a:r>
              <a:rPr lang="en-US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68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ຊະ</a:t>
            </a:r>
            <a:r>
              <a:rPr lang="en-US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68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ນາ</a:t>
            </a:r>
            <a:r>
              <a:rPr lang="en-US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</a:t>
            </a:r>
            <a:r>
              <a:rPr lang="en-US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າ</a:t>
            </a:r>
            <a:r>
              <a:rPr lang="lo-LA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ນ</a:t>
            </a:r>
            <a:r>
              <a:rPr lang="en-US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</a:t>
            </a:r>
            <a:r>
              <a:rPr lang="en-US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ຫ</a:t>
            </a:r>
            <a:r>
              <a:rPr lang="lo-LA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້</a:t>
            </a:r>
            <a:r>
              <a:rPr lang="en-US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 9 </a:t>
            </a:r>
            <a:r>
              <a:rPr lang="lo-LA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</a:t>
            </a:r>
            <a:r>
              <a:rPr lang="en-US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ະ​</a:t>
            </a:r>
            <a:r>
              <a:rPr lang="lo-LA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</a:t>
            </a:r>
            <a:r>
              <a:rPr lang="en-US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າ​</a:t>
            </a:r>
            <a:r>
              <a:rPr lang="lo-LA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</a:t>
            </a:r>
            <a:r>
              <a:rPr lang="en-US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ົ</a:t>
            </a:r>
            <a:r>
              <a:rPr lang="lo-LA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</a:t>
            </a:r>
            <a:r>
              <a:rPr lang="en-US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</a:t>
            </a:r>
            <a:r>
              <a:rPr lang="en-US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້</a:t>
            </a:r>
            <a:r>
              <a:rPr lang="lo-LA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</a:t>
            </a:r>
            <a:r>
              <a:rPr lang="en-US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ງ​</a:t>
            </a:r>
            <a:r>
              <a:rPr lang="lo-LA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ຖ</a:t>
            </a:r>
            <a:r>
              <a:rPr lang="en-US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ິ</a:t>
            </a:r>
            <a:r>
              <a:rPr lang="lo-LA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່</a:t>
            </a:r>
            <a:r>
              <a:rPr lang="en-US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ນ</a:t>
            </a:r>
            <a:r>
              <a:rPr lang="lo-LA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;</a:t>
            </a:r>
            <a:endParaRPr lang="en-US" sz="2368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 algn="thaiDist">
              <a:spcBef>
                <a:spcPts val="710"/>
              </a:spcBef>
              <a:spcAft>
                <a:spcPts val="710"/>
              </a:spcAft>
              <a:buNone/>
            </a:pPr>
            <a:r>
              <a:rPr lang="en-US" sz="2368" dirty="0">
                <a:latin typeface="+mj-lt"/>
                <a:ea typeface="Phetsarath OT" panose="02000500000000000001" pitchFamily="2" charset="2"/>
                <a:cs typeface="Phetsarath OT" panose="02000500000000000001" pitchFamily="2" charset="2"/>
              </a:rPr>
              <a:t>1.1.4</a:t>
            </a:r>
            <a:r>
              <a:rPr lang="en-US" sz="2368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368" dirty="0" err="1">
                <a:latin typeface="Phetsarath OT" pitchFamily="2" charset="0"/>
                <a:cs typeface="Phetsarath OT" pitchFamily="2" charset="0"/>
              </a:rPr>
              <a:t>ການ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en-US" sz="2368" dirty="0" err="1">
                <a:latin typeface="Phetsarath OT" pitchFamily="2" charset="0"/>
                <a:cs typeface="Phetsarath OT" pitchFamily="2" charset="0"/>
              </a:rPr>
              <a:t>ສ້າງ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en-US" sz="2368" dirty="0" err="1">
                <a:latin typeface="Phetsarath OT" pitchFamily="2" charset="0"/>
                <a:cs typeface="Phetsarath OT" pitchFamily="2" charset="0"/>
              </a:rPr>
              <a:t>ຕັ້ງ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ກ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ຸ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່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ມ​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ສ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ົ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່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ງ​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ເ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ສ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ີ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ມ​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ແ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ມ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່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en-US" sz="2368" dirty="0" err="1">
                <a:latin typeface="Phetsarath OT" pitchFamily="2" charset="0"/>
                <a:cs typeface="Phetsarath OT" pitchFamily="2" charset="0"/>
              </a:rPr>
              <a:t>ຍິງ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ພ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າ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ຍ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ໃ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ນ​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ຊ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ຸ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ມ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ຊ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ົ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ນ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 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- ປະຕິບັດໂດຍ 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4 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ສະມາຄົມ</a:t>
            </a:r>
            <a:r>
              <a:rPr lang="en-GB" sz="2368" dirty="0">
                <a:ea typeface="SimSun" panose="02010600030101010101" pitchFamily="2" charset="-122"/>
                <a:cs typeface="Angsana New" panose="02020603050405020304" pitchFamily="18" charset="-34"/>
              </a:rPr>
              <a:t>;</a:t>
            </a:r>
          </a:p>
          <a:p>
            <a:pPr marL="0" indent="0">
              <a:spcBef>
                <a:spcPts val="710"/>
              </a:spcBef>
              <a:spcAft>
                <a:spcPts val="710"/>
              </a:spcAft>
              <a:buNone/>
            </a:pPr>
            <a:r>
              <a:rPr lang="en-GB" sz="2368" dirty="0">
                <a:ea typeface="SimSun" panose="02010600030101010101" pitchFamily="2" charset="-122"/>
                <a:cs typeface="Angsana New" panose="02020603050405020304" pitchFamily="18" charset="-34"/>
              </a:rPr>
              <a:t>1.1.5 </a:t>
            </a:r>
            <a:r>
              <a:rPr lang="lo-LA" sz="2368" dirty="0">
                <a:latin typeface="Phetsarath OT" pitchFamily="2" charset="0"/>
                <a:ea typeface="SimSun" panose="02010600030101010101" pitchFamily="2" charset="-122"/>
                <a:cs typeface="Phetsarath OT" pitchFamily="2" charset="0"/>
              </a:rPr>
              <a:t>ຝຶກອົບຮົມວິຊາການໂພຊະນາການໃຫ້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ກ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ຸ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່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ມ​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ສ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ົ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່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ງ​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ເ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ສ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ີ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ມ​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ແ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ມ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່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en-US" sz="2368" dirty="0" err="1">
                <a:latin typeface="Phetsarath OT" pitchFamily="2" charset="0"/>
                <a:cs typeface="Phetsarath OT" pitchFamily="2" charset="0"/>
              </a:rPr>
              <a:t>ຍິງ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ພ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າ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ຍ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ໃ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ນ​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ຊ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ຸ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ມ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ຊ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ົ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ນ- ປະຕິບັດໂດຍ 4 ສະມາຄົມ</a:t>
            </a:r>
            <a:r>
              <a:rPr lang="en-GB" sz="2368" dirty="0">
                <a:ea typeface="SimSun" panose="02010600030101010101" pitchFamily="2" charset="-122"/>
                <a:cs typeface="Angsana New" panose="02020603050405020304" pitchFamily="18" charset="-34"/>
              </a:rPr>
              <a:t>;</a:t>
            </a:r>
            <a:endParaRPr lang="en-US" sz="2368" dirty="0">
              <a:ea typeface="SimSun" panose="02010600030101010101" pitchFamily="2" charset="-122"/>
              <a:cs typeface="Angsana New" panose="02020603050405020304" pitchFamily="18" charset="-34"/>
            </a:endParaRPr>
          </a:p>
          <a:p>
            <a:pPr marL="0" indent="0">
              <a:spcBef>
                <a:spcPts val="710"/>
              </a:spcBef>
              <a:spcAft>
                <a:spcPts val="710"/>
              </a:spcAft>
              <a:buNone/>
            </a:pPr>
            <a:r>
              <a:rPr lang="en-GB" sz="2368" dirty="0">
                <a:ea typeface="SimSun" panose="02010600030101010101" pitchFamily="2" charset="-122"/>
                <a:cs typeface="Angsana New" panose="02020603050405020304" pitchFamily="18" charset="-34"/>
              </a:rPr>
              <a:t>1.1.6 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ເຮັດກິດຈະກຳຂອງ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ກ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ຸ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່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ມ​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ສ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ົ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່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ງ​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ເ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ສ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ີ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ມ​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ແ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ມ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່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en-US" sz="2368" dirty="0" err="1">
                <a:latin typeface="Phetsarath OT" pitchFamily="2" charset="0"/>
                <a:cs typeface="Phetsarath OT" pitchFamily="2" charset="0"/>
              </a:rPr>
              <a:t>ຍິງ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ພ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າ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ຍ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ໃ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ນ​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ຊ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ຸ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ມ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ຊ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ົ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ນ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 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- ປະຕິບັດໂດຍ ກຸ່ມສົ່ງເສີມແມ່ຍິງ</a:t>
            </a:r>
            <a:r>
              <a:rPr lang="en-GB" sz="2368" dirty="0">
                <a:ea typeface="SimSun" panose="02010600030101010101" pitchFamily="2" charset="-122"/>
                <a:cs typeface="Angsana New" panose="02020603050405020304" pitchFamily="18" charset="-34"/>
              </a:rPr>
              <a:t>;</a:t>
            </a:r>
          </a:p>
          <a:p>
            <a:pPr marL="0" indent="0">
              <a:spcBef>
                <a:spcPts val="710"/>
              </a:spcBef>
              <a:spcAft>
                <a:spcPts val="710"/>
              </a:spcAft>
              <a:buNone/>
            </a:pPr>
            <a:endParaRPr lang="en-US" sz="1400" dirty="0">
              <a:ea typeface="SimSun" panose="02010600030101010101" pitchFamily="2" charset="-122"/>
              <a:cs typeface="Angsana New" panose="02020603050405020304" pitchFamily="18" charset="-34"/>
            </a:endParaRPr>
          </a:p>
          <a:p>
            <a:pPr>
              <a:spcBef>
                <a:spcPts val="710"/>
              </a:spcBef>
              <a:spcAft>
                <a:spcPts val="710"/>
              </a:spcAft>
            </a:pPr>
            <a:r>
              <a:rPr lang="lo-LA" sz="2368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ກິດຈະກຳ 1.2 ສະໜອງລະບົບນ້ຳສະອາດ ແລະ ວິດຖ່າຍຄົວເຮືອນ.</a:t>
            </a:r>
            <a:endParaRPr lang="en-US" sz="2368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spcBef>
                <a:spcPts val="710"/>
              </a:spcBef>
              <a:spcAft>
                <a:spcPts val="710"/>
              </a:spcAft>
              <a:buNone/>
            </a:pPr>
            <a:r>
              <a:rPr lang="en-US" sz="2368" dirty="0">
                <a:ea typeface="Phetsarath OT" panose="02000500000000000001" pitchFamily="2" charset="2"/>
                <a:cs typeface="Phetsarath OT" panose="02000500000000000001" pitchFamily="2" charset="2"/>
              </a:rPr>
              <a:t>1.2.1 </a:t>
            </a:r>
            <a:r>
              <a:rPr lang="en-US" sz="2368" dirty="0" err="1">
                <a:latin typeface="Phetsarath OT" pitchFamily="2" charset="0"/>
                <a:cs typeface="Phetsarath OT" pitchFamily="2" charset="0"/>
              </a:rPr>
              <a:t>ກາ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ນຈັດຊື້້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 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ແ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ລ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ະ ແຈກ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ຢ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າຍ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ເ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ຄ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ື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່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ອ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ງ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ກ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ອ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ງ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en-US" sz="2368" dirty="0" err="1">
                <a:latin typeface="Phetsarath OT" pitchFamily="2" charset="0"/>
                <a:cs typeface="Phetsarath OT" pitchFamily="2" charset="0"/>
              </a:rPr>
              <a:t>ນ້ຳ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 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-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 ອ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ົ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ງ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ກ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າ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ນ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ແ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ຄ​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ຣ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ິ​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ຕ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ັ​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ສ</a:t>
            </a:r>
            <a:endParaRPr lang="en-US" sz="2368" dirty="0">
              <a:latin typeface="Phetsarath OT" pitchFamily="2" charset="0"/>
              <a:cs typeface="Phetsarath OT" pitchFamily="2" charset="0"/>
            </a:endParaRPr>
          </a:p>
          <a:p>
            <a:pPr marL="0" indent="0">
              <a:spcBef>
                <a:spcPts val="710"/>
              </a:spcBef>
              <a:spcAft>
                <a:spcPts val="710"/>
              </a:spcAft>
              <a:buNone/>
            </a:pPr>
            <a:r>
              <a:rPr lang="en-US" sz="2368" dirty="0">
                <a:ea typeface="Phetsarath OT" panose="02000500000000000001" pitchFamily="2" charset="2"/>
                <a:cs typeface="Phetsarath OT" panose="02000500000000000001" pitchFamily="2" charset="2"/>
              </a:rPr>
              <a:t>1.2.2 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ກ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າ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ນ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en-US" sz="2368" dirty="0" err="1">
                <a:latin typeface="Phetsarath OT" pitchFamily="2" charset="0"/>
                <a:cs typeface="Phetsarath OT" pitchFamily="2" charset="0"/>
              </a:rPr>
              <a:t>ກໍ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່​</a:t>
            </a:r>
            <a:r>
              <a:rPr lang="en-US" sz="2368" dirty="0" err="1">
                <a:latin typeface="Phetsarath OT" pitchFamily="2" charset="0"/>
                <a:cs typeface="Phetsarath OT" pitchFamily="2" charset="0"/>
              </a:rPr>
              <a:t>ສ້າງ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en-US" sz="2368" dirty="0" err="1">
                <a:latin typeface="Phetsarath OT" pitchFamily="2" charset="0"/>
                <a:cs typeface="Phetsarath OT" pitchFamily="2" charset="0"/>
              </a:rPr>
              <a:t>ລະ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en-US" sz="2368" dirty="0" err="1">
                <a:latin typeface="Phetsarath OT" pitchFamily="2" charset="0"/>
                <a:cs typeface="Phetsarath OT" pitchFamily="2" charset="0"/>
              </a:rPr>
              <a:t>ບົບ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​ນ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້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ຳ​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ສ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ະ​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ອ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າ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ດ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 - 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ອ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ົ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ງ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ກ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າ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ນ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ແ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ຄ​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ຣ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ິ​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ຕ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ັ​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ສ + ຄູ່ຮ່ວມງານພາກລັດ</a:t>
            </a:r>
            <a:endParaRPr lang="en-US" sz="2368" dirty="0">
              <a:ea typeface="Times New Roman" panose="02020603050405020304" pitchFamily="18" charset="0"/>
            </a:endParaRPr>
          </a:p>
          <a:p>
            <a:pPr marL="0" indent="0">
              <a:spcBef>
                <a:spcPts val="710"/>
              </a:spcBef>
              <a:spcAft>
                <a:spcPts val="710"/>
              </a:spcAft>
              <a:buNone/>
            </a:pPr>
            <a:r>
              <a:rPr lang="en-US" sz="2368" dirty="0">
                <a:ea typeface="Phetsarath OT" panose="02000500000000000001" pitchFamily="2" charset="2"/>
                <a:cs typeface="Phetsarath OT" panose="02000500000000000001" pitchFamily="2" charset="2"/>
              </a:rPr>
              <a:t>1.2.3 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ກ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າ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ນ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en-US" sz="2368" dirty="0" err="1">
                <a:latin typeface="Phetsarath OT" pitchFamily="2" charset="0"/>
                <a:cs typeface="Phetsarath OT" pitchFamily="2" charset="0"/>
              </a:rPr>
              <a:t>ກໍ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່​</a:t>
            </a:r>
            <a:r>
              <a:rPr lang="en-US" sz="2368" dirty="0" err="1">
                <a:latin typeface="Phetsarath OT" pitchFamily="2" charset="0"/>
                <a:cs typeface="Phetsarath OT" pitchFamily="2" charset="0"/>
              </a:rPr>
              <a:t>ສ້າງ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ວ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ິ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ດ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ຖ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່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າ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ຍ - 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ອ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ົ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ງ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ກ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າ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ນ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ແ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ຄ​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ຣ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ິ​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ຕ</a:t>
            </a:r>
            <a:r>
              <a:rPr lang="en-US" sz="2368" dirty="0">
                <a:latin typeface="Phetsarath OT" pitchFamily="2" charset="0"/>
                <a:cs typeface="Phetsarath OT" pitchFamily="2" charset="0"/>
              </a:rPr>
              <a:t>ັ​</a:t>
            </a:r>
            <a:r>
              <a:rPr lang="lo-LA" sz="2368" dirty="0">
                <a:latin typeface="Phetsarath OT" pitchFamily="2" charset="0"/>
                <a:cs typeface="Phetsarath OT" pitchFamily="2" charset="0"/>
              </a:rPr>
              <a:t>ສ + ຄູ່ຮ່ວມງານພາກລັດ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EA909D-F478-AE38-7816-937272D97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8AA0-CA60-4A95-8ECD-8DA2471C43DE}" type="slidenum">
              <a:rPr lang="en-US" smtClean="0"/>
              <a:t>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8E0B79-118E-308F-13DD-0ED5386ADA6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096" b="3618"/>
          <a:stretch/>
        </p:blipFill>
        <p:spPr bwMode="auto">
          <a:xfrm>
            <a:off x="5673749" y="114593"/>
            <a:ext cx="1338804" cy="710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9545284-6B73-14D4-1795-B6B695A7F7D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31" t="18400" r="8264" b="14770"/>
          <a:stretch/>
        </p:blipFill>
        <p:spPr bwMode="auto">
          <a:xfrm>
            <a:off x="3217366" y="152816"/>
            <a:ext cx="1758487" cy="6796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F439AF8-1146-BB4D-1EE9-E5005409D2C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9061" y="166391"/>
            <a:ext cx="644165" cy="6066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ECA299B-B344-81F5-13C1-FC474BFD13F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2102" y="112781"/>
            <a:ext cx="667268" cy="6193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F64938E-D844-53B0-73D9-1F1F44C40CBE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83" y="181866"/>
            <a:ext cx="2599417" cy="62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446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18A0F-F02C-7712-AD27-6903A8564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831" y="1107703"/>
            <a:ext cx="9969571" cy="6264696"/>
          </a:xfrm>
        </p:spPr>
        <p:txBody>
          <a:bodyPr>
            <a:noAutofit/>
          </a:bodyPr>
          <a:lstStyle/>
          <a:p>
            <a:pPr algn="thaiDist"/>
            <a:r>
              <a:rPr lang="lo-L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Phetsarath OT" panose="02000500000000000001" pitchFamily="2" charset="2"/>
              </a:rPr>
              <a:t>ກິດຈະກຳ 1.3 ສະໜອງອຸປະກອນການແພດສຳລັບວຽກງານແມ່ ແລະ ເດັກ.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0" indent="0" algn="thaiDist">
              <a:buNone/>
            </a:pPr>
            <a:r>
              <a:rPr lang="lo-LA" sz="2800" dirty="0">
                <a:latin typeface="Phetsarath OT" pitchFamily="2" charset="0"/>
                <a:cs typeface="Phetsarath OT" pitchFamily="2" charset="0"/>
              </a:rPr>
              <a:t>1.3.1 ກ</a:t>
            </a:r>
            <a:r>
              <a:rPr lang="en-US" sz="2800" dirty="0">
                <a:latin typeface="Phetsarath OT" pitchFamily="2" charset="0"/>
                <a:cs typeface="Phetsarath OT" pitchFamily="2" charset="0"/>
              </a:rPr>
              <a:t>າ</a:t>
            </a:r>
            <a:r>
              <a:rPr lang="lo-LA" sz="2800" dirty="0">
                <a:latin typeface="Phetsarath OT" pitchFamily="2" charset="0"/>
                <a:cs typeface="Phetsarath OT" pitchFamily="2" charset="0"/>
              </a:rPr>
              <a:t>ນ</a:t>
            </a:r>
            <a:r>
              <a:rPr lang="en-US" sz="2800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lo-LA" sz="2800" dirty="0">
                <a:latin typeface="Phetsarath OT" pitchFamily="2" charset="0"/>
                <a:cs typeface="Phetsarath OT" pitchFamily="2" charset="0"/>
              </a:rPr>
              <a:t>ຈັດຊື້ ແລະ ແຈກ</a:t>
            </a:r>
            <a:r>
              <a:rPr lang="en-US" sz="2800" dirty="0">
                <a:latin typeface="Phetsarath OT" pitchFamily="2" charset="0"/>
                <a:cs typeface="Phetsarath OT" pitchFamily="2" charset="0"/>
              </a:rPr>
              <a:t>ຢ</a:t>
            </a:r>
            <a:r>
              <a:rPr lang="lo-LA" sz="2800" dirty="0">
                <a:latin typeface="Phetsarath OT" pitchFamily="2" charset="0"/>
                <a:cs typeface="Phetsarath OT" pitchFamily="2" charset="0"/>
              </a:rPr>
              <a:t>າຍ</a:t>
            </a:r>
            <a:r>
              <a:rPr lang="en-US" sz="2800" dirty="0" err="1">
                <a:latin typeface="Phetsarath OT" pitchFamily="2" charset="0"/>
                <a:cs typeface="Phetsarath OT" pitchFamily="2" charset="0"/>
              </a:rPr>
              <a:t>ອຸ</a:t>
            </a:r>
            <a:r>
              <a:rPr lang="en-US" sz="2800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en-US" sz="2800" dirty="0" err="1">
                <a:latin typeface="Phetsarath OT" pitchFamily="2" charset="0"/>
                <a:cs typeface="Phetsarath OT" pitchFamily="2" charset="0"/>
              </a:rPr>
              <a:t>ປະ</a:t>
            </a:r>
            <a:r>
              <a:rPr lang="en-US" sz="2800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en-US" sz="2800" dirty="0" err="1">
                <a:latin typeface="Phetsarath OT" pitchFamily="2" charset="0"/>
                <a:cs typeface="Phetsarath OT" pitchFamily="2" charset="0"/>
              </a:rPr>
              <a:t>ກອນ</a:t>
            </a:r>
            <a:r>
              <a:rPr lang="en-US" sz="2800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lo-LA" sz="2800" dirty="0">
                <a:latin typeface="Phetsarath OT" pitchFamily="2" charset="0"/>
                <a:cs typeface="Phetsarath OT" pitchFamily="2" charset="0"/>
              </a:rPr>
              <a:t>ກ</a:t>
            </a:r>
            <a:r>
              <a:rPr lang="en-US" sz="2800" dirty="0">
                <a:latin typeface="Phetsarath OT" pitchFamily="2" charset="0"/>
                <a:cs typeface="Phetsarath OT" pitchFamily="2" charset="0"/>
              </a:rPr>
              <a:t>າ</a:t>
            </a:r>
            <a:r>
              <a:rPr lang="lo-LA" sz="2800" dirty="0">
                <a:latin typeface="Phetsarath OT" pitchFamily="2" charset="0"/>
                <a:cs typeface="Phetsarath OT" pitchFamily="2" charset="0"/>
              </a:rPr>
              <a:t>ນ</a:t>
            </a:r>
            <a:r>
              <a:rPr lang="en-US" sz="2800" dirty="0">
                <a:latin typeface="Phetsarath OT" pitchFamily="2" charset="0"/>
                <a:cs typeface="Phetsarath OT" pitchFamily="2" charset="0"/>
              </a:rPr>
              <a:t>​</a:t>
            </a:r>
            <a:r>
              <a:rPr lang="lo-LA" sz="2800" dirty="0">
                <a:latin typeface="Phetsarath OT" pitchFamily="2" charset="0"/>
                <a:cs typeface="Phetsarath OT" pitchFamily="2" charset="0"/>
              </a:rPr>
              <a:t>ແ</a:t>
            </a:r>
            <a:r>
              <a:rPr lang="en-US" sz="2800" dirty="0">
                <a:latin typeface="Phetsarath OT" pitchFamily="2" charset="0"/>
                <a:cs typeface="Phetsarath OT" pitchFamily="2" charset="0"/>
              </a:rPr>
              <a:t>ພ</a:t>
            </a:r>
            <a:r>
              <a:rPr lang="lo-LA" sz="2800" dirty="0">
                <a:latin typeface="Phetsarath OT" pitchFamily="2" charset="0"/>
                <a:cs typeface="Phetsarath OT" pitchFamily="2" charset="0"/>
              </a:rPr>
              <a:t>ດ</a:t>
            </a:r>
            <a:r>
              <a:rPr lang="en-US" sz="2800" dirty="0">
                <a:latin typeface="Phetsarath OT" pitchFamily="2" charset="0"/>
                <a:cs typeface="Phetsarath OT" pitchFamily="2" charset="0"/>
              </a:rPr>
              <a:t> (</a:t>
            </a:r>
            <a:r>
              <a:rPr lang="en-US" sz="2800" dirty="0" err="1">
                <a:latin typeface="Phetsarath OT" pitchFamily="2" charset="0"/>
                <a:cs typeface="Phetsarath OT" pitchFamily="2" charset="0"/>
              </a:rPr>
              <a:t>ແມ</a:t>
            </a:r>
            <a:r>
              <a:rPr lang="en-US" sz="2800" dirty="0">
                <a:latin typeface="Phetsarath OT" pitchFamily="2" charset="0"/>
                <a:cs typeface="Phetsarath OT" pitchFamily="2" charset="0"/>
              </a:rPr>
              <a:t>່ </a:t>
            </a:r>
            <a:r>
              <a:rPr lang="en-US" sz="2800" dirty="0" err="1">
                <a:latin typeface="Phetsarath OT" pitchFamily="2" charset="0"/>
                <a:cs typeface="Phetsarath OT" pitchFamily="2" charset="0"/>
              </a:rPr>
              <a:t>ແລະ</a:t>
            </a:r>
            <a:r>
              <a:rPr lang="en-US" sz="2800" dirty="0">
                <a:latin typeface="Phetsarath OT" pitchFamily="2" charset="0"/>
                <a:cs typeface="Phetsarath OT" pitchFamily="2" charset="0"/>
              </a:rPr>
              <a:t> </a:t>
            </a:r>
            <a:r>
              <a:rPr lang="en-US" sz="2800" dirty="0" err="1">
                <a:latin typeface="Phetsarath OT" pitchFamily="2" charset="0"/>
                <a:cs typeface="Phetsarath OT" pitchFamily="2" charset="0"/>
              </a:rPr>
              <a:t>ເດັກ</a:t>
            </a:r>
            <a:r>
              <a:rPr lang="en-US" sz="2800" dirty="0">
                <a:latin typeface="Phetsarath OT" pitchFamily="2" charset="0"/>
                <a:cs typeface="Phetsarath OT" pitchFamily="2" charset="0"/>
              </a:rPr>
              <a:t>)</a:t>
            </a:r>
          </a:p>
          <a:p>
            <a:pPr marL="0" indent="0" algn="thaiDist">
              <a:buNone/>
            </a:pPr>
            <a:endParaRPr lang="en-US" sz="2800" dirty="0">
              <a:latin typeface="Phetsarath OT" pitchFamily="2" charset="0"/>
              <a:cs typeface="Phetsarath OT" pitchFamily="2" charset="0"/>
            </a:endParaRPr>
          </a:p>
          <a:p>
            <a:pPr algn="thaiDist"/>
            <a:r>
              <a:rPr lang="lo-L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Phetsarath OT" panose="02000500000000000001" pitchFamily="2" charset="2"/>
              </a:rPr>
              <a:t>ກິດຈະກຳ 1.4 ສະໜັບສະໜູນທຶນການສຶກສາການແພດ-ລະບົບບຳລຸງໄລຍະສັ້ນ.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0" indent="0" algn="thaiDist">
              <a:buNone/>
            </a:pPr>
            <a:r>
              <a:rPr lang="lo-LA" sz="2800" dirty="0">
                <a:latin typeface="Calibri" panose="020F0502020204030204" pitchFamily="34" charset="0"/>
                <a:ea typeface="Calibri" panose="020F0502020204030204" pitchFamily="34" charset="0"/>
                <a:cs typeface="Phetsarath OT" panose="02000500000000000001" pitchFamily="2" charset="2"/>
              </a:rPr>
              <a:t>1.4.1 ຈັດຝຶກອົບຮົມວິຊາການດ້ານວຽກງານສຸຂະພາບແມ່-ເດັກ ແລະ ວິຊາການປິ່ນປົວເດັກນ້ອຍທີ່ຂາດສານອາຫານ.</a:t>
            </a:r>
          </a:p>
          <a:p>
            <a:pPr marL="0" indent="0" algn="thaiDist">
              <a:buNone/>
            </a:pP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405974" indent="-405974" algn="thaiDist">
              <a:lnSpc>
                <a:spcPct val="115000"/>
              </a:lnSpc>
              <a:spcBef>
                <a:spcPts val="710"/>
              </a:spcBef>
              <a:spcAft>
                <a:spcPts val="710"/>
              </a:spcAft>
              <a:buFont typeface="Symbol" panose="05050102010706020507" pitchFamily="18" charset="2"/>
              <a:buChar char=""/>
            </a:pPr>
            <a:r>
              <a:rPr lang="lo-L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ກິດຈະກຳ 1.5 ຍົກລະດັບວິຊາການປິ່ນປົວການຂາດສານອາຫານພະນັກງານແພດ ແລະ ອສສບ.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 algn="thaiDist">
              <a:spcBef>
                <a:spcPts val="710"/>
              </a:spcBef>
              <a:spcAft>
                <a:spcPts val="710"/>
              </a:spcAft>
              <a:buNone/>
            </a:pP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1.5.1 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ຈັດຝຶກ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ອົບ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ຮົມການປິ່ນ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ປົວ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ຂາດສານອາຫານ ແລະ ການລາຍງານປະຈຳປີ ໃຫ້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ພະ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ນັກ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ງານ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ສຸກ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ສາ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ລາ ຈຳນວນ 30 ທ່ານ ແລະ ອາ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ສາ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ໝັກ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ບ້ານ 9 ທ່ານ (ປະຕິບັດໂດຍ ອົງການແຄຣິຕັສ ແລະ ຄູ່ຮ່ວມງານຝ່າຍລັດຖະບານ)</a:t>
            </a:r>
            <a:endParaRPr lang="en-US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14846E-82BA-9BE9-A7D9-DD79E6326CF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096" b="3618"/>
          <a:stretch/>
        </p:blipFill>
        <p:spPr bwMode="auto">
          <a:xfrm>
            <a:off x="5673749" y="114593"/>
            <a:ext cx="1338804" cy="710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7D9AEBF-F2BB-E500-14E0-08CAEA48906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31" t="18400" r="8264" b="14770"/>
          <a:stretch/>
        </p:blipFill>
        <p:spPr bwMode="auto">
          <a:xfrm>
            <a:off x="3217366" y="152816"/>
            <a:ext cx="1758487" cy="6796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238504-C262-0EEE-0E47-7CDE187144F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9061" y="166391"/>
            <a:ext cx="644165" cy="6066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905D1A7-A779-ABEF-5BFC-E448BCDD519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2102" y="112781"/>
            <a:ext cx="667268" cy="6193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3055A84-B4FB-F77D-2BCC-16C0E8F2AC4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83" y="181866"/>
            <a:ext cx="2599417" cy="6216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93C7C62-B1F9-AF97-024D-E1FEF44D9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8AA0-CA60-4A95-8ECD-8DA2471C43D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941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6831" y="1251719"/>
            <a:ext cx="10173683" cy="671552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710"/>
              </a:spcBef>
              <a:spcAft>
                <a:spcPts val="710"/>
              </a:spcAft>
            </a:pPr>
            <a:r>
              <a:rPr lang="lo-L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ກິດຈະກຳ 1.6 ເຜີຍແຜ່ຂໍ້ມູນຂ່າວສານດ້ານໂພຊະນາການ.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lnSpc>
                <a:spcPct val="100000"/>
              </a:lnSpc>
              <a:spcBef>
                <a:spcPts val="710"/>
              </a:spcBef>
              <a:spcAft>
                <a:spcPts val="710"/>
              </a:spcAft>
              <a:buNone/>
            </a:pP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1.6.1 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ຈັດກິດ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ຈະ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ກຳ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ໂພຊະນາ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ສຶກ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ສາ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ຈຳ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ໄຕ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ຣ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ມາດ (ສາທາແຂວງ-ເມືອງ-ສຸກສາລາ)</a:t>
            </a:r>
            <a:endParaRPr lang="en-US" sz="28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lnSpc>
                <a:spcPct val="100000"/>
              </a:lnSpc>
              <a:spcBef>
                <a:spcPts val="710"/>
              </a:spcBef>
              <a:spcAft>
                <a:spcPts val="710"/>
              </a:spcAft>
              <a:buNone/>
            </a:pPr>
            <a:endParaRPr lang="en-US" sz="16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algn="thaiDist">
              <a:lnSpc>
                <a:spcPct val="100000"/>
              </a:lnSpc>
              <a:spcBef>
                <a:spcPts val="710"/>
              </a:spcBef>
              <a:spcAft>
                <a:spcPts val="710"/>
              </a:spcAft>
            </a:pPr>
            <a:r>
              <a:rPr lang="lo-L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ກິດຈະກຳ 2.1 ປັບປຸງຂອດປະສານງານລະດັບທ້ອງຖິ່ນ ແລະ ລະດັບຊາດ.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lnSpc>
                <a:spcPct val="100000"/>
              </a:lnSpc>
              <a:spcBef>
                <a:spcPts val="710"/>
              </a:spcBef>
              <a:spcAft>
                <a:spcPts val="710"/>
              </a:spcAft>
              <a:buNone/>
            </a:pPr>
            <a:r>
              <a:rPr lang="en-GB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2.1.1 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ຈັດກອງ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ຊຸມ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​​</a:t>
            </a:r>
            <a:r>
              <a:rPr lang="en-US" sz="28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8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ສານ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8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ງານ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ຂັ້ນແຂວງປະ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ຈຳປີກັບຄູ່ຮ່ວມງານພາຍ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ໃນ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ແຂວງ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</a:p>
          <a:p>
            <a:pPr marL="0" indent="0">
              <a:lnSpc>
                <a:spcPct val="100000"/>
              </a:lnSpc>
              <a:spcBef>
                <a:spcPts val="710"/>
              </a:spcBef>
              <a:spcAft>
                <a:spcPts val="710"/>
              </a:spcAft>
              <a:buNone/>
            </a:pP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2.1.2 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ຈັດກອງ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ຊຸ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​​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ແລກ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ປ່ຽນ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ບົດ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ຮຽນລະ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ຫວ່າງ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ແຂວງເປົ້າໝາຍ</a:t>
            </a:r>
            <a:r>
              <a:rPr lang="en-US" sz="28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8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ຈຳ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8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ປີ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endParaRPr lang="en-US" sz="28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lnSpc>
                <a:spcPct val="100000"/>
              </a:lnSpc>
              <a:spcBef>
                <a:spcPts val="710"/>
              </a:spcBef>
              <a:spcAft>
                <a:spcPts val="710"/>
              </a:spcAft>
              <a:buNone/>
            </a:pPr>
            <a:endParaRPr lang="en-US" sz="9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>
              <a:lnSpc>
                <a:spcPct val="100000"/>
              </a:lnSpc>
              <a:spcBef>
                <a:spcPts val="710"/>
              </a:spcBef>
              <a:spcAft>
                <a:spcPts val="710"/>
              </a:spcAft>
            </a:pPr>
            <a:r>
              <a:rPr lang="lo-L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ວຽກງານບໍລິຫານ ແລະ ການຈັດຊື້-ຈັດສະໜອງ: </a:t>
            </a:r>
          </a:p>
          <a:p>
            <a:pPr marL="0" indent="0">
              <a:lnSpc>
                <a:spcPct val="100000"/>
              </a:lnSpc>
              <a:spcBef>
                <a:spcPts val="710"/>
              </a:spcBef>
              <a:spcAft>
                <a:spcPts val="710"/>
              </a:spcAft>
              <a:buNone/>
            </a:pPr>
            <a:r>
              <a:rPr lang="en-GB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-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ກວດສອບບັນຊີ </a:t>
            </a:r>
          </a:p>
          <a:p>
            <a:pPr marL="0" indent="0">
              <a:lnSpc>
                <a:spcPct val="100000"/>
              </a:lnSpc>
              <a:spcBef>
                <a:spcPts val="710"/>
              </a:spcBef>
              <a:spcAft>
                <a:spcPts val="710"/>
              </a:spcAft>
              <a:buNone/>
            </a:pP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- ຊື້ລົດຈັກ 4 ຄັນ.</a:t>
            </a:r>
            <a:endParaRPr lang="en-GB" sz="28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buNone/>
            </a:pPr>
            <a:endParaRPr lang="en-US" sz="28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C265E7-64D2-98B1-2112-D05DC9F40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8AA0-CA60-4A95-8ECD-8DA2471C43DE}" type="slidenum">
              <a:rPr lang="en-US" smtClean="0"/>
              <a:t>8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0961594-646E-962C-4561-604C7E75BEF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096" b="3618"/>
          <a:stretch/>
        </p:blipFill>
        <p:spPr bwMode="auto">
          <a:xfrm>
            <a:off x="5673749" y="114593"/>
            <a:ext cx="1338804" cy="710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E07A761-62D0-3D1D-7CA3-21955EDBA74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31" t="18400" r="8264" b="14770"/>
          <a:stretch/>
        </p:blipFill>
        <p:spPr bwMode="auto">
          <a:xfrm>
            <a:off x="3217366" y="152816"/>
            <a:ext cx="1758487" cy="6796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294770F-37A8-0169-507C-702EABB617B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9061" y="166391"/>
            <a:ext cx="644165" cy="6066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182FE8B-A8C2-6CA6-46C8-2E4AA59CD7E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2102" y="112781"/>
            <a:ext cx="667268" cy="61930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87B3B2A-6390-1382-CE63-72FC8C53191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83" y="181866"/>
            <a:ext cx="2599417" cy="62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249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C265E7-64D2-98B1-2112-D05DC9F40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8AA0-CA60-4A95-8ECD-8DA2471C43DE}" type="slidenum">
              <a:rPr lang="en-US" smtClean="0"/>
              <a:t>9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0961594-646E-962C-4561-604C7E75BEF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096" b="3618"/>
          <a:stretch/>
        </p:blipFill>
        <p:spPr bwMode="auto">
          <a:xfrm>
            <a:off x="5673749" y="114593"/>
            <a:ext cx="1338804" cy="710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E07A761-62D0-3D1D-7CA3-21955EDBA74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31" t="18400" r="8264" b="14770"/>
          <a:stretch/>
        </p:blipFill>
        <p:spPr bwMode="auto">
          <a:xfrm>
            <a:off x="3217366" y="152816"/>
            <a:ext cx="1758487" cy="6796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294770F-37A8-0169-507C-702EABB617B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9061" y="166391"/>
            <a:ext cx="644165" cy="6066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182FE8B-A8C2-6CA6-46C8-2E4AA59CD7E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2102" y="112781"/>
            <a:ext cx="667268" cy="61930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87B3B2A-6390-1382-CE63-72FC8C53191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83" y="181866"/>
            <a:ext cx="2599417" cy="6216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C616CE6E-F15C-4DEE-BD77-2D09C39E4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799" y="1191720"/>
            <a:ext cx="10369152" cy="1284406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ກິດ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​ຈ​ະ​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ກຳ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ໂຄງ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ການ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 </a:t>
            </a:r>
            <a:r>
              <a:rPr lang="lo-L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ຊ່ວຍສະໜັບສະໜູນ</a:t>
            </a:r>
            <a:r>
              <a:rPr lang="en-US" sz="3552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Calibri Light"/>
                <a:cs typeface="Phetsarath OT" panose="02000500000000000000" pitchFamily="2" charset="0"/>
              </a:rPr>
              <a:t>ແຜນ</a:t>
            </a:r>
            <a:r>
              <a:rPr lang="en-US" sz="355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Calibri Light"/>
                <a:cs typeface="Phetsarath OT" panose="02000500000000000000" pitchFamily="2" charset="0"/>
              </a:rPr>
              <a:t>​</a:t>
            </a:r>
            <a:r>
              <a:rPr lang="en-US" sz="3552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Calibri Light"/>
                <a:cs typeface="Phetsarath OT" panose="02000500000000000000" pitchFamily="2" charset="0"/>
              </a:rPr>
              <a:t>ປະ</a:t>
            </a:r>
            <a:r>
              <a:rPr lang="en-US" sz="355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Calibri Light"/>
                <a:cs typeface="Phetsarath OT" panose="02000500000000000000" pitchFamily="2" charset="0"/>
              </a:rPr>
              <a:t>​</a:t>
            </a:r>
            <a:r>
              <a:rPr lang="en-US" sz="3552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Calibri Light"/>
                <a:cs typeface="Phetsarath OT" panose="02000500000000000000" pitchFamily="2" charset="0"/>
              </a:rPr>
              <a:t>ຕິ</a:t>
            </a:r>
            <a:r>
              <a:rPr lang="en-US" sz="355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Calibri Light"/>
                <a:cs typeface="Phetsarath OT" panose="02000500000000000000" pitchFamily="2" charset="0"/>
              </a:rPr>
              <a:t>​</a:t>
            </a:r>
            <a:r>
              <a:rPr lang="en-US" sz="3552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Calibri Light"/>
                <a:cs typeface="Phetsarath OT" panose="02000500000000000000" pitchFamily="2" charset="0"/>
              </a:rPr>
              <a:t>ບັດ</a:t>
            </a:r>
            <a:r>
              <a:rPr lang="en-US" sz="355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Calibri Light"/>
                <a:cs typeface="Phetsarath OT" panose="02000500000000000000" pitchFamily="2" charset="0"/>
              </a:rPr>
              <a:t>​</a:t>
            </a:r>
            <a:r>
              <a:rPr lang="en-US" sz="3552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Calibri Light"/>
                <a:cs typeface="Phetsarath OT" panose="02000500000000000000" pitchFamily="2" charset="0"/>
              </a:rPr>
              <a:t>ງານ</a:t>
            </a:r>
            <a:r>
              <a:rPr lang="en-US" sz="355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Calibri Light"/>
                <a:cs typeface="Phetsarath OT" panose="02000500000000000000" pitchFamily="2" charset="0"/>
              </a:rPr>
              <a:t>​​</a:t>
            </a:r>
            <a:r>
              <a:rPr lang="en-US" sz="3552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Calibri Light"/>
                <a:cs typeface="Phetsarath OT" panose="02000500000000000000" pitchFamily="2" charset="0"/>
              </a:rPr>
              <a:t>ແຫ່ງ</a:t>
            </a:r>
            <a:r>
              <a:rPr lang="en-US" sz="355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Calibri Light"/>
                <a:cs typeface="Phetsarath OT" panose="02000500000000000000" pitchFamily="2" charset="0"/>
              </a:rPr>
              <a:t>​</a:t>
            </a:r>
            <a:r>
              <a:rPr lang="en-US" sz="3552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Calibri Light"/>
                <a:cs typeface="Phetsarath OT" panose="02000500000000000000" pitchFamily="2" charset="0"/>
              </a:rPr>
              <a:t>ຊາດ</a:t>
            </a:r>
            <a:r>
              <a:rPr lang="en-US" sz="355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Calibri Light"/>
                <a:cs typeface="Phetsarath OT" panose="02000500000000000000" pitchFamily="2" charset="0"/>
              </a:rPr>
              <a:t>​</a:t>
            </a:r>
            <a:r>
              <a:rPr lang="en-US" sz="3552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Calibri Light"/>
                <a:cs typeface="Phetsarath OT" panose="02000500000000000000" pitchFamily="2" charset="0"/>
              </a:rPr>
              <a:t>ດ້ານໂພຊະ</a:t>
            </a:r>
            <a:r>
              <a:rPr lang="en-US" sz="355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Calibri Light"/>
                <a:cs typeface="Phetsarath OT" panose="02000500000000000000" pitchFamily="2" charset="0"/>
              </a:rPr>
              <a:t>​</a:t>
            </a:r>
            <a:r>
              <a:rPr lang="en-US" sz="3552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Calibri Light"/>
                <a:cs typeface="Phetsarath OT" panose="02000500000000000000" pitchFamily="2" charset="0"/>
              </a:rPr>
              <a:t>ນາ</a:t>
            </a:r>
            <a:r>
              <a:rPr lang="en-US" sz="355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Calibri Light"/>
                <a:cs typeface="Phetsarath OT" panose="02000500000000000000" pitchFamily="2" charset="0"/>
              </a:rPr>
              <a:t>​</a:t>
            </a:r>
            <a:r>
              <a:rPr lang="en-US" sz="3552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Calibri Light"/>
                <a:cs typeface="Phetsarath OT" panose="02000500000000000000" pitchFamily="2" charset="0"/>
              </a:rPr>
              <a:t>ການ</a:t>
            </a:r>
            <a:r>
              <a:rPr lang="en-US" sz="355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Calibri Light"/>
                <a:cs typeface="Phetsarath OT" panose="02000500000000000000" pitchFamily="2" charset="0"/>
              </a:rPr>
              <a:t> 2021-2025</a:t>
            </a:r>
            <a:endParaRPr lang="en-LA" sz="3552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pic>
        <p:nvPicPr>
          <p:cNvPr id="2056" name="Picture 8" descr="Engineer Stock Illustration - Download Image Now - iStock">
            <a:extLst>
              <a:ext uri="{FF2B5EF4-FFF2-40B4-BE49-F238E27FC236}">
                <a16:creationId xmlns:a16="http://schemas.microsoft.com/office/drawing/2014/main" id="{AA563EF7-2C51-4E3E-8177-AF5BD7461E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4" y="2476126"/>
            <a:ext cx="10035681" cy="5643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05876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82E6C0B0-D35D-4830-B626-08B18C8B3A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4691895"/>
              </p:ext>
            </p:extLst>
          </p:nvPr>
        </p:nvGraphicFramePr>
        <p:xfrm>
          <a:off x="294511" y="3411959"/>
          <a:ext cx="10297144" cy="311459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536504">
                  <a:extLst>
                    <a:ext uri="{9D8B030D-6E8A-4147-A177-3AD203B41FA5}">
                      <a16:colId xmlns:a16="http://schemas.microsoft.com/office/drawing/2014/main" val="2633871536"/>
                    </a:ext>
                  </a:extLst>
                </a:gridCol>
                <a:gridCol w="5760640">
                  <a:extLst>
                    <a:ext uri="{9D8B030D-6E8A-4147-A177-3AD203B41FA5}">
                      <a16:colId xmlns:a16="http://schemas.microsoft.com/office/drawing/2014/main" val="871531875"/>
                    </a:ext>
                  </a:extLst>
                </a:gridCol>
              </a:tblGrid>
              <a:tr h="1209336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ແຜນ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​ປ​ະ​</a:t>
                      </a:r>
                      <a:r>
                        <a:rPr lang="en-US" sz="28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ຕິ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ບັດ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ງານ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ໂພ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ຊະ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ນາ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ການ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ແຫ່ງ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ຊາດ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(NPAN)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ໂຄງ</a:t>
                      </a:r>
                      <a:r>
                        <a:rPr lang="en-US" sz="2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ການ</a:t>
                      </a:r>
                      <a:r>
                        <a:rPr lang="en-US" sz="2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ເສີມ</a:t>
                      </a:r>
                      <a:r>
                        <a:rPr lang="en-US" sz="2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ສ້າງ</a:t>
                      </a:r>
                      <a:r>
                        <a:rPr lang="en-US" sz="2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ຄວາມ</a:t>
                      </a:r>
                      <a:r>
                        <a:rPr lang="en-US" sz="2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ເຂັ້ມ</a:t>
                      </a:r>
                      <a:r>
                        <a:rPr lang="en-US" sz="2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ແຂງ</a:t>
                      </a:r>
                      <a:r>
                        <a:rPr lang="en-US" sz="2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ໃນ</a:t>
                      </a:r>
                      <a:r>
                        <a:rPr lang="en-US" sz="2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ການ</a:t>
                      </a:r>
                      <a:r>
                        <a:rPr lang="en-US" sz="2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ຈັດ</a:t>
                      </a:r>
                      <a:r>
                        <a:rPr lang="en-US" sz="2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ຕັ້ງ</a:t>
                      </a:r>
                      <a:r>
                        <a:rPr lang="en-US" sz="2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ປະ</a:t>
                      </a:r>
                      <a:r>
                        <a:rPr lang="en-US" sz="2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ຕິ</a:t>
                      </a:r>
                      <a:r>
                        <a:rPr lang="en-US" sz="2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ບັດ</a:t>
                      </a:r>
                      <a:r>
                        <a:rPr lang="en-US" sz="2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ວຽກ</a:t>
                      </a:r>
                      <a:r>
                        <a:rPr lang="en-US" sz="2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ງານ</a:t>
                      </a:r>
                      <a:r>
                        <a:rPr lang="en-US" sz="2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ໂພ</a:t>
                      </a:r>
                      <a:r>
                        <a:rPr lang="en-US" sz="2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ຊະ</a:t>
                      </a:r>
                      <a:r>
                        <a:rPr lang="en-US" sz="2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ນາ</a:t>
                      </a:r>
                      <a:r>
                        <a:rPr lang="en-US" sz="2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ການ</a:t>
                      </a:r>
                      <a:r>
                        <a:rPr lang="en-US" sz="2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ຕາມ</a:t>
                      </a:r>
                      <a:r>
                        <a:rPr lang="en-US" sz="2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ແຜນ</a:t>
                      </a:r>
                      <a:r>
                        <a:rPr lang="en-US" sz="2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ຍຸດ</a:t>
                      </a:r>
                      <a:r>
                        <a:rPr lang="en-US" sz="2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ທະ</a:t>
                      </a:r>
                      <a:r>
                        <a:rPr lang="en-US" sz="2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ສາດ</a:t>
                      </a:r>
                      <a:r>
                        <a:rPr lang="en-US" sz="2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ແຫ່ງ</a:t>
                      </a:r>
                      <a:r>
                        <a:rPr lang="en-US" sz="2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ຊາດ</a:t>
                      </a:r>
                      <a:endParaRPr lang="en-US" sz="2800" b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9224769"/>
                  </a:ext>
                </a:extLst>
              </a:tr>
              <a:tr h="1742992">
                <a:tc>
                  <a:txBody>
                    <a:bodyPr/>
                    <a:lstStyle/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2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7 </a:t>
                      </a:r>
                      <a:r>
                        <a:rPr lang="en-US" sz="2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ກຸ</a:t>
                      </a:r>
                      <a:r>
                        <a:rPr lang="en-US" sz="2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່</a:t>
                      </a:r>
                      <a:r>
                        <a:rPr lang="lo-LA" sz="2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ມກິດຈະກຳ</a:t>
                      </a:r>
                      <a:endParaRPr lang="en-US" sz="2600" b="0" dirty="0">
                        <a:solidFill>
                          <a:schemeClr val="tx1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2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19 </a:t>
                      </a:r>
                      <a:r>
                        <a:rPr lang="en-US" sz="2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ຕົວ</a:t>
                      </a:r>
                      <a:r>
                        <a:rPr lang="en-US" sz="2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ຊີ</a:t>
                      </a:r>
                      <a:r>
                        <a:rPr lang="en-US" sz="2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ບອກ</a:t>
                      </a:r>
                      <a:endParaRPr lang="en-US" sz="2600" b="0" dirty="0">
                        <a:solidFill>
                          <a:schemeClr val="tx1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2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82 </a:t>
                      </a:r>
                      <a:r>
                        <a:rPr lang="en-US" sz="2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ກິດ</a:t>
                      </a:r>
                      <a:r>
                        <a:rPr lang="en-US" sz="2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ຈະ</a:t>
                      </a:r>
                      <a:r>
                        <a:rPr lang="en-US" sz="2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ກຳ</a:t>
                      </a:r>
                      <a:r>
                        <a:rPr lang="en-US" sz="2600" b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ຍ່ອຍ</a:t>
                      </a:r>
                      <a:endParaRPr lang="en-US" sz="2600" b="0" dirty="0"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2600" b="0" dirty="0">
                          <a:solidFill>
                            <a:srgbClr val="0070C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4 </a:t>
                      </a:r>
                      <a:r>
                        <a:rPr lang="en-US" sz="2600" b="0" dirty="0" err="1">
                          <a:solidFill>
                            <a:srgbClr val="0070C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ກຸ່ມ</a:t>
                      </a:r>
                      <a:r>
                        <a:rPr lang="en-US" sz="2600" b="0" dirty="0">
                          <a:solidFill>
                            <a:srgbClr val="0070C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0070C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ກິດ</a:t>
                      </a:r>
                      <a:r>
                        <a:rPr lang="en-US" sz="2600" b="0" dirty="0">
                          <a:solidFill>
                            <a:srgbClr val="0070C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0070C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ຈະ</a:t>
                      </a:r>
                      <a:r>
                        <a:rPr lang="en-US" sz="2600" b="0" dirty="0">
                          <a:solidFill>
                            <a:srgbClr val="0070C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0070C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ກຳ</a:t>
                      </a:r>
                      <a:endParaRPr lang="en-US" sz="2600" b="0" u="none" strike="noStrike" dirty="0">
                        <a:solidFill>
                          <a:srgbClr val="0070C0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2800" b="0" u="none" strike="noStrike" dirty="0">
                          <a:solidFill>
                            <a:srgbClr val="0070C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10 </a:t>
                      </a:r>
                      <a:r>
                        <a:rPr lang="lo-LA" sz="2800" b="0" u="none" strike="noStrike" dirty="0">
                          <a:solidFill>
                            <a:srgbClr val="0070C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ຕົວຊີ້ບອກ</a:t>
                      </a:r>
                      <a:endParaRPr lang="en-US" sz="2800" b="0" u="none" strike="noStrike" dirty="0">
                        <a:solidFill>
                          <a:srgbClr val="0070C0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2800" b="0" u="none" strike="noStrike" dirty="0">
                          <a:solidFill>
                            <a:srgbClr val="0070C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13 </a:t>
                      </a:r>
                      <a:r>
                        <a:rPr lang="en-US" sz="2800" b="0" u="none" strike="noStrike" dirty="0" err="1">
                          <a:solidFill>
                            <a:srgbClr val="0070C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ກິດ</a:t>
                      </a:r>
                      <a:r>
                        <a:rPr lang="en-US" sz="2800" b="0" u="none" strike="noStrike" dirty="0">
                          <a:solidFill>
                            <a:srgbClr val="0070C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u="none" strike="noStrike" dirty="0" err="1">
                          <a:solidFill>
                            <a:srgbClr val="0070C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ຈະ</a:t>
                      </a:r>
                      <a:r>
                        <a:rPr lang="en-US" sz="2800" b="0" u="none" strike="noStrike" dirty="0">
                          <a:solidFill>
                            <a:srgbClr val="0070C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u="none" strike="noStrike" dirty="0" err="1">
                          <a:solidFill>
                            <a:srgbClr val="0070C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ກຳ</a:t>
                      </a:r>
                      <a:r>
                        <a:rPr lang="en-US" sz="2800" b="0" u="none" strike="noStrike" dirty="0">
                          <a:solidFill>
                            <a:srgbClr val="0070C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u="none" strike="noStrike" dirty="0" err="1">
                          <a:solidFill>
                            <a:srgbClr val="0070C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ຍ່ອຍ</a:t>
                      </a:r>
                      <a:endParaRPr lang="en-US" sz="2600" b="0" dirty="0">
                        <a:solidFill>
                          <a:srgbClr val="0070C0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8153036"/>
                  </a:ext>
                </a:extLst>
              </a:tr>
            </a:tbl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9C380F34-7BC4-FE6D-26FB-F8F78BFA8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706" y="1161480"/>
            <a:ext cx="10369152" cy="86406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3552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Calibri Light"/>
                <a:cs typeface="Phetsarath OT" panose="02000500000000000000" pitchFamily="2" charset="0"/>
              </a:rPr>
              <a:t>ຂະ</a:t>
            </a:r>
            <a:r>
              <a:rPr lang="en-US" sz="355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Calibri Light"/>
                <a:cs typeface="Phetsarath OT" panose="02000500000000000000" pitchFamily="2" charset="0"/>
              </a:rPr>
              <a:t>​</a:t>
            </a:r>
            <a:r>
              <a:rPr lang="en-US" sz="3552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Calibri Light"/>
                <a:cs typeface="Phetsarath OT" panose="02000500000000000000" pitchFamily="2" charset="0"/>
              </a:rPr>
              <a:t>ແໜງ</a:t>
            </a:r>
            <a:r>
              <a:rPr lang="en-US" sz="355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Calibri Light"/>
                <a:cs typeface="Phetsarath OT" panose="02000500000000000000" pitchFamily="2" charset="0"/>
              </a:rPr>
              <a:t>​</a:t>
            </a:r>
            <a:r>
              <a:rPr lang="en-US" sz="3552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Calibri Light"/>
                <a:cs typeface="Phetsarath OT" panose="02000500000000000000" pitchFamily="2" charset="0"/>
              </a:rPr>
              <a:t>ສາ</a:t>
            </a:r>
            <a:r>
              <a:rPr lang="en-US" sz="355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Calibri Light"/>
                <a:cs typeface="Phetsarath OT" panose="02000500000000000000" pitchFamily="2" charset="0"/>
              </a:rPr>
              <a:t>​</a:t>
            </a:r>
            <a:r>
              <a:rPr lang="en-US" sz="3552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Calibri Light"/>
                <a:cs typeface="Phetsarath OT" panose="02000500000000000000" pitchFamily="2" charset="0"/>
              </a:rPr>
              <a:t>ທາ</a:t>
            </a:r>
            <a:r>
              <a:rPr lang="en-US" sz="355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Calibri Light"/>
                <a:cs typeface="Phetsarath OT" panose="02000500000000000000" pitchFamily="2" charset="0"/>
              </a:rPr>
              <a:t>​</a:t>
            </a:r>
            <a:r>
              <a:rPr lang="en-US" sz="3552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Calibri Light"/>
                <a:cs typeface="Phetsarath OT" panose="02000500000000000000" pitchFamily="2" charset="0"/>
              </a:rPr>
              <a:t>ລະ</a:t>
            </a:r>
            <a:r>
              <a:rPr lang="en-US" sz="355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Calibri Light"/>
                <a:cs typeface="Phetsarath OT" panose="02000500000000000000" pitchFamily="2" charset="0"/>
              </a:rPr>
              <a:t>​</a:t>
            </a:r>
            <a:r>
              <a:rPr lang="en-US" sz="3552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Calibri Light"/>
                <a:cs typeface="Phetsarath OT" panose="02000500000000000000" pitchFamily="2" charset="0"/>
              </a:rPr>
              <a:t>ນະ</a:t>
            </a:r>
            <a:r>
              <a:rPr lang="en-US" sz="355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Calibri Light"/>
                <a:cs typeface="Phetsarath OT" panose="02000500000000000000" pitchFamily="2" charset="0"/>
              </a:rPr>
              <a:t>​</a:t>
            </a:r>
            <a:r>
              <a:rPr lang="en-US" sz="3552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Calibri Light"/>
                <a:cs typeface="Phetsarath OT" panose="02000500000000000000" pitchFamily="2" charset="0"/>
              </a:rPr>
              <a:t>ສຸກ</a:t>
            </a:r>
            <a:endParaRPr lang="en-LA" sz="3552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5ABFE50E-D4F5-25FA-31C5-35BB918FE57F}"/>
              </a:ext>
            </a:extLst>
          </p:cNvPr>
          <p:cNvSpPr txBox="1">
            <a:spLocks/>
          </p:cNvSpPr>
          <p:nvPr/>
        </p:nvSpPr>
        <p:spPr>
          <a:xfrm>
            <a:off x="516831" y="7652367"/>
            <a:ext cx="10081120" cy="3681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0656" indent="-270656" algn="l" defTabSz="1082623" rtl="0" eaLnBrk="1" latinLnBrk="0" hangingPunct="1">
              <a:lnSpc>
                <a:spcPct val="90000"/>
              </a:lnSpc>
              <a:spcBef>
                <a:spcPts val="1184"/>
              </a:spcBef>
              <a:buFont typeface="Arial" panose="020B0604020202020204" pitchFamily="34" charset="0"/>
              <a:buChar char="•"/>
              <a:defRPr sz="3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1967" indent="-270656" algn="l" defTabSz="1082623" rtl="0" eaLnBrk="1" latinLnBrk="0" hangingPunct="1">
              <a:lnSpc>
                <a:spcPct val="90000"/>
              </a:lnSpc>
              <a:spcBef>
                <a:spcPts val="592"/>
              </a:spcBef>
              <a:buFont typeface="Arial" panose="020B0604020202020204" pitchFamily="34" charset="0"/>
              <a:buChar char="•"/>
              <a:defRPr sz="28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53278" indent="-270656" algn="l" defTabSz="1082623" rtl="0" eaLnBrk="1" latinLnBrk="0" hangingPunct="1">
              <a:lnSpc>
                <a:spcPct val="90000"/>
              </a:lnSpc>
              <a:spcBef>
                <a:spcPts val="592"/>
              </a:spcBef>
              <a:buFont typeface="Arial" panose="020B0604020202020204" pitchFamily="34" charset="0"/>
              <a:buChar char="•"/>
              <a:defRPr sz="23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94590" indent="-270656" algn="l" defTabSz="1082623" rtl="0" eaLnBrk="1" latinLnBrk="0" hangingPunct="1">
              <a:lnSpc>
                <a:spcPct val="90000"/>
              </a:lnSpc>
              <a:spcBef>
                <a:spcPts val="592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5901" indent="-270656" algn="l" defTabSz="1082623" rtl="0" eaLnBrk="1" latinLnBrk="0" hangingPunct="1">
              <a:lnSpc>
                <a:spcPct val="90000"/>
              </a:lnSpc>
              <a:spcBef>
                <a:spcPts val="592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77211" indent="-270656" algn="l" defTabSz="1082623" rtl="0" eaLnBrk="1" latinLnBrk="0" hangingPunct="1">
              <a:lnSpc>
                <a:spcPct val="90000"/>
              </a:lnSpc>
              <a:spcBef>
                <a:spcPts val="592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8523" indent="-270656" algn="l" defTabSz="1082623" rtl="0" eaLnBrk="1" latinLnBrk="0" hangingPunct="1">
              <a:lnSpc>
                <a:spcPct val="90000"/>
              </a:lnSpc>
              <a:spcBef>
                <a:spcPts val="592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59835" indent="-270656" algn="l" defTabSz="1082623" rtl="0" eaLnBrk="1" latinLnBrk="0" hangingPunct="1">
              <a:lnSpc>
                <a:spcPct val="90000"/>
              </a:lnSpc>
              <a:spcBef>
                <a:spcPts val="592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01146" indent="-270656" algn="l" defTabSz="1082623" rtl="0" eaLnBrk="1" latinLnBrk="0" hangingPunct="1">
              <a:lnSpc>
                <a:spcPct val="90000"/>
              </a:lnSpc>
              <a:spcBef>
                <a:spcPts val="592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243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NPAN 2021-2025 (Page 79, 81, 83-84)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FFCC6B-A8A1-3968-49BB-929F011E1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8AA0-CA60-4A95-8ECD-8DA2471C43DE}" type="slidenum">
              <a:rPr lang="en-US" smtClean="0"/>
              <a:t>10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7D9C492-99B6-DA72-6D55-6A20E80E8FB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096" b="3618"/>
          <a:stretch/>
        </p:blipFill>
        <p:spPr bwMode="auto">
          <a:xfrm>
            <a:off x="5673749" y="114593"/>
            <a:ext cx="1338804" cy="710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319BE87-C46F-F4F7-903B-067CAC75D03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31" t="18400" r="8264" b="14770"/>
          <a:stretch/>
        </p:blipFill>
        <p:spPr bwMode="auto">
          <a:xfrm>
            <a:off x="3217366" y="152816"/>
            <a:ext cx="1758487" cy="6796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23C4823-B5AB-EFD4-9E9A-C4D86AD8424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9061" y="166391"/>
            <a:ext cx="644165" cy="6066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EC9FF88-33C2-1C28-8A76-994BABFEF02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2102" y="112781"/>
            <a:ext cx="667268" cy="6193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9ACC42C-F627-D67E-A9E9-2598EEF614A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83" y="181866"/>
            <a:ext cx="2599417" cy="62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731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id="{A5874E8A-31CD-D032-67FE-DDE4DD6BD85B}"/>
              </a:ext>
            </a:extLst>
          </p:cNvPr>
          <p:cNvSpPr txBox="1">
            <a:spLocks/>
          </p:cNvSpPr>
          <p:nvPr/>
        </p:nvSpPr>
        <p:spPr>
          <a:xfrm>
            <a:off x="516831" y="7652367"/>
            <a:ext cx="10081120" cy="3681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0656" indent="-270656" algn="l" defTabSz="1082623" rtl="0" eaLnBrk="1" latinLnBrk="0" hangingPunct="1">
              <a:lnSpc>
                <a:spcPct val="90000"/>
              </a:lnSpc>
              <a:spcBef>
                <a:spcPts val="1184"/>
              </a:spcBef>
              <a:buFont typeface="Arial" panose="020B0604020202020204" pitchFamily="34" charset="0"/>
              <a:buChar char="•"/>
              <a:defRPr sz="3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1967" indent="-270656" algn="l" defTabSz="1082623" rtl="0" eaLnBrk="1" latinLnBrk="0" hangingPunct="1">
              <a:lnSpc>
                <a:spcPct val="90000"/>
              </a:lnSpc>
              <a:spcBef>
                <a:spcPts val="592"/>
              </a:spcBef>
              <a:buFont typeface="Arial" panose="020B0604020202020204" pitchFamily="34" charset="0"/>
              <a:buChar char="•"/>
              <a:defRPr sz="28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53278" indent="-270656" algn="l" defTabSz="1082623" rtl="0" eaLnBrk="1" latinLnBrk="0" hangingPunct="1">
              <a:lnSpc>
                <a:spcPct val="90000"/>
              </a:lnSpc>
              <a:spcBef>
                <a:spcPts val="592"/>
              </a:spcBef>
              <a:buFont typeface="Arial" panose="020B0604020202020204" pitchFamily="34" charset="0"/>
              <a:buChar char="•"/>
              <a:defRPr sz="23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94590" indent="-270656" algn="l" defTabSz="1082623" rtl="0" eaLnBrk="1" latinLnBrk="0" hangingPunct="1">
              <a:lnSpc>
                <a:spcPct val="90000"/>
              </a:lnSpc>
              <a:spcBef>
                <a:spcPts val="592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5901" indent="-270656" algn="l" defTabSz="1082623" rtl="0" eaLnBrk="1" latinLnBrk="0" hangingPunct="1">
              <a:lnSpc>
                <a:spcPct val="90000"/>
              </a:lnSpc>
              <a:spcBef>
                <a:spcPts val="592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77211" indent="-270656" algn="l" defTabSz="1082623" rtl="0" eaLnBrk="1" latinLnBrk="0" hangingPunct="1">
              <a:lnSpc>
                <a:spcPct val="90000"/>
              </a:lnSpc>
              <a:spcBef>
                <a:spcPts val="592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8523" indent="-270656" algn="l" defTabSz="1082623" rtl="0" eaLnBrk="1" latinLnBrk="0" hangingPunct="1">
              <a:lnSpc>
                <a:spcPct val="90000"/>
              </a:lnSpc>
              <a:spcBef>
                <a:spcPts val="592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59835" indent="-270656" algn="l" defTabSz="1082623" rtl="0" eaLnBrk="1" latinLnBrk="0" hangingPunct="1">
              <a:lnSpc>
                <a:spcPct val="90000"/>
              </a:lnSpc>
              <a:spcBef>
                <a:spcPts val="592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01146" indent="-270656" algn="l" defTabSz="1082623" rtl="0" eaLnBrk="1" latinLnBrk="0" hangingPunct="1">
              <a:lnSpc>
                <a:spcPct val="90000"/>
              </a:lnSpc>
              <a:spcBef>
                <a:spcPts val="592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243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NPAN 2021-2025 (Page 85)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75437C7-97B8-137B-E059-DEC68E160C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491188"/>
              </p:ext>
            </p:extLst>
          </p:nvPr>
        </p:nvGraphicFramePr>
        <p:xfrm>
          <a:off x="354813" y="2882264"/>
          <a:ext cx="10405156" cy="31828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584090">
                  <a:extLst>
                    <a:ext uri="{9D8B030D-6E8A-4147-A177-3AD203B41FA5}">
                      <a16:colId xmlns:a16="http://schemas.microsoft.com/office/drawing/2014/main" val="2633871536"/>
                    </a:ext>
                  </a:extLst>
                </a:gridCol>
                <a:gridCol w="5821066">
                  <a:extLst>
                    <a:ext uri="{9D8B030D-6E8A-4147-A177-3AD203B41FA5}">
                      <a16:colId xmlns:a16="http://schemas.microsoft.com/office/drawing/2014/main" val="871531875"/>
                    </a:ext>
                  </a:extLst>
                </a:gridCol>
              </a:tblGrid>
              <a:tr h="1681823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ແຜນ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​ປ​ະ​</a:t>
                      </a:r>
                      <a:r>
                        <a:rPr lang="en-US" sz="28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ຕິ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ບັດ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ງານ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ໂພ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ຊະ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ນາ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ການ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ແຫ່ງ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ຊາດ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(NPAN)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ໂຄງ</a:t>
                      </a:r>
                      <a:r>
                        <a:rPr lang="en-US" sz="2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ການ</a:t>
                      </a:r>
                      <a:r>
                        <a:rPr lang="en-US" sz="2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ເສີມ</a:t>
                      </a:r>
                      <a:r>
                        <a:rPr lang="en-US" sz="2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ສ້າງ</a:t>
                      </a:r>
                      <a:r>
                        <a:rPr lang="en-US" sz="2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ຄວາມ</a:t>
                      </a:r>
                      <a:r>
                        <a:rPr lang="en-US" sz="2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ເຂັ້ມ</a:t>
                      </a:r>
                      <a:r>
                        <a:rPr lang="en-US" sz="2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ແຂງ</a:t>
                      </a:r>
                      <a:r>
                        <a:rPr lang="en-US" sz="2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ໃນ</a:t>
                      </a:r>
                      <a:r>
                        <a:rPr lang="en-US" sz="2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ການ</a:t>
                      </a:r>
                      <a:r>
                        <a:rPr lang="en-US" sz="2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ຈັດ</a:t>
                      </a:r>
                      <a:r>
                        <a:rPr lang="en-US" sz="2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ຕັ້ງ</a:t>
                      </a:r>
                      <a:r>
                        <a:rPr lang="en-US" sz="2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ປະ</a:t>
                      </a:r>
                      <a:r>
                        <a:rPr lang="en-US" sz="2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ຕິ</a:t>
                      </a:r>
                      <a:r>
                        <a:rPr lang="en-US" sz="2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ບັດ</a:t>
                      </a:r>
                      <a:r>
                        <a:rPr lang="en-US" sz="2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ວຽກ</a:t>
                      </a:r>
                      <a:r>
                        <a:rPr lang="en-US" sz="2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ງານ</a:t>
                      </a:r>
                      <a:r>
                        <a:rPr lang="en-US" sz="2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ໂພ</a:t>
                      </a:r>
                      <a:r>
                        <a:rPr lang="en-US" sz="2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ຊະ</a:t>
                      </a:r>
                      <a:r>
                        <a:rPr lang="en-US" sz="2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ນາ</a:t>
                      </a:r>
                      <a:r>
                        <a:rPr lang="en-US" sz="2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ການ</a:t>
                      </a:r>
                      <a:r>
                        <a:rPr lang="en-US" sz="2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ຕາມ</a:t>
                      </a:r>
                      <a:r>
                        <a:rPr lang="en-US" sz="2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ແຜນ</a:t>
                      </a:r>
                      <a:r>
                        <a:rPr lang="en-US" sz="2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ຍຸດ</a:t>
                      </a:r>
                      <a:r>
                        <a:rPr lang="en-US" sz="2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ທະ</a:t>
                      </a:r>
                      <a:r>
                        <a:rPr lang="en-US" sz="2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ສາດ</a:t>
                      </a:r>
                      <a:r>
                        <a:rPr lang="en-US" sz="2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ແຫ່ງ</a:t>
                      </a:r>
                      <a:r>
                        <a:rPr lang="en-US" sz="2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ຊາດ</a:t>
                      </a:r>
                      <a:endParaRPr lang="en-US" sz="2800" b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9224769"/>
                  </a:ext>
                </a:extLst>
              </a:tr>
              <a:tr h="1501057">
                <a:tc>
                  <a:txBody>
                    <a:bodyPr/>
                    <a:lstStyle/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26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4 </a:t>
                      </a:r>
                      <a:r>
                        <a:rPr lang="en-US" sz="26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ກຸ</a:t>
                      </a:r>
                      <a:r>
                        <a:rPr lang="en-US" sz="26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່</a:t>
                      </a:r>
                      <a:r>
                        <a:rPr lang="lo-LA" sz="26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ມກິດຈະກຳ</a:t>
                      </a:r>
                      <a:endParaRPr lang="en-US" sz="26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26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4 </a:t>
                      </a:r>
                      <a:r>
                        <a:rPr lang="en-US" sz="26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ຕົວ</a:t>
                      </a:r>
                      <a:r>
                        <a:rPr lang="en-US" sz="26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ຊີ</a:t>
                      </a:r>
                      <a:r>
                        <a:rPr lang="en-US" sz="26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ບອກ</a:t>
                      </a:r>
                      <a:endParaRPr lang="en-US" sz="26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26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36 </a:t>
                      </a:r>
                      <a:r>
                        <a:rPr lang="en-US" sz="26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ກິດ</a:t>
                      </a:r>
                      <a:r>
                        <a:rPr lang="en-US" sz="26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ຈະ</a:t>
                      </a:r>
                      <a:r>
                        <a:rPr lang="en-US" sz="26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ກຳ</a:t>
                      </a:r>
                      <a:r>
                        <a:rPr lang="en-US" sz="26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ຍ່ອຍ</a:t>
                      </a:r>
                      <a:endParaRPr lang="en-US" sz="2600" b="0" dirty="0"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2600" b="0" dirty="0">
                          <a:solidFill>
                            <a:srgbClr val="0070C0"/>
                          </a:solidFill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2 </a:t>
                      </a:r>
                      <a:r>
                        <a:rPr lang="en-US" sz="2600" b="0" dirty="0" err="1">
                          <a:solidFill>
                            <a:srgbClr val="0070C0"/>
                          </a:solidFill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ກຸ່ມ</a:t>
                      </a:r>
                      <a:r>
                        <a:rPr lang="en-US" sz="2600" b="0" dirty="0">
                          <a:solidFill>
                            <a:srgbClr val="0070C0"/>
                          </a:solidFill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0070C0"/>
                          </a:solidFill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ກິດ</a:t>
                      </a:r>
                      <a:r>
                        <a:rPr lang="en-US" sz="2600" b="0" dirty="0">
                          <a:solidFill>
                            <a:srgbClr val="0070C0"/>
                          </a:solidFill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0070C0"/>
                          </a:solidFill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ຈະ</a:t>
                      </a:r>
                      <a:r>
                        <a:rPr lang="en-US" sz="2600" b="0" dirty="0">
                          <a:solidFill>
                            <a:srgbClr val="0070C0"/>
                          </a:solidFill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0070C0"/>
                          </a:solidFill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ກຳ</a:t>
                      </a:r>
                      <a:endParaRPr lang="en-US" sz="2600" b="0" u="none" strike="noStrike" dirty="0">
                        <a:solidFill>
                          <a:srgbClr val="0070C0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2800" b="0" u="none" strike="noStrike" dirty="0">
                          <a:solidFill>
                            <a:srgbClr val="0070C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2 </a:t>
                      </a:r>
                      <a:r>
                        <a:rPr lang="lo-LA" sz="2800" b="0" u="none" strike="noStrike" dirty="0">
                          <a:solidFill>
                            <a:srgbClr val="0070C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ຕົວຊີ້ບອກ</a:t>
                      </a:r>
                      <a:endParaRPr lang="en-US" sz="2800" b="0" u="none" strike="noStrike" dirty="0">
                        <a:solidFill>
                          <a:srgbClr val="0070C0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2800" b="0" u="none" strike="noStrike" dirty="0">
                          <a:solidFill>
                            <a:srgbClr val="0070C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4 </a:t>
                      </a:r>
                      <a:r>
                        <a:rPr lang="en-US" sz="2800" b="0" u="none" strike="noStrike" dirty="0" err="1">
                          <a:solidFill>
                            <a:srgbClr val="0070C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ກິດ</a:t>
                      </a:r>
                      <a:r>
                        <a:rPr lang="en-US" sz="2800" b="0" u="none" strike="noStrike" dirty="0">
                          <a:solidFill>
                            <a:srgbClr val="0070C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u="none" strike="noStrike" dirty="0" err="1">
                          <a:solidFill>
                            <a:srgbClr val="0070C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ຈະ</a:t>
                      </a:r>
                      <a:r>
                        <a:rPr lang="en-US" sz="2800" b="0" u="none" strike="noStrike" dirty="0">
                          <a:solidFill>
                            <a:srgbClr val="0070C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u="none" strike="noStrike" dirty="0" err="1">
                          <a:solidFill>
                            <a:srgbClr val="0070C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ກຳ</a:t>
                      </a:r>
                      <a:r>
                        <a:rPr lang="en-US" sz="2800" b="0" u="none" strike="noStrike" dirty="0">
                          <a:solidFill>
                            <a:srgbClr val="0070C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800" b="0" u="none" strike="noStrike" dirty="0" err="1">
                          <a:solidFill>
                            <a:srgbClr val="0070C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ຍ່ອຍ</a:t>
                      </a:r>
                      <a:endParaRPr lang="en-US" sz="2600" b="0" dirty="0">
                        <a:solidFill>
                          <a:srgbClr val="0070C0"/>
                        </a:solidFill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8153036"/>
                  </a:ext>
                </a:extLst>
              </a:tr>
            </a:tbl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E010AD8B-5C99-F997-CB12-EBE1DF485952}"/>
              </a:ext>
            </a:extLst>
          </p:cNvPr>
          <p:cNvSpPr txBox="1">
            <a:spLocks/>
          </p:cNvSpPr>
          <p:nvPr/>
        </p:nvSpPr>
        <p:spPr>
          <a:xfrm>
            <a:off x="228799" y="1036461"/>
            <a:ext cx="10369152" cy="8522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10826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20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552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Calibri Light"/>
                <a:cs typeface="Phetsarath OT" panose="02000500000000000000" pitchFamily="2" charset="0"/>
              </a:rPr>
              <a:t>ຂະ</a:t>
            </a:r>
            <a:r>
              <a:rPr lang="en-US" sz="3552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Calibri Light"/>
                <a:cs typeface="Phetsarath OT" panose="02000500000000000000" pitchFamily="2" charset="0"/>
              </a:rPr>
              <a:t>​</a:t>
            </a:r>
            <a:r>
              <a:rPr lang="en-US" sz="3552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Calibri Light"/>
                <a:cs typeface="Phetsarath OT" panose="02000500000000000000" pitchFamily="2" charset="0"/>
              </a:rPr>
              <a:t>ແໜງ</a:t>
            </a:r>
            <a:r>
              <a:rPr lang="en-US" sz="3552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Calibri Light"/>
                <a:cs typeface="Phetsarath OT" panose="02000500000000000000" pitchFamily="2" charset="0"/>
              </a:rPr>
              <a:t>​</a:t>
            </a:r>
            <a:r>
              <a:rPr lang="en-US" sz="3552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Calibri Light"/>
                <a:cs typeface="Phetsarath OT" panose="02000500000000000000" pitchFamily="2" charset="0"/>
              </a:rPr>
              <a:t>ກະ</a:t>
            </a:r>
            <a:r>
              <a:rPr lang="en-US" sz="3552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Calibri Light"/>
                <a:cs typeface="Phetsarath OT" panose="02000500000000000000" pitchFamily="2" charset="0"/>
              </a:rPr>
              <a:t>​</a:t>
            </a:r>
            <a:r>
              <a:rPr lang="en-US" sz="3552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Calibri Light"/>
                <a:cs typeface="Phetsarath OT" panose="02000500000000000000" pitchFamily="2" charset="0"/>
              </a:rPr>
              <a:t>ສິ</a:t>
            </a:r>
            <a:r>
              <a:rPr lang="en-US" sz="3552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Calibri Light"/>
                <a:cs typeface="Phetsarath OT" panose="02000500000000000000" pitchFamily="2" charset="0"/>
              </a:rPr>
              <a:t>​</a:t>
            </a:r>
            <a:r>
              <a:rPr lang="en-US" sz="3552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Calibri Light"/>
                <a:cs typeface="Phetsarath OT" panose="02000500000000000000" pitchFamily="2" charset="0"/>
              </a:rPr>
              <a:t>ກຳ</a:t>
            </a:r>
            <a:r>
              <a:rPr lang="lo-LA" sz="3552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Calibri Light"/>
                <a:cs typeface="Phetsarath OT" panose="02000500000000000000" pitchFamily="2" charset="0"/>
              </a:rPr>
              <a:t> ແລະ ປ່າໄມ້</a:t>
            </a:r>
            <a:endParaRPr lang="en-LA" sz="3552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D0EEF52-DE84-0B24-09ED-4A08BC7A4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8AA0-CA60-4A95-8ECD-8DA2471C43DE}" type="slidenum">
              <a:rPr lang="en-US" smtClean="0"/>
              <a:t>11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7FE808-43B3-CDFC-B80A-B72430B048A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096" b="3618"/>
          <a:stretch/>
        </p:blipFill>
        <p:spPr bwMode="auto">
          <a:xfrm>
            <a:off x="5673749" y="114593"/>
            <a:ext cx="1338804" cy="710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3052684-D7BC-C903-8F7E-8BF5B97484A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31" t="18400" r="8264" b="14770"/>
          <a:stretch/>
        </p:blipFill>
        <p:spPr bwMode="auto">
          <a:xfrm>
            <a:off x="3217366" y="152816"/>
            <a:ext cx="1758487" cy="6796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C26C6B0-E63E-DA27-6159-CE51C54D899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9061" y="166391"/>
            <a:ext cx="644165" cy="6066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1709AF0-35F5-D0F8-3A62-1C5B289839C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2102" y="112781"/>
            <a:ext cx="667268" cy="6193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EC98FB4-1840-CA1B-D8D7-0FA1AAF3643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83" y="181866"/>
            <a:ext cx="2599417" cy="62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010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id="{A5874E8A-31CD-D032-67FE-DDE4DD6BD85B}"/>
              </a:ext>
            </a:extLst>
          </p:cNvPr>
          <p:cNvSpPr txBox="1">
            <a:spLocks/>
          </p:cNvSpPr>
          <p:nvPr/>
        </p:nvSpPr>
        <p:spPr>
          <a:xfrm>
            <a:off x="495951" y="7720211"/>
            <a:ext cx="10081120" cy="3681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0656" indent="-270656" algn="l" defTabSz="1082623" rtl="0" eaLnBrk="1" latinLnBrk="0" hangingPunct="1">
              <a:lnSpc>
                <a:spcPct val="90000"/>
              </a:lnSpc>
              <a:spcBef>
                <a:spcPts val="1184"/>
              </a:spcBef>
              <a:buFont typeface="Arial" panose="020B0604020202020204" pitchFamily="34" charset="0"/>
              <a:buChar char="•"/>
              <a:defRPr sz="3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1967" indent="-270656" algn="l" defTabSz="1082623" rtl="0" eaLnBrk="1" latinLnBrk="0" hangingPunct="1">
              <a:lnSpc>
                <a:spcPct val="90000"/>
              </a:lnSpc>
              <a:spcBef>
                <a:spcPts val="592"/>
              </a:spcBef>
              <a:buFont typeface="Arial" panose="020B0604020202020204" pitchFamily="34" charset="0"/>
              <a:buChar char="•"/>
              <a:defRPr sz="28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53278" indent="-270656" algn="l" defTabSz="1082623" rtl="0" eaLnBrk="1" latinLnBrk="0" hangingPunct="1">
              <a:lnSpc>
                <a:spcPct val="90000"/>
              </a:lnSpc>
              <a:spcBef>
                <a:spcPts val="592"/>
              </a:spcBef>
              <a:buFont typeface="Arial" panose="020B0604020202020204" pitchFamily="34" charset="0"/>
              <a:buChar char="•"/>
              <a:defRPr sz="23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94590" indent="-270656" algn="l" defTabSz="1082623" rtl="0" eaLnBrk="1" latinLnBrk="0" hangingPunct="1">
              <a:lnSpc>
                <a:spcPct val="90000"/>
              </a:lnSpc>
              <a:spcBef>
                <a:spcPts val="592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5901" indent="-270656" algn="l" defTabSz="1082623" rtl="0" eaLnBrk="1" latinLnBrk="0" hangingPunct="1">
              <a:lnSpc>
                <a:spcPct val="90000"/>
              </a:lnSpc>
              <a:spcBef>
                <a:spcPts val="592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77211" indent="-270656" algn="l" defTabSz="1082623" rtl="0" eaLnBrk="1" latinLnBrk="0" hangingPunct="1">
              <a:lnSpc>
                <a:spcPct val="90000"/>
              </a:lnSpc>
              <a:spcBef>
                <a:spcPts val="592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8523" indent="-270656" algn="l" defTabSz="1082623" rtl="0" eaLnBrk="1" latinLnBrk="0" hangingPunct="1">
              <a:lnSpc>
                <a:spcPct val="90000"/>
              </a:lnSpc>
              <a:spcBef>
                <a:spcPts val="592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59835" indent="-270656" algn="l" defTabSz="1082623" rtl="0" eaLnBrk="1" latinLnBrk="0" hangingPunct="1">
              <a:lnSpc>
                <a:spcPct val="90000"/>
              </a:lnSpc>
              <a:spcBef>
                <a:spcPts val="592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01146" indent="-270656" algn="l" defTabSz="1082623" rtl="0" eaLnBrk="1" latinLnBrk="0" hangingPunct="1">
              <a:lnSpc>
                <a:spcPct val="90000"/>
              </a:lnSpc>
              <a:spcBef>
                <a:spcPts val="592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243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NPAN 2021-2025 (Page 88)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D5C47AE-61C2-C239-368D-62A9A99C56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8269012"/>
              </p:ext>
            </p:extLst>
          </p:nvPr>
        </p:nvGraphicFramePr>
        <p:xfrm>
          <a:off x="210797" y="2538458"/>
          <a:ext cx="10405156" cy="304314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584090">
                  <a:extLst>
                    <a:ext uri="{9D8B030D-6E8A-4147-A177-3AD203B41FA5}">
                      <a16:colId xmlns:a16="http://schemas.microsoft.com/office/drawing/2014/main" val="2633871536"/>
                    </a:ext>
                  </a:extLst>
                </a:gridCol>
                <a:gridCol w="5821066">
                  <a:extLst>
                    <a:ext uri="{9D8B030D-6E8A-4147-A177-3AD203B41FA5}">
                      <a16:colId xmlns:a16="http://schemas.microsoft.com/office/drawing/2014/main" val="871531875"/>
                    </a:ext>
                  </a:extLst>
                </a:gridCol>
              </a:tblGrid>
              <a:tr h="1646868">
                <a:tc>
                  <a:txBody>
                    <a:bodyPr/>
                    <a:lstStyle/>
                    <a:p>
                      <a:pPr algn="ctr"/>
                      <a:r>
                        <a:rPr lang="en-US" sz="26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ແຜນ</a:t>
                      </a:r>
                      <a:r>
                        <a:rPr lang="en-US" sz="26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​ປ​ະ​</a:t>
                      </a:r>
                      <a:r>
                        <a:rPr lang="en-US" sz="26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ຕິ</a:t>
                      </a:r>
                      <a:r>
                        <a:rPr lang="en-US" sz="26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ບັດ</a:t>
                      </a:r>
                      <a:r>
                        <a:rPr lang="en-US" sz="26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ງານ</a:t>
                      </a:r>
                      <a:r>
                        <a:rPr lang="en-US" sz="26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ໂພ</a:t>
                      </a:r>
                      <a:r>
                        <a:rPr lang="en-US" sz="26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ຊະ</a:t>
                      </a:r>
                      <a:r>
                        <a:rPr lang="en-US" sz="26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ນາ</a:t>
                      </a:r>
                      <a:r>
                        <a:rPr lang="en-US" sz="26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ການ</a:t>
                      </a:r>
                      <a:r>
                        <a:rPr lang="en-US" sz="26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ແຫ່ງ</a:t>
                      </a:r>
                      <a:r>
                        <a:rPr lang="en-US" sz="26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ຊາດ</a:t>
                      </a:r>
                      <a:r>
                        <a:rPr lang="en-US" sz="26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(NPAN)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ໂຄງ</a:t>
                      </a:r>
                      <a:r>
                        <a:rPr lang="en-US" sz="26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ການ</a:t>
                      </a:r>
                      <a:r>
                        <a:rPr lang="en-US" sz="26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ເສີມ</a:t>
                      </a:r>
                      <a:r>
                        <a:rPr lang="en-US" sz="26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ສ້າງ</a:t>
                      </a:r>
                      <a:r>
                        <a:rPr lang="en-US" sz="26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ຄວາມ</a:t>
                      </a:r>
                      <a:r>
                        <a:rPr lang="en-US" sz="26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ເຂັ້ມ</a:t>
                      </a:r>
                      <a:r>
                        <a:rPr lang="en-US" sz="26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ແຂງ</a:t>
                      </a:r>
                      <a:r>
                        <a:rPr lang="en-US" sz="26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ໃນ</a:t>
                      </a:r>
                      <a:r>
                        <a:rPr lang="en-US" sz="26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ການ</a:t>
                      </a:r>
                      <a:r>
                        <a:rPr lang="en-US" sz="26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ຈັດ</a:t>
                      </a:r>
                      <a:r>
                        <a:rPr lang="en-US" sz="26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ຕັ້ງ</a:t>
                      </a:r>
                      <a:r>
                        <a:rPr lang="en-US" sz="26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ປະ</a:t>
                      </a:r>
                      <a:r>
                        <a:rPr lang="en-US" sz="26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ຕິ</a:t>
                      </a:r>
                      <a:r>
                        <a:rPr lang="en-US" sz="26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ບັດ</a:t>
                      </a:r>
                      <a:r>
                        <a:rPr lang="en-US" sz="26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ວຽກ</a:t>
                      </a:r>
                      <a:r>
                        <a:rPr lang="en-US" sz="26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ງານ</a:t>
                      </a:r>
                      <a:r>
                        <a:rPr lang="en-US" sz="26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ໂພ</a:t>
                      </a:r>
                      <a:r>
                        <a:rPr lang="en-US" sz="26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ຊະ</a:t>
                      </a:r>
                      <a:r>
                        <a:rPr lang="en-US" sz="26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ນາ</a:t>
                      </a:r>
                      <a:r>
                        <a:rPr lang="en-US" sz="26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ການ</a:t>
                      </a:r>
                      <a:r>
                        <a:rPr lang="en-US" sz="26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ຕາມ</a:t>
                      </a:r>
                      <a:r>
                        <a:rPr lang="en-US" sz="26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ແຜນ</a:t>
                      </a:r>
                      <a:r>
                        <a:rPr lang="en-US" sz="26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ຍຸດ</a:t>
                      </a:r>
                      <a:r>
                        <a:rPr lang="en-US" sz="26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ທະ</a:t>
                      </a:r>
                      <a:r>
                        <a:rPr lang="en-US" sz="26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ສາດ</a:t>
                      </a:r>
                      <a:r>
                        <a:rPr lang="en-US" sz="26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ແຫ່ງ</a:t>
                      </a:r>
                      <a:r>
                        <a:rPr lang="en-US" sz="26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ຊາດ</a:t>
                      </a:r>
                      <a:endParaRPr lang="en-US" sz="2600" b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9224769"/>
                  </a:ext>
                </a:extLst>
              </a:tr>
              <a:tr h="1396277">
                <a:tc>
                  <a:txBody>
                    <a:bodyPr/>
                    <a:lstStyle/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26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4 </a:t>
                      </a:r>
                      <a:r>
                        <a:rPr lang="en-US" sz="26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ກຸ</a:t>
                      </a:r>
                      <a:r>
                        <a:rPr lang="en-US" sz="26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່</a:t>
                      </a:r>
                      <a:r>
                        <a:rPr lang="lo-LA" sz="26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ມກິດຈະກຳ</a:t>
                      </a:r>
                      <a:endParaRPr lang="en-US" sz="26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26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7 </a:t>
                      </a:r>
                      <a:r>
                        <a:rPr lang="en-US" sz="26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ຕົວ</a:t>
                      </a:r>
                      <a:r>
                        <a:rPr lang="en-US" sz="26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ຊີ</a:t>
                      </a:r>
                      <a:r>
                        <a:rPr lang="en-US" sz="26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ບອກ</a:t>
                      </a:r>
                      <a:endParaRPr lang="en-US" sz="26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26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41 </a:t>
                      </a:r>
                      <a:r>
                        <a:rPr lang="en-US" sz="26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ກິດ</a:t>
                      </a:r>
                      <a:r>
                        <a:rPr lang="en-US" sz="26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ຈະ</a:t>
                      </a:r>
                      <a:r>
                        <a:rPr lang="en-US" sz="26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ກຳ</a:t>
                      </a:r>
                      <a:r>
                        <a:rPr lang="en-US" sz="26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ຍ່ອຍ</a:t>
                      </a:r>
                      <a:endParaRPr lang="en-US" sz="2600" b="0" dirty="0"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2600" b="0" dirty="0">
                          <a:solidFill>
                            <a:srgbClr val="0070C0"/>
                          </a:solidFill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1 </a:t>
                      </a:r>
                      <a:r>
                        <a:rPr lang="en-US" sz="2600" b="0" dirty="0" err="1">
                          <a:solidFill>
                            <a:srgbClr val="0070C0"/>
                          </a:solidFill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ກຸ່ມ</a:t>
                      </a:r>
                      <a:r>
                        <a:rPr lang="en-US" sz="2600" b="0" dirty="0">
                          <a:solidFill>
                            <a:srgbClr val="0070C0"/>
                          </a:solidFill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0070C0"/>
                          </a:solidFill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ກິດ</a:t>
                      </a:r>
                      <a:r>
                        <a:rPr lang="en-US" sz="2600" b="0" dirty="0">
                          <a:solidFill>
                            <a:srgbClr val="0070C0"/>
                          </a:solidFill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0070C0"/>
                          </a:solidFill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ຈະ</a:t>
                      </a:r>
                      <a:r>
                        <a:rPr lang="en-US" sz="2600" b="0" dirty="0">
                          <a:solidFill>
                            <a:srgbClr val="0070C0"/>
                          </a:solidFill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0070C0"/>
                          </a:solidFill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ກຳ</a:t>
                      </a:r>
                      <a:endParaRPr lang="en-US" sz="2600" b="0" u="none" strike="noStrike" dirty="0">
                        <a:solidFill>
                          <a:srgbClr val="0070C0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2600" b="0" u="none" strike="noStrike" dirty="0">
                          <a:solidFill>
                            <a:srgbClr val="0070C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2 </a:t>
                      </a:r>
                      <a:r>
                        <a:rPr lang="lo-LA" sz="2600" b="0" u="none" strike="noStrike" dirty="0">
                          <a:solidFill>
                            <a:srgbClr val="0070C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ຕົວຊີ້ບອກ</a:t>
                      </a:r>
                      <a:endParaRPr lang="en-US" sz="2600" b="0" u="none" strike="noStrike" dirty="0">
                        <a:solidFill>
                          <a:srgbClr val="0070C0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2600" b="0" u="none" strike="noStrike" dirty="0">
                          <a:solidFill>
                            <a:srgbClr val="0070C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1 </a:t>
                      </a:r>
                      <a:r>
                        <a:rPr lang="en-US" sz="2600" b="0" u="none" strike="noStrike" dirty="0" err="1">
                          <a:solidFill>
                            <a:srgbClr val="0070C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ກິດ</a:t>
                      </a:r>
                      <a:r>
                        <a:rPr lang="en-US" sz="2600" b="0" u="none" strike="noStrike" dirty="0">
                          <a:solidFill>
                            <a:srgbClr val="0070C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u="none" strike="noStrike" dirty="0" err="1">
                          <a:solidFill>
                            <a:srgbClr val="0070C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ຈະ</a:t>
                      </a:r>
                      <a:r>
                        <a:rPr lang="en-US" sz="2600" b="0" u="none" strike="noStrike" dirty="0">
                          <a:solidFill>
                            <a:srgbClr val="0070C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u="none" strike="noStrike" dirty="0" err="1">
                          <a:solidFill>
                            <a:srgbClr val="0070C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ກຳ</a:t>
                      </a:r>
                      <a:r>
                        <a:rPr lang="en-US" sz="2600" b="0" u="none" strike="noStrike" dirty="0">
                          <a:solidFill>
                            <a:srgbClr val="0070C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u="none" strike="noStrike" dirty="0" err="1">
                          <a:solidFill>
                            <a:srgbClr val="0070C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ຍ່ອຍ</a:t>
                      </a:r>
                      <a:endParaRPr lang="en-US" sz="2600" b="0" dirty="0">
                        <a:solidFill>
                          <a:srgbClr val="0070C0"/>
                        </a:solidFill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8153036"/>
                  </a:ext>
                </a:extLst>
              </a:tr>
            </a:tbl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2EDC89B4-B9E4-2526-FA5D-E34EDD7A7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976" y="1129351"/>
            <a:ext cx="10369152" cy="86406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3552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Calibri Light"/>
                <a:cs typeface="Phetsarath OT" panose="02000500000000000000" pitchFamily="2" charset="0"/>
              </a:rPr>
              <a:t>ຂະ</a:t>
            </a:r>
            <a:r>
              <a:rPr lang="en-US" sz="3552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Calibri Light"/>
                <a:cs typeface="Phetsarath OT" panose="02000500000000000000" pitchFamily="2" charset="0"/>
              </a:rPr>
              <a:t>​</a:t>
            </a:r>
            <a:r>
              <a:rPr lang="en-US" sz="3552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Calibri Light"/>
                <a:cs typeface="Phetsarath OT" panose="02000500000000000000" pitchFamily="2" charset="0"/>
              </a:rPr>
              <a:t>ແໜງ</a:t>
            </a:r>
            <a:r>
              <a:rPr lang="en-US" sz="3552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Calibri Light"/>
                <a:cs typeface="Phetsarath OT" panose="02000500000000000000" pitchFamily="2" charset="0"/>
              </a:rPr>
              <a:t>​</a:t>
            </a:r>
            <a:r>
              <a:rPr lang="en-US" sz="3552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Calibri Light"/>
                <a:cs typeface="Phetsarath OT" panose="02000500000000000000" pitchFamily="2" charset="0"/>
              </a:rPr>
              <a:t>ສຶກ</a:t>
            </a:r>
            <a:r>
              <a:rPr lang="en-US" sz="3552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Calibri Light"/>
                <a:cs typeface="Phetsarath OT" panose="02000500000000000000" pitchFamily="2" charset="0"/>
              </a:rPr>
              <a:t>​</a:t>
            </a:r>
            <a:r>
              <a:rPr lang="en-US" sz="3552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Calibri Light"/>
                <a:cs typeface="Phetsarath OT" panose="02000500000000000000" pitchFamily="2" charset="0"/>
              </a:rPr>
              <a:t>ສາ</a:t>
            </a:r>
            <a:r>
              <a:rPr lang="lo-LA" sz="3552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Calibri Light"/>
                <a:cs typeface="Phetsarath OT" panose="02000500000000000000" pitchFamily="2" charset="0"/>
              </a:rPr>
              <a:t>ທິການ ແລະ ກິລາ</a:t>
            </a:r>
            <a:endParaRPr lang="en-LA" sz="3552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3BF038C-8C0D-F118-693B-00F9DDDDB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8AA0-CA60-4A95-8ECD-8DA2471C43DE}" type="slidenum">
              <a:rPr lang="en-US" smtClean="0"/>
              <a:t>12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A0DAA7-AC24-F263-FC8E-6B513D98D17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096" b="3618"/>
          <a:stretch/>
        </p:blipFill>
        <p:spPr bwMode="auto">
          <a:xfrm>
            <a:off x="5673749" y="114593"/>
            <a:ext cx="1338804" cy="710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40353AD-9037-7C3F-FEB3-98F1B83370E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31" t="18400" r="8264" b="14770"/>
          <a:stretch/>
        </p:blipFill>
        <p:spPr bwMode="auto">
          <a:xfrm>
            <a:off x="3217366" y="152816"/>
            <a:ext cx="1758487" cy="6796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A016586-A1B1-020C-098B-460F8B0BBAD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9061" y="166391"/>
            <a:ext cx="644165" cy="6066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956D07E-A7BA-A86A-6B98-96DD2713F0D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2102" y="112781"/>
            <a:ext cx="667268" cy="6193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C9D4FDD-B16B-792A-0409-71B6D8140A6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83" y="181866"/>
            <a:ext cx="2599417" cy="62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69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id="{A5874E8A-31CD-D032-67FE-DDE4DD6BD85B}"/>
              </a:ext>
            </a:extLst>
          </p:cNvPr>
          <p:cNvSpPr txBox="1">
            <a:spLocks/>
          </p:cNvSpPr>
          <p:nvPr/>
        </p:nvSpPr>
        <p:spPr>
          <a:xfrm>
            <a:off x="516831" y="7652367"/>
            <a:ext cx="10081120" cy="3681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0656" indent="-270656" algn="l" defTabSz="1082623" rtl="0" eaLnBrk="1" latinLnBrk="0" hangingPunct="1">
              <a:lnSpc>
                <a:spcPct val="90000"/>
              </a:lnSpc>
              <a:spcBef>
                <a:spcPts val="1184"/>
              </a:spcBef>
              <a:buFont typeface="Arial" panose="020B0604020202020204" pitchFamily="34" charset="0"/>
              <a:buChar char="•"/>
              <a:defRPr sz="3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1967" indent="-270656" algn="l" defTabSz="1082623" rtl="0" eaLnBrk="1" latinLnBrk="0" hangingPunct="1">
              <a:lnSpc>
                <a:spcPct val="90000"/>
              </a:lnSpc>
              <a:spcBef>
                <a:spcPts val="592"/>
              </a:spcBef>
              <a:buFont typeface="Arial" panose="020B0604020202020204" pitchFamily="34" charset="0"/>
              <a:buChar char="•"/>
              <a:defRPr sz="28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53278" indent="-270656" algn="l" defTabSz="1082623" rtl="0" eaLnBrk="1" latinLnBrk="0" hangingPunct="1">
              <a:lnSpc>
                <a:spcPct val="90000"/>
              </a:lnSpc>
              <a:spcBef>
                <a:spcPts val="592"/>
              </a:spcBef>
              <a:buFont typeface="Arial" panose="020B0604020202020204" pitchFamily="34" charset="0"/>
              <a:buChar char="•"/>
              <a:defRPr sz="23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94590" indent="-270656" algn="l" defTabSz="1082623" rtl="0" eaLnBrk="1" latinLnBrk="0" hangingPunct="1">
              <a:lnSpc>
                <a:spcPct val="90000"/>
              </a:lnSpc>
              <a:spcBef>
                <a:spcPts val="592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5901" indent="-270656" algn="l" defTabSz="1082623" rtl="0" eaLnBrk="1" latinLnBrk="0" hangingPunct="1">
              <a:lnSpc>
                <a:spcPct val="90000"/>
              </a:lnSpc>
              <a:spcBef>
                <a:spcPts val="592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77211" indent="-270656" algn="l" defTabSz="1082623" rtl="0" eaLnBrk="1" latinLnBrk="0" hangingPunct="1">
              <a:lnSpc>
                <a:spcPct val="90000"/>
              </a:lnSpc>
              <a:spcBef>
                <a:spcPts val="592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18523" indent="-270656" algn="l" defTabSz="1082623" rtl="0" eaLnBrk="1" latinLnBrk="0" hangingPunct="1">
              <a:lnSpc>
                <a:spcPct val="90000"/>
              </a:lnSpc>
              <a:spcBef>
                <a:spcPts val="592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59835" indent="-270656" algn="l" defTabSz="1082623" rtl="0" eaLnBrk="1" latinLnBrk="0" hangingPunct="1">
              <a:lnSpc>
                <a:spcPct val="90000"/>
              </a:lnSpc>
              <a:spcBef>
                <a:spcPts val="592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01146" indent="-270656" algn="l" defTabSz="1082623" rtl="0" eaLnBrk="1" latinLnBrk="0" hangingPunct="1">
              <a:lnSpc>
                <a:spcPct val="90000"/>
              </a:lnSpc>
              <a:spcBef>
                <a:spcPts val="592"/>
              </a:spcBef>
              <a:buFont typeface="Arial" panose="020B0604020202020204" pitchFamily="34" charset="0"/>
              <a:buChar char="•"/>
              <a:defRPr sz="21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243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NPAN 2021-2025 (Page 90-94)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C7E5A0F-A0B4-23BA-214A-9BD5AB96A1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4118358"/>
              </p:ext>
            </p:extLst>
          </p:nvPr>
        </p:nvGraphicFramePr>
        <p:xfrm>
          <a:off x="192795" y="3133243"/>
          <a:ext cx="10405156" cy="334070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584090">
                  <a:extLst>
                    <a:ext uri="{9D8B030D-6E8A-4147-A177-3AD203B41FA5}">
                      <a16:colId xmlns:a16="http://schemas.microsoft.com/office/drawing/2014/main" val="2633871536"/>
                    </a:ext>
                  </a:extLst>
                </a:gridCol>
                <a:gridCol w="5821066">
                  <a:extLst>
                    <a:ext uri="{9D8B030D-6E8A-4147-A177-3AD203B41FA5}">
                      <a16:colId xmlns:a16="http://schemas.microsoft.com/office/drawing/2014/main" val="871531875"/>
                    </a:ext>
                  </a:extLst>
                </a:gridCol>
              </a:tblGrid>
              <a:tr h="1918916">
                <a:tc>
                  <a:txBody>
                    <a:bodyPr/>
                    <a:lstStyle/>
                    <a:p>
                      <a:pPr algn="ctr"/>
                      <a:r>
                        <a:rPr lang="en-US" sz="26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ແຜນ</a:t>
                      </a:r>
                      <a:r>
                        <a:rPr lang="en-US" sz="26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​ປ​ະ​</a:t>
                      </a:r>
                      <a:r>
                        <a:rPr lang="en-US" sz="26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ຕິ</a:t>
                      </a:r>
                      <a:r>
                        <a:rPr lang="en-US" sz="26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ບັດ</a:t>
                      </a:r>
                      <a:r>
                        <a:rPr lang="en-US" sz="26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ງານ</a:t>
                      </a:r>
                      <a:r>
                        <a:rPr lang="en-US" sz="26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ໂພ</a:t>
                      </a:r>
                      <a:r>
                        <a:rPr lang="en-US" sz="26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ຊະ</a:t>
                      </a:r>
                      <a:r>
                        <a:rPr lang="en-US" sz="26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ນາ</a:t>
                      </a:r>
                      <a:r>
                        <a:rPr lang="en-US" sz="26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ການ</a:t>
                      </a:r>
                      <a:r>
                        <a:rPr lang="en-US" sz="26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ແຫ່ງ</a:t>
                      </a:r>
                      <a:r>
                        <a:rPr lang="en-US" sz="26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ຊາດ</a:t>
                      </a:r>
                      <a:r>
                        <a:rPr lang="en-US" sz="26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 (NPAN)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ໂຄງ</a:t>
                      </a:r>
                      <a:r>
                        <a:rPr lang="en-US" sz="26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ການ</a:t>
                      </a:r>
                      <a:r>
                        <a:rPr lang="en-US" sz="26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ເສີມ</a:t>
                      </a:r>
                      <a:r>
                        <a:rPr lang="en-US" sz="26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ສ້າງ</a:t>
                      </a:r>
                      <a:r>
                        <a:rPr lang="en-US" sz="26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ຄວາມ</a:t>
                      </a:r>
                      <a:r>
                        <a:rPr lang="en-US" sz="26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ເຂັ້ມ</a:t>
                      </a:r>
                      <a:r>
                        <a:rPr lang="en-US" sz="26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ແຂງ</a:t>
                      </a:r>
                      <a:r>
                        <a:rPr lang="en-US" sz="26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ໃນ</a:t>
                      </a:r>
                      <a:r>
                        <a:rPr lang="en-US" sz="26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ການ</a:t>
                      </a:r>
                      <a:r>
                        <a:rPr lang="en-US" sz="26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ຈັດ</a:t>
                      </a:r>
                      <a:r>
                        <a:rPr lang="en-US" sz="26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ຕັ້ງ</a:t>
                      </a:r>
                      <a:r>
                        <a:rPr lang="en-US" sz="26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ປະ</a:t>
                      </a:r>
                      <a:r>
                        <a:rPr lang="en-US" sz="26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ຕິ</a:t>
                      </a:r>
                      <a:r>
                        <a:rPr lang="en-US" sz="26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ບັດ</a:t>
                      </a:r>
                      <a:r>
                        <a:rPr lang="en-US" sz="26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ວຽກ</a:t>
                      </a:r>
                      <a:r>
                        <a:rPr lang="en-US" sz="26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ງານ</a:t>
                      </a:r>
                      <a:r>
                        <a:rPr lang="en-US" sz="26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ໂພ</a:t>
                      </a:r>
                      <a:r>
                        <a:rPr lang="en-US" sz="26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ຊະ</a:t>
                      </a:r>
                      <a:r>
                        <a:rPr lang="en-US" sz="26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ນາ</a:t>
                      </a:r>
                      <a:r>
                        <a:rPr lang="en-US" sz="26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ການ</a:t>
                      </a:r>
                      <a:r>
                        <a:rPr lang="en-US" sz="26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ຕາມ</a:t>
                      </a:r>
                      <a:r>
                        <a:rPr lang="en-US" sz="26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ແຜນ</a:t>
                      </a:r>
                      <a:r>
                        <a:rPr lang="en-US" sz="26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ຍຸດ</a:t>
                      </a:r>
                      <a:r>
                        <a:rPr lang="en-US" sz="26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ທະ</a:t>
                      </a:r>
                      <a:r>
                        <a:rPr lang="en-US" sz="26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ສາດ</a:t>
                      </a:r>
                      <a:r>
                        <a:rPr lang="en-US" sz="26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ແຫ່ງ</a:t>
                      </a:r>
                      <a:r>
                        <a:rPr lang="en-US" sz="26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ຊາດ</a:t>
                      </a:r>
                      <a:endParaRPr lang="en-US" sz="2600" b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9224769"/>
                  </a:ext>
                </a:extLst>
              </a:tr>
              <a:tr h="1421788">
                <a:tc>
                  <a:txBody>
                    <a:bodyPr/>
                    <a:lstStyle/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26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8 </a:t>
                      </a:r>
                      <a:r>
                        <a:rPr lang="en-US" sz="26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ກຸ</a:t>
                      </a:r>
                      <a:r>
                        <a:rPr lang="en-US" sz="26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່</a:t>
                      </a:r>
                      <a:r>
                        <a:rPr lang="lo-LA" sz="26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ມກິດຈະກຳ</a:t>
                      </a:r>
                      <a:endParaRPr lang="en-US" sz="26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26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11 </a:t>
                      </a:r>
                      <a:r>
                        <a:rPr lang="en-US" sz="26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ຕົວ</a:t>
                      </a:r>
                      <a:r>
                        <a:rPr lang="en-US" sz="26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ຊີ</a:t>
                      </a:r>
                      <a:r>
                        <a:rPr lang="en-US" sz="26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ບອກ</a:t>
                      </a:r>
                      <a:endParaRPr lang="en-US" sz="26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26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78 </a:t>
                      </a:r>
                      <a:r>
                        <a:rPr lang="en-US" sz="26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ກິດ</a:t>
                      </a:r>
                      <a:r>
                        <a:rPr lang="en-US" sz="26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ຈະ</a:t>
                      </a:r>
                      <a:r>
                        <a:rPr lang="en-US" sz="26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ກຳ</a:t>
                      </a:r>
                      <a:r>
                        <a:rPr lang="en-US" sz="26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ຍ່ອຍ</a:t>
                      </a:r>
                      <a:endParaRPr lang="en-US" sz="2600" b="0" dirty="0"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2600" b="0" dirty="0">
                          <a:solidFill>
                            <a:srgbClr val="0070C0"/>
                          </a:solidFill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5 </a:t>
                      </a:r>
                      <a:r>
                        <a:rPr lang="en-US" sz="2600" b="0" dirty="0" err="1">
                          <a:solidFill>
                            <a:srgbClr val="0070C0"/>
                          </a:solidFill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ກຸ່ມ</a:t>
                      </a:r>
                      <a:r>
                        <a:rPr lang="en-US" sz="2600" b="0" dirty="0">
                          <a:solidFill>
                            <a:srgbClr val="0070C0"/>
                          </a:solidFill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0070C0"/>
                          </a:solidFill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ກິດ</a:t>
                      </a:r>
                      <a:r>
                        <a:rPr lang="en-US" sz="2600" b="0" dirty="0">
                          <a:solidFill>
                            <a:srgbClr val="0070C0"/>
                          </a:solidFill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0070C0"/>
                          </a:solidFill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ຈະ</a:t>
                      </a:r>
                      <a:r>
                        <a:rPr lang="en-US" sz="2600" b="0" dirty="0">
                          <a:solidFill>
                            <a:srgbClr val="0070C0"/>
                          </a:solidFill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dirty="0" err="1">
                          <a:solidFill>
                            <a:srgbClr val="0070C0"/>
                          </a:solidFill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ກຳ</a:t>
                      </a:r>
                      <a:endParaRPr lang="en-US" sz="2600" b="0" u="none" strike="noStrike" dirty="0">
                        <a:solidFill>
                          <a:srgbClr val="0070C0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2600" b="0" u="none" strike="noStrike" dirty="0">
                          <a:solidFill>
                            <a:srgbClr val="0070C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7 </a:t>
                      </a:r>
                      <a:r>
                        <a:rPr lang="lo-LA" sz="2600" b="0" u="none" strike="noStrike" dirty="0">
                          <a:solidFill>
                            <a:srgbClr val="0070C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ຕົວຊີ້ບອກ</a:t>
                      </a:r>
                      <a:endParaRPr lang="en-US" sz="2600" b="0" u="none" strike="noStrike" dirty="0">
                        <a:solidFill>
                          <a:srgbClr val="0070C0"/>
                        </a:solidFill>
                        <a:effectLst/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  <a:p>
                      <a:pPr marL="457200" indent="-45720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2600" b="0" u="none" strike="noStrike" dirty="0">
                          <a:solidFill>
                            <a:srgbClr val="0070C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12 </a:t>
                      </a:r>
                      <a:r>
                        <a:rPr lang="en-US" sz="2600" b="0" u="none" strike="noStrike" dirty="0" err="1">
                          <a:solidFill>
                            <a:srgbClr val="0070C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ກິດ</a:t>
                      </a:r>
                      <a:r>
                        <a:rPr lang="en-US" sz="2600" b="0" u="none" strike="noStrike" dirty="0">
                          <a:solidFill>
                            <a:srgbClr val="0070C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u="none" strike="noStrike" dirty="0" err="1">
                          <a:solidFill>
                            <a:srgbClr val="0070C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ຈະ</a:t>
                      </a:r>
                      <a:r>
                        <a:rPr lang="en-US" sz="2600" b="0" u="none" strike="noStrike" dirty="0">
                          <a:solidFill>
                            <a:srgbClr val="0070C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u="none" strike="noStrike" dirty="0" err="1">
                          <a:solidFill>
                            <a:srgbClr val="0070C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ກຳ</a:t>
                      </a:r>
                      <a:r>
                        <a:rPr lang="en-US" sz="2600" b="0" u="none" strike="noStrike" dirty="0">
                          <a:solidFill>
                            <a:srgbClr val="0070C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​</a:t>
                      </a:r>
                      <a:r>
                        <a:rPr lang="en-US" sz="2600" b="0" u="none" strike="noStrike" dirty="0" err="1">
                          <a:solidFill>
                            <a:srgbClr val="0070C0"/>
                          </a:solidFill>
                          <a:effectLst/>
                          <a:latin typeface="Phetsarath OT" panose="02000500000000000000" pitchFamily="2" charset="2"/>
                          <a:ea typeface="Phetsarath OT" panose="02000500000000000000" pitchFamily="2" charset="2"/>
                          <a:cs typeface="Phetsarath OT" panose="02000500000000000000" pitchFamily="2" charset="2"/>
                        </a:rPr>
                        <a:t>ຍ່ອຍ</a:t>
                      </a:r>
                      <a:endParaRPr lang="en-US" sz="2600" b="0" dirty="0">
                        <a:solidFill>
                          <a:srgbClr val="0070C0"/>
                        </a:solidFill>
                        <a:latin typeface="Phetsarath OT" panose="02000500000000000000" pitchFamily="2" charset="2"/>
                        <a:ea typeface="Phetsarath OT" panose="02000500000000000000" pitchFamily="2" charset="2"/>
                        <a:cs typeface="Phetsarath OT" panose="02000500000000000000" pitchFamily="2" charset="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8153036"/>
                  </a:ext>
                </a:extLst>
              </a:tr>
            </a:tbl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84969032-DBD8-E17F-B296-84F56B8DB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946" y="1228194"/>
            <a:ext cx="10250858" cy="1112089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Calibri Light"/>
                <a:cs typeface="Phetsarath OT" panose="02000500000000000000" pitchFamily="2" charset="0"/>
              </a:rPr>
              <a:t>ຫຼາຍຂະ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Calibri Light"/>
                <a:cs typeface="Phetsarath OT" panose="02000500000000000000" pitchFamily="2" charset="0"/>
              </a:rPr>
              <a:t>​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Calibri Light"/>
                <a:cs typeface="Phetsarath OT" panose="02000500000000000000" pitchFamily="2" charset="0"/>
              </a:rPr>
              <a:t>ແໜງ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Calibri Light"/>
                <a:cs typeface="Phetsarath OT" panose="02000500000000000000" pitchFamily="2" charset="0"/>
              </a:rPr>
              <a:t>​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Calibri Light"/>
                <a:cs typeface="Phetsarath OT" panose="02000500000000000000" pitchFamily="2" charset="0"/>
              </a:rPr>
              <a:t>ການ</a:t>
            </a:r>
            <a:endParaRPr lang="en-LA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F32AC5-C7B9-439C-F084-A24ED0BC8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8AA0-CA60-4A95-8ECD-8DA2471C43DE}" type="slidenum">
              <a:rPr lang="en-US" smtClean="0"/>
              <a:t>13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8B3CD43-4ACD-2F60-E84A-062278227F9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096" b="3618"/>
          <a:stretch/>
        </p:blipFill>
        <p:spPr bwMode="auto">
          <a:xfrm>
            <a:off x="5673749" y="114593"/>
            <a:ext cx="1338804" cy="710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C54E63-2D26-066D-AFA6-A6BE4288940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31" t="18400" r="8264" b="14770"/>
          <a:stretch/>
        </p:blipFill>
        <p:spPr bwMode="auto">
          <a:xfrm>
            <a:off x="3217366" y="152816"/>
            <a:ext cx="1758487" cy="6796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A134D50-E1CA-BB3A-8205-A09B6C6298A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9061" y="166391"/>
            <a:ext cx="644165" cy="6066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F4F928E-B822-70C5-C66B-FD7A865FFE2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2102" y="112781"/>
            <a:ext cx="667268" cy="6193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A47038D-4BA5-C698-789C-FF7780DC76D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83" y="181866"/>
            <a:ext cx="2599417" cy="62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955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83" y="1061904"/>
            <a:ext cx="10369152" cy="930363"/>
          </a:xfrm>
        </p:spPr>
        <p:txBody>
          <a:bodyPr>
            <a:noAutofit/>
          </a:bodyPr>
          <a:lstStyle/>
          <a:p>
            <a:pPr algn="ctr"/>
            <a:r>
              <a:rPr lang="lo-L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ຜົນສຳເລັດ ແລະ ຄວາມຄືບໜ້າ ຂອງກິດຈະກຳ </a:t>
            </a:r>
            <a:r>
              <a:rPr lang="lo-LA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ຮອດເດືອນ</a:t>
            </a:r>
            <a:r>
              <a:rPr lang="en-GB" sz="3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ພະ</a:t>
            </a:r>
            <a:r>
              <a:rPr lang="en-GB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GB" sz="3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ຈິກ</a:t>
            </a:r>
            <a:r>
              <a:rPr lang="lo-LA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202</a:t>
            </a:r>
            <a:r>
              <a:rPr 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3</a:t>
            </a:r>
            <a:r>
              <a:rPr lang="lo-LA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endParaRPr lang="en-US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00"/>
              </a:highlight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46F8E5-8443-6B6E-AC91-54DD4FD67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8AA0-CA60-4A95-8ECD-8DA2471C43DE}" type="slidenum">
              <a:rPr lang="en-US" smtClean="0"/>
              <a:t>14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5195B5-E55E-3E1A-3B27-C9CA2D9CB65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096" b="3618"/>
          <a:stretch/>
        </p:blipFill>
        <p:spPr bwMode="auto">
          <a:xfrm>
            <a:off x="5673749" y="114593"/>
            <a:ext cx="1338804" cy="710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9918CA0-D019-72FB-360B-B8B9EA3D93D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31" t="18400" r="8264" b="14770"/>
          <a:stretch/>
        </p:blipFill>
        <p:spPr bwMode="auto">
          <a:xfrm>
            <a:off x="3217366" y="152816"/>
            <a:ext cx="1758487" cy="6796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0319177-2371-44D0-C5EA-92B5B001230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9061" y="166391"/>
            <a:ext cx="644165" cy="60664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6F55D83-CB7E-688C-4E67-3AB73AEE5AC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2102" y="112781"/>
            <a:ext cx="667268" cy="61930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82E3B3C-0998-9C7D-0D19-923514BE483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83" y="181866"/>
            <a:ext cx="2599417" cy="621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16A03C-90E8-423B-98CA-F3AEB3BD5510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790" y="1899791"/>
            <a:ext cx="4146271" cy="267281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C9D6475-D90E-43FC-BE23-7B1B36316AD5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5062" y="1916178"/>
            <a:ext cx="3186545" cy="267281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35E14D8-4B0C-45A2-8F19-45BF6E92506F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1607" y="1899790"/>
            <a:ext cx="2834129" cy="267281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E41F11C-A62E-4497-B313-D539BB5F44D6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589" r="32949"/>
          <a:stretch/>
        </p:blipFill>
        <p:spPr bwMode="auto">
          <a:xfrm>
            <a:off x="3889113" y="4597921"/>
            <a:ext cx="4025264" cy="30069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F2DFEFC-8FBC-4B3F-A4FF-AC55F5BB1D3F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r="18353" b="17884"/>
          <a:stretch/>
        </p:blipFill>
        <p:spPr bwMode="auto">
          <a:xfrm>
            <a:off x="7924800" y="4583766"/>
            <a:ext cx="2410936" cy="30633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E6CFCD7-9078-4CAF-BE59-EBCE959BF947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83"/>
          <a:stretch/>
        </p:blipFill>
        <p:spPr bwMode="auto">
          <a:xfrm>
            <a:off x="216273" y="4612374"/>
            <a:ext cx="3672840" cy="30060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7046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6831" y="1160116"/>
            <a:ext cx="9978417" cy="673162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lo-LA" sz="2842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ແຜນປະຕິບັດງານທີ່ຮັບຮອງ ລວມມີ 19 ກິດຈະກ</a:t>
            </a:r>
            <a:r>
              <a:rPr lang="en-US" sz="2842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ຳ</a:t>
            </a:r>
            <a:r>
              <a:rPr lang="lo-LA" sz="2842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ຍ່ອຍ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lo-LA" sz="2842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ໄລຍະຕັດຕັ້ງປະຕິບັດ: ມັງກອນ 2022 ຫາ </a:t>
            </a:r>
            <a:r>
              <a:rPr lang="en-GB" sz="2842" b="1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ພະ</a:t>
            </a:r>
            <a:r>
              <a:rPr lang="en-GB" sz="2842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GB" sz="2842" b="1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ຈິກ</a:t>
            </a:r>
            <a:r>
              <a:rPr lang="lo-LA" sz="2842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2023 (</a:t>
            </a:r>
            <a:r>
              <a:rPr lang="en-GB" sz="2842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23</a:t>
            </a:r>
            <a:r>
              <a:rPr lang="lo-LA" sz="2842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ເດືອນ)</a:t>
            </a:r>
          </a:p>
          <a:p>
            <a:pPr marL="0" indent="0">
              <a:buNone/>
            </a:pPr>
            <a:endParaRPr lang="lo-LA" sz="1600" dirty="0">
              <a:solidFill>
                <a:srgbClr val="00B05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lo-LA" sz="2842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2842" b="1" dirty="0">
                <a:solidFill>
                  <a:srgbClr val="FF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ສະເລ່ຍກິດຈະກຳໄດ້ຮັບການຈັດຕັ້ງປະຕິບັດລວມ</a:t>
            </a:r>
            <a:r>
              <a:rPr lang="en-US" sz="2842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842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19</a:t>
            </a:r>
            <a:r>
              <a:rPr lang="en-US" sz="2842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2842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ກິດຈະກຳ ກວມ </a:t>
            </a:r>
            <a:r>
              <a:rPr lang="en-US" sz="2842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(100%)</a:t>
            </a:r>
          </a:p>
          <a:p>
            <a:pPr marL="0" indent="0">
              <a:buNone/>
            </a:pPr>
            <a:endParaRPr lang="lo-LA" sz="2842" dirty="0">
              <a:solidFill>
                <a:srgbClr val="0070C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buNone/>
            </a:pPr>
            <a:r>
              <a:rPr lang="lo-LA" sz="2842" b="1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ໝາຍເຫດ: ບາງກິດຈະກຳ ຈະໄດ້ສືບຕໍ່ຈັດຕັ້ງປະຕິບັດໄປຕາມໄລຍະເວລາຂອງໂຄງການ ຕາມການວາງແຜນໃນໄລຍະຕໍ່ໄປ (ກໍລະກົດ 2023 - ມິນາ 2024)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881141-815C-EF3D-A04D-371DB13C4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8AA0-CA60-4A95-8ECD-8DA2471C43DE}" type="slidenum">
              <a:rPr lang="en-US" smtClean="0"/>
              <a:t>15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78C57B-79C4-4D62-8AE4-FFE7C37C20B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0935" y="6720938"/>
            <a:ext cx="1314926" cy="12747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B0E6D21-056D-4AA7-979C-2C1C22C24B1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37711" y="6701894"/>
            <a:ext cx="1227337" cy="11898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D497F6D-EE23-40E1-9135-E52A18DFBF8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8879" y="6602302"/>
            <a:ext cx="1437300" cy="139339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1932FCC-4EA9-6198-7BAB-C9AD0618300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096" b="3618"/>
          <a:stretch/>
        </p:blipFill>
        <p:spPr bwMode="auto">
          <a:xfrm>
            <a:off x="5673749" y="114593"/>
            <a:ext cx="1338804" cy="710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A6A1072-56CD-BB48-7521-1D7346171F1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31" t="18400" r="8264" b="14770"/>
          <a:stretch/>
        </p:blipFill>
        <p:spPr bwMode="auto">
          <a:xfrm>
            <a:off x="3217366" y="152816"/>
            <a:ext cx="1758487" cy="6796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CBBF085-3C28-A54C-6811-7200C4BDB652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9061" y="166391"/>
            <a:ext cx="644165" cy="60664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569E06B-1C01-8FD5-3FF8-97AC688EA703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2102" y="112781"/>
            <a:ext cx="667268" cy="61930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183E0ED-0AE2-DB74-30A3-12BD824CCBBF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83" y="181866"/>
            <a:ext cx="2599417" cy="62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017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803" y="1071969"/>
            <a:ext cx="10297144" cy="1547902"/>
          </a:xfrm>
        </p:spPr>
        <p:txBody>
          <a:bodyPr>
            <a:noAutofit/>
          </a:bodyPr>
          <a:lstStyle/>
          <a:p>
            <a:pPr algn="ctr"/>
            <a:r>
              <a:rPr lang="lo-LA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ຜົນໄດ້ຮັບກິດຈະກຳ</a:t>
            </a:r>
            <a:br>
              <a:rPr lang="lo-LA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lo-LA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ສະໜັບສະໜູນ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ຕົວ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ຊີ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້​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ວັດ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​</a:t>
            </a:r>
            <a:r>
              <a:rPr lang="lo-LA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ໂພຊະນາການທີ່ກ່ຽວຂ້ອງ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 “</a:t>
            </a:r>
            <a:r>
              <a:rPr lang="lo-LA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ຂັ້ນແຂວງ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”</a:t>
            </a:r>
            <a:br>
              <a:rPr lang="lo-LA" sz="3600" b="1" dirty="0">
                <a:solidFill>
                  <a:srgbClr val="0070C0"/>
                </a:solidFill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</a:br>
            <a:r>
              <a:rPr lang="lo-LA" sz="3600" b="1" dirty="0">
                <a:solidFill>
                  <a:srgbClr val="FF0000"/>
                </a:solidFill>
                <a:highlight>
                  <a:srgbClr val="FFFF00"/>
                </a:highlight>
                <a:latin typeface="Phetsarath OT" panose="02000500000000000000" pitchFamily="2" charset="2"/>
                <a:ea typeface="Phetsarath OT" panose="02000500000000000000" pitchFamily="2" charset="2"/>
                <a:cs typeface="Phetsarath OT" panose="02000500000000000000" pitchFamily="2" charset="2"/>
              </a:rPr>
              <a:t>ຮອດເດືອນມິຖຸນາ</a:t>
            </a:r>
            <a:r>
              <a:rPr lang="lo-LA" sz="3600" b="1" dirty="0">
                <a:solidFill>
                  <a:srgbClr val="FF0000"/>
                </a:solidFill>
                <a:highlight>
                  <a:srgbClr val="FFFF00"/>
                </a:highligh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 202</a:t>
            </a:r>
            <a:r>
              <a:rPr lang="en-US" sz="3600" b="1" dirty="0">
                <a:solidFill>
                  <a:srgbClr val="FF0000"/>
                </a:solidFill>
                <a:highlight>
                  <a:srgbClr val="FFFF00"/>
                </a:highligh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3</a:t>
            </a:r>
            <a:r>
              <a:rPr lang="lo-LA" sz="3600" b="1" dirty="0">
                <a:solidFill>
                  <a:srgbClr val="FF0000"/>
                </a:solidFill>
                <a:highlight>
                  <a:srgbClr val="FFFF00"/>
                </a:highligh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endParaRPr lang="en-US" sz="3600" b="1" dirty="0">
              <a:solidFill>
                <a:srgbClr val="FF0000"/>
              </a:solidFill>
              <a:highlight>
                <a:srgbClr val="FFFF00"/>
              </a:highlight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46F8E5-8443-6B6E-AC91-54DD4FD67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8AA0-CA60-4A95-8ECD-8DA2471C43DE}" type="slidenum">
              <a:rPr lang="en-US" smtClean="0"/>
              <a:t>16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5195B5-E55E-3E1A-3B27-C9CA2D9CB65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096" b="3618"/>
          <a:stretch/>
        </p:blipFill>
        <p:spPr bwMode="auto">
          <a:xfrm>
            <a:off x="5673749" y="114593"/>
            <a:ext cx="1338804" cy="710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9918CA0-D019-72FB-360B-B8B9EA3D93D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31" t="18400" r="8264" b="14770"/>
          <a:stretch/>
        </p:blipFill>
        <p:spPr bwMode="auto">
          <a:xfrm>
            <a:off x="3217366" y="152816"/>
            <a:ext cx="1758487" cy="6796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0319177-2371-44D0-C5EA-92B5B001230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9061" y="166391"/>
            <a:ext cx="644165" cy="60664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6F55D83-CB7E-688C-4E67-3AB73AEE5AC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2102" y="112781"/>
            <a:ext cx="667268" cy="61930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82E3B3C-0998-9C7D-0D19-923514BE483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83" y="181866"/>
            <a:ext cx="2599417" cy="621600"/>
          </a:xfrm>
          <a:prstGeom prst="rect">
            <a:avLst/>
          </a:prstGeom>
        </p:spPr>
      </p:pic>
      <p:pic>
        <p:nvPicPr>
          <p:cNvPr id="13" name="Picture 2" descr="Supporting the All Way To Recovery. Stock Photo - Image of cheerful ...">
            <a:extLst>
              <a:ext uri="{FF2B5EF4-FFF2-40B4-BE49-F238E27FC236}">
                <a16:creationId xmlns:a16="http://schemas.microsoft.com/office/drawing/2014/main" id="{7204CB78-F6DB-4444-9DAC-F565FAF243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84982" y="2718208"/>
            <a:ext cx="6840761" cy="5318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46817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472994982"/>
              </p:ext>
            </p:extLst>
          </p:nvPr>
        </p:nvGraphicFramePr>
        <p:xfrm>
          <a:off x="192795" y="963687"/>
          <a:ext cx="10441159" cy="7156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577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33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21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80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67036">
                <a:tc>
                  <a:txBody>
                    <a:bodyPr/>
                    <a:lstStyle/>
                    <a:p>
                      <a:pPr algn="l" fontAlgn="base"/>
                      <a:r>
                        <a:rPr lang="lo-LA" sz="1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ຕົວຊີ້ບອກ</a:t>
                      </a:r>
                      <a:endParaRPr lang="en-US" sz="1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lo-LA" sz="1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ຫ/ໜ</a:t>
                      </a:r>
                      <a:endParaRPr lang="en-US" sz="1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lo-LA" sz="1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ປະຕິບັດໄດ້ </a:t>
                      </a:r>
                      <a:r>
                        <a:rPr lang="lo-LA" sz="1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5</a:t>
                      </a:r>
                      <a:r>
                        <a:rPr lang="lo-LA" sz="1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ເດືອນ.</a:t>
                      </a:r>
                      <a:endParaRPr lang="en-US" sz="1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lo-LA" sz="1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ຄາດໝາຍ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202</a:t>
                      </a:r>
                      <a:r>
                        <a:rPr lang="lo-LA" sz="1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3</a:t>
                      </a:r>
                      <a:endParaRPr lang="en-US" sz="1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7006">
                <a:tc>
                  <a:txBody>
                    <a:bodyPr/>
                    <a:lstStyle/>
                    <a:p>
                      <a:pPr algn="l" fontAlgn="base"/>
                      <a:r>
                        <a:rPr lang="lo-LA" sz="18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1. ອັດຕາເດັກນ້ອຍລຸ່ມ 5 ປີ ທີ່ມີນ້ຳໜັກຕ່ຳກວ່າມາດຕະຖານ</a:t>
                      </a:r>
                      <a:r>
                        <a:rPr lang="pt-BR" sz="18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(underweight)</a:t>
                      </a:r>
                      <a:r>
                        <a:rPr lang="lo-LA" sz="18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ຂອງປະຊາກອນກຸ່ມເປົ້າໝາຍ </a:t>
                      </a:r>
                      <a:endParaRPr lang="en-US" sz="18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8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 </a:t>
                      </a:r>
                      <a:endParaRPr lang="en-US" sz="18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  <a:p>
                      <a:pPr algn="ctr" fontAlgn="base"/>
                      <a:r>
                        <a:rPr lang="pt-BR" sz="18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%</a:t>
                      </a:r>
                      <a:endParaRPr lang="en-US" sz="18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8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 </a:t>
                      </a:r>
                      <a:endParaRPr lang="lo-LA" sz="18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  <a:p>
                      <a:pPr algn="ctr" fontAlgn="base"/>
                      <a:r>
                        <a:rPr lang="lo-LA" sz="18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3,4</a:t>
                      </a:r>
                      <a:endParaRPr lang="en-US" sz="18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endParaRPr lang="lo-LA" sz="18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  <a:p>
                      <a:pPr algn="ctr" fontAlgn="base"/>
                      <a:r>
                        <a:rPr lang="lo-LA" sz="18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9,6</a:t>
                      </a:r>
                      <a:endParaRPr lang="en-US" sz="18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5594">
                <a:tc>
                  <a:txBody>
                    <a:bodyPr/>
                    <a:lstStyle/>
                    <a:p>
                      <a:pPr algn="l" fontAlgn="base"/>
                      <a:r>
                        <a:rPr lang="lo-LA" sz="18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2. ອັດຕາເດັກນ້ອຍລຸ່ມ 5 ປີ ທີ່ມີລວງສູງບໍ່ໄດ້ມາດຕະຖານ</a:t>
                      </a:r>
                      <a:r>
                        <a:rPr lang="pt-BR" sz="18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(stunting)</a:t>
                      </a:r>
                      <a:r>
                        <a:rPr lang="lo-LA" sz="18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ຂອງປະຊາກອນກຸ່ມເປົ້າໝາຍ </a:t>
                      </a:r>
                      <a:endParaRPr lang="en-US" sz="18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8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%</a:t>
                      </a:r>
                      <a:endParaRPr lang="en-US" sz="18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lo-LA" sz="18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3,8</a:t>
                      </a:r>
                      <a:endParaRPr lang="en-US" sz="18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8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</a:t>
                      </a:r>
                      <a:r>
                        <a:rPr lang="lo-LA" sz="18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0,9</a:t>
                      </a:r>
                      <a:endParaRPr lang="en-US" sz="18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5594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3. </a:t>
                      </a:r>
                      <a:r>
                        <a:rPr lang="en-US" sz="1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ອັດ</a:t>
                      </a:r>
                      <a:r>
                        <a:rPr lang="en-US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ຕາ</a:t>
                      </a:r>
                      <a:r>
                        <a:rPr lang="en-US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ເດັກ</a:t>
                      </a:r>
                      <a:r>
                        <a:rPr lang="en-US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ນ້ອຍ</a:t>
                      </a:r>
                      <a:r>
                        <a:rPr lang="en-US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ລູ່ມ</a:t>
                      </a:r>
                      <a:r>
                        <a:rPr lang="en-US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5 </a:t>
                      </a:r>
                      <a:r>
                        <a:rPr lang="en-US" sz="1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ປີ</a:t>
                      </a:r>
                      <a:r>
                        <a:rPr lang="en-US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ຂ​າ​ດ​</a:t>
                      </a:r>
                      <a:r>
                        <a:rPr lang="en-US" sz="1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ສາ</a:t>
                      </a:r>
                      <a:r>
                        <a:rPr lang="en-US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​ນ​</a:t>
                      </a:r>
                      <a:r>
                        <a:rPr lang="en-US" sz="1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ອາ</a:t>
                      </a:r>
                      <a:r>
                        <a:rPr lang="en-US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ຫານ</a:t>
                      </a:r>
                      <a:r>
                        <a:rPr lang="en-US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ກະ</a:t>
                      </a:r>
                      <a:r>
                        <a:rPr lang="en-US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ທັນ</a:t>
                      </a:r>
                      <a:r>
                        <a:rPr lang="en-US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ຫັນ</a:t>
                      </a:r>
                      <a:r>
                        <a:rPr lang="en-US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(</a:t>
                      </a:r>
                      <a:r>
                        <a:rPr lang="en-US" sz="1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ຈ່ອຍ</a:t>
                      </a:r>
                      <a:r>
                        <a:rPr lang="en-US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) (Wasting) </a:t>
                      </a: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%</a:t>
                      </a: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7,7</a:t>
                      </a: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5 </a:t>
                      </a: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7214313"/>
                  </a:ext>
                </a:extLst>
              </a:tr>
              <a:tr h="562956">
                <a:tc>
                  <a:txBody>
                    <a:bodyPr/>
                    <a:lstStyle/>
                    <a:p>
                      <a:pPr algn="l" fontAlgn="base"/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3. ອັດຕາການຕາຍໃນເດັກລຸ່ມ 1 ປີ </a:t>
                      </a:r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(IMR)</a:t>
                      </a:r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ຂອງ ເດັກນ້ອຍເກີດມີຊີວິດ  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/</a:t>
                      </a:r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1000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4,2</a:t>
                      </a:r>
                      <a:r>
                        <a:rPr lang="lo-LA" sz="180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/1.000</a:t>
                      </a:r>
                      <a:endParaRPr lang="en-US" sz="18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34468" marR="34468" marT="478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o-LA" sz="1800" kern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23,7</a:t>
                      </a:r>
                      <a:endParaRPr lang="en-US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34468" marR="34468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0727">
                <a:tc>
                  <a:txBody>
                    <a:bodyPr/>
                    <a:lstStyle/>
                    <a:p>
                      <a:pPr algn="l" fontAlgn="base"/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4. ອັດຕາການຕາຍໃນເດັກລຸ່ມ 5 ປີ</a:t>
                      </a:r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(U5MR)</a:t>
                      </a:r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ຄົນ ຂອງເດັກນ້ອຍເກີດມີຊີວິດ 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/</a:t>
                      </a:r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1000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5</a:t>
                      </a:r>
                      <a:r>
                        <a:rPr lang="lo-LA" sz="180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/1.000</a:t>
                      </a:r>
                      <a:endParaRPr lang="en-US" sz="18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34468" marR="34468" marT="478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o-LA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24,5</a:t>
                      </a:r>
                      <a:endParaRPr lang="en-US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34468" marR="34468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0727">
                <a:tc>
                  <a:txBody>
                    <a:bodyPr/>
                    <a:lstStyle/>
                    <a:p>
                      <a:pPr algn="l" fontAlgn="base"/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5. ອັດຕາການຕາຍຂອງແມ່ </a:t>
                      </a:r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(MMR)</a:t>
                      </a:r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ຂອງ ເດັກນ້ອຍເກີດມີຊີວິດ 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/</a:t>
                      </a:r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100,000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lo-LA" sz="180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69</a:t>
                      </a:r>
                      <a:r>
                        <a:rPr lang="en-US" sz="180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,</a:t>
                      </a:r>
                      <a:r>
                        <a:rPr lang="lo-LA" sz="1800" kern="12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2/100,000</a:t>
                      </a:r>
                      <a:endParaRPr lang="en-US" sz="18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34468" marR="34468" marT="478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o-LA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85</a:t>
                      </a:r>
                      <a:endParaRPr lang="en-US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34468" marR="34468" marT="47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7036">
                <a:tc>
                  <a:txBody>
                    <a:bodyPr/>
                    <a:lstStyle/>
                    <a:p>
                      <a:pPr algn="l" fontAlgn="base"/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6. ອັດຕາການເກີດລູກແພດຊ່ວຍ</a:t>
                      </a:r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(Dei. By SBA)</a:t>
                      </a:r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ຂອງປະຊາກອນກຸ່ມເປົ້າໝາຍ 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%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lo-LA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0</a:t>
                      </a:r>
                      <a:endParaRPr lang="en-US" sz="1800" b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94,7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4234">
                <a:tc>
                  <a:txBody>
                    <a:bodyPr/>
                    <a:lstStyle/>
                    <a:p>
                      <a:pPr algn="l" fontAlgn="base"/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7. ອັດຕາການໃຫ້ວັກຊີນກັນພະຍາດ </a:t>
                      </a:r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(penta 3)</a:t>
                      </a:r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ຂອງ ປະຊາກອນເປົ້າໝາຍ 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800" b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%</a:t>
                      </a:r>
                      <a:endParaRPr lang="en-US" sz="1800" b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lo-LA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0</a:t>
                      </a:r>
                      <a:endParaRPr lang="en-US" sz="1800" b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96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7006">
                <a:tc>
                  <a:txBody>
                    <a:bodyPr/>
                    <a:lstStyle/>
                    <a:p>
                      <a:pPr algn="l" fontAlgn="base"/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8. ອັດຕາການຊົມໃຊ້ນ້ຳສະອາດ </a:t>
                      </a:r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(Safe Water)</a:t>
                      </a:r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ຂອງ ປະຊາກອນທັງໝົດ 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  <a:p>
                      <a:pPr algn="l" fontAlgn="base"/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 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800" b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%</a:t>
                      </a:r>
                      <a:endParaRPr lang="en-US" sz="1800" b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94</a:t>
                      </a:r>
                    </a:p>
                  </a:txBody>
                  <a:tcPr marL="58275" marR="58275" marT="809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o-LA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91,1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58275" marR="58275" marT="809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0727">
                <a:tc>
                  <a:txBody>
                    <a:bodyPr/>
                    <a:lstStyle/>
                    <a:p>
                      <a:pPr algn="l" fontAlgn="base"/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9. ອັດຕາການຊົມໃຊ້ວິດຖ່າຍຄອບຄົວ </a:t>
                      </a:r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(Latrine) 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800" b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%</a:t>
                      </a:r>
                      <a:endParaRPr lang="en-US" sz="1800" b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o-LA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100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58275" marR="58275" marT="809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o-LA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95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58275" marR="58275" marT="8094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0727">
                <a:tc>
                  <a:txBody>
                    <a:bodyPr/>
                    <a:lstStyle/>
                    <a:p>
                      <a:pPr algn="l" fontAlgn="base"/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10. ອັດຕາປົກດ້ວຍຄຸມປະກັນສຸຂະພາບ </a:t>
                      </a:r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(HIC)</a:t>
                      </a:r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ຂອງ ປະຊາກອນເປົ້າໝາຍ 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%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endParaRPr lang="en-US" sz="1800" b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100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07006">
                <a:tc>
                  <a:txBody>
                    <a:bodyPr/>
                    <a:lstStyle/>
                    <a:p>
                      <a:pPr algn="l" fontAlgn="base"/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11. ອັດຕາການຮັບຮອງ ແລະ ປະກາດເປັນບ້ານສາທາລະນະສຸກແບບຢ່າງ</a:t>
                      </a:r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(MHV)</a:t>
                      </a:r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ຂອງຈຳນວນບ້ານທັ້ງໝົດ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800" b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%</a:t>
                      </a:r>
                      <a:endParaRPr lang="en-US" sz="1800" b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lo-LA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ກຳລັງປະຕິບັດ</a:t>
                      </a:r>
                      <a:endParaRPr lang="en-US" sz="1800" b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96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6" name="Title 7">
            <a:extLst>
              <a:ext uri="{FF2B5EF4-FFF2-40B4-BE49-F238E27FC236}">
                <a16:creationId xmlns:a16="http://schemas.microsoft.com/office/drawing/2014/main" id="{58638506-9930-4C05-9974-F338B3CF9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831" y="291457"/>
            <a:ext cx="9793088" cy="528214"/>
          </a:xfrm>
        </p:spPr>
        <p:txBody>
          <a:bodyPr>
            <a:noAutofit/>
          </a:bodyPr>
          <a:lstStyle/>
          <a:p>
            <a:pPr algn="ctr"/>
            <a:r>
              <a:rPr lang="lo-LA" alt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Phetsarath OT" panose="02000500000000000000" pitchFamily="2" charset="0"/>
                <a:ea typeface="Phetsarath OT" panose="02000500000000000000" pitchFamily="2" charset="0"/>
                <a:cs typeface="Phetsarath OT" panose="02000500000000000000" pitchFamily="2" charset="0"/>
              </a:rPr>
              <a:t>11 ຕົວຊີ້ບອກ - ແຂວງ ວຽງຈັນ</a:t>
            </a:r>
            <a:br>
              <a:rPr lang="lo-LA" alt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Phetsarath OT" panose="02000500000000000000" pitchFamily="2" charset="0"/>
                <a:ea typeface="Phetsarath OT" panose="02000500000000000000" pitchFamily="2" charset="0"/>
                <a:cs typeface="Phetsarath OT" panose="02000500000000000000" pitchFamily="2" charset="0"/>
              </a:rPr>
            </a:br>
            <a:r>
              <a:rPr lang="lo-LA" alt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Phetsarath OT" panose="02000500000000000000" pitchFamily="2" charset="0"/>
                <a:cs typeface="Phetsarath OT" panose="02000500000000000000" pitchFamily="2" charset="0"/>
              </a:rPr>
              <a:t>ລວມຕົວເລກ </a:t>
            </a:r>
            <a:r>
              <a:rPr lang="lo-LA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Phetsarath OT" panose="02000500000000000000" pitchFamily="2" charset="0"/>
                <a:cs typeface="Phetsarath OT" panose="02000500000000000000" pitchFamily="2" charset="0"/>
              </a:rPr>
              <a:t>5 </a:t>
            </a:r>
            <a:r>
              <a:rPr lang="lo-LA" alt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Phetsarath OT" panose="02000500000000000000" pitchFamily="2" charset="0"/>
                <a:cs typeface="Phetsarath OT" panose="02000500000000000000" pitchFamily="2" charset="0"/>
              </a:rPr>
              <a:t>ເດືອນ ປີ 2023 ຈາກຖານຂໍ້ມູນ </a:t>
            </a:r>
            <a:r>
              <a:rPr lang="en-US" alt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Phetsarath OT" panose="02000500000000000000" pitchFamily="2" charset="0"/>
                <a:cs typeface="Phetsarath OT" panose="02000500000000000000" pitchFamily="2" charset="0"/>
              </a:rPr>
              <a:t>DHIS2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B5BEA7-3562-0BCA-1F84-D4859EA9C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9246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227809584"/>
              </p:ext>
            </p:extLst>
          </p:nvPr>
        </p:nvGraphicFramePr>
        <p:xfrm>
          <a:off x="365188" y="1179711"/>
          <a:ext cx="10096373" cy="677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477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06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78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01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1581">
                <a:tc>
                  <a:txBody>
                    <a:bodyPr/>
                    <a:lstStyle/>
                    <a:p>
                      <a:pPr algn="l" fontAlgn="base"/>
                      <a:r>
                        <a:rPr lang="lo-LA" sz="1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ຕົວຊີ້ບອກ</a:t>
                      </a:r>
                      <a:endParaRPr lang="en-US" sz="1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lo-LA" sz="1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ຫ/ໜ</a:t>
                      </a:r>
                      <a:endParaRPr lang="en-US" sz="1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lo-LA" sz="1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ປະຕິບັດໄດ້ </a:t>
                      </a:r>
                      <a:r>
                        <a:rPr lang="lo-LA" sz="1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4</a:t>
                      </a:r>
                      <a:r>
                        <a:rPr lang="lo-LA" sz="1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ເດືອນ.</a:t>
                      </a:r>
                      <a:endParaRPr lang="en-US" sz="1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lo-LA" sz="1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ຄາດໝາຍ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202</a:t>
                      </a:r>
                      <a:r>
                        <a:rPr lang="lo-LA" sz="1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3</a:t>
                      </a:r>
                      <a:endParaRPr lang="en-US" sz="1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8665">
                <a:tc>
                  <a:txBody>
                    <a:bodyPr/>
                    <a:lstStyle/>
                    <a:p>
                      <a:pPr algn="l" fontAlgn="base"/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1. ອັດຕາເດັກນ້ອຍລຸ່ມ 5 ປີ ທີ່ມີນ້ຳໜັກຕ່ຳກວ່າມາດຕະຖານ</a:t>
                      </a:r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(underweight)</a:t>
                      </a:r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ຂອງປະຊາກອນກຸ່ມເປົ້າໝາຍ 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 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  <a:p>
                      <a:pPr algn="ctr" fontAlgn="base"/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%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 </a:t>
                      </a:r>
                      <a:endParaRPr lang="en-US" sz="1800" b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  <a:p>
                      <a:pPr algn="ctr" fontAlgn="base"/>
                      <a:r>
                        <a:rPr lang="pt-BR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5</a:t>
                      </a:r>
                      <a:r>
                        <a:rPr lang="lo-LA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,</a:t>
                      </a:r>
                      <a:r>
                        <a:rPr lang="en-US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3</a:t>
                      </a: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endParaRPr lang="lo-LA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  <a:p>
                      <a:pPr algn="ctr" fontAlgn="base"/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13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6852">
                <a:tc>
                  <a:txBody>
                    <a:bodyPr/>
                    <a:lstStyle/>
                    <a:p>
                      <a:pPr algn="l" fontAlgn="base"/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2. ອັດຕາເດັກນ້ອຍລຸ່ມ 5 ປີ ທີ່ມີລວງສູງບໍ່ໄດ້ມາດຕະຖານ</a:t>
                      </a:r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(stunting)</a:t>
                      </a:r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ຂອງປະຊາກອນກຸ່ມເປົ້າໝາຍ 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%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7</a:t>
                      </a:r>
                      <a:r>
                        <a:rPr lang="lo-LA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,</a:t>
                      </a:r>
                      <a:r>
                        <a:rPr lang="pt-BR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8</a:t>
                      </a:r>
                      <a:endParaRPr lang="en-US" sz="1800" b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20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6852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3. </a:t>
                      </a:r>
                      <a:r>
                        <a:rPr lang="en-US" sz="1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ອັດ</a:t>
                      </a:r>
                      <a:r>
                        <a:rPr lang="en-US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ຕາ</a:t>
                      </a:r>
                      <a:r>
                        <a:rPr lang="en-US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ເດັກ</a:t>
                      </a:r>
                      <a:r>
                        <a:rPr lang="en-US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ນ້ອຍ</a:t>
                      </a:r>
                      <a:r>
                        <a:rPr lang="en-US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ລູ່ມ</a:t>
                      </a:r>
                      <a:r>
                        <a:rPr lang="en-US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5 </a:t>
                      </a:r>
                      <a:r>
                        <a:rPr lang="en-US" sz="1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ປີ</a:t>
                      </a:r>
                      <a:r>
                        <a:rPr lang="en-US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ຂ​າ​ດ​</a:t>
                      </a:r>
                      <a:r>
                        <a:rPr lang="en-US" sz="1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ສາ</a:t>
                      </a:r>
                      <a:r>
                        <a:rPr lang="en-US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​ນ​</a:t>
                      </a:r>
                      <a:r>
                        <a:rPr lang="en-US" sz="1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ອາ</a:t>
                      </a:r>
                      <a:r>
                        <a:rPr lang="en-US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ຫານ</a:t>
                      </a:r>
                      <a:r>
                        <a:rPr lang="en-US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ກະ</a:t>
                      </a:r>
                      <a:r>
                        <a:rPr lang="en-US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ທັນ</a:t>
                      </a:r>
                      <a:r>
                        <a:rPr lang="en-US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ຫັນ</a:t>
                      </a:r>
                      <a:r>
                        <a:rPr lang="en-US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(</a:t>
                      </a:r>
                      <a:r>
                        <a:rPr lang="en-US" sz="1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ຈ່ອຍ</a:t>
                      </a:r>
                      <a:r>
                        <a:rPr lang="en-US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) (Wasting) </a:t>
                      </a: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%</a:t>
                      </a: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2,0</a:t>
                      </a: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12</a:t>
                      </a: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9172962"/>
                  </a:ext>
                </a:extLst>
              </a:tr>
              <a:tr h="469587">
                <a:tc>
                  <a:txBody>
                    <a:bodyPr/>
                    <a:lstStyle/>
                    <a:p>
                      <a:pPr algn="l" fontAlgn="base"/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3. ອັດຕາການຕາຍໃນເດັກລຸ່ມ 1 ປີ </a:t>
                      </a:r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(IMR)</a:t>
                      </a:r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ຂອງ ເດັກນ້ອຍເກີດມີຊີວິດ  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/</a:t>
                      </a:r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1000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3,9</a:t>
                      </a:r>
                      <a:endParaRPr lang="en-US" sz="1800" b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16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8282">
                <a:tc>
                  <a:txBody>
                    <a:bodyPr/>
                    <a:lstStyle/>
                    <a:p>
                      <a:pPr algn="l" fontAlgn="base"/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4. ອັດຕາການຕາຍໃນເດັກລຸ່ມ 5 ປີ</a:t>
                      </a:r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(U5MR)</a:t>
                      </a:r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ຄົນ ຂອງເດັກນ້ອຍເກີດມີຊີວິດ 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/</a:t>
                      </a:r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1000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4</a:t>
                      </a:r>
                      <a:r>
                        <a:rPr lang="pt-BR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,9</a:t>
                      </a:r>
                      <a:endParaRPr lang="en-US" sz="1800" b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17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8282">
                <a:tc>
                  <a:txBody>
                    <a:bodyPr/>
                    <a:lstStyle/>
                    <a:p>
                      <a:pPr algn="l" fontAlgn="base"/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5. ອັດຕາການຕາຍຂອງແມ່ </a:t>
                      </a:r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(MMR)</a:t>
                      </a:r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ຂອງ ເດັກນ້ອຍເກີດມີຊີວິດ 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/</a:t>
                      </a:r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100,000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56</a:t>
                      </a:r>
                      <a:endParaRPr lang="en-US" sz="1800" b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51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1123">
                <a:tc>
                  <a:txBody>
                    <a:bodyPr/>
                    <a:lstStyle/>
                    <a:p>
                      <a:pPr algn="l" fontAlgn="base"/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6. ອັດຕາການເກີດລູກແພດຊ່ວຍ</a:t>
                      </a:r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(Dei. By SBA)</a:t>
                      </a:r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ຂອງປະຊາກອນກຸ່ມເປົ້າໝາຍ 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%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28</a:t>
                      </a:r>
                      <a:r>
                        <a:rPr lang="lo-LA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,</a:t>
                      </a:r>
                      <a:r>
                        <a:rPr lang="pt-BR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13</a:t>
                      </a:r>
                      <a:endParaRPr lang="en-US" sz="1800" b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84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1626">
                <a:tc>
                  <a:txBody>
                    <a:bodyPr/>
                    <a:lstStyle/>
                    <a:p>
                      <a:pPr algn="l" fontAlgn="base"/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7. ອັດຕາການໃຫ້ວັກຊີນກັນພະຍາດ </a:t>
                      </a:r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(penta 3)</a:t>
                      </a:r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ຂອງ ປະຊາກອນເປົ້າໝາຍ 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800" b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%</a:t>
                      </a:r>
                      <a:endParaRPr lang="en-US" sz="1800" b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26</a:t>
                      </a:r>
                      <a:endParaRPr lang="en-US" sz="1800" b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90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8665">
                <a:tc>
                  <a:txBody>
                    <a:bodyPr/>
                    <a:lstStyle/>
                    <a:p>
                      <a:pPr algn="l" fontAlgn="base"/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8. ອັດຕາການຊົມໃຊ້ນ້ຳສະອາດ </a:t>
                      </a:r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(Safe Water)</a:t>
                      </a:r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ຂອງ ປະຊາກອນທັງໝົດ 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  <a:p>
                      <a:pPr algn="l" fontAlgn="base"/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 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800" b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%</a:t>
                      </a:r>
                      <a:endParaRPr lang="en-US" sz="1800" b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97</a:t>
                      </a:r>
                      <a:r>
                        <a:rPr lang="lo-LA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,</a:t>
                      </a:r>
                      <a:r>
                        <a:rPr lang="pt-BR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6</a:t>
                      </a:r>
                      <a:endParaRPr lang="en-US" sz="1800" b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98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8282">
                <a:tc>
                  <a:txBody>
                    <a:bodyPr/>
                    <a:lstStyle/>
                    <a:p>
                      <a:pPr algn="l" fontAlgn="base"/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9. ອັດຕາການຊົມໃຊ້ວິດຖ່າຍຄອບຄົວ </a:t>
                      </a:r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(Latrine) 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800" b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%</a:t>
                      </a:r>
                      <a:endParaRPr lang="en-US" sz="1800" b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lo-LA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9</a:t>
                      </a:r>
                      <a:r>
                        <a:rPr lang="pt-BR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8</a:t>
                      </a:r>
                      <a:r>
                        <a:rPr lang="lo-LA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,</a:t>
                      </a:r>
                      <a:r>
                        <a:rPr lang="pt-BR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5</a:t>
                      </a:r>
                      <a:endParaRPr lang="en-US" sz="1800" b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99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8282">
                <a:tc>
                  <a:txBody>
                    <a:bodyPr/>
                    <a:lstStyle/>
                    <a:p>
                      <a:pPr algn="l" fontAlgn="base"/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10. ອັດຕາປົກດ້ວຍຄຸມປະກັນສຸຂະພາບ </a:t>
                      </a:r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(HIC)</a:t>
                      </a:r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ຂອງ ປະຊາກອນເປົ້າໝາຍ 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%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100</a:t>
                      </a:r>
                      <a:endParaRPr lang="en-US" sz="1800" b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100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78665">
                <a:tc>
                  <a:txBody>
                    <a:bodyPr/>
                    <a:lstStyle/>
                    <a:p>
                      <a:pPr algn="l" fontAlgn="base"/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11. ອັດຕາການຮັບຮອງ ແລະ ປະກາດເປັນບ້ານສາທາລະນະສຸກແບບຢ່າງ</a:t>
                      </a:r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(MHV)</a:t>
                      </a:r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ຂອງຈຳນວນບ້ານທັ້ງໝົດ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800" b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%</a:t>
                      </a:r>
                      <a:endParaRPr lang="en-US" sz="1800" b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lo-LA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9</a:t>
                      </a:r>
                      <a:r>
                        <a:rPr lang="en-US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7</a:t>
                      </a:r>
                      <a:r>
                        <a:rPr lang="lo-LA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,</a:t>
                      </a:r>
                      <a:r>
                        <a:rPr lang="en-US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5</a:t>
                      </a: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9</a:t>
                      </a:r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9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6" name="Title 7">
            <a:extLst>
              <a:ext uri="{FF2B5EF4-FFF2-40B4-BE49-F238E27FC236}">
                <a16:creationId xmlns:a16="http://schemas.microsoft.com/office/drawing/2014/main" id="{58638506-9930-4C05-9974-F338B3CF9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831" y="459631"/>
            <a:ext cx="9793088" cy="478664"/>
          </a:xfrm>
        </p:spPr>
        <p:txBody>
          <a:bodyPr>
            <a:noAutofit/>
          </a:bodyPr>
          <a:lstStyle/>
          <a:p>
            <a:pPr algn="ctr"/>
            <a:r>
              <a:rPr lang="lo-LA" alt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latin typeface="Phetsarath OT" panose="02000500000000000000" pitchFamily="2" charset="0"/>
                <a:ea typeface="Phetsarath OT" panose="02000500000000000000" pitchFamily="2" charset="0"/>
                <a:cs typeface="Phetsarath OT" panose="02000500000000000000" pitchFamily="2" charset="0"/>
              </a:rPr>
              <a:t>11 ຕົວຊີ້ບອກ - ແຂວງ ບໍລິຄຳໄຊ</a:t>
            </a:r>
            <a:br>
              <a:rPr lang="lo-LA" alt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Phetsarath OT" panose="02000500000000000000" pitchFamily="2" charset="0"/>
                <a:ea typeface="Phetsarath OT" panose="02000500000000000000" pitchFamily="2" charset="0"/>
                <a:cs typeface="Phetsarath OT" panose="02000500000000000000" pitchFamily="2" charset="0"/>
              </a:rPr>
            </a:br>
            <a:r>
              <a:rPr lang="lo-LA" alt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Phetsarath OT" panose="02000500000000000000" pitchFamily="2" charset="0"/>
                <a:cs typeface="Phetsarath OT" panose="02000500000000000000" pitchFamily="2" charset="0"/>
              </a:rPr>
              <a:t>ລວມຕົວເລກ </a:t>
            </a:r>
            <a:r>
              <a:rPr lang="lo-LA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Phetsarath OT" panose="02000500000000000000" pitchFamily="2" charset="0"/>
                <a:cs typeface="Phetsarath OT" panose="02000500000000000000" pitchFamily="2" charset="0"/>
              </a:rPr>
              <a:t>4 </a:t>
            </a:r>
            <a:r>
              <a:rPr lang="lo-LA" alt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Phetsarath OT" panose="02000500000000000000" pitchFamily="2" charset="0"/>
                <a:cs typeface="Phetsarath OT" panose="02000500000000000000" pitchFamily="2" charset="0"/>
              </a:rPr>
              <a:t>ເດືອນ ປີ 2023 ຈາກຖານຂໍ້ມູນ </a:t>
            </a:r>
            <a:r>
              <a:rPr lang="en-US" alt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Phetsarath OT" panose="02000500000000000000" pitchFamily="2" charset="0"/>
                <a:cs typeface="Phetsarath OT" panose="02000500000000000000" pitchFamily="2" charset="0"/>
              </a:rPr>
              <a:t>DHIS2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8267090-9959-46B3-6629-D85F0F49C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2661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4589585"/>
              </p:ext>
            </p:extLst>
          </p:nvPr>
        </p:nvGraphicFramePr>
        <p:xfrm>
          <a:off x="357562" y="1467743"/>
          <a:ext cx="10096373" cy="67234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477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06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78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01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7266">
                <a:tc>
                  <a:txBody>
                    <a:bodyPr/>
                    <a:lstStyle/>
                    <a:p>
                      <a:pPr algn="l" fontAlgn="base"/>
                      <a:r>
                        <a:rPr lang="lo-LA" sz="1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ຕົວຊີ້ບອກ</a:t>
                      </a:r>
                      <a:endParaRPr lang="en-US" sz="1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lo-LA" sz="1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ຫ/ໜ</a:t>
                      </a:r>
                      <a:endParaRPr lang="en-US" sz="1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lo-LA" sz="1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ປະຕິບັດໄດ້ </a:t>
                      </a:r>
                      <a:r>
                        <a:rPr lang="lo-LA" sz="1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4</a:t>
                      </a:r>
                      <a:r>
                        <a:rPr lang="lo-LA" sz="1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ເດືອນ.</a:t>
                      </a:r>
                      <a:endParaRPr lang="en-US" sz="1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lo-LA" sz="1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ຄາດໝາຍ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202</a:t>
                      </a:r>
                      <a:r>
                        <a:rPr lang="lo-LA" sz="1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3</a:t>
                      </a:r>
                      <a:endParaRPr lang="en-US" sz="18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3784">
                <a:tc>
                  <a:txBody>
                    <a:bodyPr/>
                    <a:lstStyle/>
                    <a:p>
                      <a:pPr algn="l" fontAlgn="base"/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1. ອັດຕາເດັກນ້ອຍລຸ່ມ 5 ປີ ທີ່ມີນ້ຳໜັກຕ່ຳກວ່າມາດຕະຖານ</a:t>
                      </a:r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(underweight)</a:t>
                      </a:r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ຂອງປະຊາກອນກຸ່ມເປົ້າໝາຍ 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 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  <a:p>
                      <a:pPr algn="ctr" fontAlgn="base"/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%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 </a:t>
                      </a:r>
                      <a:endParaRPr lang="en-US" sz="1800" b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  <a:p>
                      <a:pPr algn="ctr" fontAlgn="base"/>
                      <a:r>
                        <a:rPr lang="lo-LA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16,8</a:t>
                      </a:r>
                      <a:endParaRPr lang="en-US" sz="1800" b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endParaRPr lang="lo-LA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  <a:p>
                      <a:pPr algn="ctr" fontAlgn="base"/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</a:t>
                      </a:r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7,1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1902">
                <a:tc>
                  <a:txBody>
                    <a:bodyPr/>
                    <a:lstStyle/>
                    <a:p>
                      <a:pPr algn="l" fontAlgn="base"/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2. ອັດຕາເດັກນ້ອຍລຸ່ມ 5 ປີ ທີ່ມີລວງສູງບໍ່ໄດ້ມາດຕະຖານ</a:t>
                      </a:r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(stunting)</a:t>
                      </a:r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ຂອງປະຊາກອນກຸ່ມເປົ້າໝາຍ 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%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lo-LA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29,3</a:t>
                      </a:r>
                      <a:endParaRPr lang="en-US" sz="1800" b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33,1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1902">
                <a:tc>
                  <a:txBody>
                    <a:bodyPr/>
                    <a:lstStyle/>
                    <a:p>
                      <a:pPr marL="0" marR="0" lvl="0" indent="0" algn="l" defTabSz="1082623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3. </a:t>
                      </a:r>
                      <a:r>
                        <a:rPr lang="en-US" sz="1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ອັດ</a:t>
                      </a:r>
                      <a:r>
                        <a:rPr lang="en-US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ຕາ</a:t>
                      </a:r>
                      <a:r>
                        <a:rPr lang="en-US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ເດັກ</a:t>
                      </a:r>
                      <a:r>
                        <a:rPr lang="en-US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ນ້ອຍ</a:t>
                      </a:r>
                      <a:r>
                        <a:rPr lang="en-US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ລູ່ມ</a:t>
                      </a:r>
                      <a:r>
                        <a:rPr lang="en-US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5 </a:t>
                      </a:r>
                      <a:r>
                        <a:rPr lang="en-US" sz="1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ປີ</a:t>
                      </a:r>
                      <a:r>
                        <a:rPr lang="en-US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ຂ​າ​ດ​</a:t>
                      </a:r>
                      <a:r>
                        <a:rPr lang="en-US" sz="1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ສາ</a:t>
                      </a:r>
                      <a:r>
                        <a:rPr lang="en-US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​ນ​</a:t>
                      </a:r>
                      <a:r>
                        <a:rPr lang="en-US" sz="1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ອາ</a:t>
                      </a:r>
                      <a:r>
                        <a:rPr lang="en-US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ຫານ</a:t>
                      </a:r>
                      <a:r>
                        <a:rPr lang="en-US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ກະ</a:t>
                      </a:r>
                      <a:r>
                        <a:rPr lang="en-US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ທັນ</a:t>
                      </a:r>
                      <a:r>
                        <a:rPr lang="en-US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​</a:t>
                      </a:r>
                      <a:r>
                        <a:rPr lang="en-US" sz="1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ຫັນ</a:t>
                      </a:r>
                      <a:r>
                        <a:rPr lang="en-US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(</a:t>
                      </a:r>
                      <a:r>
                        <a:rPr lang="en-US" sz="18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ຈ່ອຍ</a:t>
                      </a:r>
                      <a:r>
                        <a:rPr lang="en-US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) (Wasting) </a:t>
                      </a: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%</a:t>
                      </a: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endParaRPr lang="en-US" sz="1800" b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endParaRPr lang="en-US" sz="1800" b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6935286"/>
                  </a:ext>
                </a:extLst>
              </a:tr>
              <a:tr h="465627">
                <a:tc>
                  <a:txBody>
                    <a:bodyPr/>
                    <a:lstStyle/>
                    <a:p>
                      <a:pPr algn="l" fontAlgn="base"/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3. ອັດຕາການຕາຍໃນເດັກລຸ່ມ 1 ປີ </a:t>
                      </a:r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(IMR)</a:t>
                      </a:r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ຂອງ ເດັກນ້ອຍເກີດມີຊີວິດ  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/</a:t>
                      </a:r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1000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lo-LA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6/1,000</a:t>
                      </a:r>
                      <a:endParaRPr lang="en-US" sz="1800" b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22,4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4416">
                <a:tc>
                  <a:txBody>
                    <a:bodyPr/>
                    <a:lstStyle/>
                    <a:p>
                      <a:pPr algn="l" fontAlgn="base"/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4. ອັດຕາການຕາຍໃນເດັກລຸ່ມ 5 ປີ</a:t>
                      </a:r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(U5MR)</a:t>
                      </a:r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ຄົນ ຂອງເດັກນ້ອຍເກີດມີຊີວິດ 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/</a:t>
                      </a:r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1000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lo-LA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6/1,000</a:t>
                      </a:r>
                      <a:endParaRPr lang="en-US" sz="1800" b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27,7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4416">
                <a:tc>
                  <a:txBody>
                    <a:bodyPr/>
                    <a:lstStyle/>
                    <a:p>
                      <a:pPr algn="l" fontAlgn="base"/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5. ອັດຕາການຕາຍຂອງແມ່ </a:t>
                      </a:r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(MMR)</a:t>
                      </a:r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ຂອງ ເດັກນ້ອຍເກີດມີຊີວິດ 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/</a:t>
                      </a:r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100,000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lo-LA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49/100,000</a:t>
                      </a:r>
                      <a:endParaRPr lang="en-US" sz="1800" b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137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6812">
                <a:tc>
                  <a:txBody>
                    <a:bodyPr/>
                    <a:lstStyle/>
                    <a:p>
                      <a:pPr algn="l" fontAlgn="base"/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6. ອັດຕາການເກີດລູກແພດຊ່ວຍ</a:t>
                      </a:r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(Dei. By SBA)</a:t>
                      </a:r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ຂອງປະຊາກອນກຸ່ມເປົ້າໝາຍ 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%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lo-LA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40</a:t>
                      </a:r>
                      <a:endParaRPr lang="en-US" sz="1800" b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8</a:t>
                      </a:r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6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732">
                <a:tc>
                  <a:txBody>
                    <a:bodyPr/>
                    <a:lstStyle/>
                    <a:p>
                      <a:pPr algn="l" fontAlgn="base"/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7. ອັດຕາການໃຫ້ວັກຊີນກັນພະຍາດ </a:t>
                      </a:r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(penta 3)</a:t>
                      </a:r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ຂອງ ປະຊາກອນເປົ້າໝາຍ 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800" b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%</a:t>
                      </a:r>
                      <a:endParaRPr lang="en-US" sz="1800" b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lo-LA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27</a:t>
                      </a:r>
                      <a:endParaRPr lang="en-US" sz="1800" b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89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3784">
                <a:tc>
                  <a:txBody>
                    <a:bodyPr/>
                    <a:lstStyle/>
                    <a:p>
                      <a:pPr algn="l" fontAlgn="base"/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8. ອັດຕາການຊົມໃຊ້ນ້ຳສະອາດ </a:t>
                      </a:r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(Safe Water)</a:t>
                      </a:r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ຂອງ ປະຊາກອນທັງໝົດ 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  <a:p>
                      <a:pPr algn="l" fontAlgn="base"/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 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800" b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%</a:t>
                      </a:r>
                      <a:endParaRPr lang="en-US" sz="1800" b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lo-LA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88,64</a:t>
                      </a:r>
                      <a:endParaRPr lang="en-US" sz="1800" b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89,1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4416">
                <a:tc>
                  <a:txBody>
                    <a:bodyPr/>
                    <a:lstStyle/>
                    <a:p>
                      <a:pPr algn="l" fontAlgn="base"/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9. ອັດຕາການຊົມໃຊ້ວິດຖ່າຍຄອບຄົວ </a:t>
                      </a:r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(Latrine) 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800" b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%</a:t>
                      </a:r>
                      <a:endParaRPr lang="en-US" sz="1800" b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lo-LA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97,26</a:t>
                      </a:r>
                      <a:endParaRPr lang="en-US" sz="1800" b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87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4416">
                <a:tc>
                  <a:txBody>
                    <a:bodyPr/>
                    <a:lstStyle/>
                    <a:p>
                      <a:pPr algn="l" fontAlgn="base"/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10. ອັດຕາປົກດ້ວຍຄຸມປະກັນສຸຂະພາບ </a:t>
                      </a:r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(HIC)</a:t>
                      </a:r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ຂອງ ປະຊາກອນເປົ້າໝາຍ 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%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lo-LA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85,16</a:t>
                      </a:r>
                      <a:endParaRPr lang="en-US" sz="1800" b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100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73784">
                <a:tc>
                  <a:txBody>
                    <a:bodyPr/>
                    <a:lstStyle/>
                    <a:p>
                      <a:pPr algn="l" fontAlgn="base"/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11. ອັດຕາການຮັບຮອງ ແລະ ປະກາດເປັນບ້ານສາທາລະນະສຸກແບບຢ່າງ</a:t>
                      </a:r>
                      <a:r>
                        <a:rPr lang="pt-BR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(MHV)</a:t>
                      </a:r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ຂອງຈຳນວນບ້ານທັ້ງໝົດ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800" b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%</a:t>
                      </a:r>
                      <a:endParaRPr lang="en-US" sz="1800" b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lo-LA" sz="18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0</a:t>
                      </a:r>
                      <a:endParaRPr lang="en-US" sz="1800" b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lo-LA" sz="18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78,7</a:t>
                      </a:r>
                      <a:endParaRPr lang="en-US" sz="18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0900" marR="609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6" name="Title 7">
            <a:extLst>
              <a:ext uri="{FF2B5EF4-FFF2-40B4-BE49-F238E27FC236}">
                <a16:creationId xmlns:a16="http://schemas.microsoft.com/office/drawing/2014/main" id="{58638506-9930-4C05-9974-F338B3CF9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831" y="291457"/>
            <a:ext cx="9793088" cy="960262"/>
          </a:xfrm>
        </p:spPr>
        <p:txBody>
          <a:bodyPr>
            <a:noAutofit/>
          </a:bodyPr>
          <a:lstStyle/>
          <a:p>
            <a:pPr algn="ctr"/>
            <a:r>
              <a:rPr lang="lo-LA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FF"/>
                </a:highlight>
                <a:latin typeface="Phetsarath OT" panose="02000500000000000000" pitchFamily="2" charset="0"/>
                <a:ea typeface="Phetsarath OT" panose="02000500000000000000" pitchFamily="2" charset="0"/>
                <a:cs typeface="Phetsarath OT" panose="02000500000000000000" pitchFamily="2" charset="0"/>
              </a:rPr>
              <a:t>11 ຕົວຊີ້ບອກ - ແຂວງ ຊຽງຂວາງ</a:t>
            </a:r>
            <a:br>
              <a:rPr lang="lo-LA" alt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Phetsarath OT" panose="02000500000000000000" pitchFamily="2" charset="0"/>
                <a:ea typeface="Phetsarath OT" panose="02000500000000000000" pitchFamily="2" charset="0"/>
                <a:cs typeface="Phetsarath OT" panose="02000500000000000000" pitchFamily="2" charset="0"/>
              </a:rPr>
            </a:br>
            <a:r>
              <a:rPr lang="lo-LA" alt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Phetsarath OT" panose="02000500000000000000" pitchFamily="2" charset="0"/>
                <a:cs typeface="Phetsarath OT" panose="02000500000000000000" pitchFamily="2" charset="0"/>
              </a:rPr>
              <a:t>ລວມຕົວເລກ </a:t>
            </a:r>
            <a:r>
              <a:rPr lang="lo-LA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Phetsarath OT" panose="02000500000000000000" pitchFamily="2" charset="0"/>
                <a:cs typeface="Phetsarath OT" panose="02000500000000000000" pitchFamily="2" charset="0"/>
              </a:rPr>
              <a:t>4 </a:t>
            </a:r>
            <a:r>
              <a:rPr lang="lo-LA" alt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Phetsarath OT" panose="02000500000000000000" pitchFamily="2" charset="0"/>
                <a:cs typeface="Phetsarath OT" panose="02000500000000000000" pitchFamily="2" charset="0"/>
              </a:rPr>
              <a:t>ເດືອນ ປີ 2023 ຈາກຖານຂໍ້ມູນ </a:t>
            </a:r>
            <a:r>
              <a:rPr lang="en-US" alt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Phetsarath OT" panose="02000500000000000000" pitchFamily="2" charset="0"/>
                <a:cs typeface="Phetsarath OT" panose="02000500000000000000" pitchFamily="2" charset="0"/>
              </a:rPr>
              <a:t>DHIS2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FFCD617-4A11-E6F8-11D6-F7E6564B0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200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3A1A0EEC-0965-45BA-A37D-233344B5B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9600" y="765879"/>
            <a:ext cx="8106072" cy="585617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lo-LA" sz="3789" b="1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ບາງສິ່ງພົ້ນເດັ່ນ ແລະ ການປ່ຽນແປງ</a:t>
            </a:r>
            <a:endParaRPr lang="en-US" sz="3789" b="1" dirty="0">
              <a:solidFill>
                <a:srgbClr val="00B05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95DB244-D911-DAF0-57AA-72CD90FC1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8AA0-CA60-4A95-8ECD-8DA2471C43DE}" type="slidenum">
              <a:rPr lang="en-US" smtClean="0"/>
              <a:t>20</a:t>
            </a:fld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7BCFB9F-26AB-42C0-8355-6D8CD5437A45}"/>
              </a:ext>
            </a:extLst>
          </p:cNvPr>
          <p:cNvSpPr txBox="1">
            <a:spLocks/>
          </p:cNvSpPr>
          <p:nvPr/>
        </p:nvSpPr>
        <p:spPr>
          <a:xfrm>
            <a:off x="184449" y="582055"/>
            <a:ext cx="10305490" cy="8086488"/>
          </a:xfrm>
          <a:prstGeom prst="rect">
            <a:avLst/>
          </a:prstGeom>
        </p:spPr>
        <p:txBody>
          <a:bodyPr vert="horz" lIns="108267" tIns="54134" rIns="108267" bIns="54134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05974" indent="-405974" algn="thaiDist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lo-LA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ຊ່ວຍສະໜັບສະໜູນ ເມືອງເປົ້າໝາຍສາມາດບັນລຸຕົວຊີ້ວັດ ຊຈສ ແລະ ສາມາດປະກາດເມືອງຢຸດຕິການຖ່າຍຊະຊາຍໃນຊ່ວງຕົ້ນປີ 2023 (ເມືອງຜາໄຊ ແລະ ເມືອງທຸລະຄົມ) ແລະ ຊ່ວຍເມືອງໄຊຈຳພອນ ໃນການຮັກສານາມະຍົດ ເມືອງຢຸດຕິການຖ່າຍຊະຊາຍ</a:t>
            </a:r>
            <a:endParaRPr lang="en-US" sz="26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405974" indent="-405974" algn="thaiDist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lo-LA" sz="12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405974" indent="-405974" algn="thaiDi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lo-LA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ຫົວໜ້າກຸ່ມສະໜັບສະໜູນແມ່ຍິງຂັ້ນບ້ານ ໄດ້ຮັບການແຕ່ງຕັ້ງ </a:t>
            </a:r>
            <a:r>
              <a:rPr lang="lo-LA" sz="2600" dirty="0">
                <a:latin typeface="Times New Roman" panose="02020603050405020304" pitchFamily="18" charset="0"/>
                <a:ea typeface="Phetsarath OT" panose="02000500000000000001" pitchFamily="2" charset="2"/>
                <a:cs typeface="Phetsarath OT" panose="02000500000000000001" pitchFamily="2" charset="2"/>
              </a:rPr>
              <a:t>74</a:t>
            </a:r>
            <a:r>
              <a:rPr lang="lo-LA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ຄົນ ແລະ ຈັດຝຶກອົບຮົມໃນຫົວຂໍ້ວິຊາການໂພຊະນາການທີ່ເໝາະສົມ</a:t>
            </a:r>
            <a:endParaRPr lang="en-US" sz="26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405974" indent="-405974" algn="thaiDist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lo-LA" sz="10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405974" indent="-405974" algn="thaiDi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255</a:t>
            </a:r>
            <a:r>
              <a:rPr lang="lo-LA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ຄົວເຮືອນ (7</a:t>
            </a:r>
            <a:r>
              <a:rPr lang="en-US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3</a:t>
            </a:r>
            <a:r>
              <a:rPr lang="lo-LA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ໃນເມືອງຜາໄຊ</a:t>
            </a:r>
            <a:r>
              <a:rPr lang="en-GB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, </a:t>
            </a:r>
            <a:r>
              <a:rPr lang="lo-LA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9</a:t>
            </a:r>
            <a:r>
              <a:rPr lang="en-US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6</a:t>
            </a:r>
            <a:r>
              <a:rPr lang="lo-LA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ໃນເມືອງທຸລະຄົມ</a:t>
            </a:r>
            <a:r>
              <a:rPr lang="en-GB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GB" sz="2600" dirty="0" err="1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ແລະ</a:t>
            </a:r>
            <a:r>
              <a:rPr lang="en-GB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86 </a:t>
            </a:r>
            <a:r>
              <a:rPr lang="en-GB" sz="2600" dirty="0" err="1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ໃນ</a:t>
            </a:r>
            <a:r>
              <a:rPr lang="en-GB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GB" sz="2600" dirty="0" err="1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ເມືອງ</a:t>
            </a:r>
            <a:r>
              <a:rPr lang="en-GB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GB" sz="2600" dirty="0" err="1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ໄຊ</a:t>
            </a:r>
            <a:r>
              <a:rPr lang="en-GB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GB" sz="2600" dirty="0" err="1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ຈຳ</a:t>
            </a:r>
            <a:r>
              <a:rPr lang="en-GB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GB" sz="2600" dirty="0" err="1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ພອນ</a:t>
            </a:r>
            <a:r>
              <a:rPr lang="lo-LA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) ໄດ້ຊົມໃຊ້ວິດຖ່າຍ</a:t>
            </a:r>
          </a:p>
          <a:p>
            <a:pPr marL="405974" indent="-405974" algn="thaiDist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lo-LA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1,934 ຄົວເຮືອນ, ຫ້ອງການບ້ານ 4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7</a:t>
            </a:r>
            <a:r>
              <a:rPr lang="lo-LA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ບ້ານ, ວັດ 23 ແຫ່ງ, ໂຮງຮຽນ 44 ແຫ່ງ, ຫໍພັກຄູ 18 ແຫ່ງ ແລະ ໂຮງໝໍນ້ອຍ 9 ແຫ່ງ ໄດ້ດື່ມນ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້ຳ</a:t>
            </a:r>
            <a:r>
              <a:rPr lang="lo-LA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ສະອາດຜ່ານເຄື່ອງກອງ</a:t>
            </a:r>
            <a:r>
              <a:rPr lang="en-GB" sz="26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ນ້ຳ</a:t>
            </a:r>
            <a:r>
              <a:rPr lang="lo-LA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ທີ່ໄດ້ແຈກ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ຢ</a:t>
            </a:r>
            <a:r>
              <a:rPr lang="lo-LA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າຍ </a:t>
            </a:r>
            <a:endParaRPr lang="en-US" sz="26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algn="thaiDist">
              <a:lnSpc>
                <a:spcPct val="150000"/>
              </a:lnSpc>
            </a:pPr>
            <a:endParaRPr lang="lo-LA" sz="10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405974" indent="-405974" algn="thaiDist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lo-LA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ປະຊາຊົນຈຳນວນ </a:t>
            </a:r>
            <a:r>
              <a:rPr lang="en-GB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4,058</a:t>
            </a:r>
            <a:r>
              <a:rPr lang="lo-LA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ຄົນ (ຍິງ </a:t>
            </a:r>
            <a:r>
              <a:rPr lang="en-GB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2,033</a:t>
            </a:r>
            <a:r>
              <a:rPr lang="lo-LA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ຄົນ) </a:t>
            </a:r>
            <a:r>
              <a:rPr lang="en-GB" sz="2600" dirty="0" err="1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ໃນ</a:t>
            </a:r>
            <a:r>
              <a:rPr lang="en-GB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GB" sz="2600" dirty="0" err="1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ນັ້ນ</a:t>
            </a:r>
            <a:r>
              <a:rPr lang="en-GB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GB" sz="2600" dirty="0" err="1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ເດັກ</a:t>
            </a:r>
            <a:r>
              <a:rPr lang="en-GB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GB" sz="2600" dirty="0" err="1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ລຸ່ມ</a:t>
            </a:r>
            <a:r>
              <a:rPr lang="en-GB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 5 </a:t>
            </a:r>
            <a:r>
              <a:rPr lang="en-GB" sz="2600" dirty="0" err="1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ປີ</a:t>
            </a:r>
            <a:r>
              <a:rPr lang="en-GB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393 </a:t>
            </a:r>
            <a:r>
              <a:rPr lang="en-GB" sz="2600" dirty="0" err="1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ຄົນ</a:t>
            </a:r>
            <a:r>
              <a:rPr lang="en-GB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, </a:t>
            </a:r>
            <a:r>
              <a:rPr lang="lo-LA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ໃນ </a:t>
            </a:r>
            <a:r>
              <a:rPr lang="en-GB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9</a:t>
            </a:r>
            <a:r>
              <a:rPr lang="lo-LA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ບ້ານເປົ້າໝາຍ (4 ບ້ານ ມ ທຸລະຄົມ ແລະ </a:t>
            </a:r>
            <a:r>
              <a:rPr lang="en-GB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5</a:t>
            </a:r>
            <a:r>
              <a:rPr lang="lo-LA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ບ້ານ ມ ຜາໄຊ) ໄດ້ຊົມໃຊ້</a:t>
            </a:r>
            <a:r>
              <a:rPr lang="en-GB" sz="2600" dirty="0" err="1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ນ້ຳ</a:t>
            </a:r>
            <a:r>
              <a:rPr lang="lo-LA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ສະອາດຜ່ານການກໍ່ສ້າງ ແລະ ສະໜອງລະບົບນ</a:t>
            </a:r>
            <a:r>
              <a:rPr lang="en-GB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້ຳ</a:t>
            </a:r>
            <a:r>
              <a:rPr lang="lo-LA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ລິນ ແລະ ລະບົບນ້ຳແຈກຍາຍຄົວເຮືອນ.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5E666DE-11A0-5415-FCF6-9B5387C02F7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096" b="3618"/>
          <a:stretch/>
        </p:blipFill>
        <p:spPr bwMode="auto">
          <a:xfrm>
            <a:off x="5746771" y="116280"/>
            <a:ext cx="1055987" cy="56020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3AF5752-AF90-228B-74AB-A3D94A0EC14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31" t="18400" r="8264" b="14770"/>
          <a:stretch/>
        </p:blipFill>
        <p:spPr bwMode="auto">
          <a:xfrm>
            <a:off x="3317032" y="146365"/>
            <a:ext cx="1387015" cy="53611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5C774F8-96CD-C590-E1A8-4F0C5E43E25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8728" y="144507"/>
            <a:ext cx="508088" cy="47849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67320CA-3EAE-C708-EB31-26C0C8E6040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01768" y="93573"/>
            <a:ext cx="526311" cy="48848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8F9EFF2-8F16-6AAD-EA19-766344BEED6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449" y="163142"/>
            <a:ext cx="2050303" cy="490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012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3A1A0EEC-0965-45BA-A37D-233344B5B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847" y="315616"/>
            <a:ext cx="9022292" cy="216024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lo-LA" sz="3789" b="1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ບາງສິ່ງພົ້ນເດັ່ນ</a:t>
            </a:r>
            <a:r>
              <a:rPr lang="en-US" sz="3789" b="1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3789" b="1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ແລະ ການປ່ຽນແປງ</a:t>
            </a:r>
            <a:endParaRPr lang="en-US" sz="3789" b="1" dirty="0">
              <a:solidFill>
                <a:srgbClr val="00B05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95DB244-D911-DAF0-57AA-72CD90FC1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8AA0-CA60-4A95-8ECD-8DA2471C43DE}" type="slidenum">
              <a:rPr lang="en-US" smtClean="0"/>
              <a:t>21</a:t>
            </a:fld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7BCFB9F-26AB-42C0-8355-6D8CD5437A45}"/>
              </a:ext>
            </a:extLst>
          </p:cNvPr>
          <p:cNvSpPr txBox="1">
            <a:spLocks/>
          </p:cNvSpPr>
          <p:nvPr/>
        </p:nvSpPr>
        <p:spPr>
          <a:xfrm>
            <a:off x="156791" y="1030484"/>
            <a:ext cx="10261140" cy="7056784"/>
          </a:xfrm>
          <a:prstGeom prst="rect">
            <a:avLst/>
          </a:prstGeom>
        </p:spPr>
        <p:txBody>
          <a:bodyPr vert="horz" lIns="108267" tIns="54134" rIns="108267" bIns="54134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05974" indent="-405974" algn="thaiDist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lo-LA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ປະຊາຊົນພາຍໃນບ້ານທີ່ຂື້ນກັບ 9 ໂຮງໝໍນ້ອຍ ມີຄວາມສະດວກໃນການຮັບບໍລິການ ໂດຍມີອຸປະກອນທີ່ທັນສະໄໝ ລວມທັງການບໍລິການກວດຕຳລາເລືອດ</a:t>
            </a:r>
          </a:p>
          <a:p>
            <a:pPr marL="405974" indent="-405974" algn="thaiDist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lo-LA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ປະຊາຊົນຈຳນວນ 1,716 ຄົນ (ຍິງ 1,205) ໃນ 27/47 ບ້ານເປົ້າໝາຍ ໄດ້ຮັບຂໍ້ມູນຂ່າວສານໂພຊະນາການຜ່ານການຈັດຕັ້ງປະຕິບັດກິດຈະກຳສຸຂະສຶກສາຂອງທີມງານສາທາເມືອງ</a:t>
            </a:r>
          </a:p>
          <a:p>
            <a:pPr marL="405974" indent="-405974" algn="thaiDist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lo-LA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ປະຊາຊົນຈຳນວນ 5,071 ຄົນ (ຍິງ 4,013) ໃນ 37 ບ້ານເປົ້າໝາຍ ໄດ້ຮັບຂໍ້ມູນຂ່າວສານຜ່ານການຈັດຝຶກອົບຮົມຂັ້ນບ້ານ, ການຈັດຕັ້ງປະຕິບັດກິດຈະກຳປ່ຽນແປງພຶດຕິກຳດ້ານໂພຊະນາການຂອງກຸ່ມແມ່ຍິງ, ອສສບ ແລະ ສະມາຄົມ</a:t>
            </a:r>
          </a:p>
          <a:p>
            <a:pPr marL="405974" indent="-405974" algn="thaiDist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lo-LA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ເດັກນ້ອນລຸ່ມ 5 ປີ ຈຳນວນ 1,454 ຄົນ ໃນ 47 ບ້ານ ໄດ້ຮັບການຕິດຕາມ ແລະ ກວດປະເມີນການຂາດໂພຊະນາການ </a:t>
            </a:r>
            <a:endParaRPr lang="en-GB" sz="23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405974" indent="-405974" algn="thaiDist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GB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ລີ</a:t>
            </a:r>
            <a:r>
              <a:rPr lang="en-GB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GB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ເລີ່ມ</a:t>
            </a:r>
            <a:r>
              <a:rPr lang="en-GB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GB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ຈັດ</a:t>
            </a:r>
            <a:r>
              <a:rPr lang="en-GB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GB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ຕັ້ງ</a:t>
            </a:r>
            <a:r>
              <a:rPr lang="en-GB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GB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</a:t>
            </a:r>
            <a:r>
              <a:rPr lang="en-GB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GB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ຕິ</a:t>
            </a:r>
            <a:r>
              <a:rPr lang="en-GB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GB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ບັດ</a:t>
            </a:r>
            <a:r>
              <a:rPr lang="en-GB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GB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</a:t>
            </a:r>
            <a:r>
              <a:rPr lang="en-GB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GB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ສ້າງ</a:t>
            </a:r>
            <a:r>
              <a:rPr lang="en-GB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GB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ໂພ</a:t>
            </a:r>
            <a:r>
              <a:rPr lang="en-GB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GB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ຊະ</a:t>
            </a:r>
            <a:r>
              <a:rPr lang="en-GB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GB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ນາ</a:t>
            </a:r>
            <a:r>
              <a:rPr lang="en-GB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GB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</a:t>
            </a:r>
            <a:r>
              <a:rPr lang="en-GB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GB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ຕົວ</a:t>
            </a:r>
            <a:r>
              <a:rPr lang="en-GB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GB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ແບບ</a:t>
            </a:r>
            <a:r>
              <a:rPr lang="en-GB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1 </a:t>
            </a:r>
            <a:r>
              <a:rPr lang="en-GB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ບ້ານ</a:t>
            </a:r>
            <a:r>
              <a:rPr lang="en-GB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GB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ຕໍ</a:t>
            </a:r>
            <a:r>
              <a:rPr lang="en-GB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່ 1 ​</a:t>
            </a:r>
            <a:r>
              <a:rPr lang="en-GB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ເມືອງ</a:t>
            </a:r>
            <a:r>
              <a:rPr lang="en-GB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GB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ແລະ</a:t>
            </a:r>
            <a:r>
              <a:rPr lang="en-GB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1 </a:t>
            </a:r>
            <a:r>
              <a:rPr lang="en-GB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ແຂວງ</a:t>
            </a:r>
            <a:r>
              <a:rPr lang="en-GB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 </a:t>
            </a:r>
            <a:r>
              <a:rPr lang="en-GB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ໃນ</a:t>
            </a:r>
            <a:r>
              <a:rPr lang="en-GB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3 </a:t>
            </a:r>
            <a:r>
              <a:rPr lang="en-GB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ແຂວງ</a:t>
            </a:r>
            <a:r>
              <a:rPr lang="en-GB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GB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ເປົ້າ</a:t>
            </a:r>
            <a:r>
              <a:rPr lang="en-GB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GB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ໝາຍ</a:t>
            </a:r>
            <a:r>
              <a:rPr lang="en-GB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GB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ໂຄງ</a:t>
            </a:r>
            <a:r>
              <a:rPr lang="en-GB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GB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</a:t>
            </a:r>
            <a:endParaRPr lang="lo-LA" sz="23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405974" indent="-405974" algn="thaiDist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lo-LA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ມີເຮືອນຮົ່ມປູກພືດສວນຄົວ 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57</a:t>
            </a:r>
            <a:r>
              <a:rPr lang="lo-LA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ຫຼັງ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(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ເມືອງ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ຜາ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ໄຊ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17 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ຫຼັງ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 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ໃນຄົບ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10 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ບ້ານ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, 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ເມືອງ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ໄຊ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ຈຳ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ພອນ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14 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ຫຼັງ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(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ຂອງQLA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) + 7 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ຫຼັງ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(​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ຂອງ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APL+),  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ເມືອງ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ທຸ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ລະ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ຄົມ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19 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ຫຼັງ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(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ຍັງ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ບ້ານ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ພູ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ເຂົາ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ຄວາຍ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, 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ບ້ານ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ນ້ຳ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ຫຍາມ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), </a:t>
            </a:r>
          </a:p>
          <a:p>
            <a:pPr marL="405974" indent="-405974" algn="thaiDist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lo-LA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ອ່າງລ້ຽງປາດຸກ 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6 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ຄອບ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ຄົວ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(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ເມືອງ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ໄຊ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ຈຳ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ພອນ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 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ສົ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​ບ​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ຄີ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, 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ວັງ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ບານ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, 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ນ້ຳ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ອ້ອນ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ແລະ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ໂພນ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ສີ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)</a:t>
            </a:r>
          </a:p>
          <a:p>
            <a:pPr marL="405974" indent="-405974" algn="thaiDist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lo-LA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ເຮືອນປູກເຫັດ 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19 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ຄອບ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ຄົວ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(12 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ຄອບ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ຄົວຂອງ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 QLA 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ມີ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 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ນ້ຳອ້ອນ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, 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ໂພນ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ໝັ້ນ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, 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ນ້ຳ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ປັນ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, 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ນ້ຳ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ສັກ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, 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ໂພນ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ສີ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, 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ໂພນ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ງາມ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, 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ເມືອງ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ຈຳ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​, 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ໂພນ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ເມືອງ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, 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ແລະ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7 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ຄອບ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ຄົວ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ຂອງ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APL+ 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ມີ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 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ກວັ້ງ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, 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ສົບ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ຄີ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, 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ໂພນ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ຄຳ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, 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ວັງ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ບານ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ແລະ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ສົບ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ເຕີງ</a:t>
            </a:r>
            <a:endParaRPr lang="en-US" sz="23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405974" indent="-405974" algn="thaiDist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ແລະ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ຄອບ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ຄົວ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ລ້ຽງ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ເປັດ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20 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ຄອບ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ຄົວ</a:t>
            </a:r>
            <a:endParaRPr lang="en-US" sz="23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405974" indent="-405974" algn="thaiDist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ລ້ຽງ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ກົບ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1 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ຄອບ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ຄົວ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ບ້ານ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ນ້ຳ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ອ້ອນ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(QLA)</a:t>
            </a:r>
          </a:p>
          <a:p>
            <a:pPr marL="405974" indent="-405974" algn="thaiDist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ລ້ຽງ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ເປັດ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20 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ຄອບ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ຄົວ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ບ້ານ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ລະ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2 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ຄອບ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ຄົວ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ໃນ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10 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ບ້ານ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ຂອງ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ເມືອງ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ຜາ</a:t>
            </a:r>
            <a:r>
              <a:rPr lang="en-US" sz="23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3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ໄຊ</a:t>
            </a:r>
            <a:endParaRPr lang="en-US" sz="23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405974" indent="-405974" algn="thaiDist">
              <a:lnSpc>
                <a:spcPct val="100000"/>
              </a:lnSpc>
              <a:buFont typeface="Wingdings" panose="05000000000000000000" pitchFamily="2" charset="2"/>
              <a:buChar char="ü"/>
            </a:pPr>
            <a:endParaRPr lang="lo-LA" sz="23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829098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3A1A0EEC-0965-45BA-A37D-233344B5B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4104" y="1098150"/>
            <a:ext cx="9022292" cy="585617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lo-LA" sz="3789" b="1" dirty="0">
                <a:solidFill>
                  <a:srgbClr val="00206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ບາງບົດຮຽນທີ່ຖອດຖອນໄດ້</a:t>
            </a:r>
            <a:endParaRPr lang="en-US" sz="3789" b="1" dirty="0">
              <a:solidFill>
                <a:srgbClr val="00206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95DB244-D911-DAF0-57AA-72CD90FC1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8AA0-CA60-4A95-8ECD-8DA2471C43DE}" type="slidenum">
              <a:rPr lang="en-US" smtClean="0"/>
              <a:t>22</a:t>
            </a:fld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7BCFB9F-26AB-42C0-8355-6D8CD5437A45}"/>
              </a:ext>
            </a:extLst>
          </p:cNvPr>
          <p:cNvSpPr txBox="1">
            <a:spLocks/>
          </p:cNvSpPr>
          <p:nvPr/>
        </p:nvSpPr>
        <p:spPr>
          <a:xfrm>
            <a:off x="228799" y="1683767"/>
            <a:ext cx="10440570" cy="5942755"/>
          </a:xfrm>
          <a:prstGeom prst="rect">
            <a:avLst/>
          </a:prstGeom>
        </p:spPr>
        <p:txBody>
          <a:bodyPr vert="horz" lIns="108267" tIns="54134" rIns="108267" bIns="54134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05974" indent="-405974" algn="thaiDi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lo-LA" sz="2600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ຄວາມເປັນເຈົ້າການຂອງສະມາຊິກຊຸມຊົນ ແລະ ການມີສ່ວນຮ່ວມຂອງຄູ່ຮ່ວມງານພາກລັດໃນການຈັດຕັ້ງປະຕິບັດກິດຈະກຳໂຄງການ ເປັນທ່າແຮງສຳລັບຜົນໄດ້ຮັບຂອງໂຄງການຊ່ວຍເຫຼືອ;</a:t>
            </a:r>
          </a:p>
          <a:p>
            <a:pPr algn="thaiDist">
              <a:lnSpc>
                <a:spcPct val="150000"/>
              </a:lnSpc>
            </a:pPr>
            <a:endParaRPr lang="lo-LA" sz="1400" dirty="0">
              <a:solidFill>
                <a:srgbClr val="0070C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405974" indent="-405974" algn="thaiDi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lo-LA" sz="2600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ການອຳນວຍຄວາມສະດວກຂອງອຳນາດການປົກຄອງທ້ອງຖິ່ນ (ຂັ້ນບ້ານ) ໃນການສະໜັບສະໜູນ ແລະ ມີສ່ວນຮ່ວມກິດຈະກຳພັດທະນາຂອງໂຄງການ ເຮັດໃຫ້ການດຳເນີນກິດຈະກຳໄດ້ຕາມແຜນທີ່ວາງໄວ້;</a:t>
            </a:r>
          </a:p>
          <a:p>
            <a:pPr algn="thaiDist">
              <a:lnSpc>
                <a:spcPct val="150000"/>
              </a:lnSpc>
            </a:pPr>
            <a:endParaRPr lang="lo-LA" sz="1400" dirty="0">
              <a:solidFill>
                <a:srgbClr val="0070C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405974" indent="-405974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lo-LA" sz="2600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ການສະໜອງອຸປະກອນ ແລະ ດ້ານວິຊາການຂອງໂຄງການ ເຮັດໃຫ້ຊຸມຊົນມີທ່າແຮງໃນການສ້າງແຫຼ່ງອາຫານ ເຊັ່ນ: ສວນຄົວ, ຄອກສັດ, ໜອງລ້ຽງສັດນຳ້ ແລະ ອື່ນໆ...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5E666DE-11A0-5415-FCF6-9B5387C02F7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096" b="3618"/>
          <a:stretch/>
        </p:blipFill>
        <p:spPr bwMode="auto">
          <a:xfrm>
            <a:off x="5673749" y="114593"/>
            <a:ext cx="1338804" cy="710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3AF5752-AF90-228B-74AB-A3D94A0EC14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31" t="18400" r="8264" b="14770"/>
          <a:stretch/>
        </p:blipFill>
        <p:spPr bwMode="auto">
          <a:xfrm>
            <a:off x="3217366" y="152816"/>
            <a:ext cx="1758487" cy="6796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5C774F8-96CD-C590-E1A8-4F0C5E43E25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9061" y="166391"/>
            <a:ext cx="644165" cy="60664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67320CA-3EAE-C708-EB31-26C0C8E6040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2102" y="112781"/>
            <a:ext cx="667268" cy="61930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8F9EFF2-8F16-6AAD-EA19-766344BEED6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83" y="181866"/>
            <a:ext cx="2599417" cy="62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114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3A1A0EEC-0965-45BA-A37D-233344B5B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36" y="1523974"/>
            <a:ext cx="9022292" cy="606641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lo-LA" sz="3789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ບາງສິ່ງທ້າທາຍ</a:t>
            </a:r>
            <a:endParaRPr lang="en-US" sz="3789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00"/>
              </a:highlight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2859816-AD94-C529-71C8-9186F6F4C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8AA0-CA60-4A95-8ECD-8DA2471C43DE}" type="slidenum">
              <a:rPr lang="en-US" smtClean="0"/>
              <a:t>23</a:t>
            </a:fld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7BCFB9F-26AB-42C0-8355-6D8CD5437A45}"/>
              </a:ext>
            </a:extLst>
          </p:cNvPr>
          <p:cNvSpPr txBox="1">
            <a:spLocks/>
          </p:cNvSpPr>
          <p:nvPr/>
        </p:nvSpPr>
        <p:spPr>
          <a:xfrm>
            <a:off x="372816" y="1545339"/>
            <a:ext cx="10296554" cy="5755052"/>
          </a:xfrm>
          <a:prstGeom prst="rect">
            <a:avLst/>
          </a:prstGeom>
        </p:spPr>
        <p:txBody>
          <a:bodyPr vert="horz" lIns="108267" tIns="54134" rIns="108267" bIns="54134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05974" indent="-405974" algn="thaiDi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lo-LA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ຂໍ້ຈຳກັດດ້ານການສື່ສານ (ລະບົບເຄືອຂ່າຍສັນຍານໂທລະສັບ ແລະ ພາສາຊົນເຜົ່າ); </a:t>
            </a:r>
          </a:p>
          <a:p>
            <a:pPr algn="thaiDist">
              <a:lnSpc>
                <a:spcPct val="150000"/>
              </a:lnSpc>
            </a:pPr>
            <a:endParaRPr lang="lo-LA" sz="2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405974" indent="-405974" algn="thaiDi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lo-LA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ສະພາບໂຄງຮ່າງພື້ນຖານເຂົ້າເຖິງເຂດພື້ນທີ່ໂຄງການ (ບາງບ່ອນເດີນທາງໄດ້ລະດູດຽວ);</a:t>
            </a:r>
          </a:p>
          <a:p>
            <a:pPr algn="thaiDist">
              <a:lnSpc>
                <a:spcPct val="150000"/>
              </a:lnSpc>
            </a:pPr>
            <a:endParaRPr lang="lo-LA" sz="2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405974" indent="-405974" algn="thaiDi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lo-LA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ການມີສ່ວນຮ່ວມ ແລະ ການຮ່ວມມືຂອງບາງອຳນາດການປົກຄອງທ້ອງຖິ່ນ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55C443E-D2CD-0E6F-C3BA-20712B3E75D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096" b="3618"/>
          <a:stretch/>
        </p:blipFill>
        <p:spPr bwMode="auto">
          <a:xfrm>
            <a:off x="5673749" y="114593"/>
            <a:ext cx="1338804" cy="710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D331930-3691-BCE0-7D3D-44D6311F747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31" t="18400" r="8264" b="14770"/>
          <a:stretch/>
        </p:blipFill>
        <p:spPr bwMode="auto">
          <a:xfrm>
            <a:off x="3217366" y="152816"/>
            <a:ext cx="1758487" cy="6796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501FE34-FEB2-4983-FBF6-ECADA0C2A74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9061" y="166391"/>
            <a:ext cx="644165" cy="6066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381F565-3869-890F-2AAB-B6E0AC8E5F8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2102" y="112781"/>
            <a:ext cx="667268" cy="61930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7CD6691-C880-11A4-09B5-450C12A2F6D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83" y="181866"/>
            <a:ext cx="2599417" cy="62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417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3A1A0EEC-0965-45BA-A37D-233344B5B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455" y="1068423"/>
            <a:ext cx="10486915" cy="683842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lo-LA" sz="33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ທິດທາງແກ້ໄຂ ແລະ ຂໍ້ສະເໜີ</a:t>
            </a:r>
            <a:endParaRPr lang="en-US" sz="3315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00"/>
              </a:highlight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36F0902-F2D1-807F-A460-9F86426D6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8AA0-CA60-4A95-8ECD-8DA2471C43DE}" type="slidenum">
              <a:rPr lang="en-US" smtClean="0"/>
              <a:t>24</a:t>
            </a:fld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033788AE-E192-4137-AB82-4D5D8A360B9B}"/>
              </a:ext>
            </a:extLst>
          </p:cNvPr>
          <p:cNvSpPr txBox="1">
            <a:spLocks/>
          </p:cNvSpPr>
          <p:nvPr/>
        </p:nvSpPr>
        <p:spPr>
          <a:xfrm>
            <a:off x="300807" y="1752265"/>
            <a:ext cx="10107338" cy="6214982"/>
          </a:xfrm>
          <a:prstGeom prst="rect">
            <a:avLst/>
          </a:prstGeom>
        </p:spPr>
        <p:txBody>
          <a:bodyPr vert="horz" lIns="108267" tIns="54134" rIns="108267" bIns="54134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05974" indent="-405974" algn="thaiDist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ຄະນະກຳມະການຊີ້ນຳໂຄງການທຸກຂັ້ນ ຊ່ວຍປຸກລະດົມອຳນາດການປົກຄອງທ້ອງຖິ່ນເຂດເປົ້າໝາຍໂຄງການໃນການປະກອບສ່ວນ ແລະ ມີສ່ວນຮ່ວມໃນວຽກງານພັດທະນາ;</a:t>
            </a:r>
          </a:p>
          <a:p>
            <a:pPr marL="405974" indent="-405974" algn="thaiDist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ວາງແຜນບາງກິດຈະກຳພາກສະໜາມ ເພື່ອຫຼີກລຽງລະດູຝົນ ແລະ ລະດູການຜະລິດຕາມເໝາະສົມ;</a:t>
            </a:r>
          </a:p>
          <a:p>
            <a:pPr marL="405974" indent="-405974" algn="thaiDist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ປະສານງານຫາຊຸມຊົນດ້ວຍຫຼາຍຮູບແບບ (ຂໍ້ຄວາມ, ໜັງສືແຈ້ງ ແລະ ຜ່ານລະບົບໂທລະຄົມຕາມເຂດພື້ນທີ່ເອື້້ອອຳນວຍ);</a:t>
            </a:r>
          </a:p>
          <a:p>
            <a:pPr marL="405974" indent="-405974" algn="thaiDist"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ປະເມີນ ແລະ ສະໜອງອຸປະກອນສຳລັບກິດຈະກຳຂັ້ນຊຸມຊົນໃຫ້ແທດເໝາະ.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EC0ED60-A96F-E767-6DD1-DC0EAD3F288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096" b="3618"/>
          <a:stretch/>
        </p:blipFill>
        <p:spPr bwMode="auto">
          <a:xfrm>
            <a:off x="5673749" y="114593"/>
            <a:ext cx="1338804" cy="710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2E6A2E-44F2-8CCD-3F05-55A038BBCAA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31" t="18400" r="8264" b="14770"/>
          <a:stretch/>
        </p:blipFill>
        <p:spPr bwMode="auto">
          <a:xfrm>
            <a:off x="3217366" y="152816"/>
            <a:ext cx="1758487" cy="6796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5A4FD5F-39F7-90EE-7037-AE8C94A6488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9061" y="166391"/>
            <a:ext cx="644165" cy="60664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7822DAC-35B7-A370-921B-24E976B163F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2102" y="112781"/>
            <a:ext cx="667268" cy="61930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57FA3C2-C9F8-F66E-CE8F-8F89406E296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83" y="181866"/>
            <a:ext cx="2599417" cy="62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76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879" y="2115816"/>
            <a:ext cx="9133533" cy="3509640"/>
          </a:xfrm>
        </p:spPr>
        <p:txBody>
          <a:bodyPr>
            <a:noAutofit/>
          </a:bodyPr>
          <a:lstStyle/>
          <a:p>
            <a:pPr algn="ctr"/>
            <a:r>
              <a:rPr lang="lo-LA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ແຜນສືບຕໍ່ຈັດຕັ້ງປະຕິບັດກິດຈະກຳ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9 ເດືອນ</a:t>
            </a:r>
            <a:br>
              <a:rPr lang="lo-LA" sz="3600" dirty="0">
                <a:solidFill>
                  <a:srgbClr val="1004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br>
              <a:rPr lang="lo-LA" sz="3600" dirty="0">
                <a:solidFill>
                  <a:srgbClr val="1004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lo-L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ກໍລະກົດ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2023 -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ມີ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ນາ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2024</a:t>
            </a:r>
            <a:r>
              <a:rPr lang="lo-L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br>
              <a:rPr lang="lo-LA" sz="3600" dirty="0">
                <a:solidFill>
                  <a:srgbClr val="1004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br>
              <a:rPr lang="lo-LA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(</a:t>
            </a:r>
            <a:r>
              <a:rPr lang="lo-LA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ລວມມີ </a:t>
            </a: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8 </a:t>
            </a:r>
            <a:r>
              <a:rPr lang="en-US" sz="28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ກິດ</a:t>
            </a: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8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ຈະ</a:t>
            </a: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8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ກຳ</a:t>
            </a:r>
            <a:r>
              <a:rPr lang="lo-LA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ຍ່ອຍ</a:t>
            </a: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ຕາມບົດບັນທຶກຄວາມເຂົ້າໃຈ)</a:t>
            </a:r>
            <a:endParaRPr lang="en-US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46F8E5-8443-6B6E-AC91-54DD4FD67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8AA0-CA60-4A95-8ECD-8DA2471C43DE}" type="slidenum">
              <a:rPr lang="en-US" smtClean="0"/>
              <a:t>25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33FE00-1DD3-2702-A52E-0FFDBB6E1F9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096" b="3618"/>
          <a:stretch/>
        </p:blipFill>
        <p:spPr bwMode="auto">
          <a:xfrm>
            <a:off x="5673749" y="114593"/>
            <a:ext cx="1338804" cy="710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911BE83-CF60-D36D-2157-D161125102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31" t="18400" r="8264" b="14770"/>
          <a:stretch/>
        </p:blipFill>
        <p:spPr bwMode="auto">
          <a:xfrm>
            <a:off x="3217366" y="152816"/>
            <a:ext cx="1758487" cy="6796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E4F2614-89A7-61A3-590E-263DFD1560B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9061" y="166391"/>
            <a:ext cx="644165" cy="60664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E0D56EA-7AF6-72A2-C715-469D51A9202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2102" y="112781"/>
            <a:ext cx="667268" cy="61930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FE0C5BF-46A0-9603-8B82-4A9099A35B0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83" y="181866"/>
            <a:ext cx="2599417" cy="62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877573"/>
      </p:ext>
    </p:extLst>
  </p:cSld>
  <p:clrMapOvr>
    <a:masterClrMapping/>
  </p:clrMapOvr>
  <p:transition spd="slow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E32355C-500A-4AEA-8934-E1DE70B28A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823" y="1035694"/>
            <a:ext cx="10153128" cy="6902503"/>
          </a:xfrm>
          <a:solidFill>
            <a:schemeClr val="bg1"/>
          </a:solidFill>
          <a:ln>
            <a:noFill/>
          </a:ln>
        </p:spPr>
        <p:txBody>
          <a:bodyPr>
            <a:noAutofit/>
          </a:bodyPr>
          <a:lstStyle/>
          <a:p>
            <a:pPr marL="0" indent="0" algn="thaiDist">
              <a:buNone/>
            </a:pPr>
            <a:r>
              <a:rPr lang="lo-L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ກິດຈະກຳ 1.1 ປັບປຸງລະບົບຂໍ້ມູນຂ່າວສານ ເພື່ອການປ່ຽນແປງພຶດຕິກຳທາງສັງຄົມ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buNone/>
            </a:pP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1.1.2 </a:t>
            </a:r>
            <a:r>
              <a:rPr lang="lo-LA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ຝຶກອົບຮົມວິຊາການໂພຊະນາການໃຫ້ຫົວໜ້າກຸ່ມແມ່ຍິງ 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(</a:t>
            </a:r>
            <a:r>
              <a:rPr lang="en-US" sz="26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ທົບ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​ທ​</a:t>
            </a:r>
            <a:r>
              <a:rPr lang="en-US" sz="26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ວນ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6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ຄືນ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)</a:t>
            </a:r>
            <a:r>
              <a:rPr lang="lo-LA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2600" dirty="0">
                <a:solidFill>
                  <a:srgbClr val="FF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- 4 ສະມາຄົມທ້ອງຖິ່ນ;</a:t>
            </a:r>
          </a:p>
          <a:p>
            <a:pPr marL="0" indent="0" algn="thaiDist">
              <a:buNone/>
            </a:pPr>
            <a:r>
              <a:rPr lang="lo-LA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1.1.3 ກຸ່ມແມ່ຍິງຈັດກິດຈະກ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ຳ</a:t>
            </a:r>
            <a:r>
              <a:rPr lang="lo-LA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ໂຄສະນາປ່ຽນແປງພຶດຕິກຳຂັ້ນບ້ານ - </a:t>
            </a:r>
            <a:r>
              <a:rPr lang="lo-LA" sz="2600" dirty="0">
                <a:solidFill>
                  <a:srgbClr val="FF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ກຸ່ມແມ່ຍິງຂັ້ນບ້ານ 37 ບ້ານ; </a:t>
            </a:r>
            <a:endParaRPr lang="en-US" sz="2600" dirty="0">
              <a:solidFill>
                <a:srgbClr val="FF000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 algn="thaiDist">
              <a:buNone/>
            </a:pPr>
            <a:endParaRPr lang="lo-LA" sz="26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 algn="thaiDist">
              <a:buNone/>
            </a:pPr>
            <a:r>
              <a:rPr lang="lo-L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ກິດຈະກຳ 1.2 ສະໜອງລະບົບນ້ຳສະອາດ ແລະ ວິດຖ່າຍຄົວເຮືອນ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 algn="thaiDist">
              <a:buNone/>
            </a:pP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1.2.2 </a:t>
            </a:r>
            <a:r>
              <a:rPr lang="lo-LA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ກໍ່ສ້າງລະບົບນ</a:t>
            </a:r>
            <a:r>
              <a:rPr lang="en-GB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້ຳ</a:t>
            </a:r>
            <a:r>
              <a:rPr lang="lo-LA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ສະອາດ</a:t>
            </a:r>
            <a:r>
              <a:rPr lang="en-GB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(</a:t>
            </a:r>
            <a:r>
              <a:rPr lang="en-GB" sz="2600" dirty="0" err="1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ປັບ</a:t>
            </a:r>
            <a:r>
              <a:rPr lang="en-GB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GB" sz="2600" dirty="0" err="1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ປຸງ</a:t>
            </a:r>
            <a:r>
              <a:rPr lang="en-GB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GB" sz="2600" dirty="0" err="1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ລະ</a:t>
            </a:r>
            <a:r>
              <a:rPr lang="en-GB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GB" sz="2600" dirty="0" err="1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ບົບ</a:t>
            </a:r>
            <a:r>
              <a:rPr lang="en-GB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GB" sz="2600" dirty="0" err="1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ນ້ຳ</a:t>
            </a:r>
            <a:r>
              <a:rPr lang="en-GB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GB" sz="2600" dirty="0" err="1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ລີນ</a:t>
            </a:r>
            <a:r>
              <a:rPr lang="en-GB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)</a:t>
            </a:r>
            <a:r>
              <a:rPr lang="lo-LA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</a:t>
            </a:r>
            <a:r>
              <a:rPr lang="lo-LA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ແຫ່ງ</a:t>
            </a:r>
            <a:r>
              <a:rPr lang="en-US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ບ້ານເປົ້າໝາຍ</a:t>
            </a:r>
            <a:r>
              <a:rPr lang="en-US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600" dirty="0" err="1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ເມືອງໄຊ</a:t>
            </a:r>
            <a:r>
              <a:rPr lang="en-US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600" dirty="0" err="1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ຈຳ</a:t>
            </a:r>
            <a:r>
              <a:rPr lang="en-US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600" dirty="0" err="1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ພອນ</a:t>
            </a:r>
            <a:r>
              <a:rPr lang="en-US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600" dirty="0" err="1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ແຂວງ</a:t>
            </a:r>
            <a:r>
              <a:rPr lang="en-US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600" dirty="0" err="1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ບໍ</a:t>
            </a:r>
            <a:r>
              <a:rPr lang="en-US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600" dirty="0" err="1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ລິ</a:t>
            </a:r>
            <a:r>
              <a:rPr lang="en-US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600" dirty="0" err="1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ຄຳ</a:t>
            </a:r>
            <a:r>
              <a:rPr lang="en-US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600" dirty="0" err="1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ໄຊ</a:t>
            </a:r>
            <a:endParaRPr lang="en-GB" sz="2600" dirty="0">
              <a:solidFill>
                <a:srgbClr val="00B05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 algn="thaiDist">
              <a:buNone/>
            </a:pPr>
            <a:r>
              <a:rPr lang="lo-LA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ກິດຈະກຳ 1.4 ຝຶກອົບຮົມວຽກງານແມ່-ເດັກ ໃຫ້ອສສບ ແລະ ໂຮງໝໍນ້ອຍ ຕາມຫົວຂໍ້ທີ່ສະເພາະເຈາະຈົງ - </a:t>
            </a:r>
            <a:r>
              <a:rPr lang="lo-LA" sz="2600" dirty="0">
                <a:solidFill>
                  <a:srgbClr val="FF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ຄູ່ຮ່ວມງານ + ອົງການແຄຣິຕັສ</a:t>
            </a:r>
            <a:endParaRPr lang="en-US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 algn="thaiDist">
              <a:buNone/>
            </a:pPr>
            <a:r>
              <a:rPr lang="lo-L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1.4 ຍົກລະດັບຄວາມອາດສາມາດຂອງພະນັກງານສາທາລະນະສຸກເພດຍິງ</a:t>
            </a:r>
          </a:p>
          <a:p>
            <a:pPr marL="0" indent="0" algn="thaiDist">
              <a:buNone/>
            </a:pPr>
            <a:r>
              <a:rPr lang="lo-LA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1.4.1 </a:t>
            </a:r>
            <a:r>
              <a:rPr lang="en-US" sz="26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ຝຶກອົບ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6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ຮົມທົບ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6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ທວນ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6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ຄືນ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6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ວຽກ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6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ງານ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6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ແມ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່​-</a:t>
            </a:r>
            <a:r>
              <a:rPr lang="en-US" sz="26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ເດັກ-ໂພ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6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ຊະ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6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ນາ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6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ການໃຫ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້​</a:t>
            </a:r>
            <a:r>
              <a:rPr lang="en-US" sz="26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ພະ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6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ນັກ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6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ງານ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6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ເມືອງ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, </a:t>
            </a:r>
            <a:r>
              <a:rPr lang="en-US" sz="26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ໂຮງ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6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ໝໍ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6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ນ້ອຍ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6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ແລະ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ອ​ສ​</a:t>
            </a:r>
            <a:r>
              <a:rPr lang="en-US" sz="26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ສບ</a:t>
            </a:r>
            <a:endParaRPr lang="lo-LA" sz="26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AD7041E-5B85-50BA-FF3A-EDFBFCFB9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46393" y="7526097"/>
            <a:ext cx="2436019" cy="432318"/>
          </a:xfrm>
        </p:spPr>
        <p:txBody>
          <a:bodyPr/>
          <a:lstStyle/>
          <a:p>
            <a:fld id="{3E208AA0-CA60-4A95-8ECD-8DA2471C43DE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E1EE45D-4F32-AEAC-7840-11880CE0103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096" b="3618"/>
          <a:stretch/>
        </p:blipFill>
        <p:spPr bwMode="auto">
          <a:xfrm>
            <a:off x="5673749" y="114593"/>
            <a:ext cx="1338804" cy="710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5B04615-1C61-F019-FF12-D50C6B3D1B4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31" t="18400" r="8264" b="14770"/>
          <a:stretch/>
        </p:blipFill>
        <p:spPr bwMode="auto">
          <a:xfrm>
            <a:off x="3217366" y="152816"/>
            <a:ext cx="1758487" cy="6796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B649170-BEC6-7C0A-D41A-531F9470CF2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9061" y="166391"/>
            <a:ext cx="644165" cy="6066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DB22EE0-07C6-105F-7131-526285E4E0D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2102" y="112781"/>
            <a:ext cx="667268" cy="61930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02A3A7A-3593-A77C-C425-848EDFAA503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83" y="181866"/>
            <a:ext cx="2599417" cy="62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034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0807" y="963687"/>
            <a:ext cx="10320832" cy="7003560"/>
          </a:xfrm>
        </p:spPr>
        <p:txBody>
          <a:bodyPr>
            <a:noAutofit/>
          </a:bodyPr>
          <a:lstStyle/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lo-L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ກິດຈະກຳ 1.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5</a:t>
            </a:r>
            <a:r>
              <a:rPr lang="lo-L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ເຜີຍແຜ່ຂໍ້ມູນຂ່າວສານດ້ານໂພຊະນາການ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 algn="thaiDist">
              <a:buNone/>
            </a:pP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1.5.1 </a:t>
            </a:r>
            <a:r>
              <a:rPr lang="lo-LA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ຈັດກິດ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ຈະ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ກຳ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ໂພຊະນາ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ສຶກ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ສາ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ຈຳ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ໄຕ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ຣ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ມາດ (12 ຄັ້ງ) ໃຫ້ຊຸມຊົນເປົ້າໝາຍກວມເອົາ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33,426 ຄົນ (ປະຕິບັດໂດຍ ຫ້ອງການສາທາເມືອງ </a:t>
            </a:r>
            <a:r>
              <a:rPr lang="lo-LA" sz="26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- </a:t>
            </a:r>
            <a:r>
              <a:rPr lang="lo-LA" sz="2600" dirty="0">
                <a:solidFill>
                  <a:srgbClr val="FF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ກອງເລຂາໂພຊະນາການຂັ້ນເມືອງ</a:t>
            </a:r>
            <a:r>
              <a:rPr lang="en-US" sz="2600" dirty="0">
                <a:solidFill>
                  <a:srgbClr val="FF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,</a:t>
            </a:r>
            <a:r>
              <a:rPr lang="lo-LA" sz="2600" dirty="0">
                <a:solidFill>
                  <a:srgbClr val="FF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ສະຫະພັນແມ່ຍິງເມືອງ ຮ່ວມກັບ</a:t>
            </a:r>
            <a:r>
              <a:rPr lang="en-US" sz="2600" dirty="0">
                <a:solidFill>
                  <a:srgbClr val="FF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600" dirty="0">
                <a:solidFill>
                  <a:srgbClr val="FF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ພະ</a:t>
            </a:r>
            <a:r>
              <a:rPr lang="en-US" sz="2600" dirty="0">
                <a:solidFill>
                  <a:srgbClr val="FF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600" dirty="0">
                <a:solidFill>
                  <a:srgbClr val="FF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ນັກ</a:t>
            </a:r>
            <a:r>
              <a:rPr lang="en-US" sz="2600" dirty="0">
                <a:solidFill>
                  <a:srgbClr val="FF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600" dirty="0">
                <a:solidFill>
                  <a:srgbClr val="FF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ງານສຸກ</a:t>
            </a:r>
            <a:r>
              <a:rPr lang="en-US" sz="2600" dirty="0">
                <a:solidFill>
                  <a:srgbClr val="FF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600" dirty="0">
                <a:solidFill>
                  <a:srgbClr val="FF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ສາ</a:t>
            </a:r>
            <a:r>
              <a:rPr lang="en-US" sz="2600" dirty="0">
                <a:solidFill>
                  <a:srgbClr val="FF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600" dirty="0">
                <a:solidFill>
                  <a:srgbClr val="FF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ລາ;</a:t>
            </a:r>
          </a:p>
          <a:p>
            <a:pPr marL="0" indent="0">
              <a:buNone/>
            </a:pPr>
            <a:endParaRPr lang="en-US" sz="2400" dirty="0">
              <a:solidFill>
                <a:srgbClr val="00B05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lnSpc>
                <a:spcPct val="150000"/>
              </a:lnSpc>
              <a:spcBef>
                <a:spcPts val="710"/>
              </a:spcBef>
              <a:spcAft>
                <a:spcPts val="710"/>
              </a:spcAft>
              <a:buNone/>
            </a:pPr>
            <a:r>
              <a:rPr lang="lo-L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ກິດຈະກຳ 2.1 ປັບປຸງຂອດປະສານງານລະດັບທ້ອງຖິ່ນ ແລະ ລະດັບຊາດ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 algn="thaiDist">
              <a:lnSpc>
                <a:spcPct val="150000"/>
              </a:lnSpc>
              <a:spcBef>
                <a:spcPts val="710"/>
              </a:spcBef>
              <a:spcAft>
                <a:spcPts val="710"/>
              </a:spcAft>
              <a:buNone/>
            </a:pPr>
            <a:r>
              <a:rPr lang="en-GB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2.1.1 </a:t>
            </a:r>
            <a:r>
              <a:rPr lang="lo-LA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ຈັດກອງ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ຊຸມ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​​</a:t>
            </a:r>
            <a:r>
              <a:rPr lang="en-US" sz="26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ລະ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6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ດັບ</a:t>
            </a:r>
            <a:r>
              <a:rPr lang="lo-LA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ຂັ້ນແຂວງປະ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ຈຳປີກັບຄູ່ຮ່ວມງານພາຍ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ໃນ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ແຂວງເປົ້າໝາຍເພື່ອທົບທວນ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6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ແລະ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6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ຖອດ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6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ຖອນ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6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ບົດ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6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ຮຽນ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6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6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ຈັດ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6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ຕັ້ງ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ກິດຈະກຳໂຄງການ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_</a:t>
            </a:r>
            <a:r>
              <a:rPr lang="lo-LA" sz="2600" dirty="0">
                <a:solidFill>
                  <a:srgbClr val="FF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ສພປ</a:t>
            </a:r>
            <a:r>
              <a:rPr lang="en-US" sz="2600" dirty="0">
                <a:solidFill>
                  <a:srgbClr val="FF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+</a:t>
            </a:r>
            <a:r>
              <a:rPr lang="lo-LA" sz="2600" dirty="0">
                <a:solidFill>
                  <a:srgbClr val="FF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ແຄຣິຕັສ+ຄູ່ຮ່ວມງານ</a:t>
            </a:r>
            <a:endParaRPr lang="en-US" sz="2600" dirty="0">
              <a:solidFill>
                <a:srgbClr val="FF000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 algn="thaiDist">
              <a:lnSpc>
                <a:spcPct val="150000"/>
              </a:lnSpc>
              <a:spcBef>
                <a:spcPts val="710"/>
              </a:spcBef>
              <a:spcAft>
                <a:spcPts val="710"/>
              </a:spcAft>
              <a:buNone/>
            </a:pP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2.1.2 </a:t>
            </a:r>
            <a:r>
              <a:rPr lang="lo-LA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ຈັດກອງ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ຊຸ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​​</a:t>
            </a:r>
            <a:r>
              <a:rPr lang="lo-LA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ແລກ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ປ່ຽນ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ບົດ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ຮຽນລະ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ຫວ່າງ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ແຂວງເປົ້າໝາຍ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6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26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ຈຳ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​ປ​ີ</a:t>
            </a:r>
            <a:r>
              <a:rPr lang="lo-LA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6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ເພື່ອ</a:t>
            </a:r>
            <a:r>
              <a:rPr lang="lo-LA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ແລກປ່ຽນບົດຮຽນການຈັດຕັ້ງປະຕິບັດວຽກໂພຊະນາການ</a:t>
            </a:r>
            <a:r>
              <a:rPr lang="en-US" sz="26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_</a:t>
            </a:r>
            <a:r>
              <a:rPr lang="lo-LA" sz="2600" dirty="0">
                <a:solidFill>
                  <a:srgbClr val="FF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ສພປ</a:t>
            </a:r>
            <a:r>
              <a:rPr lang="en-US" sz="2600" dirty="0">
                <a:solidFill>
                  <a:srgbClr val="FF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+</a:t>
            </a:r>
            <a:r>
              <a:rPr lang="lo-LA" sz="2600" dirty="0">
                <a:solidFill>
                  <a:srgbClr val="FF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ແຄຣິຕັສ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5D4F0F0-27C3-39CC-9203-38E958C77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8AA0-CA60-4A95-8ECD-8DA2471C43DE}" type="slidenum">
              <a:rPr lang="en-US" smtClean="0"/>
              <a:t>27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B17BF0-9511-CC6A-FBB8-748E3A0D9A6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096" b="3618"/>
          <a:stretch/>
        </p:blipFill>
        <p:spPr bwMode="auto">
          <a:xfrm>
            <a:off x="5673749" y="114593"/>
            <a:ext cx="1338804" cy="710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603F9D-E982-A702-4D50-84157E83546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31" t="18400" r="8264" b="14770"/>
          <a:stretch/>
        </p:blipFill>
        <p:spPr bwMode="auto">
          <a:xfrm>
            <a:off x="3217366" y="152816"/>
            <a:ext cx="1758487" cy="6796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A77673D-E805-DE16-4D2C-CFC92317E70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9061" y="166391"/>
            <a:ext cx="644165" cy="60664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DA28757-3D36-A61F-E8D9-DA74B406A6F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2102" y="112781"/>
            <a:ext cx="667268" cy="61930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2C10941-7B02-F0F0-92C5-4357670535C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83" y="181866"/>
            <a:ext cx="2599417" cy="62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478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684D1F-A46C-C486-D472-B58BBE77D1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807" y="2039932"/>
            <a:ext cx="10225136" cy="44644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o-LA" sz="4400" b="1" dirty="0">
                <a:highlight>
                  <a:srgbClr val="00FF00"/>
                </a:highligh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ກິດຈະກຳອື່ນໆ</a:t>
            </a:r>
          </a:p>
          <a:p>
            <a:pPr marL="0" indent="0" algn="ctr">
              <a:buNone/>
            </a:pPr>
            <a:endParaRPr lang="lo-LA" sz="28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algn="thaiDist">
              <a:lnSpc>
                <a:spcPct val="150000"/>
              </a:lnSpc>
            </a:pPr>
            <a:r>
              <a:rPr lang="en-US" sz="32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</a:t>
            </a:r>
            <a:r>
              <a:rPr lang="en-US" sz="3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32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ເມີນ</a:t>
            </a:r>
            <a:r>
              <a:rPr lang="en-US" sz="3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3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ໄລຍະທ້າຍ</a:t>
            </a:r>
            <a:r>
              <a:rPr lang="en-US" sz="32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ໂຄງ</a:t>
            </a:r>
            <a:r>
              <a:rPr lang="en-US" sz="3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32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</a:t>
            </a:r>
            <a:r>
              <a:rPr lang="en-US" sz="3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32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- </a:t>
            </a:r>
            <a:r>
              <a:rPr lang="lo-LA" sz="3000" dirty="0">
                <a:solidFill>
                  <a:srgbClr val="FF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ແຄຣິຕັສ</a:t>
            </a:r>
            <a:r>
              <a:rPr lang="en-US" sz="3000" dirty="0">
                <a:solidFill>
                  <a:srgbClr val="FF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3000" dirty="0">
                <a:solidFill>
                  <a:srgbClr val="FF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+</a:t>
            </a:r>
            <a:r>
              <a:rPr lang="en-US" sz="3000" dirty="0">
                <a:solidFill>
                  <a:srgbClr val="FF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3000" dirty="0">
                <a:solidFill>
                  <a:srgbClr val="FF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ຄູ່ຮ່ວມງານ+</a:t>
            </a:r>
            <a:r>
              <a:rPr lang="en-US" sz="3000" dirty="0">
                <a:solidFill>
                  <a:srgbClr val="FF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3000" dirty="0">
                <a:solidFill>
                  <a:srgbClr val="FF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ສພປ</a:t>
            </a:r>
            <a:r>
              <a:rPr lang="en-US" sz="3000" dirty="0">
                <a:solidFill>
                  <a:srgbClr val="FF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+ </a:t>
            </a:r>
            <a:r>
              <a:rPr lang="en-US" sz="3000" dirty="0" err="1">
                <a:solidFill>
                  <a:srgbClr val="FF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ທີ</a:t>
            </a:r>
            <a:r>
              <a:rPr lang="en-US" sz="3000" dirty="0">
                <a:solidFill>
                  <a:srgbClr val="FF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່​</a:t>
            </a:r>
            <a:r>
              <a:rPr lang="en-US" sz="3000" dirty="0" err="1">
                <a:solidFill>
                  <a:srgbClr val="FF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ປຶກ</a:t>
            </a:r>
            <a:r>
              <a:rPr lang="en-US" sz="3000" dirty="0">
                <a:solidFill>
                  <a:srgbClr val="FF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en-US" sz="3000" dirty="0" err="1">
                <a:solidFill>
                  <a:srgbClr val="FF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ສາ</a:t>
            </a:r>
            <a:endParaRPr lang="lo-LA" sz="3000" dirty="0">
              <a:solidFill>
                <a:srgbClr val="FF000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>
              <a:lnSpc>
                <a:spcPct val="150000"/>
              </a:lnSpc>
            </a:pPr>
            <a:r>
              <a:rPr lang="lo-LA" sz="32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3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ຈັດພິມອຸປະກອນສື່ຕ່າງໆ - </a:t>
            </a:r>
            <a:r>
              <a:rPr lang="lo-LA" sz="3200" dirty="0">
                <a:solidFill>
                  <a:srgbClr val="FF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ບໍລິສັດຜູ້ຮັບເໝົາ</a:t>
            </a:r>
          </a:p>
          <a:p>
            <a:pPr>
              <a:lnSpc>
                <a:spcPct val="150000"/>
              </a:lnSpc>
            </a:pPr>
            <a:r>
              <a:rPr lang="lo-LA" sz="32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ກວດສອບບັນຊີ </a:t>
            </a:r>
            <a:r>
              <a:rPr lang="lo-LA" sz="3200" dirty="0">
                <a:solidFill>
                  <a:srgbClr val="00B05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- </a:t>
            </a:r>
            <a:r>
              <a:rPr lang="lo-LA" sz="3200" dirty="0">
                <a:solidFill>
                  <a:srgbClr val="FF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ທີ່ປຶກສາ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B5528F-C340-3440-5C26-F5DC6606306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096" b="3618"/>
          <a:stretch/>
        </p:blipFill>
        <p:spPr bwMode="auto">
          <a:xfrm>
            <a:off x="5673749" y="114593"/>
            <a:ext cx="1338804" cy="710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1E73CE2-EDC7-6923-427D-3637874C87B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31" t="18400" r="8264" b="14770"/>
          <a:stretch/>
        </p:blipFill>
        <p:spPr bwMode="auto">
          <a:xfrm>
            <a:off x="3217366" y="152816"/>
            <a:ext cx="1758487" cy="6796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A2426E1-EB6D-FE0C-1EC1-D842F57A5FA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9061" y="166391"/>
            <a:ext cx="644165" cy="6066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F705F9-CC00-FE97-3E41-496086456BF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2102" y="112781"/>
            <a:ext cx="667268" cy="6193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F948C9D-3809-1BD7-1CE0-B1BA5EDE1B4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83" y="181866"/>
            <a:ext cx="2599417" cy="6216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721BFCF-A157-6A4C-B9B0-34EE4E7F4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8AA0-CA60-4A95-8ECD-8DA2471C43DE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748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CustomShape 1"/>
          <p:cNvSpPr/>
          <p:nvPr/>
        </p:nvSpPr>
        <p:spPr>
          <a:xfrm>
            <a:off x="744136" y="1339525"/>
            <a:ext cx="9334618" cy="11746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9911" tIns="39956" rIns="79911" bIns="39956"/>
          <a:lstStyle/>
          <a:p>
            <a:pPr>
              <a:lnSpc>
                <a:spcPct val="90000"/>
              </a:lnSpc>
            </a:pPr>
            <a:br>
              <a:rPr sz="1598"/>
            </a:br>
            <a:endParaRPr lang="pt-PT" sz="1598" spc="-1">
              <a:latin typeface="Arial"/>
            </a:endParaRPr>
          </a:p>
        </p:txBody>
      </p:sp>
      <p:sp>
        <p:nvSpPr>
          <p:cNvPr id="156" name="CustomShape 2"/>
          <p:cNvSpPr/>
          <p:nvPr/>
        </p:nvSpPr>
        <p:spPr>
          <a:xfrm>
            <a:off x="1353061" y="1054721"/>
            <a:ext cx="161421" cy="324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157" name="CustomShape 3"/>
          <p:cNvSpPr/>
          <p:nvPr/>
        </p:nvSpPr>
        <p:spPr>
          <a:xfrm>
            <a:off x="10274058" y="6408470"/>
            <a:ext cx="517826" cy="6645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158" name="CustomShape 4"/>
          <p:cNvSpPr/>
          <p:nvPr/>
        </p:nvSpPr>
        <p:spPr>
          <a:xfrm>
            <a:off x="418441" y="1172357"/>
            <a:ext cx="9875140" cy="162035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9911" tIns="39956" rIns="79911" bIns="39956"/>
          <a:lstStyle/>
          <a:p>
            <a:pPr algn="ctr">
              <a:lnSpc>
                <a:spcPct val="100000"/>
              </a:lnSpc>
            </a:pPr>
            <a:r>
              <a:rPr lang="lo-LA" sz="3600" b="1" spc="-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ສັງລວມ</a:t>
            </a:r>
            <a:r>
              <a:rPr lang="pt-PT" sz="3600" b="1" spc="-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ຜົນ</a:t>
            </a:r>
            <a:r>
              <a:rPr lang="lo-LA" sz="3600" b="1" spc="-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ໄດ້ຮັບ </a:t>
            </a:r>
            <a:r>
              <a:rPr lang="pt-PT" sz="3600" b="1" spc="-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lo-LA" sz="3600" b="1" spc="-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ຈາກ</a:t>
            </a:r>
            <a:r>
              <a:rPr lang="pt-PT" sz="3600" b="1" spc="-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ການ</a:t>
            </a:r>
            <a:r>
              <a:rPr lang="lo-LA" sz="3600" b="1" spc="-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ປະເມີນຜົນໂຄງການກາງສະໄໝ</a:t>
            </a:r>
          </a:p>
          <a:p>
            <a:pPr algn="ctr">
              <a:lnSpc>
                <a:spcPct val="100000"/>
              </a:lnSpc>
            </a:pPr>
            <a:endParaRPr lang="lo-LA" sz="3600" b="1" spc="-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algn="ctr">
              <a:lnSpc>
                <a:spcPct val="100000"/>
              </a:lnSpc>
            </a:pPr>
            <a:r>
              <a:rPr lang="lo-LA" sz="3600" b="1" spc="-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ກຸມພາ 2023</a:t>
            </a:r>
            <a:endParaRPr lang="pt-PT" sz="3600" b="1" spc="-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159" name="CustomShape 5"/>
          <p:cNvSpPr/>
          <p:nvPr/>
        </p:nvSpPr>
        <p:spPr>
          <a:xfrm>
            <a:off x="533169" y="1865662"/>
            <a:ext cx="9694860" cy="939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7F0FCAA-CE8F-4B5B-DBD7-6F78A01545A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096" b="3618"/>
          <a:stretch/>
        </p:blipFill>
        <p:spPr bwMode="auto">
          <a:xfrm>
            <a:off x="5673749" y="114594"/>
            <a:ext cx="1338804" cy="710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29F2C43-ED67-F964-6C8C-8AE2F67DD05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31" t="18400" r="8264" b="14770"/>
          <a:stretch/>
        </p:blipFill>
        <p:spPr bwMode="auto">
          <a:xfrm>
            <a:off x="3217366" y="152817"/>
            <a:ext cx="1758487" cy="6796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FAC889B-673C-17E9-B452-22931350C02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9061" y="166391"/>
            <a:ext cx="644166" cy="60664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4BA2293-F367-00FF-5BE6-DB2A3411CC0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2102" y="112781"/>
            <a:ext cx="667268" cy="6193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080FB4F-371E-58A4-89C7-B81F4D30658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83" y="181865"/>
            <a:ext cx="2599417" cy="621600"/>
          </a:xfrm>
          <a:prstGeom prst="rect">
            <a:avLst/>
          </a:prstGeom>
        </p:spPr>
      </p:pic>
      <p:pic>
        <p:nvPicPr>
          <p:cNvPr id="15" name="Picture 2" descr="evaluacion | Teledoc">
            <a:extLst>
              <a:ext uri="{FF2B5EF4-FFF2-40B4-BE49-F238E27FC236}">
                <a16:creationId xmlns:a16="http://schemas.microsoft.com/office/drawing/2014/main" id="{A9508C39-BBFA-4B01-83E0-0A2B1CC761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02076" y="3044472"/>
            <a:ext cx="4776985" cy="4776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875EA5-B5B1-CFAE-8401-93CFD9DBB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8AA0-CA60-4A95-8ECD-8DA2471C43DE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4784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CustomShape 2"/>
          <p:cNvSpPr/>
          <p:nvPr/>
        </p:nvSpPr>
        <p:spPr>
          <a:xfrm>
            <a:off x="1353061" y="1054721"/>
            <a:ext cx="161421" cy="324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157" name="CustomShape 3"/>
          <p:cNvSpPr/>
          <p:nvPr/>
        </p:nvSpPr>
        <p:spPr>
          <a:xfrm>
            <a:off x="10274058" y="6408470"/>
            <a:ext cx="517826" cy="6645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158" name="CustomShape 4"/>
          <p:cNvSpPr/>
          <p:nvPr/>
        </p:nvSpPr>
        <p:spPr>
          <a:xfrm>
            <a:off x="2609159" y="471628"/>
            <a:ext cx="4813926" cy="6215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9911" tIns="39956" rIns="79911" bIns="39956"/>
          <a:lstStyle/>
          <a:p>
            <a:pPr algn="ctr">
              <a:lnSpc>
                <a:spcPct val="100000"/>
              </a:lnSpc>
            </a:pPr>
            <a:r>
              <a:rPr lang="lo-LA" sz="3315" b="1" spc="-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ຄວາມຄືບໜ້າ ແລະ ສິ່ງພົ້ນເດັ່ນ </a:t>
            </a:r>
            <a:endParaRPr lang="pt-PT" sz="3315" b="1" spc="-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159" name="CustomShape 5"/>
          <p:cNvSpPr/>
          <p:nvPr/>
        </p:nvSpPr>
        <p:spPr>
          <a:xfrm>
            <a:off x="533169" y="1865662"/>
            <a:ext cx="9694860" cy="939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160" name="CustomShape 6"/>
          <p:cNvSpPr/>
          <p:nvPr/>
        </p:nvSpPr>
        <p:spPr>
          <a:xfrm>
            <a:off x="34867" y="1619452"/>
            <a:ext cx="10584040" cy="668905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9911" tIns="41553" rIns="79911" bIns="41553"/>
          <a:lstStyle/>
          <a:p>
            <a:pPr marL="733428" lvl="1" indent="-541325" algn="thaiDist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lo-LA" sz="260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ຫົວຫນ້າກຸ່ມ</a:t>
            </a:r>
            <a:r>
              <a:rPr lang="en-US" sz="260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ສົ່ງ</a:t>
            </a:r>
            <a:r>
              <a:rPr lang="en-US" sz="260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60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ເສີມ</a:t>
            </a:r>
            <a:r>
              <a:rPr lang="lo-LA" sz="260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ແມ່ຍິງ</a:t>
            </a:r>
            <a:r>
              <a:rPr lang="en-US" sz="260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 </a:t>
            </a:r>
            <a:r>
              <a:rPr lang="en-US" sz="260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ໄດ</a:t>
            </a:r>
            <a:r>
              <a:rPr lang="en-US" sz="260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້​</a:t>
            </a:r>
            <a:r>
              <a:rPr lang="en-US" sz="260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ຈັດ</a:t>
            </a:r>
            <a:r>
              <a:rPr lang="en-US" sz="260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lo-LA" sz="260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ກິດຈະກໍາໂພຊະນາການກັບແມ່ໄວຫນຸ່ມເຊັ່ນ: ການສາທິດການເຮັດອາຫານ, ການເຮັດສວນຄົວ;</a:t>
            </a:r>
            <a:endParaRPr lang="en-US" sz="2600" spc="-1" dirty="0">
              <a:solidFill>
                <a:srgbClr val="000000"/>
              </a:solidFill>
              <a:latin typeface="Phetsarath OT" panose="02000500000000000000" pitchFamily="2" charset="0"/>
              <a:ea typeface="Calibri"/>
              <a:cs typeface="Phetsarath OT" panose="02000500000000000000" pitchFamily="2" charset="0"/>
            </a:endParaRPr>
          </a:p>
          <a:p>
            <a:pPr marL="733428" lvl="1" indent="-541325" algn="thaiDist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endParaRPr lang="lo-LA" sz="1200" spc="-1" dirty="0">
              <a:solidFill>
                <a:srgbClr val="000000"/>
              </a:solidFill>
              <a:latin typeface="Phetsarath OT" panose="02000500000000000000" pitchFamily="2" charset="0"/>
              <a:ea typeface="Calibri"/>
              <a:cs typeface="Phetsarath OT" panose="02000500000000000000" pitchFamily="2" charset="0"/>
            </a:endParaRPr>
          </a:p>
          <a:p>
            <a:pPr marL="733428" lvl="1" indent="-541325" algn="thaiDist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lo-LA" sz="260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ການ</a:t>
            </a:r>
            <a:r>
              <a:rPr lang="en-US" sz="260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60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ລົງ</a:t>
            </a:r>
            <a:r>
              <a:rPr lang="lo-LA" sz="260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ຕິດຕາມໃຫ້ຄໍາແນະນໍາກັບແມ່ມືໃຫມ່ເປັນປະຈໍາກ່ຽວກັບວິທີການດູແລເດັກເກີດໃຫມ່, ການລ້ຽງລູກດ້ວຍນົມແມ່ຢ່າງດຽວຮອດ 6 ເດືອນ;</a:t>
            </a:r>
            <a:r>
              <a:rPr lang="en-US" sz="260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 </a:t>
            </a:r>
            <a:r>
              <a:rPr lang="lo-LA" sz="260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ແມ່ຫນຸ່ມໄດ້ຮຽນຮູ້ວິທີການລ້ຽງລູກດ້ວຍນົມແມ່;</a:t>
            </a:r>
            <a:endParaRPr lang="en-US" sz="2600" spc="-1" dirty="0">
              <a:solidFill>
                <a:srgbClr val="000000"/>
              </a:solidFill>
              <a:latin typeface="Phetsarath OT" panose="02000500000000000000" pitchFamily="2" charset="0"/>
              <a:ea typeface="Calibri"/>
              <a:cs typeface="Phetsarath OT" panose="02000500000000000000" pitchFamily="2" charset="0"/>
            </a:endParaRPr>
          </a:p>
          <a:p>
            <a:pPr marL="733428" lvl="1" indent="-541325" algn="thaiDist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endParaRPr lang="lo-LA" sz="1200" spc="-1" dirty="0">
              <a:solidFill>
                <a:srgbClr val="000000"/>
              </a:solidFill>
              <a:latin typeface="Phetsarath OT" panose="02000500000000000000" pitchFamily="2" charset="0"/>
              <a:ea typeface="Calibri"/>
              <a:cs typeface="Phetsarath OT" panose="02000500000000000000" pitchFamily="2" charset="0"/>
            </a:endParaRPr>
          </a:p>
          <a:p>
            <a:pPr marL="733428" lvl="1" indent="-541325" algn="thaiDist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lo-LA" sz="260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ມີການປະສານງານເຮັດວຽກຮ່ວມກັນ ລະຫວ່າງ </a:t>
            </a:r>
            <a:r>
              <a:rPr lang="lo-LA" sz="2600" spc="-1" dirty="0"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ອສ</a:t>
            </a:r>
            <a:r>
              <a:rPr lang="en-US" sz="2600" spc="-1" dirty="0"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ສ</a:t>
            </a:r>
            <a:r>
              <a:rPr lang="lo-LA" sz="2600" spc="-1" dirty="0"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ບ</a:t>
            </a:r>
            <a:r>
              <a:rPr lang="pt-PT" sz="2600" spc="-1" dirty="0"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 </a:t>
            </a:r>
            <a:r>
              <a:rPr lang="lo-LA" sz="2600" spc="-1" dirty="0"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ແລະ ຫົວໜ້າກຸ່ມສົ່ງເສີມແມ່</a:t>
            </a:r>
            <a:r>
              <a:rPr lang="en-US" sz="2600" spc="-1" dirty="0" err="1"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ຍີງ</a:t>
            </a:r>
            <a:r>
              <a:rPr lang="lo-LA" sz="2600" spc="-1" dirty="0"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ຂັ້ນບ້ານ; </a:t>
            </a:r>
            <a:endParaRPr lang="en-US" sz="2600" spc="-1" dirty="0">
              <a:latin typeface="Phetsarath OT" panose="02000500000000000000" pitchFamily="2" charset="0"/>
              <a:ea typeface="Calibri"/>
              <a:cs typeface="Phetsarath OT" panose="02000500000000000000" pitchFamily="2" charset="0"/>
            </a:endParaRPr>
          </a:p>
          <a:p>
            <a:pPr marL="733428" lvl="1" indent="-541325" algn="thaiDist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endParaRPr lang="lo-LA" sz="1000" spc="-1" dirty="0">
              <a:latin typeface="Phetsarath OT" panose="02000500000000000000" pitchFamily="2" charset="0"/>
              <a:ea typeface="Calibri"/>
              <a:cs typeface="Phetsarath OT" panose="02000500000000000000" pitchFamily="2" charset="0"/>
            </a:endParaRPr>
          </a:p>
          <a:p>
            <a:pPr marL="733428" lvl="1" indent="-541325" algn="thaiDist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600" spc="-1" dirty="0" err="1">
                <a:solidFill>
                  <a:srgbClr val="000000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ຫົວ</a:t>
            </a:r>
            <a:r>
              <a:rPr lang="en-US" sz="2600" spc="-1" dirty="0">
                <a:solidFill>
                  <a:srgbClr val="000000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600" spc="-1" dirty="0" err="1">
                <a:solidFill>
                  <a:srgbClr val="000000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ໜ້າ</a:t>
            </a:r>
            <a:r>
              <a:rPr lang="lo-LA" sz="2600" spc="-1" dirty="0">
                <a:solidFill>
                  <a:srgbClr val="000000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ກຸ່ມສົ່ງເສີມແມ່</a:t>
            </a:r>
            <a:r>
              <a:rPr lang="en-US" sz="2600" spc="-1" dirty="0">
                <a:solidFill>
                  <a:srgbClr val="000000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​ຍ</a:t>
            </a:r>
            <a:r>
              <a:rPr lang="lo-LA" sz="2600" spc="-1" dirty="0">
                <a:solidFill>
                  <a:srgbClr val="000000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ິ</a:t>
            </a:r>
            <a:r>
              <a:rPr lang="en-US" sz="2600" spc="-1" dirty="0">
                <a:solidFill>
                  <a:srgbClr val="000000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ງ</a:t>
            </a:r>
            <a:r>
              <a:rPr lang="lo-LA" sz="2600" spc="-1" dirty="0">
                <a:solidFill>
                  <a:srgbClr val="000000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ບ້ານ</a:t>
            </a:r>
            <a:r>
              <a:rPr lang="en-US" sz="2600" spc="-1" dirty="0">
                <a:solidFill>
                  <a:srgbClr val="000000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r>
              <a:rPr lang="lo-LA" sz="2600" spc="-1" dirty="0">
                <a:solidFill>
                  <a:srgbClr val="000000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ໄດ້ຮັບການຄັດເລືອກ</a:t>
            </a:r>
            <a:r>
              <a:rPr lang="en-US" sz="2600" spc="-1" dirty="0" err="1">
                <a:solidFill>
                  <a:srgbClr val="000000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ໂດຍ</a:t>
            </a:r>
            <a:r>
              <a:rPr lang="lo-LA" sz="2600" spc="-1" dirty="0">
                <a:solidFill>
                  <a:srgbClr val="000000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ຜ່ານກອງປະຊຸມຂັ້ນບ້ານ</a:t>
            </a:r>
            <a:r>
              <a:rPr lang="en-US" sz="2600" spc="-1" dirty="0">
                <a:solidFill>
                  <a:srgbClr val="000000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r>
              <a:rPr lang="lo-LA" sz="2600" spc="-1" dirty="0">
                <a:solidFill>
                  <a:srgbClr val="000000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ແລະ </a:t>
            </a:r>
            <a:r>
              <a:rPr lang="en-US" sz="2600" spc="-1" dirty="0" err="1">
                <a:solidFill>
                  <a:srgbClr val="000000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ການ</a:t>
            </a:r>
            <a:r>
              <a:rPr lang="en-US" sz="2600" spc="-1" dirty="0">
                <a:solidFill>
                  <a:srgbClr val="000000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600" spc="-1" dirty="0" err="1">
                <a:solidFill>
                  <a:srgbClr val="000000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ມີ</a:t>
            </a:r>
            <a:r>
              <a:rPr lang="en-US" sz="2600" spc="-1" dirty="0">
                <a:solidFill>
                  <a:srgbClr val="000000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600" spc="-1" dirty="0" err="1">
                <a:solidFill>
                  <a:srgbClr val="000000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ສ່ວນ</a:t>
            </a:r>
            <a:r>
              <a:rPr lang="en-US" sz="2600" spc="-1" dirty="0">
                <a:solidFill>
                  <a:srgbClr val="000000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600" spc="-1" dirty="0" err="1">
                <a:solidFill>
                  <a:srgbClr val="000000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ຮ່ວມ</a:t>
            </a:r>
            <a:r>
              <a:rPr lang="en-US" sz="2600" spc="-1" dirty="0">
                <a:solidFill>
                  <a:srgbClr val="000000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600" spc="-1" dirty="0" err="1">
                <a:solidFill>
                  <a:srgbClr val="000000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ຂອງ</a:t>
            </a:r>
            <a:r>
              <a:rPr lang="en-US" sz="2600" spc="-1" dirty="0">
                <a:solidFill>
                  <a:srgbClr val="000000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lo-LA" sz="2600" spc="-1" dirty="0">
                <a:solidFill>
                  <a:srgbClr val="000000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ຊາວບ້ານ;</a:t>
            </a:r>
            <a:endParaRPr lang="en-US" sz="2600" spc="-1" dirty="0">
              <a:solidFill>
                <a:srgbClr val="000000"/>
              </a:solidFill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marL="733428" lvl="1" indent="-541325" algn="thaiDist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endParaRPr lang="lo-LA" sz="1000" spc="-1" dirty="0">
              <a:solidFill>
                <a:srgbClr val="000000"/>
              </a:solidFill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marL="733428" lvl="1" indent="-541325" algn="thaiDist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600" spc="-1" dirty="0" err="1">
                <a:solidFill>
                  <a:srgbClr val="000000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ຫົວ</a:t>
            </a:r>
            <a:r>
              <a:rPr lang="en-US" sz="2600" spc="-1" dirty="0">
                <a:solidFill>
                  <a:srgbClr val="000000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​</a:t>
            </a:r>
            <a:r>
              <a:rPr lang="en-US" sz="2600" spc="-1" dirty="0" err="1">
                <a:solidFill>
                  <a:srgbClr val="000000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ໜ້າ</a:t>
            </a:r>
            <a:r>
              <a:rPr lang="lo-LA" sz="2600" spc="-1" dirty="0">
                <a:solidFill>
                  <a:srgbClr val="000000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ກຸ່ມສົ່ງເສີມແມ່</a:t>
            </a:r>
            <a:r>
              <a:rPr lang="en-US" sz="2600" spc="-1" dirty="0">
                <a:solidFill>
                  <a:srgbClr val="000000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​ຍ</a:t>
            </a:r>
            <a:r>
              <a:rPr lang="lo-LA" sz="2600" spc="-1" dirty="0">
                <a:solidFill>
                  <a:srgbClr val="000000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ິ</a:t>
            </a:r>
            <a:r>
              <a:rPr lang="en-US" sz="2600" spc="-1" dirty="0">
                <a:solidFill>
                  <a:srgbClr val="000000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ງ</a:t>
            </a:r>
            <a:r>
              <a:rPr lang="lo-LA" sz="2600" spc="-1" dirty="0">
                <a:solidFill>
                  <a:srgbClr val="000000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ບ້ານ ໄດ້ຮັບການຝຶກອົບຮົມຫົວຂໍ້ວິຊາການໂພຊະນາການທີ່ກ່ຽວຂ້ອງ;</a:t>
            </a:r>
            <a:endParaRPr lang="en-US" sz="2600" spc="-1" dirty="0">
              <a:solidFill>
                <a:srgbClr val="000000"/>
              </a:solidFill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marL="733428" lvl="1" indent="-541325" algn="thaiDist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endParaRPr lang="lo-LA" sz="1000" spc="-1" dirty="0">
              <a:solidFill>
                <a:srgbClr val="000000"/>
              </a:solidFill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marL="733428" lvl="1" indent="-541325" algn="thaiDist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lo-LA" sz="260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ອສບ</a:t>
            </a:r>
            <a:r>
              <a:rPr lang="en-US" sz="260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, </a:t>
            </a:r>
            <a:r>
              <a:rPr lang="en-US" sz="260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ໂຮງ</a:t>
            </a:r>
            <a:r>
              <a:rPr lang="en-US" sz="260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60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ໝໍ</a:t>
            </a:r>
            <a:r>
              <a:rPr lang="en-US" sz="260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60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ນ້ອຍ</a:t>
            </a:r>
            <a:r>
              <a:rPr lang="en-US" sz="260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 </a:t>
            </a:r>
            <a:r>
              <a:rPr lang="en-US" sz="260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ແລະ</a:t>
            </a:r>
            <a:r>
              <a:rPr lang="en-US" sz="260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 </a:t>
            </a:r>
            <a:r>
              <a:rPr lang="en-US" sz="260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ໂຮງ</a:t>
            </a:r>
            <a:r>
              <a:rPr lang="en-US" sz="260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60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ໝໍ</a:t>
            </a:r>
            <a:r>
              <a:rPr lang="en-US" sz="260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60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ເມືອງ</a:t>
            </a:r>
            <a:r>
              <a:rPr lang="lo-LA" sz="260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 ໄດ້ຮັບການຝຶກອົບຮົມ</a:t>
            </a:r>
            <a:r>
              <a:rPr lang="en-US" sz="260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ກ່ຽວກ</a:t>
            </a:r>
            <a:r>
              <a:rPr lang="en-US" sz="260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60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ັບ</a:t>
            </a:r>
            <a:r>
              <a:rPr lang="en-US" sz="260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60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ຄຸ້ມ</a:t>
            </a:r>
            <a:r>
              <a:rPr lang="en-US" sz="260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60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ຄອງ</a:t>
            </a:r>
            <a:r>
              <a:rPr lang="lo-LA" sz="260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ການຂາດສານອາຫານ</a:t>
            </a:r>
            <a:r>
              <a:rPr lang="en-US" sz="260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 </a:t>
            </a:r>
            <a:r>
              <a:rPr lang="en-US" sz="260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ແລະ</a:t>
            </a:r>
            <a:r>
              <a:rPr lang="en-US" sz="260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 </a:t>
            </a:r>
            <a:r>
              <a:rPr lang="en-US" sz="260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ການ</a:t>
            </a:r>
            <a:r>
              <a:rPr lang="en-US" sz="260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60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ລາຍ</a:t>
            </a:r>
            <a:r>
              <a:rPr lang="en-US" sz="260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60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ງານ</a:t>
            </a:r>
            <a:r>
              <a:rPr lang="lo-LA" sz="260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;</a:t>
            </a:r>
            <a:endParaRPr lang="pt-PT" sz="2600" spc="-1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pic>
        <p:nvPicPr>
          <p:cNvPr id="6146" name="Picture 2" descr="Green clipboard 2 icon - Free green clipboard icons">
            <a:extLst>
              <a:ext uri="{FF2B5EF4-FFF2-40B4-BE49-F238E27FC236}">
                <a16:creationId xmlns:a16="http://schemas.microsoft.com/office/drawing/2014/main" id="{6D53B251-B5B4-4555-8CD7-9266407695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04375" y="194986"/>
            <a:ext cx="1147824" cy="1147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B90362-FDAF-FD89-4E24-030660E85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8AA0-CA60-4A95-8ECD-8DA2471C43DE}" type="slidenum">
              <a:rPr lang="en-US" smtClean="0"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CustomShape 1"/>
          <p:cNvSpPr/>
          <p:nvPr/>
        </p:nvSpPr>
        <p:spPr>
          <a:xfrm>
            <a:off x="744136" y="1339525"/>
            <a:ext cx="9334618" cy="11746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9911" tIns="39956" rIns="79911" bIns="39956"/>
          <a:lstStyle/>
          <a:p>
            <a:pPr>
              <a:lnSpc>
                <a:spcPct val="90000"/>
              </a:lnSpc>
            </a:pPr>
            <a:br>
              <a:rPr sz="1598"/>
            </a:br>
            <a:endParaRPr lang="pt-PT" sz="1598" spc="-1">
              <a:latin typeface="Arial"/>
            </a:endParaRPr>
          </a:p>
        </p:txBody>
      </p:sp>
      <p:sp>
        <p:nvSpPr>
          <p:cNvPr id="156" name="CustomShape 2"/>
          <p:cNvSpPr/>
          <p:nvPr/>
        </p:nvSpPr>
        <p:spPr>
          <a:xfrm>
            <a:off x="1353061" y="1054721"/>
            <a:ext cx="161421" cy="324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157" name="CustomShape 3"/>
          <p:cNvSpPr/>
          <p:nvPr/>
        </p:nvSpPr>
        <p:spPr>
          <a:xfrm>
            <a:off x="10274058" y="6408470"/>
            <a:ext cx="517826" cy="6645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159" name="CustomShape 5"/>
          <p:cNvSpPr/>
          <p:nvPr/>
        </p:nvSpPr>
        <p:spPr>
          <a:xfrm>
            <a:off x="533169" y="1865662"/>
            <a:ext cx="9694860" cy="939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160" name="CustomShape 6"/>
          <p:cNvSpPr/>
          <p:nvPr/>
        </p:nvSpPr>
        <p:spPr>
          <a:xfrm>
            <a:off x="84783" y="1083772"/>
            <a:ext cx="10476615" cy="661058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9911" tIns="41553" rIns="79911" bIns="41553"/>
          <a:lstStyle/>
          <a:p>
            <a:pPr marL="733428" lvl="1" indent="-541325" algn="thaiDist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ສູນ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ໂພ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ຊະ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​ນ​າ​</a:t>
            </a: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ການ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 </a:t>
            </a: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ໄດ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້​</a:t>
            </a: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ໃຫ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້​</a:t>
            </a: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ການ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ສະ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ໜັບ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ສະ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ໜູນ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ດ້ານ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ວິ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ຊາກ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ານ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ໃຫ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້​</a:t>
            </a: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ແກ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່​</a:t>
            </a: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ໂຄງ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ການ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 </a:t>
            </a: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ປົກ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ກະ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ຕິ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 </a:t>
            </a: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ລວມ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ທັງ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ສະ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ໜອງ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ຝຶກ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ອົບ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ຮົມ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ໃຫ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້ ອ​ສ​</a:t>
            </a: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ສບ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, </a:t>
            </a: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ໂຮງ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ໝໍ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ນ້ອຍ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, </a:t>
            </a: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ເມືອງ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 </a:t>
            </a: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ແລະ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 </a:t>
            </a: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ແຂວງ</a:t>
            </a:r>
            <a:r>
              <a:rPr lang="lo-LA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;</a:t>
            </a:r>
            <a:endParaRPr lang="en-US" sz="2960" spc="-1" dirty="0">
              <a:solidFill>
                <a:srgbClr val="000000"/>
              </a:solidFill>
              <a:latin typeface="Phetsarath OT" panose="02000500000000000000" pitchFamily="2" charset="0"/>
              <a:ea typeface="Calibri"/>
              <a:cs typeface="Phetsarath OT" panose="02000500000000000000" pitchFamily="2" charset="0"/>
            </a:endParaRPr>
          </a:p>
          <a:p>
            <a:pPr marL="733428" lvl="1" indent="-541325" algn="thaiDist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endParaRPr lang="lo-LA" sz="1200" spc="-1" dirty="0">
              <a:solidFill>
                <a:srgbClr val="000000"/>
              </a:solidFill>
              <a:latin typeface="Phetsarath OT" panose="02000500000000000000" pitchFamily="2" charset="0"/>
              <a:ea typeface="Calibri"/>
              <a:cs typeface="Phetsarath OT" panose="02000500000000000000" pitchFamily="2" charset="0"/>
            </a:endParaRPr>
          </a:p>
          <a:p>
            <a:pPr marL="733428" lvl="1" indent="-541325" algn="thaiDist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ການ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ລາຍ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ງານ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ມີ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ຄວາມ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ຄືບ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ໜ້າຫຼາຍ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ຂຶ້ນ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ເຊັ່ນ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: ອ​ສ​</a:t>
            </a: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ສບ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 </a:t>
            </a: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ແລະ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 </a:t>
            </a: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ໂຮງ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ໝໍ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ນ້ອບ</a:t>
            </a:r>
            <a:r>
              <a:rPr lang="lo-LA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ເກັບກຳ ແລະ ສະໜອງຂໍ້ມູນ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ໂພ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ຊະ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ນາ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ການ</a:t>
            </a:r>
            <a:r>
              <a:rPr lang="lo-LA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ໃຫ້ຫ້ອງການສາທາລະນະສຸກເມືອງ ແລະ 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ປ້ອນ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lo-LA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ຂໍ້ມູນທີ່ກ່ຽວຂ້ອງ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ເຂົ້າ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ລະ</a:t>
            </a:r>
            <a:r>
              <a:rPr lang="en-US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960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ບົບ</a:t>
            </a:r>
            <a:r>
              <a:rPr lang="lo-LA" sz="2960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;</a:t>
            </a:r>
            <a:endParaRPr lang="en-US" sz="2960" spc="-1" dirty="0">
              <a:solidFill>
                <a:srgbClr val="000000"/>
              </a:solidFill>
              <a:latin typeface="Phetsarath OT" panose="02000500000000000000" pitchFamily="2" charset="0"/>
              <a:ea typeface="Calibri"/>
              <a:cs typeface="Phetsarath OT" panose="02000500000000000000" pitchFamily="2" charset="0"/>
            </a:endParaRPr>
          </a:p>
          <a:p>
            <a:pPr marL="733428" lvl="1" indent="-541325" algn="thaiDist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endParaRPr lang="lo-LA" sz="1200" spc="-1" dirty="0">
              <a:solidFill>
                <a:srgbClr val="000000"/>
              </a:solidFill>
              <a:latin typeface="Phetsarath OT" panose="02000500000000000000" pitchFamily="2" charset="0"/>
              <a:ea typeface="Calibri"/>
              <a:cs typeface="Phetsarath OT" panose="02000500000000000000" pitchFamily="2" charset="0"/>
            </a:endParaRPr>
          </a:p>
          <a:p>
            <a:pPr marL="733428" lvl="1" indent="-541325" algn="thaiDist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lo-LA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ການແຈກຢາຍອຸປະກອນການແພດ</a:t>
            </a:r>
            <a:r>
              <a:rPr lang="en-US" sz="2842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ວຽກ</a:t>
            </a:r>
            <a:r>
              <a:rPr lang="en-US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842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ງານ</a:t>
            </a:r>
            <a:r>
              <a:rPr lang="en-US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842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ແມ</a:t>
            </a:r>
            <a:r>
              <a:rPr lang="en-US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່ </a:t>
            </a:r>
            <a:r>
              <a:rPr lang="en-US" sz="2842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ແລະ</a:t>
            </a:r>
            <a:r>
              <a:rPr lang="en-US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 </a:t>
            </a:r>
            <a:r>
              <a:rPr lang="en-US" sz="2842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ເດັກ</a:t>
            </a:r>
            <a:r>
              <a:rPr lang="en-US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/</a:t>
            </a:r>
            <a:r>
              <a:rPr lang="en-US" sz="2842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ໂພ</a:t>
            </a:r>
            <a:r>
              <a:rPr lang="en-US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842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ຊະ</a:t>
            </a:r>
            <a:r>
              <a:rPr lang="en-US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842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ນາ</a:t>
            </a:r>
            <a:r>
              <a:rPr lang="en-US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842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ການ</a:t>
            </a:r>
            <a:r>
              <a:rPr lang="lo-LA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 </a:t>
            </a:r>
            <a:r>
              <a:rPr lang="en-US" sz="2842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ແມ່ນ</a:t>
            </a:r>
            <a:r>
              <a:rPr lang="en-US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842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ໄດ</a:t>
            </a:r>
            <a:r>
              <a:rPr lang="en-US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້​</a:t>
            </a:r>
            <a:r>
              <a:rPr lang="en-US" sz="2842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ຊ່ວຍ</a:t>
            </a:r>
            <a:r>
              <a:rPr lang="en-US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842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ຍົກ</a:t>
            </a:r>
            <a:r>
              <a:rPr lang="en-US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842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ລະ</a:t>
            </a:r>
            <a:r>
              <a:rPr lang="en-US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842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ດັບ</a:t>
            </a:r>
            <a:r>
              <a:rPr lang="en-US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842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ການ</a:t>
            </a:r>
            <a:r>
              <a:rPr lang="en-US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842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ບໍ</a:t>
            </a:r>
            <a:r>
              <a:rPr lang="en-US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842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ລິ</a:t>
            </a:r>
            <a:r>
              <a:rPr lang="en-US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842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ການຂັ້ນ</a:t>
            </a:r>
            <a:r>
              <a:rPr lang="en-US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842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ທ້ອງ</a:t>
            </a:r>
            <a:r>
              <a:rPr lang="en-US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842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ຖິ່ນ</a:t>
            </a:r>
            <a:r>
              <a:rPr lang="en-US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842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ໃຫ</a:t>
            </a:r>
            <a:r>
              <a:rPr lang="en-US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້​</a:t>
            </a:r>
            <a:r>
              <a:rPr lang="en-US" sz="2842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ຊຸມ</a:t>
            </a:r>
            <a:r>
              <a:rPr lang="en-US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842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ຊົນ</a:t>
            </a:r>
            <a:r>
              <a:rPr lang="en-US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842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ເຖິງຜົນ</a:t>
            </a:r>
            <a:r>
              <a:rPr lang="en-US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842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ປະ</a:t>
            </a:r>
            <a:r>
              <a:rPr lang="en-US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842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ໂຫຍດ</a:t>
            </a:r>
            <a:r>
              <a:rPr lang="en-US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 </a:t>
            </a:r>
            <a:r>
              <a:rPr lang="en-US" sz="2842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ແລະ</a:t>
            </a:r>
            <a:r>
              <a:rPr lang="en-US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842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ວຽກ</a:t>
            </a:r>
            <a:r>
              <a:rPr lang="en-US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842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ງານ</a:t>
            </a:r>
            <a:r>
              <a:rPr lang="en-US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842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ແມ</a:t>
            </a:r>
            <a:r>
              <a:rPr lang="en-US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່ </a:t>
            </a:r>
            <a:r>
              <a:rPr lang="en-US" sz="2842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ແລະ</a:t>
            </a:r>
            <a:r>
              <a:rPr lang="en-US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 </a:t>
            </a:r>
            <a:r>
              <a:rPr lang="en-US" sz="2842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ເດັກ</a:t>
            </a:r>
            <a:r>
              <a:rPr lang="en-US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/​</a:t>
            </a:r>
            <a:r>
              <a:rPr lang="en-US" sz="2842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ໂພ</a:t>
            </a:r>
            <a:r>
              <a:rPr lang="en-US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842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ຊະ</a:t>
            </a:r>
            <a:r>
              <a:rPr lang="en-US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842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ນາ</a:t>
            </a:r>
            <a:r>
              <a:rPr lang="en-US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842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ການ</a:t>
            </a:r>
            <a:r>
              <a:rPr lang="en-US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842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ໃຫ້ຫຼາຍ</a:t>
            </a:r>
            <a:r>
              <a:rPr lang="en-US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842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ຂຶ້ນ</a:t>
            </a:r>
            <a:r>
              <a:rPr lang="lo-LA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;</a:t>
            </a:r>
            <a:endParaRPr lang="en-US" sz="2842" spc="-1" dirty="0">
              <a:solidFill>
                <a:srgbClr val="000000"/>
              </a:solidFill>
              <a:latin typeface="Phetsarath OT" panose="02000500000000000000" pitchFamily="2" charset="0"/>
              <a:ea typeface="Calibri"/>
              <a:cs typeface="Phetsarath OT" panose="02000500000000000000" pitchFamily="2" charset="0"/>
            </a:endParaRPr>
          </a:p>
          <a:p>
            <a:pPr marL="733428" lvl="1" indent="-541325" algn="thaiDist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endParaRPr lang="lo-LA" sz="1400" spc="-1" dirty="0">
              <a:solidFill>
                <a:srgbClr val="000000"/>
              </a:solidFill>
              <a:latin typeface="Phetsarath OT" panose="02000500000000000000" pitchFamily="2" charset="0"/>
              <a:ea typeface="Calibri"/>
              <a:cs typeface="Phetsarath OT" panose="02000500000000000000" pitchFamily="2" charset="0"/>
            </a:endParaRPr>
          </a:p>
          <a:p>
            <a:pPr marL="733428" lvl="1" indent="-541325" algn="thaiDist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lo-LA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ສຳເລັດບາງສ່ວນການສະໜອງວິດຖ່າຍ ແລະ ລະບົບ</a:t>
            </a:r>
            <a:r>
              <a:rPr lang="en-GB" sz="2842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ນ້ຳ</a:t>
            </a:r>
            <a:r>
              <a:rPr lang="lo-LA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ສະອາດໃຫ້ຊຸມຊົນເປົ້າ ໝາຍ; </a:t>
            </a:r>
            <a:endParaRPr lang="en-US" sz="2842" spc="-1" dirty="0">
              <a:solidFill>
                <a:srgbClr val="000000"/>
              </a:solidFill>
              <a:latin typeface="Phetsarath OT" panose="02000500000000000000" pitchFamily="2" charset="0"/>
              <a:ea typeface="Calibri"/>
              <a:cs typeface="Phetsarath OT" panose="02000500000000000000" pitchFamily="2" charset="0"/>
            </a:endParaRPr>
          </a:p>
          <a:p>
            <a:pPr marL="733428" lvl="1" indent="-541325" algn="just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endParaRPr lang="pt-PT" sz="1400" spc="-1" dirty="0"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marL="733428" lvl="1" indent="-541325" algn="thaiDist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lo-LA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ມີ</a:t>
            </a:r>
            <a:r>
              <a:rPr lang="en-US" sz="2842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ການ</a:t>
            </a:r>
            <a:r>
              <a:rPr lang="en-US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​ປ​ະ​</a:t>
            </a:r>
            <a:r>
              <a:rPr lang="en-US" sz="2842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ສານ</a:t>
            </a:r>
            <a:r>
              <a:rPr lang="en-US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842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ງານ</a:t>
            </a:r>
            <a:r>
              <a:rPr lang="lo-LA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ຂ້ອນຂ້າງດີ ລະຫວ່າງ</a:t>
            </a:r>
            <a:r>
              <a:rPr lang="en-US" sz="2842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ອົງ</a:t>
            </a:r>
            <a:r>
              <a:rPr lang="en-US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842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ການແຄ</a:t>
            </a:r>
            <a:r>
              <a:rPr lang="en-US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842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ຣິ</a:t>
            </a:r>
            <a:r>
              <a:rPr lang="en-US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</a:t>
            </a:r>
            <a:r>
              <a:rPr lang="en-US" sz="2842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ຕັ</a:t>
            </a:r>
            <a:r>
              <a:rPr lang="en-US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​ສ </a:t>
            </a:r>
            <a:r>
              <a:rPr lang="en-US" sz="2842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ລຸ</a:t>
            </a:r>
            <a:r>
              <a:rPr lang="en-US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​ກ​</a:t>
            </a:r>
            <a:r>
              <a:rPr lang="en-US" sz="2842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ຊໍ</a:t>
            </a:r>
            <a:r>
              <a:rPr lang="en-US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​າ​</a:t>
            </a:r>
            <a:r>
              <a:rPr lang="en-US" sz="2842" spc="-1" dirty="0" err="1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ບວກ</a:t>
            </a:r>
            <a:r>
              <a:rPr lang="pt-PT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, </a:t>
            </a:r>
            <a:r>
              <a:rPr lang="lo-LA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ຄູ່ຮ່ວມງານ</a:t>
            </a:r>
            <a:r>
              <a:rPr lang="pt-PT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​ລັດ</a:t>
            </a:r>
            <a:r>
              <a:rPr lang="lo-LA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 ແລະ ຄູ່ຮ່ວມປະຕິບັດງານ ລວມມີ</a:t>
            </a:r>
            <a:r>
              <a:rPr lang="pt-PT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ສະ​ມາ​ຄົມ</a:t>
            </a:r>
            <a:r>
              <a:rPr lang="lo-LA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 ສພປ ແລະ 4 ສະມາຄົມ</a:t>
            </a:r>
            <a:r>
              <a:rPr lang="pt-PT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​ຮັບ​ທຶນ​ຍ່ອຍ</a:t>
            </a:r>
            <a:r>
              <a:rPr lang="lo-LA" sz="2842" spc="-1" dirty="0">
                <a:solidFill>
                  <a:srgbClr val="000000"/>
                </a:solidFill>
                <a:latin typeface="Phetsarath OT" panose="02000500000000000000" pitchFamily="2" charset="0"/>
                <a:ea typeface="Calibri"/>
                <a:cs typeface="Phetsarath OT" panose="02000500000000000000" pitchFamily="2" charset="0"/>
              </a:rPr>
              <a:t>. ​</a:t>
            </a:r>
            <a:endParaRPr lang="en-US" sz="2960" spc="-1" dirty="0">
              <a:solidFill>
                <a:srgbClr val="000000"/>
              </a:solidFill>
              <a:latin typeface="Phetsarath OT" panose="02000500000000000000" pitchFamily="2" charset="0"/>
              <a:ea typeface="Calibri"/>
              <a:cs typeface="Phetsarath OT" panose="02000500000000000000" pitchFamily="2" charset="0"/>
            </a:endParaRPr>
          </a:p>
          <a:p>
            <a:pPr marL="733428" lvl="1" indent="-541325" algn="thaiDist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endParaRPr lang="pt-PT" sz="3078" spc="-1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7F0FCAA-CE8F-4B5B-DBD7-6F78A01545A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096" b="3618"/>
          <a:stretch/>
        </p:blipFill>
        <p:spPr bwMode="auto">
          <a:xfrm>
            <a:off x="5673749" y="114594"/>
            <a:ext cx="1338804" cy="710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29F2C43-ED67-F964-6C8C-8AE2F67DD05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31" t="18400" r="8264" b="14770"/>
          <a:stretch/>
        </p:blipFill>
        <p:spPr bwMode="auto">
          <a:xfrm>
            <a:off x="3217366" y="152817"/>
            <a:ext cx="1758487" cy="6796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FAC889B-673C-17E9-B452-22931350C02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9061" y="166391"/>
            <a:ext cx="644166" cy="60664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4BA2293-F367-00FF-5BE6-DB2A3411CC0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2102" y="112781"/>
            <a:ext cx="667268" cy="6193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080FB4F-371E-58A4-89C7-B81F4D30658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83" y="181865"/>
            <a:ext cx="2599417" cy="62160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03EE94-30B0-C85C-2E2F-4EDCA4B71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8AA0-CA60-4A95-8ECD-8DA2471C43DE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01766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6C14E-4EC5-FD69-EC7F-F80253CC5A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latin typeface="Phetsarath OT" panose="02000500000000020004" pitchFamily="2" charset="0"/>
                <a:cs typeface="Phetsarath OT" panose="02000500000000020004" pitchFamily="2" charset="0"/>
              </a:rPr>
              <a:t>​ຂ​</a:t>
            </a:r>
            <a:r>
              <a:rPr lang="en-GB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ອບ</a:t>
            </a:r>
            <a:r>
              <a:rPr lang="en-GB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ໃຈ</a:t>
            </a:r>
            <a:endParaRPr lang="en-GB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A2EF91-95B4-F03B-BD6A-16E4CC51D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8AA0-CA60-4A95-8ECD-8DA2471C43DE}" type="slidenum">
              <a:rPr lang="en-US" smtClean="0"/>
              <a:t>32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B5AC5D-6E3A-D42D-EEED-949A029886F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096" b="3618"/>
          <a:stretch/>
        </p:blipFill>
        <p:spPr bwMode="auto">
          <a:xfrm>
            <a:off x="5673749" y="114594"/>
            <a:ext cx="1338804" cy="710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B55B8E-87CB-9F24-61C5-F628382A90F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31" t="18400" r="8264" b="14770"/>
          <a:stretch/>
        </p:blipFill>
        <p:spPr bwMode="auto">
          <a:xfrm>
            <a:off x="3217366" y="152817"/>
            <a:ext cx="1758487" cy="6796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A0011F1-BFE9-91E0-0CFE-28B1F77036B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9061" y="166391"/>
            <a:ext cx="644166" cy="6066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157DD27-B705-9F03-1D6E-07C6A5EEE48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2102" y="112781"/>
            <a:ext cx="667268" cy="6193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4F301E1-8245-D1B3-6206-95E6778795F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83" y="181865"/>
            <a:ext cx="2599417" cy="62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94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13583</TotalTime>
  <Words>5476</Words>
  <Application>Microsoft Office PowerPoint</Application>
  <PresentationFormat>B4 (ISO) Paper (250x353 mm)</PresentationFormat>
  <Paragraphs>402</Paragraphs>
  <Slides>32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3" baseType="lpstr">
      <vt:lpstr>SimSun</vt:lpstr>
      <vt:lpstr>Angsana New</vt:lpstr>
      <vt:lpstr>Arial</vt:lpstr>
      <vt:lpstr>Calibri</vt:lpstr>
      <vt:lpstr>Calibri Light</vt:lpstr>
      <vt:lpstr>Cordia New</vt:lpstr>
      <vt:lpstr>Phetsarath OT</vt:lpstr>
      <vt:lpstr>Symbol</vt:lpstr>
      <vt:lpstr>Times New Roman</vt:lpstr>
      <vt:lpstr>Wingdings</vt:lpstr>
      <vt:lpstr>Office Theme</vt:lpstr>
      <vt:lpstr>    ໂຄງການເສີມສ້າງຄວາມເຂັ້ມແຂງ​ໃນ​ການ​​ຈັດ​ຕັ້ງ​ປະ​ຕິ​ບັດ​ວຽກ​ງານໂພ​ຊະ​ນາ​ການ​   ຕາມແຜນຍຸດ​ທະ​ສາດ​ແຫ່ງ​ຊາດ (ທັນວາ 2021-ມິນາ 2024)  Strengthening on the Implementation of the Lao National Nutrition Strategy (SILANNS)-ProCSpiNut </vt:lpstr>
      <vt:lpstr>PowerPoint Presentation</vt:lpstr>
      <vt:lpstr>ຈຸດ​ປະ​ສົງ​ລວມ​  ຊ່ວຍຫຼຸດຜ່ອນ​ບັນ​ຫາການຂາດສານອາຫານ ແລະ ​ອັດ​ຕາ​ລວງ​ສູງ​ເດັກຫຼຸດ​ມາດ​ຕະ​ຖານ (ເຕ້ຍ) ຢູ່ 3 ແຂວງເປົ້າໝາຍ</vt:lpstr>
      <vt:lpstr>PowerPoint Presentation</vt:lpstr>
      <vt:lpstr>PowerPoint Presentation</vt:lpstr>
      <vt:lpstr>ແຜນກິດຈະກຳ ຮອດເດືອນພະ​ຈິກ 2023 (ລວມມີ 19 ກິດຈະກຳຍ່ອຍ ແລະ ຕາມບົດບັນທຶກຄວາມເຂົ້າໃຈແມ່ນ 16 ກິດ​ຈະ​ກຳ)</vt:lpstr>
      <vt:lpstr>PowerPoint Presentation</vt:lpstr>
      <vt:lpstr>PowerPoint Presentation</vt:lpstr>
      <vt:lpstr>ກິດ​ຈ​ະ​ກຳ​ໂຄງ​ການ ຊ່ວຍສະໜັບສະໜູນແຜນ​ປະ​ຕິ​ບັດ​ງານ​​ແຫ່ງ​ຊາດ​ດ້ານໂພຊະ​ນາ​ການ 2021-2025</vt:lpstr>
      <vt:lpstr>ຂະ​ແໜງ​ສາ​ທາ​ລະ​ນະ​ສຸກ</vt:lpstr>
      <vt:lpstr>PowerPoint Presentation</vt:lpstr>
      <vt:lpstr>ຂະ​ແໜງ​ສຶກ​ສາທິການ ແລະ ກິລາ</vt:lpstr>
      <vt:lpstr>ຫຼາຍຂະ​ແໜງ​ການ</vt:lpstr>
      <vt:lpstr>ຜົນສຳເລັດ ແລະ ຄວາມຄືບໜ້າ ຂອງກິດຈະກຳ ຮອດເດືອນພະ​ຈິກ 2023 </vt:lpstr>
      <vt:lpstr>PowerPoint Presentation</vt:lpstr>
      <vt:lpstr>ຜົນໄດ້ຮັບກິດຈະກຳ ສະໜັບສະໜູນຕົວ​ຊີ້​ວັດ​ໂພຊະນາການທີ່ກ່ຽວຂ້ອງ “ຂັ້ນແຂວງ” ຮອດເດືອນມິຖຸນາ  2023 </vt:lpstr>
      <vt:lpstr>11 ຕົວຊີ້ບອກ - ແຂວງ ວຽງຈັນ ລວມຕົວເລກ 5 ເດືອນ ປີ 2023 ຈາກຖານຂໍ້ມູນ DHIS2</vt:lpstr>
      <vt:lpstr>11 ຕົວຊີ້ບອກ - ແຂວງ ບໍລິຄຳໄຊ ລວມຕົວເລກ 4 ເດືອນ ປີ 2023 ຈາກຖານຂໍ້ມູນ DHIS2</vt:lpstr>
      <vt:lpstr>11 ຕົວຊີ້ບອກ - ແຂວງ ຊຽງຂວາງ ລວມຕົວເລກ 4 ເດືອນ ປີ 2023 ຈາກຖານຂໍ້ມູນ DHIS2</vt:lpstr>
      <vt:lpstr>ບາງສິ່ງພົ້ນເດັ່ນ ແລະ ການປ່ຽນແປງ</vt:lpstr>
      <vt:lpstr>ບາງສິ່ງພົ້ນເດັ່ນ ແລະ ການປ່ຽນແປງ</vt:lpstr>
      <vt:lpstr>ບາງບົດຮຽນທີ່ຖອດຖອນໄດ້</vt:lpstr>
      <vt:lpstr>ບາງສິ່ງທ້າທາຍ</vt:lpstr>
      <vt:lpstr>ທິດທາງແກ້ໄຂ ແລະ ຂໍ້ສະເໜີ</vt:lpstr>
      <vt:lpstr>ແຜນສືບຕໍ່ຈັດຕັ້ງປະຕິບັດກິດຈະກຳ 9 ເດືອນ  ກໍລະກົດ 2023 - ມີ​ນາ 2024    (ລວມມີ 8 ກິດ​ຈະ​ກຳຍ່ອຍ ຕາມບົດບັນທຶກຄວາມເຂົ້າໃຈ)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​ຂ​ອບ​ໃຈ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xpcom</dc:creator>
  <cp:lastModifiedBy>Soukkanhya Phommalangsy</cp:lastModifiedBy>
  <cp:revision>687</cp:revision>
  <cp:lastPrinted>2020-11-18T09:37:57Z</cp:lastPrinted>
  <dcterms:created xsi:type="dcterms:W3CDTF">2018-11-21T01:02:56Z</dcterms:created>
  <dcterms:modified xsi:type="dcterms:W3CDTF">2023-12-06T08:02:51Z</dcterms:modified>
</cp:coreProperties>
</file>