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20"/>
  </p:notesMasterIdLst>
  <p:sldIdLst>
    <p:sldId id="457" r:id="rId6"/>
    <p:sldId id="320" r:id="rId7"/>
    <p:sldId id="438" r:id="rId8"/>
    <p:sldId id="455" r:id="rId9"/>
    <p:sldId id="281" r:id="rId10"/>
    <p:sldId id="283" r:id="rId11"/>
    <p:sldId id="465" r:id="rId12"/>
    <p:sldId id="469" r:id="rId13"/>
    <p:sldId id="257" r:id="rId14"/>
    <p:sldId id="468" r:id="rId15"/>
    <p:sldId id="460" r:id="rId16"/>
    <p:sldId id="278" r:id="rId17"/>
    <p:sldId id="286" r:id="rId18"/>
    <p:sldId id="45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1F03D-48D1-4065-B29F-77B71DB85317}" v="7" dt="2023-11-24T09:03:19.840"/>
    <p1510:client id="{DBF92403-DE41-4215-ADDA-C5BE13747657}" v="12" dt="2023-11-24T07:52:27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483CD4-E487-4A4C-AF32-988834D52456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23D6F2C-93B9-44EF-ABC3-75F710A36FB3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ເເບງ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57E3B65D-7C99-4DA0-8317-50DDEAB6D0CE}" type="parTrans" cxnId="{410B24A0-929A-45A3-8691-57AD7002F3F8}">
      <dgm:prSet/>
      <dgm:spPr/>
      <dgm:t>
        <a:bodyPr/>
        <a:lstStyle/>
        <a:p>
          <a:endParaRPr lang="en-GB"/>
        </a:p>
      </dgm:t>
    </dgm:pt>
    <dgm:pt modelId="{A275EF7F-465B-4CC1-981C-B251410A9E4C}" type="sibTrans" cxnId="{410B24A0-929A-45A3-8691-57AD7002F3F8}">
      <dgm:prSet/>
      <dgm:spPr/>
      <dgm:t>
        <a:bodyPr/>
        <a:lstStyle/>
        <a:p>
          <a:endParaRPr lang="en-GB"/>
        </a:p>
      </dgm:t>
    </dgm:pt>
    <dgm:pt modelId="{5F829935-D965-4040-92B4-31102202025F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12 ບ້ານ ຕິດກົງເຕີ 3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D9F6C5F6-6EF0-487D-9C43-C3945468F811}" type="parTrans" cxnId="{399C4B6C-338B-4643-8E8D-EDFFE24E8447}">
      <dgm:prSet/>
      <dgm:spPr/>
      <dgm:t>
        <a:bodyPr/>
        <a:lstStyle/>
        <a:p>
          <a:endParaRPr lang="en-GB"/>
        </a:p>
      </dgm:t>
    </dgm:pt>
    <dgm:pt modelId="{C07AF79B-94BF-4A90-AAF2-F49C029CEEE4}" type="sibTrans" cxnId="{399C4B6C-338B-4643-8E8D-EDFFE24E8447}">
      <dgm:prSet/>
      <dgm:spPr/>
      <dgm:t>
        <a:bodyPr/>
        <a:lstStyle/>
        <a:p>
          <a:endParaRPr lang="en-GB"/>
        </a:p>
      </dgm:t>
    </dgm:pt>
    <dgm:pt modelId="{3022D27E-DEB9-4CB4-A0DD-111C9FDDE8A9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4 ບ້ານ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A27827B3-B0A3-4840-90D4-FBD82E2B4297}" type="parTrans" cxnId="{07D9B67A-327C-4FF8-A6CD-FDACC525B6A2}">
      <dgm:prSet/>
      <dgm:spPr/>
      <dgm:t>
        <a:bodyPr/>
        <a:lstStyle/>
        <a:p>
          <a:endParaRPr lang="en-GB"/>
        </a:p>
      </dgm:t>
    </dgm:pt>
    <dgm:pt modelId="{D6213C55-290B-4ABA-B97D-E2EE378D076C}" type="sibTrans" cxnId="{07D9B67A-327C-4FF8-A6CD-FDACC525B6A2}">
      <dgm:prSet/>
      <dgm:spPr/>
      <dgm:t>
        <a:bodyPr/>
        <a:lstStyle/>
        <a:p>
          <a:endParaRPr lang="en-GB"/>
        </a:p>
      </dgm:t>
    </dgm:pt>
    <dgm:pt modelId="{771713A3-1CC8-4D9A-807D-7732FFC9BCAF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ງາ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641D297A-7C26-4460-B413-34D77A834AF3}" type="parTrans" cxnId="{8BF778E1-3D98-4D92-A629-20EA26A56546}">
      <dgm:prSet/>
      <dgm:spPr/>
      <dgm:t>
        <a:bodyPr/>
        <a:lstStyle/>
        <a:p>
          <a:endParaRPr lang="en-GB"/>
        </a:p>
      </dgm:t>
    </dgm:pt>
    <dgm:pt modelId="{59BC3581-5648-492A-872D-1A2931F3DC7C}" type="sibTrans" cxnId="{8BF778E1-3D98-4D92-A629-20EA26A56546}">
      <dgm:prSet/>
      <dgm:spPr/>
      <dgm:t>
        <a:bodyPr/>
        <a:lstStyle/>
        <a:p>
          <a:endParaRPr lang="en-GB"/>
        </a:p>
      </dgm:t>
    </dgm:pt>
    <dgm:pt modelId="{1E71DC62-5ABD-4B9E-BC6D-11A51736AAD3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12 ບ້ານ ຕິດກົງເຕີ 4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7E74BD28-CDE5-4569-B05C-B50664839A7B}" type="parTrans" cxnId="{7E6FBABD-6D32-4318-B42E-A1B5000FD6D9}">
      <dgm:prSet/>
      <dgm:spPr/>
      <dgm:t>
        <a:bodyPr/>
        <a:lstStyle/>
        <a:p>
          <a:endParaRPr lang="en-GB"/>
        </a:p>
      </dgm:t>
    </dgm:pt>
    <dgm:pt modelId="{CB2FB7D1-7FDD-428A-88D2-6CA7FCBCAA23}" type="sibTrans" cxnId="{7E6FBABD-6D32-4318-B42E-A1B5000FD6D9}">
      <dgm:prSet/>
      <dgm:spPr/>
      <dgm:t>
        <a:bodyPr/>
        <a:lstStyle/>
        <a:p>
          <a:endParaRPr lang="en-GB"/>
        </a:p>
      </dgm:t>
    </dgm:pt>
    <dgm:pt modelId="{0BF52A57-6479-4ED8-A0D4-202D49597D96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ວຽງໄຊ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0303B00B-FAEE-4CBF-B588-6D72A7BC497A}" type="parTrans" cxnId="{D9144FAC-EEA8-41A8-901A-C2151FEBD058}">
      <dgm:prSet/>
      <dgm:spPr/>
      <dgm:t>
        <a:bodyPr/>
        <a:lstStyle/>
        <a:p>
          <a:endParaRPr lang="en-GB"/>
        </a:p>
      </dgm:t>
    </dgm:pt>
    <dgm:pt modelId="{1DD97DA2-E674-4D6B-BC9F-58AA5966F46C}" type="sibTrans" cxnId="{D9144FAC-EEA8-41A8-901A-C2151FEBD058}">
      <dgm:prSet/>
      <dgm:spPr/>
      <dgm:t>
        <a:bodyPr/>
        <a:lstStyle/>
        <a:p>
          <a:endParaRPr lang="en-GB"/>
        </a:p>
      </dgm:t>
    </dgm:pt>
    <dgm:pt modelId="{2C508D85-952F-44D0-81D8-E9A0B1D3ED7C}">
      <dgm:prSet phldrT="[Text]"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13 ບ້ານ ຕິດກົງເຕີ 8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C7BA4554-4D13-4331-9AA3-0F84E7F9EFDA}" type="parTrans" cxnId="{9D912DB6-D15F-4649-9B86-BD8CF4FFE7F2}">
      <dgm:prSet/>
      <dgm:spPr/>
      <dgm:t>
        <a:bodyPr/>
        <a:lstStyle/>
        <a:p>
          <a:endParaRPr lang="en-GB"/>
        </a:p>
      </dgm:t>
    </dgm:pt>
    <dgm:pt modelId="{D792725D-ED9E-4CE1-B683-FFB0021C5153}" type="sibTrans" cxnId="{9D912DB6-D15F-4649-9B86-BD8CF4FFE7F2}">
      <dgm:prSet/>
      <dgm:spPr/>
      <dgm:t>
        <a:bodyPr/>
        <a:lstStyle/>
        <a:p>
          <a:endParaRPr lang="en-GB"/>
        </a:p>
      </dgm:t>
    </dgm:pt>
    <dgm:pt modelId="{5F9A088C-71D0-4B53-AF8C-BD9044EB3708}">
      <dgm:prSet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4 ບ້ານ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B4786C4A-1CB8-4CA0-9059-255A997DFC8F}" type="parTrans" cxnId="{5DE5FB8F-1D0B-4005-9675-17A4E5064D4E}">
      <dgm:prSet/>
      <dgm:spPr/>
      <dgm:t>
        <a:bodyPr/>
        <a:lstStyle/>
        <a:p>
          <a:endParaRPr lang="en-GB"/>
        </a:p>
      </dgm:t>
    </dgm:pt>
    <dgm:pt modelId="{EEB7136F-7B8A-45E1-A385-2464C971E0BD}" type="sibTrans" cxnId="{5DE5FB8F-1D0B-4005-9675-17A4E5064D4E}">
      <dgm:prSet/>
      <dgm:spPr/>
      <dgm:t>
        <a:bodyPr/>
        <a:lstStyle/>
        <a:p>
          <a:endParaRPr lang="en-GB"/>
        </a:p>
      </dgm:t>
    </dgm:pt>
    <dgm:pt modelId="{8605F4FD-FCDB-4804-B728-D1B2F90C1772}">
      <dgm:prSet/>
      <dgm:spPr/>
      <dgm:t>
        <a:bodyPr/>
        <a:lstStyle/>
        <a:p>
          <a:r>
            <a:rPr lang="lo-LA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3 ບ້ານ</a:t>
          </a:r>
          <a:endParaRPr lang="en-GB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0988EABC-7BCA-4356-AEC0-CE1640F1292C}" type="parTrans" cxnId="{B360789B-BDE2-4D47-B50A-61F93AB574F0}">
      <dgm:prSet/>
      <dgm:spPr/>
      <dgm:t>
        <a:bodyPr/>
        <a:lstStyle/>
        <a:p>
          <a:endParaRPr lang="en-GB"/>
        </a:p>
      </dgm:t>
    </dgm:pt>
    <dgm:pt modelId="{6C0E5BF6-6683-4CE4-A210-9BDE68128A89}" type="sibTrans" cxnId="{B360789B-BDE2-4D47-B50A-61F93AB574F0}">
      <dgm:prSet/>
      <dgm:spPr/>
      <dgm:t>
        <a:bodyPr/>
        <a:lstStyle/>
        <a:p>
          <a:endParaRPr lang="en-GB"/>
        </a:p>
      </dgm:t>
    </dgm:pt>
    <dgm:pt modelId="{AA4EF74B-2F40-4B09-B449-3D14885E5356}" type="pres">
      <dgm:prSet presAssocID="{EE483CD4-E487-4A4C-AF32-988834D52456}" presName="Name0" presStyleCnt="0">
        <dgm:presLayoutVars>
          <dgm:dir/>
          <dgm:animLvl val="lvl"/>
          <dgm:resizeHandles val="exact"/>
        </dgm:presLayoutVars>
      </dgm:prSet>
      <dgm:spPr/>
    </dgm:pt>
    <dgm:pt modelId="{29030384-5DC4-4646-9ECB-C0F8448C4FE9}" type="pres">
      <dgm:prSet presAssocID="{A23D6F2C-93B9-44EF-ABC3-75F710A36FB3}" presName="linNode" presStyleCnt="0"/>
      <dgm:spPr/>
    </dgm:pt>
    <dgm:pt modelId="{A3750FEE-24DA-42CE-B19B-F302E7255E86}" type="pres">
      <dgm:prSet presAssocID="{A23D6F2C-93B9-44EF-ABC3-75F710A36FB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3F1C582-9EF4-45FF-8C46-3B03C7970010}" type="pres">
      <dgm:prSet presAssocID="{A23D6F2C-93B9-44EF-ABC3-75F710A36FB3}" presName="descendantText" presStyleLbl="alignAccFollowNode1" presStyleIdx="0" presStyleCnt="3">
        <dgm:presLayoutVars>
          <dgm:bulletEnabled val="1"/>
        </dgm:presLayoutVars>
      </dgm:prSet>
      <dgm:spPr/>
    </dgm:pt>
    <dgm:pt modelId="{95C8AB2C-6B3E-48EC-B163-95220DE4A99D}" type="pres">
      <dgm:prSet presAssocID="{A275EF7F-465B-4CC1-981C-B251410A9E4C}" presName="sp" presStyleCnt="0"/>
      <dgm:spPr/>
    </dgm:pt>
    <dgm:pt modelId="{6A53B7BC-5BB9-4B22-BEAC-6D785E93ADE1}" type="pres">
      <dgm:prSet presAssocID="{771713A3-1CC8-4D9A-807D-7732FFC9BCAF}" presName="linNode" presStyleCnt="0"/>
      <dgm:spPr/>
    </dgm:pt>
    <dgm:pt modelId="{815019D7-2214-4890-AFF9-A648F9BC6F4F}" type="pres">
      <dgm:prSet presAssocID="{771713A3-1CC8-4D9A-807D-7732FFC9BCA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0B4842B-0981-4968-9011-559046CF37AE}" type="pres">
      <dgm:prSet presAssocID="{771713A3-1CC8-4D9A-807D-7732FFC9BCAF}" presName="descendantText" presStyleLbl="alignAccFollowNode1" presStyleIdx="1" presStyleCnt="3">
        <dgm:presLayoutVars>
          <dgm:bulletEnabled val="1"/>
        </dgm:presLayoutVars>
      </dgm:prSet>
      <dgm:spPr/>
    </dgm:pt>
    <dgm:pt modelId="{D1D8A25F-3711-442D-9AB9-BB527791815E}" type="pres">
      <dgm:prSet presAssocID="{59BC3581-5648-492A-872D-1A2931F3DC7C}" presName="sp" presStyleCnt="0"/>
      <dgm:spPr/>
    </dgm:pt>
    <dgm:pt modelId="{97F9D5EB-7BFD-4BFB-8674-49D4B739FA39}" type="pres">
      <dgm:prSet presAssocID="{0BF52A57-6479-4ED8-A0D4-202D49597D96}" presName="linNode" presStyleCnt="0"/>
      <dgm:spPr/>
    </dgm:pt>
    <dgm:pt modelId="{5C036B1C-C408-4134-A1A3-C5D35654F81A}" type="pres">
      <dgm:prSet presAssocID="{0BF52A57-6479-4ED8-A0D4-202D49597D96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49412CE-A71F-4CCD-B5C8-E4453D42E4D1}" type="pres">
      <dgm:prSet presAssocID="{0BF52A57-6479-4ED8-A0D4-202D49597D96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1133F00B-8FCD-47BF-A23F-A8CBD7318BE0}" type="presOf" srcId="{1E71DC62-5ABD-4B9E-BC6D-11A51736AAD3}" destId="{C0B4842B-0981-4968-9011-559046CF37AE}" srcOrd="0" destOrd="0" presId="urn:microsoft.com/office/officeart/2005/8/layout/vList5"/>
    <dgm:cxn modelId="{90655A12-A94D-43AA-B258-B6749BCD0B07}" type="presOf" srcId="{5F829935-D965-4040-92B4-31102202025F}" destId="{63F1C582-9EF4-45FF-8C46-3B03C7970010}" srcOrd="0" destOrd="0" presId="urn:microsoft.com/office/officeart/2005/8/layout/vList5"/>
    <dgm:cxn modelId="{2A7A6C15-C503-4921-B612-5459F18CD548}" type="presOf" srcId="{771713A3-1CC8-4D9A-807D-7732FFC9BCAF}" destId="{815019D7-2214-4890-AFF9-A648F9BC6F4F}" srcOrd="0" destOrd="0" presId="urn:microsoft.com/office/officeart/2005/8/layout/vList5"/>
    <dgm:cxn modelId="{77A7CE5D-6102-4311-944B-72769561FB30}" type="presOf" srcId="{A23D6F2C-93B9-44EF-ABC3-75F710A36FB3}" destId="{A3750FEE-24DA-42CE-B19B-F302E7255E86}" srcOrd="0" destOrd="0" presId="urn:microsoft.com/office/officeart/2005/8/layout/vList5"/>
    <dgm:cxn modelId="{399C4B6C-338B-4643-8E8D-EDFFE24E8447}" srcId="{A23D6F2C-93B9-44EF-ABC3-75F710A36FB3}" destId="{5F829935-D965-4040-92B4-31102202025F}" srcOrd="0" destOrd="0" parTransId="{D9F6C5F6-6EF0-487D-9C43-C3945468F811}" sibTransId="{C07AF79B-94BF-4A90-AAF2-F49C029CEEE4}"/>
    <dgm:cxn modelId="{07D9B67A-327C-4FF8-A6CD-FDACC525B6A2}" srcId="{A23D6F2C-93B9-44EF-ABC3-75F710A36FB3}" destId="{3022D27E-DEB9-4CB4-A0DD-111C9FDDE8A9}" srcOrd="1" destOrd="0" parTransId="{A27827B3-B0A3-4840-90D4-FBD82E2B4297}" sibTransId="{D6213C55-290B-4ABA-B97D-E2EE378D076C}"/>
    <dgm:cxn modelId="{B6153D8B-2CC8-4E2E-B6C3-EBDCDAF4A45D}" type="presOf" srcId="{3022D27E-DEB9-4CB4-A0DD-111C9FDDE8A9}" destId="{63F1C582-9EF4-45FF-8C46-3B03C7970010}" srcOrd="0" destOrd="1" presId="urn:microsoft.com/office/officeart/2005/8/layout/vList5"/>
    <dgm:cxn modelId="{E1644D8E-10C1-4CD3-93C8-658D9F24F526}" type="presOf" srcId="{8605F4FD-FCDB-4804-B728-D1B2F90C1772}" destId="{249412CE-A71F-4CCD-B5C8-E4453D42E4D1}" srcOrd="0" destOrd="1" presId="urn:microsoft.com/office/officeart/2005/8/layout/vList5"/>
    <dgm:cxn modelId="{5DE5FB8F-1D0B-4005-9675-17A4E5064D4E}" srcId="{771713A3-1CC8-4D9A-807D-7732FFC9BCAF}" destId="{5F9A088C-71D0-4B53-AF8C-BD9044EB3708}" srcOrd="1" destOrd="0" parTransId="{B4786C4A-1CB8-4CA0-9059-255A997DFC8F}" sibTransId="{EEB7136F-7B8A-45E1-A385-2464C971E0BD}"/>
    <dgm:cxn modelId="{DB36799A-2BAC-480F-A1A7-70B41E14EAC7}" type="presOf" srcId="{0BF52A57-6479-4ED8-A0D4-202D49597D96}" destId="{5C036B1C-C408-4134-A1A3-C5D35654F81A}" srcOrd="0" destOrd="0" presId="urn:microsoft.com/office/officeart/2005/8/layout/vList5"/>
    <dgm:cxn modelId="{B360789B-BDE2-4D47-B50A-61F93AB574F0}" srcId="{0BF52A57-6479-4ED8-A0D4-202D49597D96}" destId="{8605F4FD-FCDB-4804-B728-D1B2F90C1772}" srcOrd="1" destOrd="0" parTransId="{0988EABC-7BCA-4356-AEC0-CE1640F1292C}" sibTransId="{6C0E5BF6-6683-4CE4-A210-9BDE68128A89}"/>
    <dgm:cxn modelId="{410B24A0-929A-45A3-8691-57AD7002F3F8}" srcId="{EE483CD4-E487-4A4C-AF32-988834D52456}" destId="{A23D6F2C-93B9-44EF-ABC3-75F710A36FB3}" srcOrd="0" destOrd="0" parTransId="{57E3B65D-7C99-4DA0-8317-50DDEAB6D0CE}" sibTransId="{A275EF7F-465B-4CC1-981C-B251410A9E4C}"/>
    <dgm:cxn modelId="{D9144FAC-EEA8-41A8-901A-C2151FEBD058}" srcId="{EE483CD4-E487-4A4C-AF32-988834D52456}" destId="{0BF52A57-6479-4ED8-A0D4-202D49597D96}" srcOrd="2" destOrd="0" parTransId="{0303B00B-FAEE-4CBF-B588-6D72A7BC497A}" sibTransId="{1DD97DA2-E674-4D6B-BC9F-58AA5966F46C}"/>
    <dgm:cxn modelId="{9C3447B5-D366-48F3-9465-E4C4881583C6}" type="presOf" srcId="{2C508D85-952F-44D0-81D8-E9A0B1D3ED7C}" destId="{249412CE-A71F-4CCD-B5C8-E4453D42E4D1}" srcOrd="0" destOrd="0" presId="urn:microsoft.com/office/officeart/2005/8/layout/vList5"/>
    <dgm:cxn modelId="{9D912DB6-D15F-4649-9B86-BD8CF4FFE7F2}" srcId="{0BF52A57-6479-4ED8-A0D4-202D49597D96}" destId="{2C508D85-952F-44D0-81D8-E9A0B1D3ED7C}" srcOrd="0" destOrd="0" parTransId="{C7BA4554-4D13-4331-9AA3-0F84E7F9EFDA}" sibTransId="{D792725D-ED9E-4CE1-B683-FFB0021C5153}"/>
    <dgm:cxn modelId="{929B8BB9-C635-4A68-886B-97C77529CAC1}" type="presOf" srcId="{EE483CD4-E487-4A4C-AF32-988834D52456}" destId="{AA4EF74B-2F40-4B09-B449-3D14885E5356}" srcOrd="0" destOrd="0" presId="urn:microsoft.com/office/officeart/2005/8/layout/vList5"/>
    <dgm:cxn modelId="{7E6FBABD-6D32-4318-B42E-A1B5000FD6D9}" srcId="{771713A3-1CC8-4D9A-807D-7732FFC9BCAF}" destId="{1E71DC62-5ABD-4B9E-BC6D-11A51736AAD3}" srcOrd="0" destOrd="0" parTransId="{7E74BD28-CDE5-4569-B05C-B50664839A7B}" sibTransId="{CB2FB7D1-7FDD-428A-88D2-6CA7FCBCAA23}"/>
    <dgm:cxn modelId="{8BF778E1-3D98-4D92-A629-20EA26A56546}" srcId="{EE483CD4-E487-4A4C-AF32-988834D52456}" destId="{771713A3-1CC8-4D9A-807D-7732FFC9BCAF}" srcOrd="1" destOrd="0" parTransId="{641D297A-7C26-4460-B413-34D77A834AF3}" sibTransId="{59BC3581-5648-492A-872D-1A2931F3DC7C}"/>
    <dgm:cxn modelId="{D86198F9-9BC7-489E-9E92-05B3D7E5A282}" type="presOf" srcId="{5F9A088C-71D0-4B53-AF8C-BD9044EB3708}" destId="{C0B4842B-0981-4968-9011-559046CF37AE}" srcOrd="0" destOrd="1" presId="urn:microsoft.com/office/officeart/2005/8/layout/vList5"/>
    <dgm:cxn modelId="{2346E5D9-D077-4FA2-A7E4-632F8BBA3507}" type="presParOf" srcId="{AA4EF74B-2F40-4B09-B449-3D14885E5356}" destId="{29030384-5DC4-4646-9ECB-C0F8448C4FE9}" srcOrd="0" destOrd="0" presId="urn:microsoft.com/office/officeart/2005/8/layout/vList5"/>
    <dgm:cxn modelId="{AC3586D7-C499-436C-A778-E89844801267}" type="presParOf" srcId="{29030384-5DC4-4646-9ECB-C0F8448C4FE9}" destId="{A3750FEE-24DA-42CE-B19B-F302E7255E86}" srcOrd="0" destOrd="0" presId="urn:microsoft.com/office/officeart/2005/8/layout/vList5"/>
    <dgm:cxn modelId="{73A2EEE4-BDF8-41B3-B6D4-3962D37EAA0E}" type="presParOf" srcId="{29030384-5DC4-4646-9ECB-C0F8448C4FE9}" destId="{63F1C582-9EF4-45FF-8C46-3B03C7970010}" srcOrd="1" destOrd="0" presId="urn:microsoft.com/office/officeart/2005/8/layout/vList5"/>
    <dgm:cxn modelId="{2BE08BC5-FF95-49BA-AABE-115CD0CE3E7A}" type="presParOf" srcId="{AA4EF74B-2F40-4B09-B449-3D14885E5356}" destId="{95C8AB2C-6B3E-48EC-B163-95220DE4A99D}" srcOrd="1" destOrd="0" presId="urn:microsoft.com/office/officeart/2005/8/layout/vList5"/>
    <dgm:cxn modelId="{14966D06-048E-4DE8-AE39-C71DCB245D11}" type="presParOf" srcId="{AA4EF74B-2F40-4B09-B449-3D14885E5356}" destId="{6A53B7BC-5BB9-4B22-BEAC-6D785E93ADE1}" srcOrd="2" destOrd="0" presId="urn:microsoft.com/office/officeart/2005/8/layout/vList5"/>
    <dgm:cxn modelId="{99A7DB1E-25FE-4D28-8E96-BD7D2D640C53}" type="presParOf" srcId="{6A53B7BC-5BB9-4B22-BEAC-6D785E93ADE1}" destId="{815019D7-2214-4890-AFF9-A648F9BC6F4F}" srcOrd="0" destOrd="0" presId="urn:microsoft.com/office/officeart/2005/8/layout/vList5"/>
    <dgm:cxn modelId="{315EEE52-A227-4F43-9932-9BE3899D9378}" type="presParOf" srcId="{6A53B7BC-5BB9-4B22-BEAC-6D785E93ADE1}" destId="{C0B4842B-0981-4968-9011-559046CF37AE}" srcOrd="1" destOrd="0" presId="urn:microsoft.com/office/officeart/2005/8/layout/vList5"/>
    <dgm:cxn modelId="{196C1073-56E7-4147-87A6-D4D4A5D6F51A}" type="presParOf" srcId="{AA4EF74B-2F40-4B09-B449-3D14885E5356}" destId="{D1D8A25F-3711-442D-9AB9-BB527791815E}" srcOrd="3" destOrd="0" presId="urn:microsoft.com/office/officeart/2005/8/layout/vList5"/>
    <dgm:cxn modelId="{0C37F6B8-A724-4884-B47C-7D5CAFD537D8}" type="presParOf" srcId="{AA4EF74B-2F40-4B09-B449-3D14885E5356}" destId="{97F9D5EB-7BFD-4BFB-8674-49D4B739FA39}" srcOrd="4" destOrd="0" presId="urn:microsoft.com/office/officeart/2005/8/layout/vList5"/>
    <dgm:cxn modelId="{1D264EEE-45D0-4990-936D-EB61A2F46495}" type="presParOf" srcId="{97F9D5EB-7BFD-4BFB-8674-49D4B739FA39}" destId="{5C036B1C-C408-4134-A1A3-C5D35654F81A}" srcOrd="0" destOrd="0" presId="urn:microsoft.com/office/officeart/2005/8/layout/vList5"/>
    <dgm:cxn modelId="{1911A42C-9136-4E86-A91A-17571AD10CDB}" type="presParOf" srcId="{97F9D5EB-7BFD-4BFB-8674-49D4B739FA39}" destId="{249412CE-A71F-4CCD-B5C8-E4453D42E4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1C582-9EF4-45FF-8C46-3B03C7970010}">
      <dsp:nvSpPr>
        <dsp:cNvPr id="0" name=""/>
        <dsp:cNvSpPr/>
      </dsp:nvSpPr>
      <dsp:spPr>
        <a:xfrm rot="5400000">
          <a:off x="3495799" y="-1263448"/>
          <a:ext cx="974548" cy="3748775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12 ບ້ານ ຕິດກົງເຕີ 3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4 ບ້ານ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 rot="-5400000">
        <a:off x="2108686" y="171239"/>
        <a:ext cx="3701201" cy="879400"/>
      </dsp:txXfrm>
    </dsp:sp>
    <dsp:sp modelId="{A3750FEE-24DA-42CE-B19B-F302E7255E86}">
      <dsp:nvSpPr>
        <dsp:cNvPr id="0" name=""/>
        <dsp:cNvSpPr/>
      </dsp:nvSpPr>
      <dsp:spPr>
        <a:xfrm>
          <a:off x="0" y="1845"/>
          <a:ext cx="2108685" cy="12181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5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ເເບງ</a:t>
          </a:r>
          <a:endParaRPr lang="en-GB" sz="5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>
        <a:off x="59467" y="61312"/>
        <a:ext cx="1989751" cy="1099251"/>
      </dsp:txXfrm>
    </dsp:sp>
    <dsp:sp modelId="{C0B4842B-0981-4968-9011-559046CF37AE}">
      <dsp:nvSpPr>
        <dsp:cNvPr id="0" name=""/>
        <dsp:cNvSpPr/>
      </dsp:nvSpPr>
      <dsp:spPr>
        <a:xfrm rot="5400000">
          <a:off x="3495799" y="15646"/>
          <a:ext cx="974548" cy="3748775"/>
        </a:xfrm>
        <a:prstGeom prst="round2SameRect">
          <a:avLst/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12 ບ້ານ ຕິດກົງເຕີ 4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4 ບ້ານ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 rot="-5400000">
        <a:off x="2108686" y="1450333"/>
        <a:ext cx="3701201" cy="879400"/>
      </dsp:txXfrm>
    </dsp:sp>
    <dsp:sp modelId="{815019D7-2214-4890-AFF9-A648F9BC6F4F}">
      <dsp:nvSpPr>
        <dsp:cNvPr id="0" name=""/>
        <dsp:cNvSpPr/>
      </dsp:nvSpPr>
      <dsp:spPr>
        <a:xfrm>
          <a:off x="0" y="1280941"/>
          <a:ext cx="2108685" cy="1218185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5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ງາ</a:t>
          </a:r>
          <a:endParaRPr lang="en-GB" sz="5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>
        <a:off x="59467" y="1340408"/>
        <a:ext cx="1989751" cy="1099251"/>
      </dsp:txXfrm>
    </dsp:sp>
    <dsp:sp modelId="{249412CE-A71F-4CCD-B5C8-E4453D42E4D1}">
      <dsp:nvSpPr>
        <dsp:cNvPr id="0" name=""/>
        <dsp:cNvSpPr/>
      </dsp:nvSpPr>
      <dsp:spPr>
        <a:xfrm rot="5400000">
          <a:off x="3495799" y="1294741"/>
          <a:ext cx="974548" cy="3748775"/>
        </a:xfrm>
        <a:prstGeom prst="round2Same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ບຸລະນະ 13 ບ້ານ ຕິດກົງເຕີ 8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ກຳລັງຕິດກົງເຕີ 3 ບ້ານ</a:t>
          </a:r>
          <a:endParaRPr lang="en-GB" sz="2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 rot="-5400000">
        <a:off x="2108686" y="2729428"/>
        <a:ext cx="3701201" cy="879400"/>
      </dsp:txXfrm>
    </dsp:sp>
    <dsp:sp modelId="{5C036B1C-C408-4134-A1A3-C5D35654F81A}">
      <dsp:nvSpPr>
        <dsp:cNvPr id="0" name=""/>
        <dsp:cNvSpPr/>
      </dsp:nvSpPr>
      <dsp:spPr>
        <a:xfrm>
          <a:off x="0" y="2560036"/>
          <a:ext cx="2108685" cy="1218185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51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ວຽງໄຊ</a:t>
          </a:r>
          <a:endParaRPr lang="en-GB" sz="51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>
        <a:off x="59467" y="2619503"/>
        <a:ext cx="1989751" cy="1099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23332-33DF-454D-A177-66626009804E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EA99A-E088-41C2-AC17-383EA4122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3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46A0-785A-3787-0E58-1944D14CA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3C6602-6A75-F1DC-F4A6-6086F9D19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CCD22-666D-AD8A-5E49-09678E86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BDC47-5BE4-465E-BB37-2A75030B9BCC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C807A-5D05-D6EF-3D1B-FD2C2E73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2BE7A-DA20-9B86-9743-2D7A4AF57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0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C842-7A05-B5ED-C25E-72C616CA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BE0BC-9469-2D4D-C7B7-6723B358E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DCD25-A87A-2562-FF1C-073CBDFD8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F5D9D-3E30-4DC0-9D20-6BEC23737A62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6725E-B432-A8F2-E74F-4DA65CAD4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9C3B9-9E2C-4CF6-3668-9FED91CE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63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0018-6454-4C55-9694-64539F4A9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0DBB5-7DFC-DAE7-8354-43E4D4B6D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5BED0-4BB8-8884-0BE2-25359502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9D6B-673D-448B-9B08-9751B88D1D4E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60014-AB8A-8C50-3110-D92C1741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A9545-8926-6CBF-F1B2-77F51BC7F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9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70439-B45D-1597-43FE-E72B37CB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5A52F-4CF0-D6DF-D2CB-0069B9666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CE5E6-94C1-BE53-6C15-E4542FBF6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DBAD06-C768-BD8B-C41D-CB8E840A5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D2225-551A-4E3E-A8F3-B5F6FD6EB63F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7D107-3164-1E2F-33BE-AF20738F4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28F23-2055-D9FB-59C8-8DE5583AD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9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4FDFF-167E-AB80-211F-D798B0DB5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A7BC7-8EBD-5951-CD2C-C84E6538A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BF94F4-ECF3-EE7C-3467-E6911AC19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06B29-F6C3-C5D2-2401-2E85E6D16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4892E0-3101-B012-CDB5-906CCA92A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3C5BDE-53BD-C51F-2C9E-9A56180B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B0E06-DE4B-49D8-A390-5E3DE466935B}" type="datetime1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71816F-60EC-AE58-7EA5-A4089274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21A6DB-7606-F433-6C83-B2960DE2E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3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AA6C-8093-5091-9D56-6C3A1220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AFAD3F-0909-6798-CDA6-881AB99D0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E09E3-459E-4534-8835-EDDD96F57C99}" type="datetime1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DF0283-D6BC-6CF5-E727-8C34D807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99E37-98B5-EF23-2A49-74E2DF38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5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F8541C-7FE8-3244-53A1-DA7F5C2C2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139D7-234F-4374-A90D-7AD5124C49DF}" type="datetime1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CE33D-491F-8EF8-45D5-D67A1045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12FFB-6522-BA45-891D-4946D6933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5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2E7A2-05FF-8914-F6BE-5E30EFFE7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EC62F-A464-8819-5404-23FDF3E7F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9EB95-381A-8574-31FC-395B1AA4F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EEA9F-9463-71B6-5FE1-99760D5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D8041-CF93-48D4-8A92-4B0BE1F257F4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19477-CBA0-65EC-73D2-34184AF3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79D73-AAA9-D301-E48B-BD4F5D31A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6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2EFE6-ED8D-4D55-6621-C8AF8B015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7F46D7-8F87-85A0-9FB6-6FE56D1AF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9CE0D-A94B-5F16-21DD-1E3D81727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8CFC4-6233-05DD-E0AE-7CBFEBC91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772EF-0715-4BC7-BDAE-38733A1A3494}" type="datetime1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E1FFB-9185-259C-5065-AB90C00B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45731-2DEA-826E-F84C-A62A79E2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2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4ADA5-C517-A4CE-D02C-0A008332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F6600-ED27-339C-E488-E914901A4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F69D1-08D6-4528-2D41-C6D2760E9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BC03-DCCB-40BC-93B3-5053AD05CF27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77E28-7111-B68A-B645-0D098A26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DF431-1BC5-0239-7753-6C8896EA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4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F9F45B-B18B-87C0-1FE4-E34EBA932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A70F5F-9248-1FCE-31E7-3C8B2448D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D30FE-6148-FFB7-0FD3-30FBF8E5F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3B7C-17CC-45CC-ADEE-6012D41D6C13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03EC9-E783-012F-1A00-8F13A657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F158E-932C-B99F-1976-6FFE34A9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94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476A5-0088-DCD7-130B-4E70FD378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687C4-2549-BAA8-6C87-FF1D8ABE1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C56E2-DC3C-6409-5D8E-647191F70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DB7C9-A27D-196C-944C-8BA334379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48EE5-FE81-54F9-3FD7-845F36ED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09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872B3-8778-8EAE-6610-719F1B1C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0B0DC-F869-2198-6B4D-EAFEAC4A7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A7AD5-2F75-33FA-43BC-0767E946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49D0A-3928-C34A-F5C0-E528EBE1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CC791-CC55-2D46-F04D-F623E2B55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92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8D63C-6547-3D60-3482-D5BCF7C3C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5634F-C4DF-6783-87E3-BB836F2A9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FC532-2751-605B-E2C9-9C0FBBD7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25721-BE2D-6C23-6F3F-8ED5D5EE7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6128E-96A4-5CCE-7ACE-94ABD97D6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48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39D3-933A-BD94-7529-99DA64D42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5A1E2-CF21-04D8-EA4D-293CAD2D5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A4FD6-74A4-C2A6-9851-808B483F04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B0D46-1888-FAB5-8EF8-06DE1787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72A0C-4AC8-FE74-E428-ACF4B3B3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2F7B5-7175-35D9-DC03-9F03AFE0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527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F5875-C89A-5A68-380B-E9BF9B39F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AFBDE-595B-7912-CB56-C3ABB6C08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D3FEF-AAAE-E3D9-B5A5-0460176C7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D1C6F-1FFD-49D0-024E-D9AC305764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68490B-346C-1692-E7BE-86BE45E1C8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BC4952-0C06-B0D1-F70D-64F32A99A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17ED78-68A6-AC94-76D2-7DA68ED7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30E0C9-55BD-C085-F0DD-96437365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661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78F4-4556-BB3B-EB06-0765CB57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94D9F3-D082-B3A2-EA2F-37661441B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D0129-690E-29DB-A6D0-43E9A04ED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8E01E-4BD7-D25C-BBB1-24F5DA77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94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17941-7880-5C13-82B1-C53709014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3B909-F65C-FCE5-0FC1-54E6A485A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ADD64-E389-0FF3-BFFA-B5A9F21A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32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4A339-AF88-B025-FEA4-87CA0F67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2FC8C-36D2-781F-0A93-51DD078AB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71173-5A36-1168-29F5-32A314BC5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DCDF0-5872-5FF6-8FCC-0675893AA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6FB25-566A-FF27-A198-848D68E0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49D47-2052-2201-C1CD-8E8B893D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572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14E8-D838-17B5-7977-ECE01A97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FDA532-BDAC-7C11-A2E1-47D5F6255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7F562-B4B2-48C9-A9D3-31C673AF2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AC7735-5A7B-D9FD-34B9-770857255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E2A46-C4CE-F5BE-E337-902260C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9A799-D108-C0B9-00AE-B723C874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03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F758B-E710-EF35-9D87-9F73DF5B5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D213B-CC37-B9F0-A48A-C552B61A1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71E61-184A-BA39-8AF8-1D7D48991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FE222-CB17-DA97-C81B-EB176145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AEC55-EF95-DC10-27FE-9EC05EB73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14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DB90E-EAB6-4A1C-8D88-44E23885A5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3A4C8F-150E-B930-92A7-FEE64BA69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D0B1F-3590-5E8E-8E8D-443E4EC7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132FF-967C-3AAF-22CA-959B177A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095BF-C1DD-C411-1644-437320DE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66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hasised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1719509" y="359917"/>
            <a:ext cx="18473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defTabSz="685796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43935" y="645585"/>
            <a:ext cx="5952064" cy="5520268"/>
          </a:xfr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5" y="645588"/>
            <a:ext cx="6096001" cy="5520267"/>
          </a:xfrm>
          <a:solidFill>
            <a:srgbClr val="0091CC"/>
          </a:solidFill>
          <a:ln w="12700"/>
        </p:spPr>
        <p:txBody>
          <a:bodyPr lIns="180000" rIns="180000" anchor="ctr"/>
          <a:lstStyle>
            <a:lvl1pPr marL="0" indent="0" algn="ctr">
              <a:buNone/>
              <a:defRPr lang="nl-NL" sz="1600" b="0" i="0" baseline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Your emphasized text here</a:t>
            </a:r>
            <a:endParaRPr lang="nl-NL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23414" y="6589401"/>
            <a:ext cx="568591" cy="268600"/>
          </a:xfrm>
          <a:prstGeom prst="rect">
            <a:avLst/>
          </a:prstGeom>
          <a:ln/>
        </p:spPr>
        <p:txBody>
          <a:bodyPr/>
          <a:lstStyle>
            <a:lvl1pPr>
              <a:defRPr sz="700">
                <a:solidFill>
                  <a:srgbClr val="0091CC"/>
                </a:solidFill>
              </a:defRPr>
            </a:lvl1pPr>
          </a:lstStyle>
          <a:p>
            <a:pPr defTabSz="685796" fontAlgn="base">
              <a:spcBef>
                <a:spcPct val="0"/>
              </a:spcBef>
              <a:spcAft>
                <a:spcPct val="0"/>
              </a:spcAft>
              <a:defRPr/>
            </a:pPr>
            <a:fld id="{3A496B19-053F-4BA2-80FD-2A252D8C26A8}" type="slidenum">
              <a:rPr lang="en-US" smtClean="0">
                <a:cs typeface="Arial" charset="0"/>
              </a:rPr>
              <a:pPr defTabSz="685796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cs typeface="Arial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645588"/>
            <a:ext cx="143933" cy="5520267"/>
          </a:xfrm>
          <a:prstGeom prst="rect">
            <a:avLst/>
          </a:prstGeom>
          <a:solidFill>
            <a:srgbClr val="0091CC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39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33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7306D-6C98-58CF-4EE4-534A36A25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6ED35-6676-01A5-3137-06F32196C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D13CE-1373-D6AA-1FEE-963A51C45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F02A3-7A98-4E15-8C70-3F92DC0C6BE1}" type="datetime1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7B0F-7E19-4520-8648-178B3BC05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79F00-5BC6-EE1F-8331-CAB1C7F3C1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FEFCA-5C3F-4F44-9DB5-28EF3CFB51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9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785ADA-F019-8653-82B2-F4C74D51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F7CA2-6E16-65ED-80DC-81101D971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64505-639B-8F63-B308-161193CCD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1275D-A2D7-45D0-9E0E-A0B2922EC2E9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7ECF1-A4F2-F874-5AE7-5403F1E6B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C4E1C-0BC1-6374-5748-3CB02C5E7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A4297-5A26-4671-AACA-22B014C3F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1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 noGrp="1"/>
          </p:cNvSpPr>
          <p:nvPr>
            <p:ph type="ctrTitle"/>
          </p:nvPr>
        </p:nvSpPr>
        <p:spPr>
          <a:xfrm>
            <a:off x="125896" y="1283492"/>
            <a:ext cx="11940208" cy="34482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Arial"/>
                <a:ea typeface="+mj-ea"/>
                <a:cs typeface="Arial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>
              <a:lnSpc>
                <a:spcPct val="150000"/>
              </a:lnSpc>
              <a:spcBef>
                <a:spcPts val="0"/>
              </a:spcBef>
            </a:pPr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</a:t>
            </a:r>
            <a:r>
              <a:rPr lang="lo-LA" sz="3600" b="1" dirty="0">
                <a:solidFill>
                  <a:schemeClr val="accent5">
                    <a:lumMod val="75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ສົ່ງເສີມໂພຊະນາການຂອງຄອບຄົວຊາວກະສິກອນເຂດເນີນສູງ</a:t>
            </a: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(ENUFF)</a:t>
            </a:r>
            <a:b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ກອງປະຊຸມເເລກປ່ຽນ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ປະຊຸມ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ທີມທີ່ນະຄອນຫຼວງວຽງຈັນ, ວັນທີ</a:t>
            </a:r>
            <a:r>
              <a:rPr lang="en-GB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29-30 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ທັນວາ 2023</a:t>
            </a: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99" y="0"/>
            <a:ext cx="2757602" cy="128349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F3DD357-26C3-40FE-B5CD-BCCDB00EC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5168" y="5391418"/>
            <a:ext cx="1738117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Text">
            <a:extLst>
              <a:ext uri="{FF2B5EF4-FFF2-40B4-BE49-F238E27FC236}">
                <a16:creationId xmlns:a16="http://schemas.microsoft.com/office/drawing/2014/main" id="{EEBB5A48-3049-6CA3-8ACA-E4E2CEEB68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6" r="10066"/>
          <a:stretch/>
        </p:blipFill>
        <p:spPr bwMode="auto">
          <a:xfrm>
            <a:off x="1390955" y="5391418"/>
            <a:ext cx="2185879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A7F87769-9344-F3FF-11D5-A9751C9D02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712" y="5391418"/>
            <a:ext cx="986564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64D65C-1489-49B1-BB7C-AA1F6D0C44F4}"/>
              </a:ext>
            </a:extLst>
          </p:cNvPr>
          <p:cNvSpPr txBox="1"/>
          <p:nvPr/>
        </p:nvSpPr>
        <p:spPr>
          <a:xfrm>
            <a:off x="1390955" y="4731722"/>
            <a:ext cx="2571601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ສະໜັບສະໜຸນທຶນໂດຍ: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9191E-2718-4FBF-84AB-09C91911B5EF}"/>
              </a:ext>
            </a:extLst>
          </p:cNvPr>
          <p:cNvSpPr txBox="1"/>
          <p:nvPr/>
        </p:nvSpPr>
        <p:spPr>
          <a:xfrm>
            <a:off x="5441712" y="4772693"/>
            <a:ext cx="2057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ຈັດຕັ້ງປະຕິບັດໂດຍ: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94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796" fontAlgn="base">
              <a:spcBef>
                <a:spcPct val="0"/>
              </a:spcBef>
              <a:spcAft>
                <a:spcPct val="0"/>
              </a:spcAft>
              <a:defRPr/>
            </a:pPr>
            <a:fld id="{3A496B19-053F-4BA2-80FD-2A252D8C26A8}" type="slidenum">
              <a:rPr lang="en-US">
                <a:latin typeface="Verdana"/>
                <a:cs typeface="Arial" charset="0"/>
              </a:rPr>
              <a:pPr defTabSz="685796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latin typeface="Verdana"/>
              <a:cs typeface="Arial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8EE5DC1-5818-43DD-BB67-B23F61F9BE60}"/>
              </a:ext>
            </a:extLst>
          </p:cNvPr>
          <p:cNvSpPr txBox="1">
            <a:spLocks/>
          </p:cNvSpPr>
          <p:nvPr/>
        </p:nvSpPr>
        <p:spPr>
          <a:xfrm>
            <a:off x="1080954" y="45648"/>
            <a:ext cx="9325665" cy="74466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68580" tIns="34291" rIns="68580" bIns="34291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96">
              <a:defRPr/>
            </a:pPr>
            <a:r>
              <a:rPr lang="lo-LA" sz="2400" b="1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ສະພາບລວມໂຄງການ</a:t>
            </a:r>
            <a:r>
              <a:rPr lang="en-US" sz="2400" b="1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ENUFF</a:t>
            </a:r>
            <a:r>
              <a:rPr lang="lo-LA" sz="2400" b="1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en-US" sz="2400" b="1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b="1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ໄລຍະທີ1 (2016-20), ໄລຍະທີ2 (2020-24) </a:t>
            </a:r>
            <a:endParaRPr lang="en-US" sz="2400" b="1" dirty="0">
              <a:solidFill>
                <a:schemeClr val="tx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1B417A6-1F9B-4BF7-AC78-1A658F69562B}"/>
              </a:ext>
            </a:extLst>
          </p:cNvPr>
          <p:cNvSpPr txBox="1">
            <a:spLocks/>
          </p:cNvSpPr>
          <p:nvPr/>
        </p:nvSpPr>
        <p:spPr>
          <a:xfrm>
            <a:off x="1561283" y="997332"/>
            <a:ext cx="5662338" cy="912793"/>
          </a:xfrm>
          <a:prstGeom prst="rect">
            <a:avLst/>
          </a:prstGeom>
        </p:spPr>
        <p:txBody>
          <a:bodyPr vert="horz" wrap="square" lIns="68580" tIns="34291" rIns="68580" bIns="34291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2" lvl="1" indent="-257174" defTabSz="685796">
              <a:spcBef>
                <a:spcPts val="375"/>
              </a:spcBef>
              <a:buFont typeface="Wingdings" panose="05000000000000000000" pitchFamily="2" charset="2"/>
              <a:buChar char="Ø"/>
            </a:pPr>
            <a:r>
              <a:rPr lang="lo-LA" sz="1800" b="1" dirty="0">
                <a:solidFill>
                  <a:srgbClr val="080808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ເປົ້າໝາຍລວມ: </a:t>
            </a:r>
            <a:r>
              <a:rPr lang="lo-LA" sz="1800" dirty="0">
                <a:solidFill>
                  <a:srgbClr val="080808"/>
                </a:solidFill>
                <a:latin typeface="Calibri" panose="020F0502020204030204" pitchFamily="34" charset="0"/>
                <a:ea typeface="Phetsarath OT" panose="02000500000000000000" pitchFamily="2" charset="0"/>
                <a:cs typeface="Phetsarath OT" panose="02000500000000000000" pitchFamily="2" charset="0"/>
              </a:rPr>
              <a:t>ເພື່ອປັບປຸງໂພຊະນາຂອງຄອບຄົວ ແລະ ເດັກນ້ອຍທີ່ຢູ່ເຂດຫ່າງໄກສອກຫຼີກ ແລະ ບັນດາບ້ານຊົນເຜົ່າໃນເຂດເນີນສູງ ຂອງແຂວງອຸດົມໄຊ ແລະ ຫົວພັນ.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84E958-C762-450B-83D6-063C0B1C4C54}"/>
              </a:ext>
            </a:extLst>
          </p:cNvPr>
          <p:cNvGrpSpPr/>
          <p:nvPr/>
        </p:nvGrpSpPr>
        <p:grpSpPr>
          <a:xfrm>
            <a:off x="7223621" y="886399"/>
            <a:ext cx="4614441" cy="4365505"/>
            <a:chOff x="-2025148" y="-590202"/>
            <a:chExt cx="15816220" cy="9342604"/>
          </a:xfrm>
        </p:grpSpPr>
        <p:pic>
          <p:nvPicPr>
            <p:cNvPr id="10" name="Image 2" descr="location-enuff.jpg">
              <a:extLst>
                <a:ext uri="{FF2B5EF4-FFF2-40B4-BE49-F238E27FC236}">
                  <a16:creationId xmlns:a16="http://schemas.microsoft.com/office/drawing/2014/main" id="{952F3A6F-702C-4308-899A-FDABEE70E09C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7423" y="365134"/>
              <a:ext cx="4060746" cy="4074695"/>
            </a:xfrm>
            <a:prstGeom prst="rect">
              <a:avLst/>
            </a:prstGeom>
          </p:spPr>
        </p:pic>
        <p:sp>
          <p:nvSpPr>
            <p:cNvPr id="11" name="Ellipse 36">
              <a:extLst>
                <a:ext uri="{FF2B5EF4-FFF2-40B4-BE49-F238E27FC236}">
                  <a16:creationId xmlns:a16="http://schemas.microsoft.com/office/drawing/2014/main" id="{B767D4E0-5ED6-40C9-8625-2F7713CA66B9}"/>
                </a:ext>
              </a:extLst>
            </p:cNvPr>
            <p:cNvSpPr/>
            <p:nvPr/>
          </p:nvSpPr>
          <p:spPr>
            <a:xfrm rot="20190780">
              <a:off x="-309403" y="2947193"/>
              <a:ext cx="4799306" cy="3334636"/>
            </a:xfrm>
            <a:prstGeom prst="ellipse">
              <a:avLst/>
            </a:prstGeom>
            <a:solidFill>
              <a:srgbClr val="7030A0">
                <a:alpha val="29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796">
                <a:defRPr/>
              </a:pPr>
              <a:endParaRPr lang="en-GB" sz="1351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Ellipse 24">
              <a:extLst>
                <a:ext uri="{FF2B5EF4-FFF2-40B4-BE49-F238E27FC236}">
                  <a16:creationId xmlns:a16="http://schemas.microsoft.com/office/drawing/2014/main" id="{BBF40B82-5D1A-4CB1-B7A6-DB9811F9190A}"/>
                </a:ext>
              </a:extLst>
            </p:cNvPr>
            <p:cNvSpPr/>
            <p:nvPr/>
          </p:nvSpPr>
          <p:spPr>
            <a:xfrm rot="1143383">
              <a:off x="7415667" y="3140221"/>
              <a:ext cx="4799306" cy="3056768"/>
            </a:xfrm>
            <a:prstGeom prst="ellipse">
              <a:avLst/>
            </a:prstGeom>
            <a:solidFill>
              <a:srgbClr val="FFC000">
                <a:alpha val="2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796">
                <a:defRPr/>
              </a:pPr>
              <a:endParaRPr lang="en-GB" sz="1351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Ellipse 1">
              <a:extLst>
                <a:ext uri="{FF2B5EF4-FFF2-40B4-BE49-F238E27FC236}">
                  <a16:creationId xmlns:a16="http://schemas.microsoft.com/office/drawing/2014/main" id="{C5E1A903-04A2-4EAF-8198-ABD798D7BF31}"/>
                </a:ext>
              </a:extLst>
            </p:cNvPr>
            <p:cNvSpPr/>
            <p:nvPr/>
          </p:nvSpPr>
          <p:spPr>
            <a:xfrm>
              <a:off x="7244151" y="-440256"/>
              <a:ext cx="5432184" cy="3531848"/>
            </a:xfrm>
            <a:prstGeom prst="ellipse">
              <a:avLst/>
            </a:prstGeom>
            <a:solidFill>
              <a:srgbClr val="5B9BD5">
                <a:alpha val="1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796">
                <a:defRPr/>
              </a:pPr>
              <a:endParaRPr lang="en-GB" sz="1351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" name="Ellipse 30">
              <a:extLst>
                <a:ext uri="{FF2B5EF4-FFF2-40B4-BE49-F238E27FC236}">
                  <a16:creationId xmlns:a16="http://schemas.microsoft.com/office/drawing/2014/main" id="{3385502D-49ED-4A14-A128-FF3766F75BB5}"/>
                </a:ext>
              </a:extLst>
            </p:cNvPr>
            <p:cNvSpPr/>
            <p:nvPr/>
          </p:nvSpPr>
          <p:spPr>
            <a:xfrm rot="1143383">
              <a:off x="-558506" y="-590202"/>
              <a:ext cx="4799306" cy="3334636"/>
            </a:xfrm>
            <a:prstGeom prst="ellipse">
              <a:avLst/>
            </a:prstGeom>
            <a:solidFill>
              <a:srgbClr val="A1BA27">
                <a:alpha val="4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796">
                <a:defRPr/>
              </a:pPr>
              <a:endParaRPr lang="en-GB" sz="1351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15" name="Image 9">
              <a:extLst>
                <a:ext uri="{FF2B5EF4-FFF2-40B4-BE49-F238E27FC236}">
                  <a16:creationId xmlns:a16="http://schemas.microsoft.com/office/drawing/2014/main" id="{61BF3690-37DF-41B3-B109-42054D7E1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52" y="253132"/>
              <a:ext cx="2958089" cy="2534653"/>
            </a:xfrm>
            <a:prstGeom prst="rect">
              <a:avLst/>
            </a:prstGeom>
          </p:spPr>
        </p:pic>
        <p:pic>
          <p:nvPicPr>
            <p:cNvPr id="16" name="Image 10">
              <a:extLst>
                <a:ext uri="{FF2B5EF4-FFF2-40B4-BE49-F238E27FC236}">
                  <a16:creationId xmlns:a16="http://schemas.microsoft.com/office/drawing/2014/main" id="{FF329EA6-1739-4EA5-AC2C-79CBBDA4B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426" y="2915830"/>
              <a:ext cx="3557194" cy="3047999"/>
            </a:xfrm>
            <a:prstGeom prst="rect">
              <a:avLst/>
            </a:prstGeom>
            <a:noFill/>
          </p:spPr>
        </p:pic>
        <p:pic>
          <p:nvPicPr>
            <p:cNvPr id="17" name="Image 21">
              <a:extLst>
                <a:ext uri="{FF2B5EF4-FFF2-40B4-BE49-F238E27FC236}">
                  <a16:creationId xmlns:a16="http://schemas.microsoft.com/office/drawing/2014/main" id="{C23159F8-0023-4A84-8903-28DC3930E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7658" y="3184741"/>
              <a:ext cx="3509189" cy="2799748"/>
            </a:xfrm>
            <a:prstGeom prst="rect">
              <a:avLst/>
            </a:prstGeom>
          </p:spPr>
        </p:pic>
        <p:pic>
          <p:nvPicPr>
            <p:cNvPr id="18" name="Image 22">
              <a:extLst>
                <a:ext uri="{FF2B5EF4-FFF2-40B4-BE49-F238E27FC236}">
                  <a16:creationId xmlns:a16="http://schemas.microsoft.com/office/drawing/2014/main" id="{D7ED9B8A-AEB8-4D5D-99A0-634838F6C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3277" y="81992"/>
              <a:ext cx="3724587" cy="2694273"/>
            </a:xfrm>
            <a:prstGeom prst="rect">
              <a:avLst/>
            </a:prstGeom>
          </p:spPr>
        </p:pic>
        <p:sp>
          <p:nvSpPr>
            <p:cNvPr id="19" name="ZoneTexte 31">
              <a:extLst>
                <a:ext uri="{FF2B5EF4-FFF2-40B4-BE49-F238E27FC236}">
                  <a16:creationId xmlns:a16="http://schemas.microsoft.com/office/drawing/2014/main" id="{0DF19AB7-14AD-4A70-BBB2-978B26AAF885}"/>
                </a:ext>
              </a:extLst>
            </p:cNvPr>
            <p:cNvSpPr txBox="1"/>
            <p:nvPr/>
          </p:nvSpPr>
          <p:spPr>
            <a:xfrm>
              <a:off x="-2025148" y="3292443"/>
              <a:ext cx="4183493" cy="125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000" b="1" i="1">
                  <a:latin typeface="Phetsarath OT" panose="02000500000000000000" pitchFamily="2" charset="0"/>
                  <a:cs typeface="Phetsarath OT" panose="02000500000000000000" pitchFamily="2" charset="0"/>
                </a:defRPr>
              </a:lvl1pPr>
            </a:lstStyle>
            <a:p>
              <a:pPr defTabSz="685796">
                <a:defRPr/>
              </a:pPr>
              <a:r>
                <a:rPr lang="lo-LA" sz="1600" kern="0" dirty="0">
                  <a:solidFill>
                    <a:prstClr val="black"/>
                  </a:solidFill>
                </a:rPr>
                <a:t>ເມືອງງາ 10+</a:t>
              </a:r>
              <a:r>
                <a:rPr lang="lo-LA" sz="1600" kern="0" dirty="0">
                  <a:solidFill>
                    <a:srgbClr val="0070C0"/>
                  </a:solidFill>
                </a:rPr>
                <a:t>3</a:t>
              </a:r>
              <a:r>
                <a:rPr lang="lo-LA" sz="1600" kern="0" dirty="0">
                  <a:solidFill>
                    <a:prstClr val="black"/>
                  </a:solidFill>
                </a:rPr>
                <a:t> ບ້ານ</a:t>
              </a:r>
              <a:endParaRPr lang="en-US" sz="1600" kern="0" dirty="0">
                <a:solidFill>
                  <a:prstClr val="black"/>
                </a:solidFill>
              </a:endParaRPr>
            </a:p>
          </p:txBody>
        </p:sp>
        <p:sp>
          <p:nvSpPr>
            <p:cNvPr id="20" name="ZoneTexte 32">
              <a:extLst>
                <a:ext uri="{FF2B5EF4-FFF2-40B4-BE49-F238E27FC236}">
                  <a16:creationId xmlns:a16="http://schemas.microsoft.com/office/drawing/2014/main" id="{B7AE015D-CE69-4E0A-AC2D-43A466ADC37D}"/>
                </a:ext>
              </a:extLst>
            </p:cNvPr>
            <p:cNvSpPr txBox="1"/>
            <p:nvPr/>
          </p:nvSpPr>
          <p:spPr>
            <a:xfrm>
              <a:off x="9329673" y="-517220"/>
              <a:ext cx="4380120" cy="125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796">
                <a:defRPr/>
              </a:pPr>
              <a:r>
                <a:rPr lang="lo-LA" sz="1600" b="1" i="1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ເມືອງຊຽງຄໍ້</a:t>
              </a:r>
              <a:r>
                <a:rPr lang="en-US" sz="1600" b="1" i="1" kern="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lo-LA" sz="1600" b="1" i="1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10+</a:t>
              </a:r>
              <a:r>
                <a:rPr lang="lo-LA" sz="1600" b="1" i="1" kern="0" dirty="0">
                  <a:solidFill>
                    <a:srgbClr val="0070C0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5 </a:t>
              </a:r>
              <a:r>
                <a:rPr lang="lo-LA" sz="1600" b="1" i="1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ບ້ານ</a:t>
              </a:r>
              <a:endParaRPr lang="en-US" sz="1600" b="1" i="1" kern="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  <p:sp>
          <p:nvSpPr>
            <p:cNvPr id="21" name="ZoneTexte 35">
              <a:extLst>
                <a:ext uri="{FF2B5EF4-FFF2-40B4-BE49-F238E27FC236}">
                  <a16:creationId xmlns:a16="http://schemas.microsoft.com/office/drawing/2014/main" id="{6A985FCC-C539-402A-AA40-C0977105296A}"/>
                </a:ext>
              </a:extLst>
            </p:cNvPr>
            <p:cNvSpPr txBox="1"/>
            <p:nvPr/>
          </p:nvSpPr>
          <p:spPr>
            <a:xfrm>
              <a:off x="8953226" y="3366144"/>
              <a:ext cx="4837846" cy="125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2400" b="1" i="1"/>
              </a:lvl1pPr>
            </a:lstStyle>
            <a:p>
              <a:pPr defTabSz="685796">
                <a:defRPr/>
              </a:pPr>
              <a:r>
                <a:rPr lang="lo-LA" sz="1600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ເມືອງວຽງໄຊ 10+</a:t>
              </a:r>
              <a:r>
                <a:rPr lang="lo-LA" sz="1600" kern="0" dirty="0">
                  <a:solidFill>
                    <a:srgbClr val="0070C0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7 </a:t>
              </a:r>
              <a:r>
                <a:rPr lang="lo-LA" sz="1600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ບ້ານ</a:t>
              </a:r>
              <a:endParaRPr lang="en-US" sz="1600" kern="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  <p:cxnSp>
          <p:nvCxnSpPr>
            <p:cNvPr id="22" name="Connecteur droit 43">
              <a:extLst>
                <a:ext uri="{FF2B5EF4-FFF2-40B4-BE49-F238E27FC236}">
                  <a16:creationId xmlns:a16="http://schemas.microsoft.com/office/drawing/2014/main" id="{D8D8CC9E-B274-467F-9604-79C29CC00667}"/>
                </a:ext>
              </a:extLst>
            </p:cNvPr>
            <p:cNvCxnSpPr/>
            <p:nvPr/>
          </p:nvCxnSpPr>
          <p:spPr>
            <a:xfrm flipV="1">
              <a:off x="6910159" y="1065361"/>
              <a:ext cx="1573441" cy="61158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ysDot"/>
              <a:miter lim="800000"/>
            </a:ln>
            <a:effectLst/>
          </p:spPr>
        </p:cxnSp>
        <p:cxnSp>
          <p:nvCxnSpPr>
            <p:cNvPr id="23" name="Connecteur droit 44">
              <a:extLst>
                <a:ext uri="{FF2B5EF4-FFF2-40B4-BE49-F238E27FC236}">
                  <a16:creationId xmlns:a16="http://schemas.microsoft.com/office/drawing/2014/main" id="{88B1B4C6-7AE1-4CD1-8BC0-1F45D493BD0C}"/>
                </a:ext>
              </a:extLst>
            </p:cNvPr>
            <p:cNvCxnSpPr/>
            <p:nvPr/>
          </p:nvCxnSpPr>
          <p:spPr>
            <a:xfrm>
              <a:off x="7353300" y="2397137"/>
              <a:ext cx="1130300" cy="65465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ysDot"/>
              <a:miter lim="800000"/>
            </a:ln>
            <a:effectLst/>
          </p:spPr>
        </p:cxnSp>
        <p:cxnSp>
          <p:nvCxnSpPr>
            <p:cNvPr id="24" name="Connecteur droit 55">
              <a:extLst>
                <a:ext uri="{FF2B5EF4-FFF2-40B4-BE49-F238E27FC236}">
                  <a16:creationId xmlns:a16="http://schemas.microsoft.com/office/drawing/2014/main" id="{BF73455C-A403-4A33-8115-4FA2F9A3485F}"/>
                </a:ext>
              </a:extLst>
            </p:cNvPr>
            <p:cNvCxnSpPr/>
            <p:nvPr/>
          </p:nvCxnSpPr>
          <p:spPr>
            <a:xfrm>
              <a:off x="3042372" y="1274648"/>
              <a:ext cx="879066" cy="41535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ysDot"/>
              <a:miter lim="800000"/>
            </a:ln>
            <a:effectLst/>
          </p:spPr>
        </p:cxnSp>
        <p:cxnSp>
          <p:nvCxnSpPr>
            <p:cNvPr id="25" name="Connecteur droit 58">
              <a:extLst>
                <a:ext uri="{FF2B5EF4-FFF2-40B4-BE49-F238E27FC236}">
                  <a16:creationId xmlns:a16="http://schemas.microsoft.com/office/drawing/2014/main" id="{59B0F4A7-05E7-4966-A2F9-31B3F54BB32D}"/>
                </a:ext>
              </a:extLst>
            </p:cNvPr>
            <p:cNvCxnSpPr/>
            <p:nvPr/>
          </p:nvCxnSpPr>
          <p:spPr>
            <a:xfrm flipV="1">
              <a:off x="3057027" y="2811558"/>
              <a:ext cx="1198403" cy="784548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ysDot"/>
              <a:miter lim="800000"/>
            </a:ln>
            <a:effectLst/>
          </p:spPr>
        </p:cxnSp>
        <p:sp>
          <p:nvSpPr>
            <p:cNvPr id="26" name="ZoneTexte 26">
              <a:extLst>
                <a:ext uri="{FF2B5EF4-FFF2-40B4-BE49-F238E27FC236}">
                  <a16:creationId xmlns:a16="http://schemas.microsoft.com/office/drawing/2014/main" id="{8FFC4255-27E5-49EE-86F3-0132BB8DCBCD}"/>
                </a:ext>
              </a:extLst>
            </p:cNvPr>
            <p:cNvSpPr txBox="1"/>
            <p:nvPr/>
          </p:nvSpPr>
          <p:spPr>
            <a:xfrm>
              <a:off x="2444360" y="7500927"/>
              <a:ext cx="7515892" cy="1251475"/>
            </a:xfrm>
            <a:prstGeom prst="rect">
              <a:avLst/>
            </a:prstGeom>
            <a:solidFill>
              <a:srgbClr val="272C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 b="0">
                  <a:solidFill>
                    <a:schemeClr val="bg1"/>
                  </a:solidFill>
                  <a:latin typeface="Phetsarath OT" panose="02000500000000000000" pitchFamily="2" charset="0"/>
                  <a:cs typeface="Phetsarath OT" panose="02000500000000000000" pitchFamily="2" charset="0"/>
                </a:defRPr>
              </a:lvl1pPr>
            </a:lstStyle>
            <a:p>
              <a:pPr defTabSz="685796">
                <a:defRPr/>
              </a:pPr>
              <a:r>
                <a:rPr lang="lo-LA" sz="1600" kern="0" dirty="0">
                  <a:solidFill>
                    <a:prstClr val="white"/>
                  </a:solidFill>
                </a:rPr>
                <a:t>4</a:t>
              </a:r>
              <a:r>
                <a:rPr lang="en-AU" sz="1600" kern="0" dirty="0">
                  <a:solidFill>
                    <a:prstClr val="white"/>
                  </a:solidFill>
                </a:rPr>
                <a:t>,000</a:t>
              </a:r>
              <a:r>
                <a:rPr lang="lo-LA" sz="1600" kern="0" dirty="0">
                  <a:solidFill>
                    <a:prstClr val="white"/>
                  </a:solidFill>
                </a:rPr>
                <a:t>+</a:t>
              </a:r>
              <a:r>
                <a:rPr lang="lo-LA" sz="1600" b="1" kern="0" dirty="0">
                  <a:solidFill>
                    <a:srgbClr val="ED7D31"/>
                  </a:solidFill>
                </a:rPr>
                <a:t>2,000</a:t>
              </a:r>
              <a:r>
                <a:rPr lang="en-AU" sz="1600" kern="0" dirty="0">
                  <a:solidFill>
                    <a:prstClr val="white"/>
                  </a:solidFill>
                </a:rPr>
                <a:t> </a:t>
              </a:r>
              <a:endParaRPr lang="lo-LA" sz="1600" kern="0" dirty="0">
                <a:solidFill>
                  <a:prstClr val="white"/>
                </a:solidFill>
              </a:endParaRPr>
            </a:p>
            <a:p>
              <a:pPr defTabSz="685796">
                <a:defRPr/>
              </a:pPr>
              <a:r>
                <a:rPr lang="lo-LA" sz="1600" kern="0" dirty="0">
                  <a:solidFill>
                    <a:prstClr val="white"/>
                  </a:solidFill>
                </a:rPr>
                <a:t>ຫັຼງເຮືອນ</a:t>
              </a:r>
              <a:endParaRPr lang="fr-FR" sz="1600" kern="0" dirty="0">
                <a:solidFill>
                  <a:prstClr val="white"/>
                </a:solidFill>
              </a:endParaRPr>
            </a:p>
          </p:txBody>
        </p:sp>
        <p:sp>
          <p:nvSpPr>
            <p:cNvPr id="27" name="ZoneTexte 28">
              <a:extLst>
                <a:ext uri="{FF2B5EF4-FFF2-40B4-BE49-F238E27FC236}">
                  <a16:creationId xmlns:a16="http://schemas.microsoft.com/office/drawing/2014/main" id="{2D710425-FB5B-467D-8EAD-E692976BC03D}"/>
                </a:ext>
              </a:extLst>
            </p:cNvPr>
            <p:cNvSpPr txBox="1"/>
            <p:nvPr/>
          </p:nvSpPr>
          <p:spPr>
            <a:xfrm>
              <a:off x="-1697247" y="-415112"/>
              <a:ext cx="4400547" cy="1251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2400" b="1" i="1"/>
              </a:lvl1pPr>
            </a:lstStyle>
            <a:p>
              <a:pPr defTabSz="685796">
                <a:defRPr/>
              </a:pPr>
              <a:r>
                <a:rPr lang="lo-LA" sz="1600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ເມືອງແບງ 10+</a:t>
              </a:r>
              <a:r>
                <a:rPr lang="lo-LA" sz="1600" kern="0" dirty="0">
                  <a:solidFill>
                    <a:srgbClr val="0070C0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5 </a:t>
              </a:r>
              <a:r>
                <a:rPr lang="lo-LA" sz="1600" kern="0" dirty="0">
                  <a:solidFill>
                    <a:prstClr val="black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ບ້ານ</a:t>
              </a:r>
              <a:endParaRPr lang="en-US" sz="1600" kern="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  <p:sp>
          <p:nvSpPr>
            <p:cNvPr id="28" name="ZoneTexte 25">
              <a:extLst>
                <a:ext uri="{FF2B5EF4-FFF2-40B4-BE49-F238E27FC236}">
                  <a16:creationId xmlns:a16="http://schemas.microsoft.com/office/drawing/2014/main" id="{7080FB72-72CC-4060-A7B9-9E6D58BFC512}"/>
                </a:ext>
              </a:extLst>
            </p:cNvPr>
            <p:cNvSpPr txBox="1"/>
            <p:nvPr/>
          </p:nvSpPr>
          <p:spPr>
            <a:xfrm>
              <a:off x="4255427" y="5643565"/>
              <a:ext cx="4060744" cy="790406"/>
            </a:xfrm>
            <a:prstGeom prst="rect">
              <a:avLst/>
            </a:prstGeom>
            <a:solidFill>
              <a:srgbClr val="272C76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 b="0">
                  <a:solidFill>
                    <a:schemeClr val="bg1"/>
                  </a:solidFill>
                  <a:latin typeface="Phetsarath OT" panose="02000500000000000000" pitchFamily="2" charset="0"/>
                  <a:cs typeface="Phetsarath OT" panose="02000500000000000000" pitchFamily="2" charset="0"/>
                </a:defRPr>
              </a:lvl1pPr>
            </a:lstStyle>
            <a:p>
              <a:pPr defTabSz="685796">
                <a:defRPr/>
              </a:pPr>
              <a:r>
                <a:rPr lang="fr-FR" sz="1800" kern="0" dirty="0">
                  <a:solidFill>
                    <a:prstClr val="white"/>
                  </a:solidFill>
                </a:rPr>
                <a:t>2 </a:t>
              </a:r>
              <a:r>
                <a:rPr lang="lo-LA" sz="1800" kern="0" dirty="0">
                  <a:solidFill>
                    <a:prstClr val="white"/>
                  </a:solidFill>
                </a:rPr>
                <a:t>ແຂວງ</a:t>
              </a:r>
              <a:endParaRPr lang="fr-FR" sz="1800" kern="0" dirty="0">
                <a:solidFill>
                  <a:prstClr val="white"/>
                </a:solidFill>
              </a:endParaRPr>
            </a:p>
          </p:txBody>
        </p:sp>
        <p:sp>
          <p:nvSpPr>
            <p:cNvPr id="29" name="ZoneTexte 27">
              <a:extLst>
                <a:ext uri="{FF2B5EF4-FFF2-40B4-BE49-F238E27FC236}">
                  <a16:creationId xmlns:a16="http://schemas.microsoft.com/office/drawing/2014/main" id="{872C6864-9F30-4F2D-B105-56F5F454E99E}"/>
                </a:ext>
              </a:extLst>
            </p:cNvPr>
            <p:cNvSpPr txBox="1"/>
            <p:nvPr/>
          </p:nvSpPr>
          <p:spPr>
            <a:xfrm>
              <a:off x="4255427" y="6602273"/>
              <a:ext cx="4060744" cy="790406"/>
            </a:xfrm>
            <a:prstGeom prst="rect">
              <a:avLst/>
            </a:prstGeom>
            <a:solidFill>
              <a:srgbClr val="272C76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400" b="1">
                  <a:solidFill>
                    <a:schemeClr val="bg1"/>
                  </a:solidFill>
                </a:defRPr>
              </a:lvl1pPr>
            </a:lstStyle>
            <a:p>
              <a:pPr defTabSz="685796">
                <a:defRPr/>
              </a:pPr>
              <a:r>
                <a:rPr lang="fr-FR" sz="1800" b="0" kern="0" dirty="0">
                  <a:solidFill>
                    <a:prstClr val="white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4 </a:t>
              </a:r>
              <a:r>
                <a:rPr lang="lo-LA" sz="1800" b="0" kern="0" dirty="0">
                  <a:solidFill>
                    <a:prstClr val="white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ເມືອງ</a:t>
              </a:r>
              <a:endParaRPr lang="fr-FR" sz="1800" b="0" kern="0" dirty="0">
                <a:solidFill>
                  <a:prstClr val="white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9F946C5-4B6A-475C-B081-E2EBEBDCD138}"/>
              </a:ext>
            </a:extLst>
          </p:cNvPr>
          <p:cNvSpPr/>
          <p:nvPr/>
        </p:nvSpPr>
        <p:spPr>
          <a:xfrm>
            <a:off x="1524000" y="4701361"/>
            <a:ext cx="6753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2" lvl="1" indent="-257174" defTabSz="685796">
              <a:buFont typeface="Wingdings" panose="05000000000000000000" pitchFamily="2" charset="2"/>
              <a:buChar char="Ø"/>
            </a:pPr>
            <a:r>
              <a:rPr lang="lo-LA" b="1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ຜູ້ໄດ້ຮັບຜົນປະໂຫຍດ:</a:t>
            </a:r>
            <a:r>
              <a:rPr lang="en-US" b="1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	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1: 4,000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ຄົວເຮືອນ</a:t>
            </a:r>
            <a:r>
              <a:rPr lang="en-GB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endParaRPr lang="en-US" dirty="0">
              <a:solidFill>
                <a:prstClr val="black"/>
              </a:solidFill>
              <a:latin typeface="Phetsarath OT" panose="02000500000000000001" pitchFamily="2" charset="2"/>
              <a:cs typeface="Phetsarath OT" panose="02000500000000000001" pitchFamily="2" charset="2"/>
            </a:endParaRPr>
          </a:p>
          <a:p>
            <a:pPr marL="171449" lvl="1" defTabSz="685796"/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				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2: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6,000 ຄົວເຮືອນ.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171449" lvl="1" defTabSz="685796"/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				</a:t>
            </a:r>
            <a:endParaRPr lang="en-US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595207-B717-4C03-8C2A-8D3DF51F038E}"/>
              </a:ext>
            </a:extLst>
          </p:cNvPr>
          <p:cNvSpPr/>
          <p:nvPr/>
        </p:nvSpPr>
        <p:spPr>
          <a:xfrm>
            <a:off x="1471594" y="5139886"/>
            <a:ext cx="62854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2" lvl="1" indent="-257174" defTabSz="685796">
              <a:buFont typeface="Wingdings" panose="05000000000000000000" pitchFamily="2" charset="2"/>
              <a:buChar char="Ø"/>
            </a:pPr>
            <a:r>
              <a:rPr lang="lo-LA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ຄູ່ຮ່ວມງານ: </a:t>
            </a:r>
            <a:endParaRPr lang="en-GB" b="1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1071556" lvl="3" indent="-214312" defTabSz="685796">
              <a:buFont typeface="Arial" panose="020B0604020202020204" pitchFamily="34" charset="0"/>
              <a:buChar char="•"/>
            </a:pP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ສູນໂພຊະນາການ ແຫ່ງຊາດ</a:t>
            </a:r>
            <a:endParaRPr lang="en-GB" dirty="0">
              <a:solidFill>
                <a:prstClr val="black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1071556" lvl="3" indent="-214312" defTabSz="685796">
              <a:buFont typeface="Arial" panose="020B0604020202020204" pitchFamily="34" charset="0"/>
              <a:buChar char="•"/>
            </a:pP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ພະແນກສາທາແຂວງ</a:t>
            </a:r>
            <a:r>
              <a:rPr lang="en-AU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ກະສິກໍາແຂວງ</a:t>
            </a:r>
            <a:r>
              <a:rPr lang="en-AU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ສຶກສາແຂວງ, ແມ່ຍີງແຂວງ</a:t>
            </a:r>
          </a:p>
          <a:p>
            <a:pPr marL="1071556" lvl="3" indent="-214312" defTabSz="685796">
              <a:buFont typeface="Arial" panose="020B0604020202020204" pitchFamily="34" charset="0"/>
              <a:buChar char="•"/>
            </a:pP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ຫ້ອງການສາທາເມືອງ</a:t>
            </a:r>
            <a:r>
              <a:rPr lang="en-AU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ກະສິກໍາເມືອງ, ສຶກສາເມືອງ, ແມ່ຍິງເມືອງ</a:t>
            </a:r>
          </a:p>
          <a:p>
            <a:pPr marL="1071556" lvl="3" indent="-214312" defTabSz="685796">
              <a:buFont typeface="Arial" panose="020B0604020202020204" pitchFamily="34" charset="0"/>
              <a:buChar char="•"/>
            </a:pP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ສູນພັດທະນາຊົນນະບົດ (</a:t>
            </a:r>
            <a:r>
              <a:rPr lang="en-US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RDA</a:t>
            </a:r>
            <a: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)</a:t>
            </a:r>
            <a:r>
              <a:rPr lang="en-US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.</a:t>
            </a:r>
            <a:endParaRPr lang="lo-LA" dirty="0">
              <a:solidFill>
                <a:prstClr val="black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BE5804-2573-4FC1-A787-704D74E44315}"/>
              </a:ext>
            </a:extLst>
          </p:cNvPr>
          <p:cNvSpPr/>
          <p:nvPr/>
        </p:nvSpPr>
        <p:spPr>
          <a:xfrm>
            <a:off x="1520805" y="3808771"/>
            <a:ext cx="46891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8622" lvl="1" indent="-257174" defTabSz="685796">
              <a:buFont typeface="Wingdings" panose="05000000000000000000" pitchFamily="2" charset="2"/>
              <a:buChar char="Ø"/>
            </a:pPr>
            <a:r>
              <a:rPr lang="lo-LA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ບ້ານເປົ້າໝາຍໃນ 4 ເມືອງ</a:t>
            </a:r>
            <a:r>
              <a:rPr lang="en-US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40 ບ້ານ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endParaRPr lang="en-US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171449" lvl="1" defTabSz="685796"/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				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60 ບ້ານ)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6C9421D-D707-4EAD-9A9F-FF034FA97C0E}"/>
              </a:ext>
            </a:extLst>
          </p:cNvPr>
          <p:cNvSpPr/>
          <p:nvPr/>
        </p:nvSpPr>
        <p:spPr>
          <a:xfrm>
            <a:off x="1486782" y="3115537"/>
            <a:ext cx="5052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8622" lvl="1" indent="-257174" defTabSz="685796">
              <a:buFont typeface="Wingdings" panose="05000000000000000000" pitchFamily="2" charset="2"/>
              <a:buChar char="Ø"/>
            </a:pPr>
            <a:r>
              <a:rPr lang="lo-LA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ໄລຍະເວລາປະຕິບັັັດ</a:t>
            </a:r>
            <a:r>
              <a:rPr lang="en-US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ໄລຍະທີ1</a:t>
            </a:r>
            <a:r>
              <a:rPr lang="en-GB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ປີ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ໄລຍະທີ2</a:t>
            </a:r>
            <a:r>
              <a:rPr lang="en-US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ປີ)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6FFA32-B6B8-44C6-BD28-6CC57D3343FF}"/>
              </a:ext>
            </a:extLst>
          </p:cNvPr>
          <p:cNvSpPr/>
          <p:nvPr/>
        </p:nvSpPr>
        <p:spPr>
          <a:xfrm>
            <a:off x="1520805" y="2091793"/>
            <a:ext cx="5497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2" lvl="1" indent="-257174" defTabSz="685796">
              <a:buFont typeface="Wingdings" panose="05000000000000000000" pitchFamily="2" charset="2"/>
              <a:buChar char="Ø"/>
            </a:pPr>
            <a:r>
              <a:rPr lang="lo-LA" b="1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ສະໜັບສະໜູນທຶນໂດຍ: </a:t>
            </a:r>
          </a:p>
          <a:p>
            <a:pPr marL="171449" lvl="1" defTabSz="685796"/>
            <a:r>
              <a:rPr lang="lo-LA" dirty="0">
                <a:solidFill>
                  <a:prstClr val="black"/>
                </a:solidFill>
                <a:latin typeface="Phetsarath OT" panose="02000500000000000001" pitchFamily="2" charset="2"/>
                <a:ea typeface="Calibri" panose="020F0502020204030204" pitchFamily="34" charset="0"/>
                <a:cs typeface="Phetsarath OT" panose="02000500000000000001" pitchFamily="2" charset="2"/>
              </a:rPr>
              <a:t>    </a:t>
            </a:r>
            <a:r>
              <a:rPr lang="lo-LA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Phetsarath OT" panose="02000500000000000000" pitchFamily="2" charset="0"/>
              </a:rPr>
              <a:t>ອົງການເພື່ອພັດທະນາ ແລະ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Phetsarath OT" panose="02000500000000000000" pitchFamily="2" charset="0"/>
              </a:rPr>
              <a:t> </a:t>
            </a:r>
            <a:r>
              <a:rPr lang="lo-LA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Phetsarath OT" panose="02000500000000000000" pitchFamily="2" charset="0"/>
              </a:rPr>
              <a:t>ການຮ່ວມມືປະເທດສະວິດເຊີແລນ  </a:t>
            </a:r>
          </a:p>
          <a:p>
            <a:pPr marL="171449" lvl="1" defTabSz="685796"/>
            <a:r>
              <a:rPr lang="lo-LA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Phetsarath OT" panose="02000500000000000000" pitchFamily="2" charset="0"/>
              </a:rPr>
              <a:t>    (</a:t>
            </a:r>
            <a:r>
              <a:rPr lang="en-GB" dirty="0">
                <a:solidFill>
                  <a:prstClr val="black"/>
                </a:solidFill>
                <a:latin typeface="Phetsarath OT" panose="02000500000000000000" pitchFamily="2" charset="0"/>
                <a:ea typeface="Calibri" panose="020F0502020204030204" pitchFamily="34" charset="0"/>
              </a:rPr>
              <a:t>SDC</a:t>
            </a:r>
            <a:r>
              <a:rPr lang="lo-LA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Phetsarath OT" panose="02000500000000000000" pitchFamily="2" charset="0"/>
              </a:rPr>
              <a:t>) ປະຈໍາ ສປປ ລາວ.</a:t>
            </a:r>
          </a:p>
        </p:txBody>
      </p:sp>
    </p:spTree>
    <p:extLst>
      <p:ext uri="{BB962C8B-B14F-4D97-AF65-F5344CB8AC3E}">
        <p14:creationId xmlns:p14="http://schemas.microsoft.com/office/powerpoint/2010/main" val="344219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623F327-3565-48A7-593A-4090070587BE}"/>
              </a:ext>
            </a:extLst>
          </p:cNvPr>
          <p:cNvSpPr txBox="1">
            <a:spLocks/>
          </p:cNvSpPr>
          <p:nvPr/>
        </p:nvSpPr>
        <p:spPr>
          <a:xfrm>
            <a:off x="145774" y="271563"/>
            <a:ext cx="11900452" cy="2100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4700" b="1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ຈຸດປະສົງຫັຼກຂອງໂຄງການ</a:t>
            </a:r>
            <a:r>
              <a:rPr lang="en-US" sz="4700" b="1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ENUFF</a:t>
            </a:r>
            <a:r>
              <a:rPr lang="lo-LA" sz="4700" b="1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endParaRPr lang="en-US" sz="4700" b="1" dirty="0">
              <a:solidFill>
                <a:srgbClr val="00206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endParaRPr lang="lo-LA" sz="2500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lo-LA" sz="37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ເພື່ອປັບປຸງສະພາບໂພຊະນາການຂອງຄອບຄົວ ແລະ ເດັກນ້ອຍ </a:t>
            </a:r>
          </a:p>
          <a:p>
            <a:pPr algn="ctr"/>
            <a:endParaRPr lang="lo-LA" sz="4700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5D59D9-7F2A-CB39-C1D9-7D534C3A258C}"/>
              </a:ext>
            </a:extLst>
          </p:cNvPr>
          <p:cNvSpPr txBox="1">
            <a:spLocks/>
          </p:cNvSpPr>
          <p:nvPr/>
        </p:nvSpPr>
        <p:spPr>
          <a:xfrm>
            <a:off x="262010" y="2885631"/>
            <a:ext cx="11784216" cy="30679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0" lang="lo-LA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ໂດຍຜ່ານກິດຈະກໍາ ດັ່ງນີ້: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lo-LA" sz="3300" dirty="0">
              <a:solidFill>
                <a:schemeClr val="tx2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r>
              <a:rPr lang="lo-LA" sz="3300" dirty="0">
                <a:solidFill>
                  <a:schemeClr val="tx2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ປັບປຸງການລ້ຽງດູ, ການໃຫ້ອາຫານເດັກອອ່ນ ແລະເດັກນ້ອຍ,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lo-LA" sz="3300" dirty="0">
              <a:solidFill>
                <a:schemeClr val="tx2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r>
              <a:rPr lang="lo-LA" sz="3300" dirty="0">
                <a:solidFill>
                  <a:srgbClr val="0070C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ປັບປຸງການປະຕິບັດທີ່ດີດ້ານນໍ້າ, ສຸຂາພິບານ ແລະ ອະນາໄມ.</a:t>
            </a:r>
          </a:p>
          <a:p>
            <a:endParaRPr lang="lo-LA" sz="3300" dirty="0">
              <a:solidFill>
                <a:schemeClr val="tx2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lo-LA" sz="33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ສົ່ງເສີມການຜະລິດກະສິກໍາ ເພື່ອໂພຊະນາການ</a:t>
            </a:r>
            <a:r>
              <a:rPr lang="en-GB" sz="3300" dirty="0">
                <a:solidFill>
                  <a:schemeClr val="tx2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.</a:t>
            </a:r>
            <a:endParaRPr kumimoji="0" lang="lo-LA" sz="33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  <a:p>
            <a:endParaRPr lang="en-US" sz="3300" dirty="0">
              <a:solidFill>
                <a:schemeClr val="tx2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75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F20AB26-B148-909E-E668-AC2BC63E944F}"/>
              </a:ext>
            </a:extLst>
          </p:cNvPr>
          <p:cNvSpPr/>
          <p:nvPr/>
        </p:nvSpPr>
        <p:spPr>
          <a:xfrm>
            <a:off x="9096540" y="1324440"/>
            <a:ext cx="2590800" cy="1290320"/>
          </a:xfrm>
          <a:prstGeom prst="ellipse">
            <a:avLst/>
          </a:prstGeom>
          <a:solidFill>
            <a:srgbClr val="FFE6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AF6621-6A41-D6E0-777D-269AC0C289A7}"/>
              </a:ext>
            </a:extLst>
          </p:cNvPr>
          <p:cNvSpPr/>
          <p:nvPr/>
        </p:nvSpPr>
        <p:spPr>
          <a:xfrm rot="20667556">
            <a:off x="15238" y="4123787"/>
            <a:ext cx="3017520" cy="2446505"/>
          </a:xfrm>
          <a:prstGeom prst="ellipse">
            <a:avLst/>
          </a:prstGeom>
          <a:solidFill>
            <a:srgbClr val="FFE6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A9273E-B71E-F205-7A39-CB35D94F4D52}"/>
              </a:ext>
            </a:extLst>
          </p:cNvPr>
          <p:cNvSpPr/>
          <p:nvPr/>
        </p:nvSpPr>
        <p:spPr>
          <a:xfrm>
            <a:off x="0" y="2235200"/>
            <a:ext cx="12192000" cy="2275840"/>
          </a:xfrm>
          <a:prstGeom prst="rect">
            <a:avLst/>
          </a:prstGeom>
          <a:solidFill>
            <a:srgbClr val="008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E533A-1AA9-8AC2-28B2-2877BFE42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 anchorCtr="0">
            <a:normAutofit/>
          </a:bodyPr>
          <a:lstStyle/>
          <a:p>
            <a:r>
              <a:rPr lang="lo-L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ກິດຈະກຳນໍ້າ ແລະ ສຸຂານາໄມ </a:t>
            </a:r>
            <a:br>
              <a:rPr lang="lo-LA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708E5EB6-C2B7-1C87-4ACB-F133522D2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2" y="185760"/>
            <a:ext cx="2607095" cy="121344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571E0327-3DFB-BE44-8B01-BBF9A7AE3F08}"/>
              </a:ext>
            </a:extLst>
          </p:cNvPr>
          <p:cNvSpPr/>
          <p:nvPr/>
        </p:nvSpPr>
        <p:spPr>
          <a:xfrm>
            <a:off x="9919500" y="883920"/>
            <a:ext cx="1876260" cy="725000"/>
          </a:xfrm>
          <a:prstGeom prst="ellipse">
            <a:avLst/>
          </a:prstGeom>
          <a:solidFill>
            <a:srgbClr val="FFE6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F2030F9-56CD-02FB-3F9A-9300D9B57D62}"/>
              </a:ext>
            </a:extLst>
          </p:cNvPr>
          <p:cNvSpPr/>
          <p:nvPr/>
        </p:nvSpPr>
        <p:spPr>
          <a:xfrm rot="20667556">
            <a:off x="1933625" y="5013109"/>
            <a:ext cx="2106154" cy="1664987"/>
          </a:xfrm>
          <a:prstGeom prst="ellipse">
            <a:avLst/>
          </a:prstGeom>
          <a:solidFill>
            <a:srgbClr val="FFE69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55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6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16DB90-785E-7077-5A88-B838158A4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04" y="253999"/>
            <a:ext cx="3256586" cy="3864430"/>
          </a:xfrm>
          <a:prstGeom prst="rect">
            <a:avLst/>
          </a:prstGeom>
          <a:solidFill>
            <a:srgbClr val="204498"/>
          </a:solidFill>
        </p:spPr>
        <p:txBody>
          <a:bodyPr>
            <a:normAutofit/>
          </a:bodyPr>
          <a:lstStyle/>
          <a:p>
            <a:pPr algn="ctr" defTabSz="777240"/>
            <a:r>
              <a:rPr lang="en-US" sz="5100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Water</a:t>
            </a:r>
            <a:br>
              <a:rPr lang="en-US" sz="5100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en-US" sz="5100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supply</a:t>
            </a:r>
            <a:br>
              <a:rPr lang="en-US" sz="3740" b="1" kern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740" b="1" kern="1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9DAA6-9597-D018-DE12-A7F05E0D8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0603" y="4691276"/>
            <a:ext cx="4147629" cy="1136890"/>
          </a:xfrm>
        </p:spPr>
        <p:txBody>
          <a:bodyPr>
            <a:normAutofit fontScale="92500" lnSpcReduction="10000"/>
          </a:bodyPr>
          <a:lstStyle/>
          <a:p>
            <a:pPr defTabSz="777240">
              <a:spcBef>
                <a:spcPts val="850"/>
              </a:spcBef>
            </a:pPr>
            <a:r>
              <a:rPr lang="en-GB" sz="17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workshop of Capacity Learning Exchange for 9 LCSOs in The Lao</a:t>
            </a:r>
          </a:p>
          <a:p>
            <a:pPr defTabSz="777240">
              <a:spcBef>
                <a:spcPts val="850"/>
              </a:spcBef>
            </a:pPr>
            <a:r>
              <a:rPr lang="en-GB" sz="17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 Women Union training centre </a:t>
            </a:r>
          </a:p>
          <a:p>
            <a:pPr defTabSz="777240">
              <a:spcBef>
                <a:spcPts val="850"/>
              </a:spcBef>
            </a:pPr>
            <a:r>
              <a:rPr lang="en-GB" sz="17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29-30 November 2023.</a:t>
            </a:r>
            <a:endParaRPr lang="en-US" sz="1700" dirty="0"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39ED27-100E-C9AA-D742-0EC0CEDF8D2A}"/>
              </a:ext>
            </a:extLst>
          </p:cNvPr>
          <p:cNvSpPr txBox="1"/>
          <p:nvPr/>
        </p:nvSpPr>
        <p:spPr>
          <a:xfrm>
            <a:off x="6778700" y="5398054"/>
            <a:ext cx="239168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77240">
              <a:spcAft>
                <a:spcPts val="600"/>
              </a:spcAft>
            </a:pPr>
            <a:r>
              <a:rPr lang="lo-LA" sz="153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endParaRPr lang="en-US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C60148A0-7AA4-437B-6D58-C920C9F34F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383" y="253999"/>
            <a:ext cx="3465867" cy="15281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BF3EDE-A18C-F39A-F412-D048B0FDDC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750" y="1970111"/>
            <a:ext cx="5645814" cy="38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5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6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18F4F8-2FD0-D71C-0B68-D9D41C9D800A}"/>
              </a:ext>
            </a:extLst>
          </p:cNvPr>
          <p:cNvSpPr txBox="1"/>
          <p:nvPr/>
        </p:nvSpPr>
        <p:spPr>
          <a:xfrm>
            <a:off x="319175" y="850641"/>
            <a:ext cx="5193729" cy="283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ສ້າງບ້ານເປົ້າໝາຍ 60 ບ້ານ </a:t>
            </a:r>
            <a:r>
              <a:rPr lang="lo-LA" sz="2000" dirty="0">
                <a:solidFill>
                  <a:srgbClr val="00B0F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ໃຫ້ເປັນບ້ານຢຸດຕິການຖ່າຍຊະຊາຍ ມີການດຳລົງຊີວິດທີ່ດີ ມີສຸຂະພາບແຂງແຮງ ມີຄວາມສຸກ.</a:t>
            </a: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o-LA" sz="20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ຜົນໄດ້ຮັບ </a:t>
            </a: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o-LA" sz="2000" dirty="0">
                <a:solidFill>
                  <a:srgbClr val="00B0F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ສຳເລັດການເປີດບ້ານ ຢຸດຕິການຖ່າຍຊະຊາຍແລ້ວ 54 ບ້ານ  ຍັງບໍ່ສໍາເລັດ 6 ບ້ານ</a:t>
            </a:r>
          </a:p>
          <a:p>
            <a:endParaRPr lang="en-US" sz="2000" dirty="0">
              <a:ea typeface="Verdana" panose="020B060403050404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n-US" sz="2000" dirty="0">
              <a:ea typeface="Verdana" panose="020B0604030504040204" pitchFamily="34" charset="0"/>
            </a:endParaRPr>
          </a:p>
        </p:txBody>
      </p:sp>
      <p:pic>
        <p:nvPicPr>
          <p:cNvPr id="3" name="Picture 2" descr="A diagram with numbers and text&#10;&#10;Description automatically generated">
            <a:extLst>
              <a:ext uri="{FF2B5EF4-FFF2-40B4-BE49-F238E27FC236}">
                <a16:creationId xmlns:a16="http://schemas.microsoft.com/office/drawing/2014/main" id="{BB7376C7-0390-2CEC-E713-27213D401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655" y="799390"/>
            <a:ext cx="5877745" cy="506800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5454ABC-219D-4AE3-36CC-5914D6EE18B9}"/>
              </a:ext>
            </a:extLst>
          </p:cNvPr>
          <p:cNvSpPr/>
          <p:nvPr/>
        </p:nvSpPr>
        <p:spPr>
          <a:xfrm>
            <a:off x="0" y="107877"/>
            <a:ext cx="12192000" cy="526414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en-GB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WASH in the village (CLTS)</a:t>
            </a:r>
            <a:endParaRPr lang="en-US" sz="2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57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7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3EACC6C-CA20-D83D-7830-1FD09C01E9BC}"/>
              </a:ext>
            </a:extLst>
          </p:cNvPr>
          <p:cNvSpPr/>
          <p:nvPr/>
        </p:nvSpPr>
        <p:spPr>
          <a:xfrm>
            <a:off x="0" y="107877"/>
            <a:ext cx="12192000" cy="526414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en-GB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WASH in the school (W)</a:t>
            </a:r>
            <a:endParaRPr lang="en-US" sz="28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D856A8-396C-0284-AB34-60ACDE757D8F}"/>
              </a:ext>
            </a:extLst>
          </p:cNvPr>
          <p:cNvSpPr/>
          <p:nvPr/>
        </p:nvSpPr>
        <p:spPr bwMode="auto">
          <a:xfrm>
            <a:off x="238642" y="897641"/>
            <a:ext cx="3261813" cy="51130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ກິດຈະກຳກະຕຸ້ນສຸຂານາໄມຮ່ວມກັບນັກຮຽນ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D5BE82-AFB2-78B2-9CE3-2CA55F495E38}"/>
              </a:ext>
            </a:extLst>
          </p:cNvPr>
          <p:cNvSpPr/>
          <p:nvPr/>
        </p:nvSpPr>
        <p:spPr bwMode="auto">
          <a:xfrm>
            <a:off x="941661" y="1466692"/>
            <a:ext cx="3360206" cy="6345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ວາງແຜນປັບປຸງຮ່ວມກັບໂຮງຮຽນ ແລະ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</a:t>
            </a:r>
            <a:r>
              <a:rPr lang="lo-LA" sz="14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ໍາ</a:t>
            </a:r>
            <a:r>
              <a:rPr kumimoji="0" lang="lo-L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ນາດການປົກຄອງບ້ານ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A0CEDE-13F4-7383-FCE4-1511FEE7116F}"/>
              </a:ext>
            </a:extLst>
          </p:cNvPr>
          <p:cNvSpPr/>
          <p:nvPr/>
        </p:nvSpPr>
        <p:spPr bwMode="auto">
          <a:xfrm>
            <a:off x="1553838" y="2147890"/>
            <a:ext cx="1827295" cy="3807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16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ຂຸດຂຸມເພື່ອຍກຂີ້ຫຍື້ອ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776295-A3B6-9412-5D3C-FDD96E23EF75}"/>
              </a:ext>
            </a:extLst>
          </p:cNvPr>
          <p:cNvSpPr/>
          <p:nvPr/>
        </p:nvSpPr>
        <p:spPr bwMode="auto">
          <a:xfrm>
            <a:off x="238642" y="2618868"/>
            <a:ext cx="1630906" cy="44726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16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ຕິດຕັ້ງອ່າງລ້າງມື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57CF6E-BDBB-2CA4-4E5A-7C6AA2131059}"/>
              </a:ext>
            </a:extLst>
          </p:cNvPr>
          <p:cNvSpPr/>
          <p:nvPr/>
        </p:nvSpPr>
        <p:spPr bwMode="auto">
          <a:xfrm>
            <a:off x="713460" y="3514946"/>
            <a:ext cx="1680756" cy="44726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16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ທາສີ ແລະ ແຕ້ມຮູບ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757080-92CE-90AD-0602-333FB91664D6}"/>
              </a:ext>
            </a:extLst>
          </p:cNvPr>
          <p:cNvSpPr/>
          <p:nvPr/>
        </p:nvSpPr>
        <p:spPr bwMode="auto">
          <a:xfrm>
            <a:off x="1911293" y="2962257"/>
            <a:ext cx="1639011" cy="44726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ແຍກຫ້ອງນ້ຳຍິງຊາຍ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940500-FDC8-D181-DF91-4D3240E74D6F}"/>
              </a:ext>
            </a:extLst>
          </p:cNvPr>
          <p:cNvSpPr/>
          <p:nvPr/>
        </p:nvSpPr>
        <p:spPr bwMode="auto">
          <a:xfrm>
            <a:off x="238642" y="4157412"/>
            <a:ext cx="3588026" cy="47679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ນຳພາອາສາສະມັກ ແລະ ນັກຮຽນທວນຄືນກິດຈະກຳ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82CF90-020C-9205-34B8-A65A49EB40EB}"/>
              </a:ext>
            </a:extLst>
          </p:cNvPr>
          <p:cNvSpPr/>
          <p:nvPr/>
        </p:nvSpPr>
        <p:spPr bwMode="auto">
          <a:xfrm>
            <a:off x="343925" y="4902361"/>
            <a:ext cx="1827295" cy="3807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16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ຂຸດຂຸມເພື່ອແຍກຂີ້ເຫຍື້ອ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2ECA7C-4780-94E1-13EC-7A1BF482FF73}"/>
              </a:ext>
            </a:extLst>
          </p:cNvPr>
          <p:cNvSpPr/>
          <p:nvPr/>
        </p:nvSpPr>
        <p:spPr bwMode="auto">
          <a:xfrm>
            <a:off x="2398802" y="4823650"/>
            <a:ext cx="2203306" cy="85430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o-L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 ແລະ ແນະນຳກິດຈະກຳ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lo-LA" sz="1600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ໃຫ້ອາສາສະມັກ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15267B-E8BA-0FBF-BA92-507A448E7233}"/>
              </a:ext>
            </a:extLst>
          </p:cNvPr>
          <p:cNvSpPr txBox="1"/>
          <p:nvPr/>
        </p:nvSpPr>
        <p:spPr>
          <a:xfrm>
            <a:off x="5512622" y="1824724"/>
            <a:ext cx="659649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ບັນລຸໃນລະດັບ 1 ດາວ: ເມືອງງາ 3 ຮຮ, ເມືອງແບງ 7 ຮຮ , ເມືອງຊຽງຄໍ້ 3 ຮຮ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r>
              <a:rPr lang="lo-LA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ເມືອງວຽງໄຊ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 </a:t>
            </a:r>
            <a:r>
              <a:rPr lang="lo-LA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ຮຮ </a:t>
            </a:r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031B052-2C6A-20F4-D94C-CC391B3A6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595" y="166220"/>
            <a:ext cx="2356947" cy="17638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F9A993F-6F05-B736-6643-D707A977FD20}"/>
              </a:ext>
            </a:extLst>
          </p:cNvPr>
          <p:cNvSpPr txBox="1"/>
          <p:nvPr/>
        </p:nvSpPr>
        <p:spPr>
          <a:xfrm>
            <a:off x="5683674" y="2675184"/>
            <a:ext cx="5898726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accent1">
                    <a:lumMod val="60000"/>
                    <a:lumOff val="4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ລະດັບ 2 ດາວ: ເມືອງງາ 3 ຮຮ,ເມືອງແບງ 5 ຮຮ ເມືອງຊຽງຄໍ້ 5 ຮຮ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6CFA030-DD81-FC44-DE5A-8E7B524F3A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54" t="10512" r="20615" b="11624"/>
          <a:stretch/>
        </p:blipFill>
        <p:spPr>
          <a:xfrm>
            <a:off x="8314765" y="3374715"/>
            <a:ext cx="3267635" cy="243566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46EF27B-37A3-EC5B-CEA6-A7A71C1FEB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77" t="17960" r="39423" b="11624"/>
          <a:stretch/>
        </p:blipFill>
        <p:spPr>
          <a:xfrm>
            <a:off x="5922472" y="3382014"/>
            <a:ext cx="2225224" cy="248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6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8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3EACC6C-CA20-D83D-7830-1FD09C01E9BC}"/>
              </a:ext>
            </a:extLst>
          </p:cNvPr>
          <p:cNvSpPr/>
          <p:nvPr/>
        </p:nvSpPr>
        <p:spPr>
          <a:xfrm>
            <a:off x="165942" y="120539"/>
            <a:ext cx="10693360" cy="526414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800" b="1" dirty="0">
                <a:solidFill>
                  <a:schemeClr val="accent1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ການບູລະນະລະບົບນ້ຳ</a:t>
            </a:r>
            <a:r>
              <a:rPr lang="en-US" sz="2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Water system rehabilitation</a:t>
            </a:r>
            <a:endParaRPr lang="en-US" sz="2800" b="1" dirty="0">
              <a:solidFill>
                <a:srgbClr val="0070C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5903F8-FED1-408E-64DF-6CE2DB1138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880" y="977152"/>
            <a:ext cx="4460520" cy="2399843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/>
        </p:spPr>
      </p:pic>
      <p:pic>
        <p:nvPicPr>
          <p:cNvPr id="8" name="Picture 7" descr="A group of men working on a project&#10;&#10;Description automatically generated">
            <a:extLst>
              <a:ext uri="{FF2B5EF4-FFF2-40B4-BE49-F238E27FC236}">
                <a16:creationId xmlns:a16="http://schemas.microsoft.com/office/drawing/2014/main" id="{572A3AA0-B211-A99C-D9F7-6A81179DA9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880" y="3429000"/>
            <a:ext cx="4460520" cy="2681837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/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E058BA8A-0EB5-52E9-BFDB-D0AE5D802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205029"/>
              </p:ext>
            </p:extLst>
          </p:nvPr>
        </p:nvGraphicFramePr>
        <p:xfrm>
          <a:off x="371060" y="632906"/>
          <a:ext cx="5857461" cy="3780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ECA25CC4-6FEE-8FA6-96E5-0BF2CBDFD7A6}"/>
              </a:ext>
            </a:extLst>
          </p:cNvPr>
          <p:cNvGrpSpPr/>
          <p:nvPr/>
        </p:nvGrpSpPr>
        <p:grpSpPr>
          <a:xfrm>
            <a:off x="397914" y="4531094"/>
            <a:ext cx="2108685" cy="1218185"/>
            <a:chOff x="0" y="2560036"/>
            <a:chExt cx="2108685" cy="121818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C376C29-B53C-73C3-D580-0D7AF34AEC7A}"/>
                </a:ext>
              </a:extLst>
            </p:cNvPr>
            <p:cNvSpPr/>
            <p:nvPr/>
          </p:nvSpPr>
          <p:spPr>
            <a:xfrm>
              <a:off x="0" y="2560036"/>
              <a:ext cx="2108685" cy="121818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6A03BEDD-3184-2A4C-E896-91DE13BCD3C9}"/>
                </a:ext>
              </a:extLst>
            </p:cNvPr>
            <p:cNvSpPr txBox="1"/>
            <p:nvPr/>
          </p:nvSpPr>
          <p:spPr>
            <a:xfrm>
              <a:off x="59467" y="2619503"/>
              <a:ext cx="1989751" cy="10992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8120" tIns="99060" rIns="198120" bIns="99060" numCol="1" spcCol="1270" anchor="ctr" anchorCtr="0">
              <a:noAutofit/>
            </a:bodyPr>
            <a:lstStyle/>
            <a:p>
              <a:pPr marL="0" lvl="0" indent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o-LA" sz="5200" kern="1200" dirty="0">
                  <a:latin typeface="Phetsarath OT" panose="02000500000000000000" pitchFamily="2" charset="0"/>
                  <a:cs typeface="Phetsarath OT" panose="02000500000000000000" pitchFamily="2" charset="0"/>
                </a:rPr>
                <a:t>ຊຽງຄໍ້</a:t>
              </a:r>
              <a:endParaRPr lang="en-GB" sz="5200" kern="1200" dirty="0"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29C326-D974-9EE1-A032-321C875F80F7}"/>
              </a:ext>
            </a:extLst>
          </p:cNvPr>
          <p:cNvGrpSpPr/>
          <p:nvPr/>
        </p:nvGrpSpPr>
        <p:grpSpPr>
          <a:xfrm>
            <a:off x="2566066" y="4652912"/>
            <a:ext cx="3748775" cy="974548"/>
            <a:chOff x="2108685" y="2681855"/>
            <a:chExt cx="3748775" cy="974548"/>
          </a:xfrm>
        </p:grpSpPr>
        <p:sp>
          <p:nvSpPr>
            <p:cNvPr id="28" name="Rectangle: Top Corners Rounded 27">
              <a:extLst>
                <a:ext uri="{FF2B5EF4-FFF2-40B4-BE49-F238E27FC236}">
                  <a16:creationId xmlns:a16="http://schemas.microsoft.com/office/drawing/2014/main" id="{B14EA230-7F50-7652-FB46-4C94E1229DBC}"/>
                </a:ext>
              </a:extLst>
            </p:cNvPr>
            <p:cNvSpPr/>
            <p:nvPr/>
          </p:nvSpPr>
          <p:spPr>
            <a:xfrm rot="5400000">
              <a:off x="3495799" y="1294741"/>
              <a:ext cx="974548" cy="3748775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: Top Corners Rounded 4">
              <a:extLst>
                <a:ext uri="{FF2B5EF4-FFF2-40B4-BE49-F238E27FC236}">
                  <a16:creationId xmlns:a16="http://schemas.microsoft.com/office/drawing/2014/main" id="{08B3D853-98A4-C19C-CE6F-043EAE8637D1}"/>
                </a:ext>
              </a:extLst>
            </p:cNvPr>
            <p:cNvSpPr txBox="1"/>
            <p:nvPr/>
          </p:nvSpPr>
          <p:spPr>
            <a:xfrm>
              <a:off x="2108686" y="2729428"/>
              <a:ext cx="3701201" cy="8794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228600" lvl="1" indent="-22860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2500" kern="1200"/>
            </a:p>
            <a:p>
              <a:pPr marL="228600" lvl="1" indent="-22860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2500" kern="1200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967E08E-3184-6F56-77A1-2D9F3C8BE097}"/>
              </a:ext>
            </a:extLst>
          </p:cNvPr>
          <p:cNvSpPr txBox="1"/>
          <p:nvPr/>
        </p:nvSpPr>
        <p:spPr>
          <a:xfrm>
            <a:off x="2733262" y="4838843"/>
            <a:ext cx="61026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o-LA" dirty="0"/>
              <a:t>ບຸລະນະ 12 ບ້ານ ຕິດກົງເຕີ 4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o-LA" dirty="0"/>
              <a:t>ກຳລັງຕິດກົງເຕີ 3 ບ້ານ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67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44F201-DDEF-8A7F-3FB1-0092C2184DC7}"/>
              </a:ext>
            </a:extLst>
          </p:cNvPr>
          <p:cNvSpPr txBox="1"/>
          <p:nvPr/>
        </p:nvSpPr>
        <p:spPr>
          <a:xfrm>
            <a:off x="363894" y="205274"/>
            <a:ext cx="10944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24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GB" sz="2400" b="1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Approach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4BC44-DD79-34AD-82D2-0D8D08537D99}"/>
              </a:ext>
            </a:extLst>
          </p:cNvPr>
          <p:cNvSpPr txBox="1"/>
          <p:nvPr/>
        </p:nvSpPr>
        <p:spPr>
          <a:xfrm>
            <a:off x="303245" y="702235"/>
            <a:ext cx="11066106" cy="98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o-LA" sz="2400" b="1" dirty="0">
                <a:solidFill>
                  <a:srgbClr val="00B0F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ວຽກງານແຜນນ້ຳປອດໄພ </a:t>
            </a:r>
            <a:r>
              <a:rPr lang="en-GB" sz="2400" b="1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Water Safety Plan</a:t>
            </a:r>
            <a:r>
              <a:rPr lang="en-GB" sz="24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’</a:t>
            </a:r>
            <a:endParaRPr lang="en-GB" sz="1600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b="1" dirty="0">
              <a:solidFill>
                <a:srgbClr val="00B0F0"/>
              </a:solidFill>
              <a:effectLst/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16FF72-E002-FCAD-E243-2CAB13E46C6F}"/>
              </a:ext>
            </a:extLst>
          </p:cNvPr>
          <p:cNvSpPr txBox="1"/>
          <p:nvPr/>
        </p:nvSpPr>
        <p:spPr>
          <a:xfrm>
            <a:off x="363894" y="1687505"/>
            <a:ext cx="5631801" cy="4480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400" dirty="0">
                <a:solidFill>
                  <a:srgbClr val="00000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ການວາງແຜນຄວາມປອດໄພຂອງນໍ້າແມ່ນການປະເມີນຄວາມສ່ຽງແບບຄົບຊຸດ ແລະວິທີການຄຸ້ມຄອງຄວາມສ່ຽງທີ່ກວມເອົາທຸກຂັ້ນຕອນໃນຕ່ອງໂສ້ການສະໜອງນໍ້າດື່ມ, ຈາກອ່າງເກັບນໍ້າໄປຫາຜູ້ບໍລິໂພກ.</a:t>
            </a:r>
            <a:endParaRPr lang="en-GB" sz="2400" dirty="0">
              <a:solidFill>
                <a:srgbClr val="000000"/>
              </a:solidFill>
              <a:effectLst/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ປົກປັກຮັກສາເເຫຼ່ງນ້ຳ</a:t>
            </a: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ການກໍ່ສ້າງທີ່ໄດ້ມາດຕະຖານ </a:t>
            </a: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ສ້າງຕັ້ງຄະນະກຳມະການຄຸ້ມຄອງນ້ຳ</a:t>
            </a:r>
            <a:r>
              <a:rPr lang="lo-LA" sz="2400" i="1" dirty="0">
                <a:solidFill>
                  <a:srgbClr val="00000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 </a:t>
            </a:r>
            <a:r>
              <a:rPr lang="en-GB" sz="2400" i="1" dirty="0">
                <a:solidFill>
                  <a:srgbClr val="00000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(VWC)</a:t>
            </a:r>
            <a:endParaRPr lang="lo-LA" sz="2400" i="1" dirty="0">
              <a:solidFill>
                <a:srgbClr val="000000"/>
              </a:solidFill>
              <a:effectLst/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ຮັກສາສິ່ງເເວດລ້ອມ ແລະ ສຸຂະອານາໄມທີ່ດີ</a:t>
            </a: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ມີກອງທ</a:t>
            </a:r>
            <a:r>
              <a:rPr lang="lo-LA" sz="2400" i="1" dirty="0">
                <a:solidFill>
                  <a:srgbClr val="00000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ຶນນ້ຳທີ່ຊັດເຈນ ແລະ ໂປ່ງໃສ</a:t>
            </a:r>
            <a:endParaRPr lang="en-GB" sz="2400" i="1" dirty="0">
              <a:solidFill>
                <a:srgbClr val="00000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285750" lvl="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o-LA" sz="2400" i="1" dirty="0">
                <a:solidFill>
                  <a:srgbClr val="000000"/>
                </a:solidFill>
                <a:effectLst/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ການມີສ່ວນຮ່ວມຂອງເເມ່ຍິງ</a:t>
            </a:r>
            <a:endParaRPr lang="en-GB" sz="2400" dirty="0">
              <a:solidFill>
                <a:srgbClr val="000000"/>
              </a:solidFill>
              <a:effectLst/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E3FDA7-D14B-85FC-04F2-26087189A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78" y="1064707"/>
            <a:ext cx="3821224" cy="54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92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10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18F4F8-2FD0-D71C-0B68-D9D41C9D800A}"/>
              </a:ext>
            </a:extLst>
          </p:cNvPr>
          <p:cNvSpPr txBox="1"/>
          <p:nvPr/>
        </p:nvSpPr>
        <p:spPr>
          <a:xfrm>
            <a:off x="319175" y="850641"/>
            <a:ext cx="87106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  <a:ea typeface="Verdana" panose="020B0604030504040204" pitchFamily="34" charset="0"/>
              </a:rPr>
              <a:t>Water catchment protection</a:t>
            </a:r>
            <a:r>
              <a:rPr lang="en-GB" sz="20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/</a:t>
            </a:r>
            <a:r>
              <a:rPr lang="lo-LA" sz="20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ປົກປັກຮັກສາເເຫຼ່ງຍອດນ້ຳ</a:t>
            </a:r>
            <a:endParaRPr lang="en-US" sz="2000" b="1" dirty="0">
              <a:solidFill>
                <a:srgbClr val="00B0F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b="1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ຝຶກອົບຮົມ</a:t>
            </a:r>
            <a:r>
              <a:rPr lang="en-US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  </a:t>
            </a:r>
            <a:r>
              <a:rPr lang="en-US" sz="2000" dirty="0">
                <a:ea typeface="Verdana" panose="020B0604030504040204" pitchFamily="34" charset="0"/>
              </a:rPr>
              <a:t>PHD/DHO, P/DAFO, P/DONRE, Cabinet offices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ເຜີຍເເຜ່ກົດໝາຍທີ່ກ່ຍວຂ້ອງ</a:t>
            </a:r>
            <a:r>
              <a:rPr lang="en-US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,</a:t>
            </a:r>
            <a:r>
              <a:rPr lang="lo-LA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ປັກຫຼັກໝາຍ</a:t>
            </a:r>
            <a:endParaRPr lang="en-US" sz="2000" dirty="0"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r>
              <a:rPr lang="en-US" sz="2000" b="1" kern="1200" dirty="0">
                <a:solidFill>
                  <a:srgbClr val="00B0F0"/>
                </a:solidFill>
                <a:ea typeface="Verdana" panose="020B0604030504040204" pitchFamily="34" charset="0"/>
              </a:rPr>
              <a:t>Water quality testing</a:t>
            </a:r>
            <a:r>
              <a:rPr lang="en-GB" sz="2000" b="1" kern="1200" dirty="0">
                <a:solidFill>
                  <a:srgbClr val="00B0F0"/>
                </a:solidFill>
                <a:ea typeface="Verdana" panose="020B0604030504040204" pitchFamily="34" charset="0"/>
              </a:rPr>
              <a:t>/</a:t>
            </a:r>
            <a:r>
              <a:rPr lang="lo-LA" sz="2000" b="1" kern="1200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ກວດຄຸນນະພາບນ້ຳ</a:t>
            </a:r>
            <a:r>
              <a:rPr lang="en-US" sz="2000" b="1" kern="1200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 (</a:t>
            </a:r>
            <a:r>
              <a:rPr lang="en-GB" sz="20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13 </a:t>
            </a:r>
            <a:r>
              <a:rPr lang="lo-LA" sz="20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ທາດ</a:t>
            </a:r>
            <a:r>
              <a:rPr lang="en-US" sz="2000" b="1" kern="1200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)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b="1" dirty="0"/>
              <a:t>4</a:t>
            </a:r>
            <a:r>
              <a:rPr lang="en-GB" sz="2000" b="1" dirty="0"/>
              <a:t>2</a:t>
            </a:r>
            <a:r>
              <a:rPr lang="en-US" sz="2000" b="1" dirty="0"/>
              <a:t> </a:t>
            </a:r>
            <a:r>
              <a:rPr lang="lo-LA" sz="20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ຕົວຢ່າງ</a:t>
            </a:r>
            <a:r>
              <a:rPr lang="en-US" sz="20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0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ໃນຂັ້ນບ້ານ ແລະ ໂຮງໝໍຊຸມຊົນ</a:t>
            </a:r>
            <a:endParaRPr lang="en-US" sz="2000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2000" dirty="0"/>
              <a:t>Samples had </a:t>
            </a:r>
            <a:r>
              <a:rPr lang="en-US" sz="2000" b="1" dirty="0"/>
              <a:t>c</a:t>
            </a:r>
            <a:r>
              <a:rPr lang="en-GB" sz="2000" b="1" dirty="0" err="1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oliform</a:t>
            </a:r>
            <a:r>
              <a:rPr lang="en-GB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GB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rates above minimum standard (&gt;10/100ml)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en-GB" sz="2000" i="1" dirty="0">
                <a:solidFill>
                  <a:srgbClr val="0070C0"/>
                </a:solidFill>
                <a:ea typeface="Calibri" panose="020F0502020204030204" pitchFamily="34" charset="0"/>
                <a:cs typeface="Cordia New" panose="020B0304020202020204" pitchFamily="34" charset="-34"/>
              </a:rPr>
              <a:t>Implies need for further focus on source/catchment protection; filters; promote boiling water</a:t>
            </a:r>
            <a:endParaRPr lang="en-US" sz="2000" i="1" dirty="0">
              <a:solidFill>
                <a:srgbClr val="0070C0"/>
              </a:solidFill>
            </a:endParaRPr>
          </a:p>
          <a:p>
            <a:r>
              <a:rPr lang="en-GB" sz="2000" i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o-LA" sz="20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ສ້າງຕັ້ງຄະນະກຳມະການຄຸ້ມຄອງນ້ຳຂັ້ນບ້ານ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lo-LA" sz="2000" kern="12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8 ທ່ານ</a:t>
            </a:r>
            <a:r>
              <a:rPr lang="en-GB" sz="2000" kern="12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/</a:t>
            </a:r>
            <a:r>
              <a:rPr lang="lo-LA" sz="2000" kern="12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ບ້ານທີ່ໄດ້ຮັບການບຸລະນະລະບົບນ້ຳ </a:t>
            </a:r>
            <a:r>
              <a:rPr lang="en-GB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(</a:t>
            </a:r>
            <a:r>
              <a:rPr lang="lo-LA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ການມີສ່ວນຮ່ວມຂອງເເມ່ຍິງ)</a:t>
            </a:r>
            <a:endParaRPr lang="lo-LA" sz="2000" kern="1200" dirty="0"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lo-LA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ອົບຮົມລະບົບບັນຊີ ແລະ ການຄຸ້ມຄອງທຶນ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lo-LA" sz="2000" kern="12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ສະໜອງອຸປະກອນນຳໃຊ້ໃນລະບົບກອງທຶນ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lo-LA" sz="2000" dirty="0"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ເປີດບັນຊີກອງທຶນ</a:t>
            </a:r>
            <a:endParaRPr lang="en-US" sz="2000" kern="1200" dirty="0"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endParaRPr lang="en-US" sz="2000" i="1" dirty="0">
              <a:solidFill>
                <a:srgbClr val="0070C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n-US" sz="2000" dirty="0">
              <a:ea typeface="Verdan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31D6-4179-11E9-0119-9A90693DC5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7369" y="151863"/>
            <a:ext cx="3146809" cy="23601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close up of a paper&#10;&#10;Description automatically generated">
            <a:extLst>
              <a:ext uri="{FF2B5EF4-FFF2-40B4-BE49-F238E27FC236}">
                <a16:creationId xmlns:a16="http://schemas.microsoft.com/office/drawing/2014/main" id="{24161DDC-5F47-71AD-9E8A-48641F22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714" y="3098799"/>
            <a:ext cx="3691464" cy="276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4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11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4C183F-CC1B-2A23-9872-1184BEA5B4B7}"/>
              </a:ext>
            </a:extLst>
          </p:cNvPr>
          <p:cNvSpPr/>
          <p:nvPr/>
        </p:nvSpPr>
        <p:spPr>
          <a:xfrm>
            <a:off x="0" y="0"/>
            <a:ext cx="12192000" cy="758308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en-US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Planned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11749-98B7-39AA-0AAE-D4E2CDA62FF3}"/>
              </a:ext>
            </a:extLst>
          </p:cNvPr>
          <p:cNvSpPr txBox="1"/>
          <p:nvPr/>
        </p:nvSpPr>
        <p:spPr>
          <a:xfrm>
            <a:off x="328360" y="1129087"/>
            <a:ext cx="66541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54 ບ້ານ (ໃນ 60) ປະກາດເປັນບ້ານຢຸດຕິການຖ່າຍຊະຊາຍ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5% ຂອງເດັກນ້ອຍລຸ່ມ 5 ປີ ມີພະຍາດຖອກທ້ອງໃນໄລຍະ 2 ອາທິດຜ່ານມາ (ຂໍ້ມູນເບື້ອງຕົ້ນ: 8%)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ການເຂົ້າເຖິງນ້ຳສະອາດ ເເລະ ປອດໄພ</a:t>
            </a:r>
            <a:endParaRPr lang="en-GB" sz="2000" dirty="0"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I</a:t>
            </a: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ປັບປຸງສຸຂະພິບານ ແລະ ສຸຂະອານາໄມ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ຫຼຸດຜ່ອນການເຮັດວຽກຂອງເເມ່ຍິງ</a:t>
            </a:r>
            <a:endParaRPr lang="en-GB" sz="2000" dirty="0"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ການຄຸ້ມຄອງລະບົບນ້ຳທີ່ມີຄຸນນະພາບ ແລະ ຍືນຍົງ</a:t>
            </a:r>
            <a:endParaRPr lang="en-GB" sz="2000" dirty="0"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</p:txBody>
      </p:sp>
      <p:pic>
        <p:nvPicPr>
          <p:cNvPr id="4" name="Picture 3" descr="A person holding a child and washing her hands&#10;&#10;Description automatically generated">
            <a:extLst>
              <a:ext uri="{FF2B5EF4-FFF2-40B4-BE49-F238E27FC236}">
                <a16:creationId xmlns:a16="http://schemas.microsoft.com/office/drawing/2014/main" id="{5133B122-29EA-8EB5-B6DD-41BF8772C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35" y="1246680"/>
            <a:ext cx="4187687" cy="314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5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12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4C183F-CC1B-2A23-9872-1184BEA5B4B7}"/>
              </a:ext>
            </a:extLst>
          </p:cNvPr>
          <p:cNvSpPr/>
          <p:nvPr/>
        </p:nvSpPr>
        <p:spPr>
          <a:xfrm>
            <a:off x="0" y="0"/>
            <a:ext cx="12192000" cy="526414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en-US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Learning/challenges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811749-98B7-39AA-0AAE-D4E2CDA62FF3}"/>
              </a:ext>
            </a:extLst>
          </p:cNvPr>
          <p:cNvSpPr txBox="1"/>
          <p:nvPr/>
        </p:nvSpPr>
        <p:spPr>
          <a:xfrm>
            <a:off x="401096" y="526414"/>
            <a:ext cx="665416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B0F0"/>
                </a:solidFill>
                <a:ea typeface="Verdana" panose="020B0604030504040204" pitchFamily="34" charset="0"/>
              </a:rPr>
              <a:t>Household water meters</a:t>
            </a:r>
            <a:r>
              <a:rPr lang="en-GB" sz="2200" b="1" dirty="0">
                <a:solidFill>
                  <a:srgbClr val="00B0F0"/>
                </a:solidFill>
                <a:ea typeface="Verdana" panose="020B0604030504040204" pitchFamily="34" charset="0"/>
              </a:rPr>
              <a:t>/</a:t>
            </a:r>
            <a:r>
              <a:rPr lang="lo-LA" sz="22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ການຕິດຕັ້ງລະບົບກົງເຕີ</a:t>
            </a:r>
            <a:endParaRPr lang="en-US" sz="2200" b="1" dirty="0">
              <a:solidFill>
                <a:srgbClr val="00B0F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2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ປະຊາຊົນມີຄວາມສົນໃຈໃນການຕິດຕັ້ງກົງເຕີ ເເຕ່ບາງຄົວເຮືອນມີຄວາມຫຍຸ້ງຍາກໃນການຈ່າຍຄ່າກົງເຕີນ້ຳ</a:t>
            </a:r>
            <a:endParaRPr lang="en-GB" sz="2200" dirty="0"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r>
              <a:rPr lang="en-US" sz="2200" b="1" dirty="0">
                <a:solidFill>
                  <a:srgbClr val="00B0F0"/>
                </a:solidFill>
                <a:ea typeface="Verdana" panose="020B0604030504040204" pitchFamily="34" charset="0"/>
              </a:rPr>
              <a:t>Water catchment protection</a:t>
            </a:r>
            <a:r>
              <a:rPr lang="en-GB" sz="2200" b="1" dirty="0">
                <a:solidFill>
                  <a:srgbClr val="00B0F0"/>
                </a:solidFill>
                <a:ea typeface="Verdana" panose="020B0604030504040204" pitchFamily="34" charset="0"/>
              </a:rPr>
              <a:t>/</a:t>
            </a:r>
            <a:r>
              <a:rPr lang="lo-LA" sz="22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ການປົກປັກຮັກສາເເຫຼ່ງຍອກນ້ຳ</a:t>
            </a:r>
            <a:endParaRPr lang="en-US" sz="2200" b="1" dirty="0">
              <a:solidFill>
                <a:srgbClr val="00B0F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2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ປະຊາຊົນມີຄວາມສົນໃຈໃນການກຳນົດຂອບເຂດປົກປັກຮັກສາເເຫຼ່ງຍອດນ້ຳ</a:t>
            </a:r>
            <a:r>
              <a:rPr lang="en-US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,</a:t>
            </a: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ເເຕ່ພວກເຂົາກໍພະຍາທີ່ຈະບຸກເບີກພື້ນທີ່ທຳການຜະລິດເຊັ່ນດຽວກັນ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r>
              <a:rPr lang="en-US" sz="2200" b="1" kern="1200" dirty="0">
                <a:solidFill>
                  <a:srgbClr val="00B0F0"/>
                </a:solidFill>
                <a:ea typeface="Verdana" panose="020B0604030504040204" pitchFamily="34" charset="0"/>
              </a:rPr>
              <a:t>Water quality</a:t>
            </a:r>
            <a:r>
              <a:rPr lang="en-GB" sz="2200" b="1" dirty="0">
                <a:solidFill>
                  <a:srgbClr val="00B0F0"/>
                </a:solidFill>
                <a:ea typeface="Verdana" panose="020B0604030504040204" pitchFamily="34" charset="0"/>
              </a:rPr>
              <a:t>/</a:t>
            </a:r>
            <a:r>
              <a:rPr lang="lo-LA" sz="2200" b="1" dirty="0">
                <a:solidFill>
                  <a:srgbClr val="00B0F0"/>
                </a:solidFill>
                <a:latin typeface="Phetsarath OT" panose="02000500000000000000" pitchFamily="2" charset="0"/>
                <a:ea typeface="Verdana" panose="020B0604030504040204" pitchFamily="34" charset="0"/>
                <a:cs typeface="Phetsarath OT" panose="02000500000000000000" pitchFamily="2" charset="0"/>
              </a:rPr>
              <a:t>ຄຸນນະພາບນ້ຳ</a:t>
            </a:r>
            <a:endParaRPr lang="en-US" sz="2200" b="1" kern="1200" dirty="0">
              <a:solidFill>
                <a:srgbClr val="00B0F0"/>
              </a:solidFill>
              <a:latin typeface="Phetsarath OT" panose="02000500000000000000" pitchFamily="2" charset="0"/>
              <a:ea typeface="Verdana" panose="020B060403050404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2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ປະຊາຊົນສ່ວນຫຼາຍເເມ່ນໄດ້ຕົ້ມນ້ຳດື່ມກິນພາຍໃນຄົວເຮືອນ</a:t>
            </a:r>
            <a:r>
              <a:rPr lang="en-US" sz="22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,</a:t>
            </a:r>
            <a:r>
              <a:rPr lang="lo-LA" sz="22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ເເຕ່ເຂົາເຈົ້າໄດ້ດື່ມກິນນ້ຳຫ້ວຍ ເມື່ອເຂົາເຈົ້າໄປເຮັດວຽກຢູ່ສະນຳ</a:t>
            </a:r>
            <a:endParaRPr lang="en-GB" sz="2000" dirty="0"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GB" sz="20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CF68F3-0F3C-D3CB-5EB1-167A6203D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589" y="3396821"/>
            <a:ext cx="3551373" cy="244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D9C6F0-83AD-5084-D611-56FC4E780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083" y="592160"/>
            <a:ext cx="3586386" cy="269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68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13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4C183F-CC1B-2A23-9872-1184BEA5B4B7}"/>
              </a:ext>
            </a:extLst>
          </p:cNvPr>
          <p:cNvSpPr/>
          <p:nvPr/>
        </p:nvSpPr>
        <p:spPr>
          <a:xfrm>
            <a:off x="0" y="1"/>
            <a:ext cx="12192000" cy="568378"/>
          </a:xfrm>
          <a:custGeom>
            <a:avLst/>
            <a:gdLst>
              <a:gd name="connsiteX0" fmla="*/ 0 w 12192000"/>
              <a:gd name="connsiteY0" fmla="*/ 0 h 1196488"/>
              <a:gd name="connsiteX1" fmla="*/ 12192000 w 12192000"/>
              <a:gd name="connsiteY1" fmla="*/ 0 h 1196488"/>
              <a:gd name="connsiteX2" fmla="*/ 12192000 w 12192000"/>
              <a:gd name="connsiteY2" fmla="*/ 1024236 h 1196488"/>
              <a:gd name="connsiteX3" fmla="*/ 12031402 w 12192000"/>
              <a:gd name="connsiteY3" fmla="*/ 998908 h 1196488"/>
              <a:gd name="connsiteX4" fmla="*/ 9766300 w 12192000"/>
              <a:gd name="connsiteY4" fmla="*/ 800099 h 1196488"/>
              <a:gd name="connsiteX5" fmla="*/ 4292600 w 12192000"/>
              <a:gd name="connsiteY5" fmla="*/ 1193799 h 1196488"/>
              <a:gd name="connsiteX6" fmla="*/ 295833 w 12192000"/>
              <a:gd name="connsiteY6" fmla="*/ 993340 h 1196488"/>
              <a:gd name="connsiteX7" fmla="*/ 0 w 12192000"/>
              <a:gd name="connsiteY7" fmla="*/ 991160 h 119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196488">
                <a:moveTo>
                  <a:pt x="0" y="0"/>
                </a:moveTo>
                <a:lnTo>
                  <a:pt x="12192000" y="0"/>
                </a:lnTo>
                <a:lnTo>
                  <a:pt x="12192000" y="1024236"/>
                </a:lnTo>
                <a:lnTo>
                  <a:pt x="12031402" y="998908"/>
                </a:lnTo>
                <a:cubicBezTo>
                  <a:pt x="11435325" y="904940"/>
                  <a:pt x="10663237" y="792162"/>
                  <a:pt x="9766300" y="800099"/>
                </a:cubicBezTo>
                <a:cubicBezTo>
                  <a:pt x="8331200" y="812799"/>
                  <a:pt x="5933018" y="1162049"/>
                  <a:pt x="4292600" y="1193799"/>
                </a:cubicBezTo>
                <a:cubicBezTo>
                  <a:pt x="2857236" y="1221580"/>
                  <a:pt x="1259814" y="1025722"/>
                  <a:pt x="295833" y="993340"/>
                </a:cubicBezTo>
                <a:lnTo>
                  <a:pt x="0" y="9911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en-US" sz="28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Learning/challenges: Water Safety Plan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2C76F-3E94-02FD-D20C-E372EBB75287}"/>
              </a:ext>
            </a:extLst>
          </p:cNvPr>
          <p:cNvSpPr txBox="1"/>
          <p:nvPr/>
        </p:nvSpPr>
        <p:spPr>
          <a:xfrm>
            <a:off x="53007" y="636738"/>
            <a:ext cx="830911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20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improve the approach with the VWC – (examples):</a:t>
            </a:r>
          </a:p>
          <a:p>
            <a:pPr marL="0" lvl="1"/>
            <a:endParaRPr lang="en-GB" sz="2000" b="1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ບໍ່ມີເງິນຊື້ອຸປະກອນ</a:t>
            </a:r>
            <a:r>
              <a:rPr lang="en-GB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,</a:t>
            </a: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ບໍ່ມີແຮງງານ</a:t>
            </a:r>
            <a:r>
              <a:rPr lang="en-GB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,</a:t>
            </a: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ບໍ່ມີບ່ອນສ້າງວິດຖ່າຍ (ຢູ່ດິນຜູ້ອື່ນ</a:t>
            </a:r>
            <a:r>
              <a:rPr lang="en-GB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,</a:t>
            </a: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ຢາກກໍ່ສ້າງໃຫ້ຖາວອນເລີຍ</a:t>
            </a:r>
            <a:r>
              <a:rPr lang="en-GB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,</a:t>
            </a: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ມີແຜນຈະຍ້າຍເຮືອນ</a:t>
            </a:r>
            <a:r>
              <a:rPr lang="en-GB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 </a:t>
            </a: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ແລະ ຍາດພີ່ນ້ອງເສຍ(ຕາຍ) ສ້າງວິດບໍ່ໄດ້ ຄະລຳ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ຄູທີ່ໄດ້ຮັບການຝຶກອົບຮົມສ່ວນຫຼາຍແມ່ນຖືກຍົກຍ້າຍໄປປະຈຳຢູ່ໂຮງຮຽນອື່ນ ແລະ ບໍ່ໄດ້ມີການແນະນຳຫຼືມອບວຽກໃຫ້ກັບໂຮງຮຽນລະອຽດເຮັດໃຫ້ກິດຈະກຳບໍ່ໄດ້ຖືກຈັດຕັ້ງປະຕິບັດຢ່າງຕໍ່ເນື່ອງ ແລະ ຖືກຕ້ອງ.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ບາງໂຮງຮຽນນໍ້າໃຊ້ບໍ່ພຽງພໍຕະຫຼອດປີ ເຮັດໃຫ້ບໍ່ສາມາມາດຈັດຕັ້ງກິດຈະກຳໄດ້ຕໍ່ເນື່ອງ.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ການຈົດກົງເຕີ,ຄິດໄລ່ຄ່ານ້ຳ ເເມ່ນເຂົາເຈົ້າຮຽນຮູ້ໄດ້ຈາກການຈັດຕັ້ງປະຕິບັດຕົວຈິງ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ການສັບປ່ຽນຄະນະກຳມະການເເບບບໍ່ເປັນລະບົບ</a:t>
            </a:r>
            <a:r>
              <a:rPr lang="en-GB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/</a:t>
            </a:r>
            <a:r>
              <a:rPr lang="lo-LA" sz="2000" dirty="0"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ສ່ວນຮ່ວມຂອງເເມ່ຍິງມີໜ້ອຍ</a:t>
            </a:r>
            <a:endParaRPr lang="lo-LA" sz="2000" dirty="0">
              <a:effectLst/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ການກຳນົດຄ່ານ້ຳ ເເມ່ນຕ້ອງໄດ້ຮັບມັດຕິຈາກຊຸມຊົນ ແລະ ຕ້ອງມີການທັບທວນຄ່ານ້ຳ ອີງຕາມສະພາບຕົວຈິງ</a:t>
            </a:r>
            <a:r>
              <a:rPr lang="en-GB" sz="2000" dirty="0">
                <a:effectLst/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)</a:t>
            </a:r>
            <a:endParaRPr lang="lo-LA" sz="2000" b="1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lo-L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ການບັນທຶກການເກັບຄ່ານ້ຳຍັງບໍ່ມີຄວາມລະອຽດເທົ່າທີ່ຄວນ</a:t>
            </a:r>
            <a:endParaRPr lang="en-GB" sz="2000" dirty="0">
              <a:effectLst/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2235C9-AFC1-E237-D6EA-BE2FA0F8B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826" y="0"/>
            <a:ext cx="2531166" cy="28183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BDCA07-38FA-A1AA-6BD4-5CE79E188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565" y="2970251"/>
            <a:ext cx="3543427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8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067E3F7-C00C-7566-0499-0BF0C3AC2DBF}"/>
              </a:ext>
            </a:extLst>
          </p:cNvPr>
          <p:cNvSpPr/>
          <p:nvPr/>
        </p:nvSpPr>
        <p:spPr>
          <a:xfrm>
            <a:off x="2" y="5867399"/>
            <a:ext cx="12191999" cy="990601"/>
          </a:xfrm>
          <a:custGeom>
            <a:avLst/>
            <a:gdLst>
              <a:gd name="connsiteX0" fmla="*/ 12191999 w 12191999"/>
              <a:gd name="connsiteY0" fmla="*/ 0 h 1244600"/>
              <a:gd name="connsiteX1" fmla="*/ 12191999 w 12191999"/>
              <a:gd name="connsiteY1" fmla="*/ 1244600 h 1244600"/>
              <a:gd name="connsiteX2" fmla="*/ 0 w 12191999"/>
              <a:gd name="connsiteY2" fmla="*/ 1244600 h 1244600"/>
              <a:gd name="connsiteX3" fmla="*/ 0 w 12191999"/>
              <a:gd name="connsiteY3" fmla="*/ 355600 h 1244600"/>
              <a:gd name="connsiteX4" fmla="*/ 152350 w 12191999"/>
              <a:gd name="connsiteY4" fmla="*/ 337828 h 1244600"/>
              <a:gd name="connsiteX5" fmla="*/ 1549399 w 12191999"/>
              <a:gd name="connsiteY5" fmla="*/ 101600 h 1244600"/>
              <a:gd name="connsiteX6" fmla="*/ 3365499 w 12191999"/>
              <a:gd name="connsiteY6" fmla="*/ 25400 h 1244600"/>
              <a:gd name="connsiteX7" fmla="*/ 5181600 w 12191999"/>
              <a:gd name="connsiteY7" fmla="*/ 190500 h 1244600"/>
              <a:gd name="connsiteX8" fmla="*/ 7023100 w 12191999"/>
              <a:gd name="connsiteY8" fmla="*/ 406400 h 1244600"/>
              <a:gd name="connsiteX9" fmla="*/ 8877299 w 12191999"/>
              <a:gd name="connsiteY9" fmla="*/ 482600 h 1244600"/>
              <a:gd name="connsiteX10" fmla="*/ 10680699 w 12191999"/>
              <a:gd name="connsiteY10" fmla="*/ 292100 h 1244600"/>
              <a:gd name="connsiteX11" fmla="*/ 12191999 w 12191999"/>
              <a:gd name="connsiteY11" fmla="*/ 0 h 124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1999" h="1244600">
                <a:moveTo>
                  <a:pt x="12191999" y="0"/>
                </a:moveTo>
                <a:lnTo>
                  <a:pt x="12191999" y="1244600"/>
                </a:lnTo>
                <a:lnTo>
                  <a:pt x="0" y="1244600"/>
                </a:lnTo>
                <a:lnTo>
                  <a:pt x="0" y="355600"/>
                </a:lnTo>
                <a:lnTo>
                  <a:pt x="152350" y="337828"/>
                </a:lnTo>
                <a:cubicBezTo>
                  <a:pt x="530522" y="283799"/>
                  <a:pt x="1058597" y="149754"/>
                  <a:pt x="1549399" y="101600"/>
                </a:cubicBezTo>
                <a:cubicBezTo>
                  <a:pt x="2110316" y="46567"/>
                  <a:pt x="2760133" y="10583"/>
                  <a:pt x="3365499" y="25400"/>
                </a:cubicBezTo>
                <a:cubicBezTo>
                  <a:pt x="3970866" y="40217"/>
                  <a:pt x="4572001" y="127000"/>
                  <a:pt x="5181600" y="190500"/>
                </a:cubicBezTo>
                <a:cubicBezTo>
                  <a:pt x="5791200" y="254000"/>
                  <a:pt x="6407150" y="357717"/>
                  <a:pt x="7023100" y="406400"/>
                </a:cubicBezTo>
                <a:cubicBezTo>
                  <a:pt x="7639049" y="455083"/>
                  <a:pt x="8267699" y="501650"/>
                  <a:pt x="8877299" y="482600"/>
                </a:cubicBezTo>
                <a:cubicBezTo>
                  <a:pt x="9486899" y="463550"/>
                  <a:pt x="10128249" y="372533"/>
                  <a:pt x="10680699" y="292100"/>
                </a:cubicBezTo>
                <a:cubicBezTo>
                  <a:pt x="11233149" y="211667"/>
                  <a:pt x="11821582" y="44450"/>
                  <a:pt x="12191999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indent="914400"/>
            <a:r>
              <a:rPr lang="lo-LA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ອີນັບ</a:t>
            </a:r>
            <a:r>
              <a:rPr lang="en-US" sz="2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/>
              <a:t>|</a:t>
            </a:r>
            <a:r>
              <a:rPr lang="lo-LA" dirty="0"/>
              <a:t> </a:t>
            </a:r>
            <a:r>
              <a:rPr lang="en-US" sz="2000" b="1" dirty="0">
                <a:latin typeface="Corbel" panose="020B0503020204020204" pitchFamily="34" charset="0"/>
              </a:rPr>
              <a:t>ENUFF</a:t>
            </a:r>
            <a:r>
              <a:rPr lang="en-US" dirty="0"/>
              <a:t>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6574158-5908-766D-1254-A1299A0D9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7700" y="6197598"/>
            <a:ext cx="774700" cy="330201"/>
          </a:xfrm>
        </p:spPr>
        <p:txBody>
          <a:bodyPr/>
          <a:lstStyle/>
          <a:p>
            <a:fld id="{7C1FEFCA-5C3F-4F44-9DB5-28EF3CFB516F}" type="slidenum">
              <a:rPr lang="en-US" sz="2400" b="1" smtClean="0">
                <a:solidFill>
                  <a:schemeClr val="bg1"/>
                </a:solidFill>
                <a:latin typeface="Corbel" panose="020B0503020204020204" pitchFamily="34" charset="0"/>
              </a:rPr>
              <a:t>14</a:t>
            </a:fld>
            <a:endParaRPr lang="en-US" sz="24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72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SharedContentType xmlns="Microsoft.SharePoint.Taxonomy.ContentTypeSync" SourceId="9d7329dd-438a-4558-bb02-8c32828ba005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1B0E90F53D034EA58863A68195367C" ma:contentTypeVersion="20" ma:contentTypeDescription="Create a new document." ma:contentTypeScope="" ma:versionID="40fd578c78a963068ddca6a65f300fb5">
  <xsd:schema xmlns:xsd="http://www.w3.org/2001/XMLSchema" xmlns:xs="http://www.w3.org/2001/XMLSchema" xmlns:p="http://schemas.microsoft.com/office/2006/metadata/properties" xmlns:ns2="e6f2677e-8009-4ba8-a68c-6c95a951ad28" xmlns:ns3="5ca1ddb3-e239-4b30-82bf-1fb378c201b1" xmlns:ns4="e387ade4-6730-4aab-9d7a-b895e19528e3" targetNamespace="http://schemas.microsoft.com/office/2006/metadata/properties" ma:root="true" ma:fieldsID="b8be9dd30cf650341cbc0f104b2626f4" ns2:_="" ns3:_="" ns4:_="">
    <xsd:import namespace="e6f2677e-8009-4ba8-a68c-6c95a951ad28"/>
    <xsd:import namespace="5ca1ddb3-e239-4b30-82bf-1fb378c201b1"/>
    <xsd:import namespace="e387ade4-6730-4aab-9d7a-b895e1952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f2677e-8009-4ba8-a68c-6c95a951ad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d7329dd-438a-4558-bb02-8c32828ba0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1ddb3-e239-4b30-82bf-1fb378c201b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7ade4-6730-4aab-9d7a-b895e19528e3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c453629-3c1d-4e41-bfb3-f17b491c47a1}" ma:internalName="TaxCatchAll" ma:showField="CatchAllData" ma:web="5ca1ddb3-e239-4b30-82bf-1fb378c201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342FA4-491B-4332-99C8-687B4CCEC12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919EF8AD-E133-4387-A787-B5F5898C14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7D4765-1315-4B80-B7FF-FA7404CD60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f2677e-8009-4ba8-a68c-6c95a951ad28"/>
    <ds:schemaRef ds:uri="5ca1ddb3-e239-4b30-82bf-1fb378c201b1"/>
    <ds:schemaRef ds:uri="e387ade4-6730-4aab-9d7a-b895e1952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1274</Words>
  <Application>Microsoft Office PowerPoint</Application>
  <PresentationFormat>Widescreen</PresentationFormat>
  <Paragraphs>136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Phetsarath OT</vt:lpstr>
      <vt:lpstr>Tahoma</vt:lpstr>
      <vt:lpstr>Verdana</vt:lpstr>
      <vt:lpstr>Wingdings</vt:lpstr>
      <vt:lpstr>Office Theme</vt:lpstr>
      <vt:lpstr>1_Office Theme</vt:lpstr>
      <vt:lpstr>ໂຄງການສົ່ງເສີມໂພຊະນາການຂອງຄອບຄົວຊາວກະສິກອນເຂດເນີນສູງ (ENUFF) ກອງປະຊຸມເເລກປ່ຽນ ປະຊຸມທີມທີ່ນະຄອນຫຼວງວຽງຈັນ, ວັນທີ29-30 ທັນວາ 2023</vt:lpstr>
      <vt:lpstr>PowerPoint Presentation</vt:lpstr>
      <vt:lpstr>PowerPoint Presentation</vt:lpstr>
      <vt:lpstr>ກິດຈະກຳນໍ້າ ແລະ ສຸຂານາໄມ  </vt:lpstr>
      <vt:lpstr>Water supply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Vongsouthi, Anolay</dc:creator>
  <cp:lastModifiedBy>Vongsaly, Phetdavanh</cp:lastModifiedBy>
  <cp:revision>33</cp:revision>
  <dcterms:created xsi:type="dcterms:W3CDTF">2023-08-02T09:45:51Z</dcterms:created>
  <dcterms:modified xsi:type="dcterms:W3CDTF">2023-11-29T04:41:42Z</dcterms:modified>
</cp:coreProperties>
</file>