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4" r:id="rId1"/>
  </p:sldMasterIdLst>
  <p:notesMasterIdLst>
    <p:notesMasterId r:id="rId15"/>
  </p:notesMasterIdLst>
  <p:sldIdLst>
    <p:sldId id="256" r:id="rId2"/>
    <p:sldId id="420" r:id="rId3"/>
    <p:sldId id="421" r:id="rId4"/>
    <p:sldId id="422" r:id="rId5"/>
    <p:sldId id="423" r:id="rId6"/>
    <p:sldId id="424" r:id="rId7"/>
    <p:sldId id="427" r:id="rId8"/>
    <p:sldId id="428" r:id="rId9"/>
    <p:sldId id="430" r:id="rId10"/>
    <p:sldId id="285" r:id="rId11"/>
    <p:sldId id="287" r:id="rId12"/>
    <p:sldId id="284" r:id="rId13"/>
    <p:sldId id="273" r:id="rId14"/>
  </p:sldIdLst>
  <p:sldSz cx="9906000" cy="6858000" type="A4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120" userDrawn="1">
          <p15:clr>
            <a:srgbClr val="A4A3A4"/>
          </p15:clr>
        </p15:guide>
        <p15:guide id="2" orient="horz" pos="21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82" autoAdjust="0"/>
    <p:restoredTop sz="94660"/>
  </p:normalViewPr>
  <p:slideViewPr>
    <p:cSldViewPr snapToGrid="0">
      <p:cViewPr varScale="1">
        <p:scale>
          <a:sx n="85" d="100"/>
          <a:sy n="85" d="100"/>
        </p:scale>
        <p:origin x="1243" y="62"/>
      </p:cViewPr>
      <p:guideLst>
        <p:guide pos="3120"/>
        <p:guide orient="horz" pos="218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ACF36E-D765-4222-9990-3297BCA9A718}" type="doc">
      <dgm:prSet loTypeId="urn:microsoft.com/office/officeart/2005/8/layout/target3" loCatId="relationship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n-US"/>
        </a:p>
      </dgm:t>
    </dgm:pt>
    <dgm:pt modelId="{FE89E763-4919-4A34-AF72-AC311942223A}">
      <dgm:prSet custT="1"/>
      <dgm:spPr/>
      <dgm:t>
        <a:bodyPr/>
        <a:lstStyle/>
        <a:p>
          <a:r>
            <a:rPr lang="lo-LA" sz="2800" b="1" dirty="0">
              <a:latin typeface="Phetsarath OT" panose="02000500000000000000" pitchFamily="2" charset="0"/>
              <a:cs typeface="Phetsarath OT" panose="02000500000000000000" pitchFamily="2" charset="0"/>
            </a:rPr>
            <a:t>ວິໄສທັດ</a:t>
          </a:r>
          <a:r>
            <a:rPr lang="en-US" sz="2800" b="1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en-US" sz="28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rPr>
            <a:t>VISION</a:t>
          </a:r>
          <a:br>
            <a:rPr lang="en-US" sz="1600" dirty="0">
              <a:latin typeface="Phetsarath OT" panose="02000500000000000000" pitchFamily="2" charset="0"/>
              <a:cs typeface="Phetsarath OT" panose="02000500000000000000" pitchFamily="2" charset="0"/>
            </a:rPr>
          </a:br>
          <a:r>
            <a:rPr lang="lo-LA" sz="1600" dirty="0">
              <a:latin typeface="Phetsarath OT" panose="02000500000000000000" pitchFamily="2" charset="0"/>
              <a:cs typeface="Phetsarath OT" panose="02000500000000000000" pitchFamily="2" charset="0"/>
            </a:rPr>
            <a:t>ອົງການຈັດຕັ້ງສັງຄົມ ມີຄວາມສາມັກຄີ ແລະ ເປັນຄູ່ຮ່ວມງານທີ່ດີກັບທຸກພາກສ່ວນທີ່ກ່ຽວຂ້ອງທັງພາຍໃນ ແລະ ສາກົນ ໃນການປະກອບສ່ວນຈັດຕັ້ງປະຕິບັດ ແຜນພັດທະນາເສດຖະກິດ-ສັງຄົມແຫ່ງຊາດ.</a:t>
          </a:r>
          <a:endParaRPr lang="en-US" sz="16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r>
            <a:rPr lang="en-US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Lao CSOs work in unity and as good partners with all at national,</a:t>
          </a:r>
          <a:r>
            <a:rPr lang="en-US" sz="2000" b="0" i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international, with contribution to the implementation of the 5 years national socio-economic development plan – NSEDP</a:t>
          </a:r>
          <a:endParaRPr lang="en-US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8395CDA-3605-4144-9C58-83CB7D856299}" type="parTrans" cxnId="{A4423C24-A466-4819-AC07-A91DB3D54CAC}">
      <dgm:prSet/>
      <dgm:spPr/>
      <dgm:t>
        <a:bodyPr/>
        <a:lstStyle/>
        <a:p>
          <a:endParaRPr lang="en-US" sz="20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134399D9-F865-4F19-BCB3-1C01F7E95836}" type="sibTrans" cxnId="{A4423C24-A466-4819-AC07-A91DB3D54CAC}">
      <dgm:prSet/>
      <dgm:spPr/>
      <dgm:t>
        <a:bodyPr/>
        <a:lstStyle/>
        <a:p>
          <a:endParaRPr lang="en-US" sz="20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50ABE827-C061-4276-86F6-5A7A75CA7578}" type="pres">
      <dgm:prSet presAssocID="{66ACF36E-D765-4222-9990-3297BCA9A718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D6BA40A9-5E2C-490F-BB09-314BD99972ED}" type="pres">
      <dgm:prSet presAssocID="{FE89E763-4919-4A34-AF72-AC311942223A}" presName="circle1" presStyleLbl="node1" presStyleIdx="0" presStyleCnt="1"/>
      <dgm:spPr/>
    </dgm:pt>
    <dgm:pt modelId="{300FBC44-FDE3-4E69-9F8B-B06F4A5EC679}" type="pres">
      <dgm:prSet presAssocID="{FE89E763-4919-4A34-AF72-AC311942223A}" presName="space" presStyleCnt="0"/>
      <dgm:spPr/>
    </dgm:pt>
    <dgm:pt modelId="{84852C1E-B128-4BDE-BFDD-F70FE62BF4D0}" type="pres">
      <dgm:prSet presAssocID="{FE89E763-4919-4A34-AF72-AC311942223A}" presName="rect1" presStyleLbl="alignAcc1" presStyleIdx="0" presStyleCnt="1" custScaleX="100000" custLinFactNeighborX="-16" custLinFactNeighborY="-49687"/>
      <dgm:spPr/>
    </dgm:pt>
    <dgm:pt modelId="{6306E4C5-EE41-4E02-B7FD-7A57AABD072B}" type="pres">
      <dgm:prSet presAssocID="{FE89E763-4919-4A34-AF72-AC311942223A}" presName="rect1ParTxNoCh" presStyleLbl="alignAcc1" presStyleIdx="0" presStyleCnt="1">
        <dgm:presLayoutVars>
          <dgm:chMax val="1"/>
          <dgm:bulletEnabled val="1"/>
        </dgm:presLayoutVars>
      </dgm:prSet>
      <dgm:spPr/>
    </dgm:pt>
  </dgm:ptLst>
  <dgm:cxnLst>
    <dgm:cxn modelId="{F4CBC412-B18A-4EFE-BAFE-871961577DE6}" type="presOf" srcId="{FE89E763-4919-4A34-AF72-AC311942223A}" destId="{84852C1E-B128-4BDE-BFDD-F70FE62BF4D0}" srcOrd="0" destOrd="0" presId="urn:microsoft.com/office/officeart/2005/8/layout/target3"/>
    <dgm:cxn modelId="{A4423C24-A466-4819-AC07-A91DB3D54CAC}" srcId="{66ACF36E-D765-4222-9990-3297BCA9A718}" destId="{FE89E763-4919-4A34-AF72-AC311942223A}" srcOrd="0" destOrd="0" parTransId="{58395CDA-3605-4144-9C58-83CB7D856299}" sibTransId="{134399D9-F865-4F19-BCB3-1C01F7E95836}"/>
    <dgm:cxn modelId="{B9568A59-7265-4531-AECC-4FE30B5D2884}" type="presOf" srcId="{66ACF36E-D765-4222-9990-3297BCA9A718}" destId="{50ABE827-C061-4276-86F6-5A7A75CA7578}" srcOrd="0" destOrd="0" presId="urn:microsoft.com/office/officeart/2005/8/layout/target3"/>
    <dgm:cxn modelId="{25260CF3-DC61-4EC2-8362-6D756879A9F0}" type="presOf" srcId="{FE89E763-4919-4A34-AF72-AC311942223A}" destId="{6306E4C5-EE41-4E02-B7FD-7A57AABD072B}" srcOrd="1" destOrd="0" presId="urn:microsoft.com/office/officeart/2005/8/layout/target3"/>
    <dgm:cxn modelId="{E5B38BF7-5340-49EE-8294-27E1AFAA8615}" type="presParOf" srcId="{50ABE827-C061-4276-86F6-5A7A75CA7578}" destId="{D6BA40A9-5E2C-490F-BB09-314BD99972ED}" srcOrd="0" destOrd="0" presId="urn:microsoft.com/office/officeart/2005/8/layout/target3"/>
    <dgm:cxn modelId="{E34BD195-0F6D-47F7-B5E3-1A9B6A23962E}" type="presParOf" srcId="{50ABE827-C061-4276-86F6-5A7A75CA7578}" destId="{300FBC44-FDE3-4E69-9F8B-B06F4A5EC679}" srcOrd="1" destOrd="0" presId="urn:microsoft.com/office/officeart/2005/8/layout/target3"/>
    <dgm:cxn modelId="{DB5BB2C8-3FEC-4A4A-AE2A-CABFD693E4C6}" type="presParOf" srcId="{50ABE827-C061-4276-86F6-5A7A75CA7578}" destId="{84852C1E-B128-4BDE-BFDD-F70FE62BF4D0}" srcOrd="2" destOrd="0" presId="urn:microsoft.com/office/officeart/2005/8/layout/target3"/>
    <dgm:cxn modelId="{59EBF4DB-8B4C-425A-8D0F-FCB26461EC7F}" type="presParOf" srcId="{50ABE827-C061-4276-86F6-5A7A75CA7578}" destId="{6306E4C5-EE41-4E02-B7FD-7A57AABD072B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1E9B8C-0C28-49A5-BEEA-E9D50B8D2D81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483BC1-5F2D-4036-8A6B-96A23486B511}">
      <dgm:prSet custT="1"/>
      <dgm:spPr/>
      <dgm:t>
        <a:bodyPr/>
        <a:lstStyle/>
        <a:p>
          <a:r>
            <a:rPr lang="lo-LA" sz="2000" b="1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ຄຸນຄ່າ </a:t>
          </a:r>
        </a:p>
        <a:p>
          <a:r>
            <a:rPr lang="lo-LA" sz="2000" b="1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ຈັນຍາບັນ</a:t>
          </a:r>
        </a:p>
        <a:p>
          <a:r>
            <a:rPr lang="lo-LA" sz="2000" b="1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 ຫຼັກໝັ້ນ:</a:t>
          </a:r>
          <a:endParaRPr lang="en-US" sz="2000" b="1" dirty="0">
            <a:solidFill>
              <a:schemeClr val="tx1"/>
            </a:solidFill>
            <a:latin typeface="Phetsarath OT" panose="02000500000000000000" pitchFamily="2" charset="0"/>
            <a:cs typeface="Phetsarath OT" panose="02000500000000000000" pitchFamily="2" charset="0"/>
          </a:endParaRPr>
        </a:p>
        <a:p>
          <a:r>
            <a:rPr lang="en-US" sz="2000" b="1" dirty="0">
              <a:latin typeface="Arial" panose="020B0604020202020204" pitchFamily="34" charset="0"/>
              <a:cs typeface="Arial" panose="020B0604020202020204" pitchFamily="34" charset="0"/>
            </a:rPr>
            <a:t>Our core value:</a:t>
          </a:r>
          <a:endParaRPr lang="en-US" sz="2000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55F1A475-5A7C-4C18-9E0A-5F07BA6A7814}" type="parTrans" cxnId="{C4B3ECFD-A1CE-4914-8F25-0442A0A1E4B3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CF9673F9-5251-4CE9-BE5A-342ABA50964E}" type="sibTrans" cxnId="{C4B3ECFD-A1CE-4914-8F25-0442A0A1E4B3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75C50992-965F-4EA3-A3DD-C59614BE8EFC}">
      <dgm:prSet custT="1"/>
      <dgm:spPr/>
      <dgm:t>
        <a:bodyPr/>
        <a:lstStyle/>
        <a:p>
          <a:r>
            <a:rPr lang="lo-LA" sz="1400" b="1" u="sng" dirty="0">
              <a:latin typeface="Phetsarath OT" panose="02000500000000000000" pitchFamily="2" charset="0"/>
              <a:cs typeface="Phetsarath OT" panose="02000500000000000000" pitchFamily="2" charset="0"/>
            </a:rPr>
            <a:t>ສາມັກຄີ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ອົງການຈັດຕັ້ງສັງຄົມລາວ ເຮັດວຽກປະສານສົມທົບກັນດ້ວຍຄວາມສາມັກຄີຊ່ວຍເຫຼືອເຊິ່ງກັນ ແລະ ກັນ.</a:t>
          </a:r>
          <a:endParaRPr lang="en-US" sz="1400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7C821658-3298-4CF1-8E44-99425BE1440A}" type="parTrans" cxnId="{5F53431E-CC3C-471B-8957-717DA5A579D3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28D97932-6CDF-4B53-906D-19CA79996D47}" type="sibTrans" cxnId="{5F53431E-CC3C-471B-8957-717DA5A579D3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D42C8A37-EC9E-41F6-AB09-88DA41DA95E7}">
      <dgm:prSet custT="1"/>
      <dgm:spPr/>
      <dgm:t>
        <a:bodyPr/>
        <a:lstStyle/>
        <a:p>
          <a:r>
            <a:rPr lang="lo-LA" sz="1400" b="1" u="sng" dirty="0">
              <a:latin typeface="Phetsarath OT" panose="02000500000000000000" pitchFamily="2" charset="0"/>
              <a:cs typeface="Phetsarath OT" panose="02000500000000000000" pitchFamily="2" charset="0"/>
            </a:rPr>
            <a:t>ມີສ່ວນຮ່ວມ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ທຸກພາກສ່ວນມີສ່ວນຮ່ວມຢ່າງຕັ້ງໜ້າ ແລະ ພ້ອມກັນກ້າວໄປ.</a:t>
          </a:r>
          <a:endParaRPr lang="en-US" sz="1400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A6C603BE-E7EB-41AB-87D4-82BED48C6DF0}" type="parTrans" cxnId="{A32646CF-7362-45DA-90D2-E078C9F3181C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9EBDEB6F-CAD6-4297-8EA0-08E0812186EA}" type="sibTrans" cxnId="{A32646CF-7362-45DA-90D2-E078C9F3181C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52F46A77-E88F-42BE-B1EA-EB07600075E6}">
      <dgm:prSet custT="1"/>
      <dgm:spPr/>
      <dgm:t>
        <a:bodyPr/>
        <a:lstStyle/>
        <a:p>
          <a:r>
            <a:rPr lang="lo-LA" sz="1400" b="1" u="sng" dirty="0">
              <a:latin typeface="Phetsarath OT" panose="02000500000000000000" pitchFamily="2" charset="0"/>
              <a:cs typeface="Phetsarath OT" panose="02000500000000000000" pitchFamily="2" charset="0"/>
            </a:rPr>
            <a:t>ສະເໝີພາບ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- 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ມີຄວາມເທົ່າທຽມ, ນັບຖື, ໃຫ້ກຽດ ແລະ ຮັບຟັງເຊິ່ງກັນ ແລະ ກັນ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;</a:t>
          </a:r>
          <a:endParaRPr lang="en-US" sz="1400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1A37F87B-68FF-41B5-A098-3DB7CD3FA924}" type="parTrans" cxnId="{BE127E96-98A3-4088-AAD9-20E0FB9A3FEA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A835C6BE-795C-4A76-8F00-B8705771D64C}" type="sibTrans" cxnId="{BE127E96-98A3-4088-AAD9-20E0FB9A3FEA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EF34CD7E-BE49-451F-A591-DEB16A87A3BE}">
      <dgm:prSet custT="1"/>
      <dgm:spPr/>
      <dgm:t>
        <a:bodyPr/>
        <a:lstStyle/>
        <a:p>
          <a:r>
            <a:rPr lang="lo-LA" sz="1400" b="1" u="sng" dirty="0">
              <a:latin typeface="Phetsarath OT" panose="02000500000000000000" pitchFamily="2" charset="0"/>
              <a:cs typeface="Phetsarath OT" panose="02000500000000000000" pitchFamily="2" charset="0"/>
            </a:rPr>
            <a:t>ໂປ່ງໃສ </a:t>
          </a:r>
          <a:r>
            <a:rPr lang="en-GB" sz="1400" b="1" dirty="0">
              <a:latin typeface="Phetsarath OT" panose="02000500000000000000" pitchFamily="2" charset="0"/>
              <a:cs typeface="Phetsarath OT" panose="02000500000000000000" pitchFamily="2" charset="0"/>
            </a:rPr>
            <a:t>-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ເຮັດວຽກທີ່ມີຄວາມສັດຊື່, ມີການຮ່ວມມື ແລະ ການປະສານງານທີ່ດີ. </a:t>
          </a:r>
          <a:endParaRPr lang="en-US" sz="1400" dirty="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AD9F00A5-5462-47B7-A256-D73A03CD0146}" type="parTrans" cxnId="{26CE6EE4-684A-4E65-AB84-D5A4EC2E71D5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3E902713-4635-4A86-B2AA-0D8921EB9919}" type="sibTrans" cxnId="{26CE6EE4-684A-4E65-AB84-D5A4EC2E71D5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4F177BCA-8948-4F24-8843-B33B1B08D34D}">
      <dgm:prSet custT="1"/>
      <dgm:spPr/>
      <dgm:t>
        <a:bodyPr/>
        <a:lstStyle/>
        <a:p>
          <a:r>
            <a:rPr lang="lo-LA" sz="1400" b="1" u="sng" dirty="0">
              <a:latin typeface="Phetsarath OT" panose="02000500000000000000" pitchFamily="2" charset="0"/>
              <a:cs typeface="Phetsarath OT" panose="02000500000000000000" pitchFamily="2" charset="0"/>
            </a:rPr>
            <a:t>ຫົວຄິດປະດິດສ້າງ</a:t>
          </a:r>
          <a:r>
            <a:rPr lang="en-GB" sz="14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dirty="0">
              <a:latin typeface="Phetsarath OT" panose="02000500000000000000" pitchFamily="2" charset="0"/>
              <a:cs typeface="Phetsarath OT" panose="02000500000000000000" pitchFamily="2" charset="0"/>
            </a:rPr>
            <a:t>ເຮັດວຽກທີ່ເນັ້ນຄວາມກ້າວໜ້າທາງດ້ານນະວັດຕະກໍາໃໝ່ ໂດຍແທດເໝາະກັບແຜນວຽກພັດທະນາເສດຖະກິດຂອງແຕ່ລະທ້ອງຖີ່ນຢ່າງມີປະສິດທິພາບ ແລະ ປະສິດທິຜົນ.</a:t>
          </a:r>
          <a: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br>
            <a:rPr lang="en-US" sz="1400" b="1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Unity: </a:t>
          </a:r>
          <a: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Lao CSOs work in unity and support each other;</a:t>
          </a:r>
          <a:b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Participation: </a:t>
          </a:r>
          <a: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All stakeholders participate actively and progress together;</a:t>
          </a:r>
          <a:b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Equality: </a:t>
          </a:r>
          <a: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Equal treatment, respect, collaborate and listen to each other;</a:t>
          </a:r>
          <a:b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Transparency: </a:t>
          </a:r>
          <a: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Work with honesty, collaboration and cooperation;</a:t>
          </a:r>
          <a:b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Creativity: </a:t>
          </a:r>
          <a:r>
            <a:rPr lang="en-US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Focus on new innovation relevant to local socio-economic development plan with efficiency and effectiveness.</a:t>
          </a:r>
          <a:endParaRPr lang="en-US" sz="1400" dirty="0">
            <a:solidFill>
              <a:srgbClr val="0070C0"/>
            </a:solidFill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CECF4BE3-5B83-46D4-B58B-C49C8141D803}" type="parTrans" cxnId="{D80F1802-D6EE-411D-9BD0-975DFE304E3F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3DF359A0-5DFF-4B78-B57B-D0C60B23E485}" type="sibTrans" cxnId="{D80F1802-D6EE-411D-9BD0-975DFE304E3F}">
      <dgm:prSet/>
      <dgm:spPr/>
      <dgm:t>
        <a:bodyPr/>
        <a:lstStyle/>
        <a:p>
          <a:endParaRPr lang="en-US" sz="1200">
            <a:latin typeface="Phetsarath OT" panose="02000500000000000000" pitchFamily="2" charset="0"/>
            <a:cs typeface="Phetsarath OT" panose="02000500000000000000" pitchFamily="2" charset="0"/>
          </a:endParaRPr>
        </a:p>
      </dgm:t>
    </dgm:pt>
    <dgm:pt modelId="{F8DE9D97-83F9-49EA-B411-CFC622975753}" type="pres">
      <dgm:prSet presAssocID="{8D1E9B8C-0C28-49A5-BEEA-E9D50B8D2D81}" presName="Name0" presStyleCnt="0">
        <dgm:presLayoutVars>
          <dgm:dir/>
          <dgm:animLvl val="lvl"/>
          <dgm:resizeHandles val="exact"/>
        </dgm:presLayoutVars>
      </dgm:prSet>
      <dgm:spPr/>
    </dgm:pt>
    <dgm:pt modelId="{DC8F164D-7E50-4A3C-B3E1-6489B3EE7052}" type="pres">
      <dgm:prSet presAssocID="{FB483BC1-5F2D-4036-8A6B-96A23486B511}" presName="linNode" presStyleCnt="0"/>
      <dgm:spPr/>
    </dgm:pt>
    <dgm:pt modelId="{CC5883A1-CDFB-4620-85E4-B800229CC3D2}" type="pres">
      <dgm:prSet presAssocID="{FB483BC1-5F2D-4036-8A6B-96A23486B511}" presName="parentText" presStyleLbl="node1" presStyleIdx="0" presStyleCnt="1" custScaleY="100098">
        <dgm:presLayoutVars>
          <dgm:chMax val="1"/>
          <dgm:bulletEnabled val="1"/>
        </dgm:presLayoutVars>
      </dgm:prSet>
      <dgm:spPr/>
    </dgm:pt>
    <dgm:pt modelId="{7F2C26CF-3BA2-476B-B3CD-053899DE82C1}" type="pres">
      <dgm:prSet presAssocID="{FB483BC1-5F2D-4036-8A6B-96A23486B511}" presName="descendantText" presStyleLbl="alignAccFollowNode1" presStyleIdx="0" presStyleCnt="1" custScaleX="152297" custScaleY="125245">
        <dgm:presLayoutVars>
          <dgm:bulletEnabled val="1"/>
        </dgm:presLayoutVars>
      </dgm:prSet>
      <dgm:spPr/>
    </dgm:pt>
  </dgm:ptLst>
  <dgm:cxnLst>
    <dgm:cxn modelId="{D80F1802-D6EE-411D-9BD0-975DFE304E3F}" srcId="{FB483BC1-5F2D-4036-8A6B-96A23486B511}" destId="{4F177BCA-8948-4F24-8843-B33B1B08D34D}" srcOrd="4" destOrd="0" parTransId="{CECF4BE3-5B83-46D4-B58B-C49C8141D803}" sibTransId="{3DF359A0-5DFF-4B78-B57B-D0C60B23E485}"/>
    <dgm:cxn modelId="{5F53431E-CC3C-471B-8957-717DA5A579D3}" srcId="{FB483BC1-5F2D-4036-8A6B-96A23486B511}" destId="{75C50992-965F-4EA3-A3DD-C59614BE8EFC}" srcOrd="0" destOrd="0" parTransId="{7C821658-3298-4CF1-8E44-99425BE1440A}" sibTransId="{28D97932-6CDF-4B53-906D-19CA79996D47}"/>
    <dgm:cxn modelId="{70D6E337-05D6-4954-8FBA-2E4673B7A073}" type="presOf" srcId="{8D1E9B8C-0C28-49A5-BEEA-E9D50B8D2D81}" destId="{F8DE9D97-83F9-49EA-B411-CFC622975753}" srcOrd="0" destOrd="0" presId="urn:microsoft.com/office/officeart/2005/8/layout/vList5"/>
    <dgm:cxn modelId="{D0D4F63A-1C09-47C1-A3FD-876C5E5E6CD6}" type="presOf" srcId="{D42C8A37-EC9E-41F6-AB09-88DA41DA95E7}" destId="{7F2C26CF-3BA2-476B-B3CD-053899DE82C1}" srcOrd="0" destOrd="1" presId="urn:microsoft.com/office/officeart/2005/8/layout/vList5"/>
    <dgm:cxn modelId="{7F03DC5F-06C5-4D70-8D02-2EAB3489F307}" type="presOf" srcId="{52F46A77-E88F-42BE-B1EA-EB07600075E6}" destId="{7F2C26CF-3BA2-476B-B3CD-053899DE82C1}" srcOrd="0" destOrd="2" presId="urn:microsoft.com/office/officeart/2005/8/layout/vList5"/>
    <dgm:cxn modelId="{6B483641-8A72-4990-A2E4-9C471B77A744}" type="presOf" srcId="{4F177BCA-8948-4F24-8843-B33B1B08D34D}" destId="{7F2C26CF-3BA2-476B-B3CD-053899DE82C1}" srcOrd="0" destOrd="4" presId="urn:microsoft.com/office/officeart/2005/8/layout/vList5"/>
    <dgm:cxn modelId="{1814BE61-D21C-4183-BB96-12A457B880E0}" type="presOf" srcId="{75C50992-965F-4EA3-A3DD-C59614BE8EFC}" destId="{7F2C26CF-3BA2-476B-B3CD-053899DE82C1}" srcOrd="0" destOrd="0" presId="urn:microsoft.com/office/officeart/2005/8/layout/vList5"/>
    <dgm:cxn modelId="{1D40CD85-7C87-4EF0-836F-DF8563737F24}" type="presOf" srcId="{EF34CD7E-BE49-451F-A591-DEB16A87A3BE}" destId="{7F2C26CF-3BA2-476B-B3CD-053899DE82C1}" srcOrd="0" destOrd="3" presId="urn:microsoft.com/office/officeart/2005/8/layout/vList5"/>
    <dgm:cxn modelId="{BE127E96-98A3-4088-AAD9-20E0FB9A3FEA}" srcId="{FB483BC1-5F2D-4036-8A6B-96A23486B511}" destId="{52F46A77-E88F-42BE-B1EA-EB07600075E6}" srcOrd="2" destOrd="0" parTransId="{1A37F87B-68FF-41B5-A098-3DB7CD3FA924}" sibTransId="{A835C6BE-795C-4A76-8F00-B8705771D64C}"/>
    <dgm:cxn modelId="{3A76439B-6A53-4B98-BFCC-AE3B78855534}" type="presOf" srcId="{FB483BC1-5F2D-4036-8A6B-96A23486B511}" destId="{CC5883A1-CDFB-4620-85E4-B800229CC3D2}" srcOrd="0" destOrd="0" presId="urn:microsoft.com/office/officeart/2005/8/layout/vList5"/>
    <dgm:cxn modelId="{A32646CF-7362-45DA-90D2-E078C9F3181C}" srcId="{FB483BC1-5F2D-4036-8A6B-96A23486B511}" destId="{D42C8A37-EC9E-41F6-AB09-88DA41DA95E7}" srcOrd="1" destOrd="0" parTransId="{A6C603BE-E7EB-41AB-87D4-82BED48C6DF0}" sibTransId="{9EBDEB6F-CAD6-4297-8EA0-08E0812186EA}"/>
    <dgm:cxn modelId="{26CE6EE4-684A-4E65-AB84-D5A4EC2E71D5}" srcId="{FB483BC1-5F2D-4036-8A6B-96A23486B511}" destId="{EF34CD7E-BE49-451F-A591-DEB16A87A3BE}" srcOrd="3" destOrd="0" parTransId="{AD9F00A5-5462-47B7-A256-D73A03CD0146}" sibTransId="{3E902713-4635-4A86-B2AA-0D8921EB9919}"/>
    <dgm:cxn modelId="{C4B3ECFD-A1CE-4914-8F25-0442A0A1E4B3}" srcId="{8D1E9B8C-0C28-49A5-BEEA-E9D50B8D2D81}" destId="{FB483BC1-5F2D-4036-8A6B-96A23486B511}" srcOrd="0" destOrd="0" parTransId="{55F1A475-5A7C-4C18-9E0A-5F07BA6A7814}" sibTransId="{CF9673F9-5251-4CE9-BE5A-342ABA50964E}"/>
    <dgm:cxn modelId="{C59EE4C3-F7ED-4814-BE15-447218592136}" type="presParOf" srcId="{F8DE9D97-83F9-49EA-B411-CFC622975753}" destId="{DC8F164D-7E50-4A3C-B3E1-6489B3EE7052}" srcOrd="0" destOrd="0" presId="urn:microsoft.com/office/officeart/2005/8/layout/vList5"/>
    <dgm:cxn modelId="{9659EEE5-7A38-4553-8015-620AC16B4121}" type="presParOf" srcId="{DC8F164D-7E50-4A3C-B3E1-6489B3EE7052}" destId="{CC5883A1-CDFB-4620-85E4-B800229CC3D2}" srcOrd="0" destOrd="0" presId="urn:microsoft.com/office/officeart/2005/8/layout/vList5"/>
    <dgm:cxn modelId="{6736218D-77EE-4940-9806-71608E7EFD0C}" type="presParOf" srcId="{DC8F164D-7E50-4A3C-B3E1-6489B3EE7052}" destId="{7F2C26CF-3BA2-476B-B3CD-053899DE82C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BA40A9-5E2C-490F-BB09-314BD99972ED}">
      <dsp:nvSpPr>
        <dsp:cNvPr id="0" name=""/>
        <dsp:cNvSpPr/>
      </dsp:nvSpPr>
      <dsp:spPr>
        <a:xfrm>
          <a:off x="0" y="0"/>
          <a:ext cx="2102177" cy="210217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52C1E-B128-4BDE-BFDD-F70FE62BF4D0}">
      <dsp:nvSpPr>
        <dsp:cNvPr id="0" name=""/>
        <dsp:cNvSpPr/>
      </dsp:nvSpPr>
      <dsp:spPr>
        <a:xfrm>
          <a:off x="1049927" y="0"/>
          <a:ext cx="7258639" cy="210217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800" b="1" kern="1200" dirty="0">
              <a:latin typeface="Phetsarath OT" panose="02000500000000000000" pitchFamily="2" charset="0"/>
              <a:cs typeface="Phetsarath OT" panose="02000500000000000000" pitchFamily="2" charset="0"/>
            </a:rPr>
            <a:t>ວິໄສທັດ</a:t>
          </a:r>
          <a:r>
            <a:rPr lang="en-US" sz="2800" b="1" kern="1200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en-US" sz="2800" b="1" kern="1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rPr>
            <a:t>VISION</a:t>
          </a:r>
          <a:br>
            <a:rPr lang="en-US" sz="1600" kern="1200" dirty="0">
              <a:latin typeface="Phetsarath OT" panose="02000500000000000000" pitchFamily="2" charset="0"/>
              <a:cs typeface="Phetsarath OT" panose="02000500000000000000" pitchFamily="2" charset="0"/>
            </a:rPr>
          </a:br>
          <a:r>
            <a:rPr lang="lo-LA" sz="16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ອົງການຈັດຕັ້ງສັງຄົມ ມີຄວາມສາມັກຄີ ແລະ ເປັນຄູ່ຮ່ວມງານທີ່ດີກັບທຸກພາກສ່ວນທີ່ກ່ຽວຂ້ອງທັງພາຍໃນ ແລະ ສາກົນ ໃນການປະກອບສ່ວນຈັດຕັ້ງປະຕິບັດ ແຜນພັດທະນາເສດຖະກິດ-ສັງຄົມແຫ່ງຊາດ.</a:t>
          </a:r>
          <a:endParaRPr lang="en-US" sz="16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Lao CSOs work in unity and as good partners with all at national,</a:t>
          </a:r>
          <a:r>
            <a:rPr lang="en-US" sz="2000" b="0" i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international, with contribution to the implementation of the 5 years national socio-economic development plan – NSEDP</a:t>
          </a:r>
          <a:endParaRPr lang="en-US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49927" y="0"/>
        <a:ext cx="7258639" cy="2102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2C26CF-3BA2-476B-B3CD-053899DE82C1}">
      <dsp:nvSpPr>
        <dsp:cNvPr id="0" name=""/>
        <dsp:cNvSpPr/>
      </dsp:nvSpPr>
      <dsp:spPr>
        <a:xfrm rot="5400000">
          <a:off x="3927338" y="-1534226"/>
          <a:ext cx="3399757" cy="6471529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400" b="1" u="sng" kern="1200" dirty="0">
              <a:latin typeface="Phetsarath OT" panose="02000500000000000000" pitchFamily="2" charset="0"/>
              <a:cs typeface="Phetsarath OT" panose="02000500000000000000" pitchFamily="2" charset="0"/>
            </a:rPr>
            <a:t>ສາມັກຄີ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ອົງການຈັດຕັ້ງສັງຄົມລາວ ເຮັດວຽກປະສານສົມທົບກັນດ້ວຍຄວາມສາມັກຄີຊ່ວຍເຫຼືອເຊິ່ງກັນ ແລະ ກັນ.</a:t>
          </a:r>
          <a:endParaRPr lang="en-US" sz="14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400" b="1" u="sng" kern="1200" dirty="0">
              <a:latin typeface="Phetsarath OT" panose="02000500000000000000" pitchFamily="2" charset="0"/>
              <a:cs typeface="Phetsarath OT" panose="02000500000000000000" pitchFamily="2" charset="0"/>
            </a:rPr>
            <a:t>ມີສ່ວນຮ່ວມ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ທຸກພາກສ່ວນມີສ່ວນຮ່ວມຢ່າງຕັ້ງໜ້າ ແລະ ພ້ອມກັນກ້າວໄປ.</a:t>
          </a:r>
          <a:endParaRPr lang="en-US" sz="14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400" b="1" u="sng" kern="1200" dirty="0">
              <a:latin typeface="Phetsarath OT" panose="02000500000000000000" pitchFamily="2" charset="0"/>
              <a:cs typeface="Phetsarath OT" panose="02000500000000000000" pitchFamily="2" charset="0"/>
            </a:rPr>
            <a:t>ສະເໝີພາບ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- 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ມີຄວາມເທົ່າທຽມ, ນັບຖື, ໃຫ້ກຽດ ແລະ ຮັບຟັງເຊິ່ງກັນ ແລະ ກັນ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;</a:t>
          </a:r>
          <a:endParaRPr lang="en-US" sz="14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400" b="1" u="sng" kern="1200" dirty="0">
              <a:latin typeface="Phetsarath OT" panose="02000500000000000000" pitchFamily="2" charset="0"/>
              <a:cs typeface="Phetsarath OT" panose="02000500000000000000" pitchFamily="2" charset="0"/>
            </a:rPr>
            <a:t>ໂປ່ງໃສ </a:t>
          </a:r>
          <a:r>
            <a:rPr lang="en-GB" sz="1400" b="1" kern="1200" dirty="0">
              <a:latin typeface="Phetsarath OT" panose="02000500000000000000" pitchFamily="2" charset="0"/>
              <a:cs typeface="Phetsarath OT" panose="02000500000000000000" pitchFamily="2" charset="0"/>
            </a:rPr>
            <a:t>-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 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ເຮັດວຽກທີ່ມີຄວາມສັດຊື່, ມີການຮ່ວມມື ແລະ ການປະສານງານທີ່ດີ. </a:t>
          </a:r>
          <a:endParaRPr lang="en-US" sz="14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o-LA" sz="1400" b="1" u="sng" kern="1200" dirty="0">
              <a:latin typeface="Phetsarath OT" panose="02000500000000000000" pitchFamily="2" charset="0"/>
              <a:cs typeface="Phetsarath OT" panose="02000500000000000000" pitchFamily="2" charset="0"/>
            </a:rPr>
            <a:t>ຫົວຄິດປະດິດສ້າງ</a:t>
          </a:r>
          <a:r>
            <a:rPr lang="en-GB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 - </a:t>
          </a:r>
          <a:r>
            <a:rPr lang="lo-LA" sz="1400" kern="1200" dirty="0">
              <a:latin typeface="Phetsarath OT" panose="02000500000000000000" pitchFamily="2" charset="0"/>
              <a:cs typeface="Phetsarath OT" panose="02000500000000000000" pitchFamily="2" charset="0"/>
            </a:rPr>
            <a:t>ເຮັດວຽກທີ່ເນັ້ນຄວາມກ້າວໜ້າທາງດ້ານນະວັດຕະກໍາໃໝ່ ໂດຍແທດເໝາະກັບແຜນວຽກພັດທະນາເສດຖະກິດຂອງແຕ່ລະທ້ອງຖີ່ນຢ່າງມີປະສິດທິພາບ ແລະ ປະສິດທິຜົນ.</a:t>
          </a:r>
          <a: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  <a:t>  </a:t>
          </a:r>
          <a:br>
            <a:rPr lang="en-US" sz="1400" b="1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Unity: </a:t>
          </a:r>
          <a: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Lao CSOs work in unity and support each other;</a:t>
          </a:r>
          <a:b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Participation: </a:t>
          </a:r>
          <a: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All stakeholders participate actively and progress together;</a:t>
          </a:r>
          <a:b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Equality: </a:t>
          </a:r>
          <a: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Equal treatment, respect, collaborate and listen to each other;</a:t>
          </a:r>
          <a:b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Transparency: </a:t>
          </a:r>
          <a: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Work with honesty, collaboration and cooperation;</a:t>
          </a:r>
          <a:b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1400" b="1" u="sng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Creativity: </a:t>
          </a:r>
          <a:r>
            <a:rPr lang="en-US" sz="1400" kern="1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rPr>
            <a:t>Focus on new innovation relevant to local socio-economic development plan with efficiency and effectiveness.</a:t>
          </a:r>
          <a:endParaRPr lang="en-US" sz="1400" kern="1200" dirty="0">
            <a:solidFill>
              <a:srgbClr val="0070C0"/>
            </a:solidFill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 rot="-5400000">
        <a:off x="2391452" y="167622"/>
        <a:ext cx="6305567" cy="3067833"/>
      </dsp:txXfrm>
    </dsp:sp>
    <dsp:sp modelId="{CC5883A1-CDFB-4620-85E4-B800229CC3D2}">
      <dsp:nvSpPr>
        <dsp:cNvPr id="0" name=""/>
        <dsp:cNvSpPr/>
      </dsp:nvSpPr>
      <dsp:spPr>
        <a:xfrm>
          <a:off x="1231" y="3322"/>
          <a:ext cx="2390221" cy="339643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ຄຸນຄ່າ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ຈັນຍາບັນ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o-LA" sz="2000" b="1" kern="1200" dirty="0">
              <a:solidFill>
                <a:schemeClr val="tx1"/>
              </a:solidFill>
              <a:latin typeface="Phetsarath OT" panose="02000500000000000000" pitchFamily="2" charset="0"/>
              <a:cs typeface="Phetsarath OT" panose="02000500000000000000" pitchFamily="2" charset="0"/>
            </a:rPr>
            <a:t> ຫຼັກໝັ້ນ:</a:t>
          </a:r>
          <a:endParaRPr lang="en-US" sz="2000" b="1" kern="1200" dirty="0">
            <a:solidFill>
              <a:schemeClr val="tx1"/>
            </a:solidFill>
            <a:latin typeface="Phetsarath OT" panose="02000500000000000000" pitchFamily="2" charset="0"/>
            <a:cs typeface="Phetsarath OT" panose="02000500000000000000" pitchFamily="2" charset="0"/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Arial" panose="020B0604020202020204" pitchFamily="34" charset="0"/>
              <a:cs typeface="Arial" panose="020B0604020202020204" pitchFamily="34" charset="0"/>
            </a:rPr>
            <a:t>Our core value:</a:t>
          </a:r>
          <a:endParaRPr lang="en-US" sz="2000" kern="1200" dirty="0">
            <a:latin typeface="Phetsarath OT" panose="02000500000000000000" pitchFamily="2" charset="0"/>
            <a:cs typeface="Phetsarath OT" panose="02000500000000000000" pitchFamily="2" charset="0"/>
          </a:endParaRPr>
        </a:p>
      </dsp:txBody>
      <dsp:txXfrm>
        <a:off x="117912" y="120003"/>
        <a:ext cx="2156859" cy="31630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471E074D-2001-41D4-9C8A-16049C006FCB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17625" y="1200150"/>
            <a:ext cx="46799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5220710-413E-41A7-A694-9FD54CE44B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86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0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36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637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800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408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66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452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204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157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0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CC41F5-09FB-4ADB-B331-F3F91E4CCD5A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0D171-9ECA-4B73-916C-2A3AD9968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649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hyperlink" Target="http://www.facebook.com/laocso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thipmangkone.lcn@gmail.com" TargetMode="External"/><Relationship Id="rId5" Type="http://schemas.openxmlformats.org/officeDocument/2006/relationships/hyperlink" Target="mailto:comms.lcco@gmail.com" TargetMode="Externa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07933-98C5-41AA-AB13-F6515E49C3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674137"/>
            <a:ext cx="9906000" cy="961274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Lao CSO Coordination Committee</a:t>
            </a:r>
            <a:br>
              <a:rPr lang="en-US" sz="3200" b="1" dirty="0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en-US" sz="3200" b="1" dirty="0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(LCCC)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11DAAD51-0BCC-4852-A94A-77F00F6272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15" y="4892877"/>
            <a:ext cx="9851990" cy="1828959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685291A1-8E1B-4A37-B7B1-F4AD97019D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172" y="2761129"/>
            <a:ext cx="5447190" cy="20214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AA851074-BF14-400A-A7D8-008F3B2F20CD}"/>
              </a:ext>
            </a:extLst>
          </p:cNvPr>
          <p:cNvSpPr/>
          <p:nvPr/>
        </p:nvSpPr>
        <p:spPr>
          <a:xfrm>
            <a:off x="119640" y="3166721"/>
            <a:ext cx="560880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400" b="1" dirty="0">
                <a:solidFill>
                  <a:schemeClr val="accent1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Lao CSO coordination Committee (LCCC)</a:t>
            </a:r>
            <a:endParaRPr lang="en-US" altLang="en-US" sz="1400" dirty="0">
              <a:solidFill>
                <a:schemeClr val="accent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CHias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Building, Room 1</a:t>
            </a:r>
            <a:r>
              <a:rPr lang="en-US" altLang="en-US" sz="1000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floor, </a:t>
            </a:r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Naxay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Rd, 360 </a:t>
            </a:r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Nongbone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Village, </a:t>
            </a:r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Xaysettha</a:t>
            </a: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District,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Vientiane Capital, Lao PDR,</a:t>
            </a:r>
            <a:endParaRPr lang="en-US" altLang="en-US" sz="1000" dirty="0">
              <a:solidFill>
                <a:schemeClr val="bg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Mobile: +856 20 56360636 /+856 30 4579663</a:t>
            </a:r>
            <a:endParaRPr lang="x-none" altLang="en-US" sz="1000" dirty="0">
              <a:solidFill>
                <a:schemeClr val="bg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 </a:t>
            </a: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coord.lcco@gmail.com</a:t>
            </a: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 </a:t>
            </a: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thipmangkone.lcn@gmail.com</a:t>
            </a:r>
            <a:endParaRPr lang="x-none" altLang="en-US" sz="1000" dirty="0">
              <a:solidFill>
                <a:schemeClr val="bg1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Facebook: </a:t>
            </a:r>
            <a:r>
              <a:rPr lang="x-none" alt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www.facebook.com/laocso</a:t>
            </a:r>
            <a:endParaRPr lang="x-none" altLang="en-US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AU" sz="1000" b="1" dirty="0">
                <a:solidFill>
                  <a:schemeClr val="bg1"/>
                </a:solidFill>
              </a:rPr>
              <a:t>Venue</a:t>
            </a:r>
            <a:r>
              <a:rPr lang="lo-LA" sz="1000" b="1" dirty="0">
                <a:solidFill>
                  <a:schemeClr val="bg1"/>
                </a:solidFill>
              </a:rPr>
              <a:t>: </a:t>
            </a:r>
            <a:r>
              <a:rPr lang="en-US" sz="1000" b="1" dirty="0" err="1">
                <a:solidFill>
                  <a:schemeClr val="bg1"/>
                </a:solidFill>
              </a:rPr>
              <a:t>Phonthan</a:t>
            </a:r>
            <a:r>
              <a:rPr lang="en-US" sz="1000" b="1">
                <a:solidFill>
                  <a:schemeClr val="bg1"/>
                </a:solidFill>
              </a:rPr>
              <a:t> - LWU, </a:t>
            </a:r>
            <a:r>
              <a:rPr lang="en-AU" sz="1000" b="1" dirty="0">
                <a:solidFill>
                  <a:schemeClr val="bg1"/>
                </a:solidFill>
              </a:rPr>
              <a:t> Lao PDR</a:t>
            </a:r>
            <a:r>
              <a:rPr lang="lo-LA" sz="1000" b="1" dirty="0">
                <a:solidFill>
                  <a:schemeClr val="bg1"/>
                </a:solidFill>
              </a:rPr>
              <a:t>.</a:t>
            </a:r>
          </a:p>
          <a:p>
            <a:r>
              <a:rPr lang="en-AU" sz="1000" b="1" dirty="0">
                <a:solidFill>
                  <a:schemeClr val="bg1"/>
                </a:solidFill>
              </a:rPr>
              <a:t>Date</a:t>
            </a:r>
            <a:r>
              <a:rPr lang="lo-LA" sz="1000" b="1" dirty="0">
                <a:solidFill>
                  <a:schemeClr val="bg1"/>
                </a:solidFill>
              </a:rPr>
              <a:t>:</a:t>
            </a:r>
            <a:r>
              <a:rPr lang="lo-LA" sz="1000" dirty="0">
                <a:solidFill>
                  <a:schemeClr val="bg1"/>
                </a:solidFill>
              </a:rPr>
              <a:t>  </a:t>
            </a:r>
            <a:r>
              <a:rPr lang="en-US" sz="1000" dirty="0">
                <a:solidFill>
                  <a:schemeClr val="bg1"/>
                </a:solidFill>
              </a:rPr>
              <a:t>November 30, 2023</a:t>
            </a:r>
          </a:p>
          <a:p>
            <a:r>
              <a:rPr lang="en-US" sz="1400" b="1" dirty="0">
                <a:solidFill>
                  <a:schemeClr val="bg1"/>
                </a:solidFill>
              </a:rPr>
              <a:t>Presented by:</a:t>
            </a:r>
            <a:r>
              <a:rPr lang="lo-LA" sz="1400" b="1" dirty="0">
                <a:solidFill>
                  <a:schemeClr val="bg1"/>
                </a:solidFill>
              </a:rPr>
              <a:t> </a:t>
            </a:r>
            <a:r>
              <a:rPr lang="en-US" sz="1400" b="1" dirty="0">
                <a:solidFill>
                  <a:schemeClr val="bg1"/>
                </a:solidFill>
              </a:rPr>
              <a:t>Mr. </a:t>
            </a:r>
            <a:r>
              <a:rPr lang="en-US" sz="1400" b="1" dirty="0" err="1">
                <a:solidFill>
                  <a:schemeClr val="bg1"/>
                </a:solidFill>
              </a:rPr>
              <a:t>Phanthamith</a:t>
            </a:r>
            <a:r>
              <a:rPr lang="en-US" sz="1400" b="1" dirty="0">
                <a:solidFill>
                  <a:schemeClr val="bg1"/>
                </a:solidFill>
              </a:rPr>
              <a:t> SENGPANYA</a:t>
            </a:r>
            <a:endParaRPr lang="x-none" alt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73">
            <a:extLst>
              <a:ext uri="{FF2B5EF4-FFF2-40B4-BE49-F238E27FC236}">
                <a16:creationId xmlns:a16="http://schemas.microsoft.com/office/drawing/2014/main" id="{DAED88F6-4506-4C50-A766-0D50E9DEE6F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230727" y="119263"/>
            <a:ext cx="1444545" cy="1444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5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3FED6-CAD6-49A7-802B-078C97FEE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3364" y="2937248"/>
            <a:ext cx="8292353" cy="3678704"/>
          </a:xfrm>
        </p:spPr>
        <p:txBody>
          <a:bodyPr>
            <a:normAutofit fontScale="85000" lnSpcReduction="10000"/>
          </a:bodyPr>
          <a:lstStyle/>
          <a:p>
            <a:pPr marL="371475" lvl="1" indent="0" algn="just">
              <a:buNone/>
            </a:pPr>
            <a:endParaRPr lang="en-US" sz="2000" dirty="0"/>
          </a:p>
          <a:p>
            <a:pPr algn="just"/>
            <a:r>
              <a:rPr lang="en-US" dirty="0"/>
              <a:t>In 2017, LCN changed to Lao CSOs Coordinating Office (LCCO).. 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In 2019, there was an agreement from MOHA to establish Lao Coordinating Committees(LCCC) and we had set up 9 Sectors working groups. </a:t>
            </a:r>
          </a:p>
          <a:p>
            <a:pPr marL="0" indent="0" algn="just">
              <a:buNone/>
            </a:pPr>
            <a:endParaRPr lang="en-US" dirty="0"/>
          </a:p>
          <a:p>
            <a:pPr algn="just"/>
            <a:r>
              <a:rPr lang="en-US" dirty="0"/>
              <a:t>In 2021, review of LCCC and we had 11 LCCC, and 7 sector working groups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The elected committee members were approved  by the Department of Public Administration Development, Ministry of Home Affairs, in a letter numbered 12/DGD, dated 22nd October 2022 in Vientiane Capital. The official name of the committee is Lao CSO Coordination Committee – LCCC.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7576FD-C641-487C-93EB-2F2EA7047669}"/>
              </a:ext>
            </a:extLst>
          </p:cNvPr>
          <p:cNvSpPr/>
          <p:nvPr/>
        </p:nvSpPr>
        <p:spPr>
          <a:xfrm>
            <a:off x="6895343" y="630671"/>
            <a:ext cx="2868706" cy="12749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Background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CEDFD8-24E9-4E2F-8E03-32BDAFFDBA48}"/>
              </a:ext>
            </a:extLst>
          </p:cNvPr>
          <p:cNvSpPr/>
          <p:nvPr/>
        </p:nvSpPr>
        <p:spPr>
          <a:xfrm>
            <a:off x="831807" y="2686236"/>
            <a:ext cx="6327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Lao CSOs Coordination Committee (LCCC)</a:t>
            </a:r>
            <a:endParaRPr lang="en-US" sz="28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D49F14C-D75C-480F-8336-6F2398D9B8B5}"/>
              </a:ext>
            </a:extLst>
          </p:cNvPr>
          <p:cNvGrpSpPr/>
          <p:nvPr/>
        </p:nvGrpSpPr>
        <p:grpSpPr>
          <a:xfrm>
            <a:off x="1039906" y="58212"/>
            <a:ext cx="5733985" cy="2717670"/>
            <a:chOff x="1425388" y="67877"/>
            <a:chExt cx="5733985" cy="2717670"/>
          </a:xfrm>
        </p:grpSpPr>
        <p:pic>
          <p:nvPicPr>
            <p:cNvPr id="8" name="Picture 6">
              <a:extLst>
                <a:ext uri="{FF2B5EF4-FFF2-40B4-BE49-F238E27FC236}">
                  <a16:creationId xmlns:a16="http://schemas.microsoft.com/office/drawing/2014/main" id="{7E9DB640-8719-4CE3-BE2D-E910FE62F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425388" y="67877"/>
              <a:ext cx="5733985" cy="271767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34ED1C91-0D74-4677-9B24-C76CB71770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556522" y="242048"/>
              <a:ext cx="2038325" cy="203832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</p:spTree>
    <p:extLst>
      <p:ext uri="{BB962C8B-B14F-4D97-AF65-F5344CB8AC3E}">
        <p14:creationId xmlns:p14="http://schemas.microsoft.com/office/powerpoint/2010/main" val="117492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B5F8C2D-0A1D-4314-A6CB-A344735D7E4A}"/>
              </a:ext>
            </a:extLst>
          </p:cNvPr>
          <p:cNvGrpSpPr/>
          <p:nvPr/>
        </p:nvGrpSpPr>
        <p:grpSpPr>
          <a:xfrm>
            <a:off x="685800" y="142564"/>
            <a:ext cx="9122244" cy="6572872"/>
            <a:chOff x="685800" y="142564"/>
            <a:chExt cx="9122244" cy="657287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F9860851-89A8-4F50-98A3-2B91808B1244}"/>
                </a:ext>
              </a:extLst>
            </p:cNvPr>
            <p:cNvGrpSpPr/>
            <p:nvPr/>
          </p:nvGrpSpPr>
          <p:grpSpPr>
            <a:xfrm>
              <a:off x="739134" y="142564"/>
              <a:ext cx="9015576" cy="6572872"/>
              <a:chOff x="685800" y="130486"/>
              <a:chExt cx="9015576" cy="6572872"/>
            </a:xfrm>
          </p:grpSpPr>
          <p:grpSp>
            <p:nvGrpSpPr>
              <p:cNvPr id="9" name="Group 3">
                <a:extLst>
                  <a:ext uri="{FF2B5EF4-FFF2-40B4-BE49-F238E27FC236}">
                    <a16:creationId xmlns:a16="http://schemas.microsoft.com/office/drawing/2014/main" id="{0777C687-E211-4DEE-802A-DB63CD96B4D9}"/>
                  </a:ext>
                </a:extLst>
              </p:cNvPr>
              <p:cNvGrpSpPr/>
              <p:nvPr/>
            </p:nvGrpSpPr>
            <p:grpSpPr>
              <a:xfrm>
                <a:off x="685800" y="130486"/>
                <a:ext cx="9015576" cy="6572872"/>
                <a:chOff x="0" y="0"/>
                <a:chExt cx="3561709" cy="2596690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F00D96A2-461A-49EA-A2B2-1379DF80772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561709" cy="25966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561709" h="2596690">
                      <a:moveTo>
                        <a:pt x="0" y="0"/>
                      </a:moveTo>
                      <a:lnTo>
                        <a:pt x="3561709" y="0"/>
                      </a:lnTo>
                      <a:lnTo>
                        <a:pt x="3561709" y="2596690"/>
                      </a:lnTo>
                      <a:lnTo>
                        <a:pt x="0" y="2596690"/>
                      </a:lnTo>
                      <a:close/>
                    </a:path>
                  </a:pathLst>
                </a:custGeom>
                <a:solidFill>
                  <a:srgbClr val="193666"/>
                </a:solidFill>
              </p:spPr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0D6CFB2F-43BB-467D-A3C0-84929F65A0D5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819"/>
                    </a:lnSpc>
                    <a:spcBef>
                      <a:spcPct val="0"/>
                    </a:spcBef>
                  </a:pPr>
                  <a:endParaRPr/>
                </a:p>
              </p:txBody>
            </p:sp>
          </p:grpSp>
          <p:grpSp>
            <p:nvGrpSpPr>
              <p:cNvPr id="10" name="Group 6">
                <a:extLst>
                  <a:ext uri="{FF2B5EF4-FFF2-40B4-BE49-F238E27FC236}">
                    <a16:creationId xmlns:a16="http://schemas.microsoft.com/office/drawing/2014/main" id="{932F86A2-6E6B-4CF7-8805-023AAEBAD90E}"/>
                  </a:ext>
                </a:extLst>
              </p:cNvPr>
              <p:cNvGrpSpPr/>
              <p:nvPr/>
            </p:nvGrpSpPr>
            <p:grpSpPr>
              <a:xfrm>
                <a:off x="925621" y="1448610"/>
                <a:ext cx="8535935" cy="473343"/>
                <a:chOff x="0" y="0"/>
                <a:chExt cx="3372221" cy="187000"/>
              </a:xfrm>
            </p:grpSpPr>
            <p:sp>
              <p:nvSpPr>
                <p:cNvPr id="12" name="Freeform 7">
                  <a:extLst>
                    <a:ext uri="{FF2B5EF4-FFF2-40B4-BE49-F238E27FC236}">
                      <a16:creationId xmlns:a16="http://schemas.microsoft.com/office/drawing/2014/main" id="{41D76C8A-A9C5-4705-AE12-F0A81195221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372221" cy="18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372221" h="187000">
                      <a:moveTo>
                        <a:pt x="0" y="0"/>
                      </a:moveTo>
                      <a:lnTo>
                        <a:pt x="3372221" y="0"/>
                      </a:lnTo>
                      <a:lnTo>
                        <a:pt x="3372221" y="187000"/>
                      </a:lnTo>
                      <a:lnTo>
                        <a:pt x="0" y="1870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</p:spPr>
            </p:sp>
            <p:sp>
              <p:nvSpPr>
                <p:cNvPr id="13" name="TextBox 8">
                  <a:extLst>
                    <a:ext uri="{FF2B5EF4-FFF2-40B4-BE49-F238E27FC236}">
                      <a16:creationId xmlns:a16="http://schemas.microsoft.com/office/drawing/2014/main" id="{751620C2-B213-42FF-8364-C693146C8F42}"/>
                    </a:ext>
                  </a:extLst>
                </p:cNvPr>
                <p:cNvSpPr txBox="1"/>
                <p:nvPr/>
              </p:nvSpPr>
              <p:spPr>
                <a:xfrm>
                  <a:off x="0" y="-38100"/>
                  <a:ext cx="812800" cy="8509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1819"/>
                    </a:lnSpc>
                  </a:pPr>
                  <a:endParaRPr/>
                </a:p>
              </p:txBody>
            </p:sp>
          </p:grpSp>
          <p:pic>
            <p:nvPicPr>
              <p:cNvPr id="11" name="Picture 9">
                <a:extLst>
                  <a:ext uri="{FF2B5EF4-FFF2-40B4-BE49-F238E27FC236}">
                    <a16:creationId xmlns:a16="http://schemas.microsoft.com/office/drawing/2014/main" id="{DB56CD68-E4E4-47C6-B9D6-F17869AEC6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222" r="222"/>
              <a:stretch>
                <a:fillRect/>
              </a:stretch>
            </p:blipFill>
            <p:spPr>
              <a:xfrm>
                <a:off x="925621" y="1635915"/>
                <a:ext cx="8535935" cy="4805280"/>
              </a:xfrm>
              <a:prstGeom prst="rect">
                <a:avLst/>
              </a:prstGeom>
            </p:spPr>
          </p:pic>
        </p:grp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2EE9360D-FF37-4059-9D55-79B94C1F133E}"/>
                </a:ext>
              </a:extLst>
            </p:cNvPr>
            <p:cNvSpPr txBox="1"/>
            <p:nvPr/>
          </p:nvSpPr>
          <p:spPr>
            <a:xfrm>
              <a:off x="685800" y="524357"/>
              <a:ext cx="9122244" cy="5587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43"/>
                </a:lnSpc>
              </a:pPr>
              <a:r>
                <a:rPr lang="en-US" sz="3836" dirty="0">
                  <a:solidFill>
                    <a:srgbClr val="FFFFFF"/>
                  </a:solidFill>
                  <a:latin typeface="Arimo Bold"/>
                </a:rPr>
                <a:t>Lao CSO Platform Coordination Chart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93113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847C84-0D89-4C44-A7CD-04904A6FA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510" y="92978"/>
            <a:ext cx="5077490" cy="6672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A96F63E-B3B4-45B9-B9F0-B51A98E91D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755" y="0"/>
            <a:ext cx="52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104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E69E94-21B1-4293-BF4B-BE0EC30D69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103" y="108654"/>
            <a:ext cx="8805167" cy="5907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22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1DF73-EA30-4C80-9B95-CA284E67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661" y="-134471"/>
            <a:ext cx="9135034" cy="854074"/>
          </a:xfrm>
        </p:spPr>
        <p:txBody>
          <a:bodyPr>
            <a:noAutofit/>
          </a:bodyPr>
          <a:lstStyle/>
          <a:p>
            <a:r>
              <a:rPr lang="en-AU" sz="2800" b="1" u="sng" dirty="0"/>
              <a:t>Roles and Functions of Lao CSO Coordination Committee-LCCC</a:t>
            </a:r>
            <a:endParaRPr lang="en-US" sz="2800" b="1" u="sng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B80CE9-C1A7-4DF3-AA1F-F09C42AEE01D}"/>
              </a:ext>
            </a:extLst>
          </p:cNvPr>
          <p:cNvSpPr/>
          <p:nvPr/>
        </p:nvSpPr>
        <p:spPr>
          <a:xfrm>
            <a:off x="854899" y="4144961"/>
            <a:ext cx="8656654" cy="1879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Commit (work under) according to the Lao laws and regulations.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Coordinating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 building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plans and projects to be implemented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Mobilizations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 periodically to </a:t>
            </a:r>
            <a:r>
              <a:rPr lang="en-US" sz="2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MoHA</a:t>
            </a:r>
            <a:r>
              <a:rPr 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D495C3EB-A800-4339-B0AF-12DA97F188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4899" y="597367"/>
            <a:ext cx="8656654" cy="3539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4558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5FBA2468-95A1-458D-ADED-B832C4B6106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2782960"/>
              </p:ext>
            </p:extLst>
          </p:nvPr>
        </p:nvGraphicFramePr>
        <p:xfrm>
          <a:off x="1473895" y="267683"/>
          <a:ext cx="8309728" cy="21021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2" name="Group 11">
            <a:extLst>
              <a:ext uri="{FF2B5EF4-FFF2-40B4-BE49-F238E27FC236}">
                <a16:creationId xmlns:a16="http://schemas.microsoft.com/office/drawing/2014/main" id="{0665FFD4-B719-4C72-9834-662660CD75E7}"/>
              </a:ext>
            </a:extLst>
          </p:cNvPr>
          <p:cNvGrpSpPr/>
          <p:nvPr/>
        </p:nvGrpSpPr>
        <p:grpSpPr>
          <a:xfrm>
            <a:off x="788314" y="2661567"/>
            <a:ext cx="2865822" cy="3431842"/>
            <a:chOff x="5586" y="1726976"/>
            <a:chExt cx="2865822" cy="1146328"/>
          </a:xfrm>
        </p:grpSpPr>
        <p:sp>
          <p:nvSpPr>
            <p:cNvPr id="22" name="Arrow: Chevron 21">
              <a:extLst>
                <a:ext uri="{FF2B5EF4-FFF2-40B4-BE49-F238E27FC236}">
                  <a16:creationId xmlns:a16="http://schemas.microsoft.com/office/drawing/2014/main" id="{B1204DEC-C6F8-49C9-B054-58ED5C9FB304}"/>
                </a:ext>
              </a:extLst>
            </p:cNvPr>
            <p:cNvSpPr/>
            <p:nvPr/>
          </p:nvSpPr>
          <p:spPr>
            <a:xfrm>
              <a:off x="5586" y="1726976"/>
              <a:ext cx="2865822" cy="1146328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Arrow: Chevron 4">
              <a:extLst>
                <a:ext uri="{FF2B5EF4-FFF2-40B4-BE49-F238E27FC236}">
                  <a16:creationId xmlns:a16="http://schemas.microsoft.com/office/drawing/2014/main" id="{527FAF03-00F8-41A8-9E72-7F94D1D10B0A}"/>
                </a:ext>
              </a:extLst>
            </p:cNvPr>
            <p:cNvSpPr txBox="1"/>
            <p:nvPr/>
          </p:nvSpPr>
          <p:spPr>
            <a:xfrm>
              <a:off x="192945" y="1726976"/>
              <a:ext cx="2547503" cy="114632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20955" rIns="0" bIns="20955" numCol="1" spcCol="1270" anchor="ctr" anchorCtr="0">
              <a:noAutofit/>
            </a:bodyPr>
            <a:lstStyle/>
            <a:p>
              <a:pPr marL="0" lvl="0" indent="0"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o-LA" sz="3300" b="1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ພາລະກິດ</a:t>
              </a:r>
              <a:endParaRPr lang="en-US" sz="3300" b="1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  <a:p>
              <a:pPr algn="ctr" defTabSz="1466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MISSION</a:t>
              </a:r>
              <a:endParaRPr lang="en-US" sz="36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BEC38C1-4F2E-4583-9045-AF1F90C7887E}"/>
              </a:ext>
            </a:extLst>
          </p:cNvPr>
          <p:cNvGrpSpPr/>
          <p:nvPr/>
        </p:nvGrpSpPr>
        <p:grpSpPr>
          <a:xfrm>
            <a:off x="3118152" y="2953274"/>
            <a:ext cx="2378632" cy="2848428"/>
            <a:chOff x="2498851" y="1824414"/>
            <a:chExt cx="2378632" cy="951452"/>
          </a:xfrm>
        </p:grpSpPr>
        <p:sp>
          <p:nvSpPr>
            <p:cNvPr id="20" name="Arrow: Chevron 19">
              <a:extLst>
                <a:ext uri="{FF2B5EF4-FFF2-40B4-BE49-F238E27FC236}">
                  <a16:creationId xmlns:a16="http://schemas.microsoft.com/office/drawing/2014/main" id="{5ED7CC73-B24B-42D9-86CC-BB72D4A3D14A}"/>
                </a:ext>
              </a:extLst>
            </p:cNvPr>
            <p:cNvSpPr/>
            <p:nvPr/>
          </p:nvSpPr>
          <p:spPr>
            <a:xfrm>
              <a:off x="2498851" y="1824414"/>
              <a:ext cx="2378632" cy="951452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Arrow: Chevron 6">
              <a:extLst>
                <a:ext uri="{FF2B5EF4-FFF2-40B4-BE49-F238E27FC236}">
                  <a16:creationId xmlns:a16="http://schemas.microsoft.com/office/drawing/2014/main" id="{834BAF73-6F70-496C-A074-CED1C654B0E5}"/>
                </a:ext>
              </a:extLst>
            </p:cNvPr>
            <p:cNvSpPr txBox="1"/>
            <p:nvPr/>
          </p:nvSpPr>
          <p:spPr>
            <a:xfrm>
              <a:off x="2987051" y="1824414"/>
              <a:ext cx="1698767" cy="951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7780" tIns="8890" rIns="0" bIns="889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ເຕົ້າໂຮມຄວາມສາມັກຄີ ຂອງອົງການຈັດຕັ້ງສັງຄົມລາວທົ່ວປະເທດ</a:t>
              </a:r>
              <a:r>
                <a:rPr lang="en-US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;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Unify all Lao CSOs nation-wide</a:t>
              </a:r>
              <a:endParaRPr lang="en-US" sz="20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b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endParaRPr lang="en-US" sz="14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38828E-29D7-4647-8FEA-DAEF3DA40FD5}"/>
              </a:ext>
            </a:extLst>
          </p:cNvPr>
          <p:cNvGrpSpPr/>
          <p:nvPr/>
        </p:nvGrpSpPr>
        <p:grpSpPr>
          <a:xfrm>
            <a:off x="5153034" y="2953274"/>
            <a:ext cx="2378632" cy="2848428"/>
            <a:chOff x="4544475" y="1824414"/>
            <a:chExt cx="2378632" cy="951452"/>
          </a:xfrm>
        </p:grpSpPr>
        <p:sp>
          <p:nvSpPr>
            <p:cNvPr id="18" name="Arrow: Chevron 17">
              <a:extLst>
                <a:ext uri="{FF2B5EF4-FFF2-40B4-BE49-F238E27FC236}">
                  <a16:creationId xmlns:a16="http://schemas.microsoft.com/office/drawing/2014/main" id="{0C0799C2-2E57-4783-9517-59A46F5A434B}"/>
                </a:ext>
              </a:extLst>
            </p:cNvPr>
            <p:cNvSpPr/>
            <p:nvPr/>
          </p:nvSpPr>
          <p:spPr>
            <a:xfrm>
              <a:off x="4544475" y="1824414"/>
              <a:ext cx="2378632" cy="951452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Arrow: Chevron 8">
              <a:extLst>
                <a:ext uri="{FF2B5EF4-FFF2-40B4-BE49-F238E27FC236}">
                  <a16:creationId xmlns:a16="http://schemas.microsoft.com/office/drawing/2014/main" id="{3495D755-3E17-456B-B588-F36AE422AFF2}"/>
                </a:ext>
              </a:extLst>
            </p:cNvPr>
            <p:cNvSpPr txBox="1"/>
            <p:nvPr/>
          </p:nvSpPr>
          <p:spPr>
            <a:xfrm>
              <a:off x="5020200" y="1824414"/>
              <a:ext cx="1819731" cy="951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7620" rIns="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ປະກອບສ່ວນເຂົ້າໃນການຈັດຕັ້ງປະຕິບັດແຜນພັດທະນາເສດຖະກິດ</a:t>
              </a:r>
              <a:r>
                <a:rPr lang="en-US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-</a:t>
              </a: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ສັງຄົມ ແຫ່ງຊາດແຕ່ລະໄລຍະ, ເປົ້າໝາຍການພັດທະນາແບບຍືນຍົງ ແລະ ຖະແຫຼງການສາກົນທີ່ລັດໄດ້ໃຫ້ສັດຕະຍາບັນ</a:t>
              </a:r>
              <a:r>
                <a:rPr lang="en-US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;</a:t>
              </a: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Contribute to NSEDP, SDGs and all international treaties</a:t>
              </a:r>
              <a:r>
                <a:rPr lang="en-US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4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7B111A2-9768-4F8F-9229-BDEE3A11235A}"/>
              </a:ext>
            </a:extLst>
          </p:cNvPr>
          <p:cNvGrpSpPr/>
          <p:nvPr/>
        </p:nvGrpSpPr>
        <p:grpSpPr>
          <a:xfrm>
            <a:off x="7187915" y="2953274"/>
            <a:ext cx="2378632" cy="2848428"/>
            <a:chOff x="6590099" y="1824414"/>
            <a:chExt cx="2378632" cy="951452"/>
          </a:xfrm>
        </p:grpSpPr>
        <p:sp>
          <p:nvSpPr>
            <p:cNvPr id="16" name="Arrow: Chevron 15">
              <a:extLst>
                <a:ext uri="{FF2B5EF4-FFF2-40B4-BE49-F238E27FC236}">
                  <a16:creationId xmlns:a16="http://schemas.microsoft.com/office/drawing/2014/main" id="{C0534D26-35F4-4D9E-9816-1C5159DA7C32}"/>
                </a:ext>
              </a:extLst>
            </p:cNvPr>
            <p:cNvSpPr/>
            <p:nvPr/>
          </p:nvSpPr>
          <p:spPr>
            <a:xfrm>
              <a:off x="6590099" y="1824414"/>
              <a:ext cx="2378632" cy="951452"/>
            </a:xfrm>
            <a:prstGeom prst="chevron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Arrow: Chevron 10">
              <a:extLst>
                <a:ext uri="{FF2B5EF4-FFF2-40B4-BE49-F238E27FC236}">
                  <a16:creationId xmlns:a16="http://schemas.microsoft.com/office/drawing/2014/main" id="{3752DF67-3D95-4D91-B587-6C46348BEB00}"/>
                </a:ext>
              </a:extLst>
            </p:cNvPr>
            <p:cNvSpPr txBox="1"/>
            <p:nvPr/>
          </p:nvSpPr>
          <p:spPr>
            <a:xfrm>
              <a:off x="7065825" y="1824414"/>
              <a:ext cx="1902906" cy="9514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" tIns="7620" rIns="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ປະສານງານ</a:t>
              </a:r>
              <a:r>
                <a:rPr lang="en-US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, </a:t>
              </a: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ແລກປ່ຽນບົດຮຽນ-ປະສົບການ ແລະ ນະວັດຕະກໍາໃໝ່</a:t>
              </a:r>
              <a:r>
                <a:rPr lang="en-US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,</a:t>
              </a:r>
              <a:r>
                <a:rPr lang="lo-LA" sz="1400" kern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ຂໍ້ມູນຂ່າວສານ, ລາຍງານ ແລະ ເຜີຍແຜ່ຜົນສໍາເລັດໃນການປະກອບສ່ວນຂອງອົງການຈັດຕັ້ງສັງຄົມ.</a:t>
              </a:r>
              <a:endParaRPr lang="en-US" sz="14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Coordinate, exchange lessons and experience, innovation, information, reports </a:t>
              </a:r>
              <a:b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and Disseminate Lao CSOs’ contribution to social and economic development</a:t>
              </a:r>
              <a:endParaRPr lang="en-US" sz="16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819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FDBAE983-40F9-49C0-976B-A16061178114}"/>
              </a:ext>
            </a:extLst>
          </p:cNvPr>
          <p:cNvGraphicFramePr/>
          <p:nvPr/>
        </p:nvGraphicFramePr>
        <p:xfrm>
          <a:off x="725862" y="2450968"/>
          <a:ext cx="8864213" cy="3403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C082FAF3-A877-4E45-AE45-0DC5A3641802}"/>
              </a:ext>
            </a:extLst>
          </p:cNvPr>
          <p:cNvSpPr/>
          <p:nvPr/>
        </p:nvSpPr>
        <p:spPr>
          <a:xfrm>
            <a:off x="3176833" y="5924138"/>
            <a:ext cx="5850626" cy="8177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“</a:t>
            </a:r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ພ້ອມກັນກ້າວໄປ “</a:t>
            </a:r>
            <a:endParaRPr lang="en-US" sz="2800" b="1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r>
              <a:rPr lang="en-GB" sz="2800" b="1" dirty="0">
                <a:solidFill>
                  <a:srgbClr val="FFC000"/>
                </a:solidFill>
              </a:rPr>
              <a:t>Together for Development</a:t>
            </a:r>
            <a:endParaRPr lang="en-US" sz="2800" dirty="0">
              <a:solidFill>
                <a:srgbClr val="FFC0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3B33086-FCC3-440F-89FC-BFF50D1CF235}"/>
              </a:ext>
            </a:extLst>
          </p:cNvPr>
          <p:cNvSpPr/>
          <p:nvPr/>
        </p:nvSpPr>
        <p:spPr>
          <a:xfrm>
            <a:off x="791850" y="116100"/>
            <a:ext cx="886421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o-LA" sz="16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</a:t>
            </a:r>
            <a:r>
              <a:rPr lang="en-US" sz="16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16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GOALS:</a:t>
            </a:r>
            <a:endParaRPr lang="en-US" sz="1600" dirty="0">
              <a:solidFill>
                <a:schemeClr val="accent2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6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ເປັນສູນກາງຂໍ້ມູນຂ່າວສານຂອງອົງການຈັດຕັ້ງສັງຄົມລາວ.</a:t>
            </a:r>
            <a:endParaRPr lang="en-US" sz="16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600" dirty="0">
                <a:latin typeface="Phetsarath OT" panose="02000500000000000000" pitchFamily="2" charset="0"/>
                <a:cs typeface="Phetsarath OT" panose="02000500000000000000" pitchFamily="2" charset="0"/>
              </a:rPr>
              <a:t>ສ້າງກົນໄກການປະສານງານ ແລະ ແລກປ່ຽນຂໍ້ມູນຂ່າວສານ ທີ່ມີປະສິດທິພາບ ແລະ ມີປະສິດທິຜົນ.</a:t>
            </a:r>
            <a:endParaRPr lang="en-US" sz="16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marL="800100" lvl="1" indent="-342900">
              <a:lnSpc>
                <a:spcPct val="100000"/>
              </a:lnSpc>
              <a:buFont typeface="+mj-lt"/>
              <a:buAutoNum type="arabicPeriod"/>
            </a:pPr>
            <a:r>
              <a:rPr lang="lo-LA" sz="1600" dirty="0">
                <a:latin typeface="Phetsarath OT" panose="02000500000000000000" pitchFamily="2" charset="0"/>
                <a:cs typeface="Phetsarath OT" panose="02000500000000000000" pitchFamily="2" charset="0"/>
              </a:rPr>
              <a:t>ສົ່ງເສີມ ແລະ ເຜີຍແຜ່ຜົນສຳເລັດ ຂອງການປະກອບສ່ວນວຽກງານພັດທະນາເສດຖະກິດ-ສັງຄົມ ແຫ່ງຊາດຂອງອົງການຈັດຕັ້້ງສັງຄົມ.</a:t>
            </a:r>
            <a:endParaRPr lang="en-US" sz="16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Become an information center of Lao CSOs;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Develop effective and efficient management mechanism and coordination;</a:t>
            </a:r>
          </a:p>
          <a:p>
            <a:pPr lvl="1">
              <a:lnSpc>
                <a:spcPct val="100000"/>
              </a:lnSpc>
            </a:pPr>
            <a:r>
              <a:rPr lang="en-US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Support and communicate Lao CSOs’ contribution to socio-economic development.</a:t>
            </a:r>
            <a:endParaRPr lang="en-US" sz="1600" dirty="0">
              <a:solidFill>
                <a:srgbClr val="0070C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B5B626A-80C8-49DF-81DF-0D8C38C2AEE9}"/>
              </a:ext>
            </a:extLst>
          </p:cNvPr>
          <p:cNvSpPr/>
          <p:nvPr/>
        </p:nvSpPr>
        <p:spPr>
          <a:xfrm>
            <a:off x="1773302" y="6220071"/>
            <a:ext cx="872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4F81BD"/>
                </a:solidFill>
                <a:latin typeface="Arial" panose="020B0604020202020204" pitchFamily="34" charset="0"/>
                <a:ea typeface="Phetsarath OT" panose="02000500000000000000" pitchFamily="2" charset="0"/>
              </a:rPr>
              <a:t>MOTO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336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67622DC6-E4F5-4C57-B858-1BADC9CD4D5D}"/>
              </a:ext>
            </a:extLst>
          </p:cNvPr>
          <p:cNvGrpSpPr/>
          <p:nvPr/>
        </p:nvGrpSpPr>
        <p:grpSpPr>
          <a:xfrm>
            <a:off x="851647" y="96370"/>
            <a:ext cx="8813423" cy="6761630"/>
            <a:chOff x="851647" y="96370"/>
            <a:chExt cx="8813423" cy="67616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0B53F86-1739-4C60-8441-D8F2C0F4F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1903" y="3462617"/>
              <a:ext cx="1978722" cy="1978722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C998E0-1BA3-4082-BD69-238AF44A3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3861" y="96370"/>
              <a:ext cx="6580092" cy="326300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7ED99F8-556A-40C2-A2A5-A9AC412799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647" y="4661646"/>
              <a:ext cx="2196354" cy="21963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B99E252-95DD-4EC8-8979-5D5F8B83A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9114" y="3462617"/>
              <a:ext cx="2540911" cy="2540911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5042C9-981C-423E-87DD-42504456B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647" y="2370043"/>
              <a:ext cx="2196354" cy="21963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260B7C3-3371-4944-8091-12A0250D75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647" y="96370"/>
              <a:ext cx="2196354" cy="219635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2ADCDA2-AB43-4AC9-9A34-E26CD5F3B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0660" y="3480546"/>
              <a:ext cx="1634410" cy="163441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F16B620-67D3-44FE-BE65-3A4D71C25723}"/>
              </a:ext>
            </a:extLst>
          </p:cNvPr>
          <p:cNvSpPr/>
          <p:nvPr/>
        </p:nvSpPr>
        <p:spPr>
          <a:xfrm>
            <a:off x="3101903" y="6046963"/>
            <a:ext cx="6580092" cy="71466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CSSWG-Health Group Annual meeting </a:t>
            </a: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</a:p>
          <a:p>
            <a:pPr algn="ctr"/>
            <a:r>
              <a:rPr lang="en-US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Review and Lesson learnt on Sept 12, 2023</a:t>
            </a:r>
          </a:p>
        </p:txBody>
      </p:sp>
    </p:spTree>
    <p:extLst>
      <p:ext uri="{BB962C8B-B14F-4D97-AF65-F5344CB8AC3E}">
        <p14:creationId xmlns:p14="http://schemas.microsoft.com/office/powerpoint/2010/main" val="400601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85800" y="0"/>
            <a:ext cx="9220200" cy="6858000"/>
            <a:chOff x="0" y="0"/>
            <a:chExt cx="3561709" cy="25966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61709" cy="2596690"/>
            </a:xfrm>
            <a:custGeom>
              <a:avLst/>
              <a:gdLst/>
              <a:ahLst/>
              <a:cxnLst/>
              <a:rect l="l" t="t" r="r" b="b"/>
              <a:pathLst>
                <a:path w="3561709" h="2596690">
                  <a:moveTo>
                    <a:pt x="0" y="0"/>
                  </a:moveTo>
                  <a:lnTo>
                    <a:pt x="3561709" y="0"/>
                  </a:lnTo>
                  <a:lnTo>
                    <a:pt x="3561709" y="2596690"/>
                  </a:lnTo>
                  <a:lnTo>
                    <a:pt x="0" y="2596690"/>
                  </a:lnTo>
                  <a:close/>
                </a:path>
              </a:pathLst>
            </a:custGeom>
            <a:solidFill>
              <a:srgbClr val="19366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EC3B49F-D485-4F1D-970B-B8CC09AC44B4}"/>
              </a:ext>
            </a:extLst>
          </p:cNvPr>
          <p:cNvGrpSpPr/>
          <p:nvPr/>
        </p:nvGrpSpPr>
        <p:grpSpPr>
          <a:xfrm>
            <a:off x="3712846" y="1285503"/>
            <a:ext cx="6040799" cy="5553447"/>
            <a:chOff x="707674" y="579888"/>
            <a:chExt cx="8980869" cy="41290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5E240EC-F891-4199-88E5-04993FFF58D7}"/>
                </a:ext>
              </a:extLst>
            </p:cNvPr>
            <p:cNvSpPr/>
            <p:nvPr/>
          </p:nvSpPr>
          <p:spPr>
            <a:xfrm>
              <a:off x="3632341" y="1899757"/>
              <a:ext cx="2900924" cy="1144087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o-LA" sz="1400" dirty="0">
                  <a:solidFill>
                    <a:schemeClr val="bg1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ຄະນະກຳມະການ ບໍລິຫານກຸ່ມ ສາທາລະນະສຸກ</a:t>
              </a:r>
            </a:p>
            <a:p>
              <a:pPr algn="ctr"/>
              <a:r>
                <a:rPr lang="lo-LA" sz="1400" dirty="0">
                  <a:solidFill>
                    <a:srgbClr val="FFFF00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ດຣ ສຸພົນ ໄຊຍະວົງ       (ຫົວໜ້າກຸ່ມ)</a:t>
              </a:r>
            </a:p>
            <a:p>
              <a:pPr algn="ctr"/>
              <a:r>
                <a:rPr lang="lo-LA" sz="1400" dirty="0">
                  <a:solidFill>
                    <a:srgbClr val="FFFF00"/>
                  </a:solidFill>
                  <a:latin typeface="Phetsarath OT" panose="02000500000000000000" pitchFamily="2" charset="0"/>
                  <a:cs typeface="Phetsarath OT" panose="02000500000000000000" pitchFamily="2" charset="0"/>
                </a:rPr>
                <a:t>ທ່ານ ພັນທະມິດ ແສງປັນຍາ ( ຮອງຫົວໜ້າກຸ່ມ )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20DB3B8-9352-4F10-8A1C-2A5F7105CD29}"/>
                </a:ext>
              </a:extLst>
            </p:cNvPr>
            <p:cNvGrpSpPr/>
            <p:nvPr/>
          </p:nvGrpSpPr>
          <p:grpSpPr>
            <a:xfrm>
              <a:off x="707674" y="579888"/>
              <a:ext cx="8980869" cy="4129025"/>
              <a:chOff x="707674" y="579888"/>
              <a:chExt cx="8980869" cy="4129025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0B80D12-0F23-4D60-A303-CA33A4DE7493}"/>
                  </a:ext>
                </a:extLst>
              </p:cNvPr>
              <p:cNvSpPr/>
              <p:nvPr/>
            </p:nvSpPr>
            <p:spPr>
              <a:xfrm>
                <a:off x="3345287" y="4037036"/>
                <a:ext cx="3708955" cy="67187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ກອງເລຂາ ຄະນະບໍລິການກຸ່ມ</a:t>
                </a:r>
              </a:p>
              <a:p>
                <a:pPr algn="ctr"/>
                <a:r>
                  <a:rPr lang="lo-LA" sz="1100" dirty="0">
                    <a:solidFill>
                      <a:schemeClr val="tx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ກອງເລຂາ ຄະນະກຳມະການປະສານງານອົງການຈັດຕັ້ງສັງຄົມ </a:t>
                </a:r>
                <a:endParaRPr lang="en-US" sz="11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4581681-5A59-4D7F-8473-7683DB8542F2}"/>
                  </a:ext>
                </a:extLst>
              </p:cNvPr>
              <p:cNvSpPr/>
              <p:nvPr/>
            </p:nvSpPr>
            <p:spPr>
              <a:xfrm>
                <a:off x="7379223" y="590760"/>
                <a:ext cx="2309320" cy="124884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ກະຊວງສາທາລະນະສຸກ ແລະ ກະຊວງທີ່ກ່ຽວຂ້ອງ</a:t>
                </a:r>
              </a:p>
              <a:p>
                <a:pPr algn="ctr"/>
                <a:r>
                  <a:rPr lang="lo-LA" sz="1200" dirty="0">
                    <a:solidFill>
                      <a:schemeClr val="tx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ກະຊວງສາທາລະນະສຸກ</a:t>
                </a:r>
                <a:endParaRPr lang="en-US" sz="1200" dirty="0">
                  <a:solidFill>
                    <a:schemeClr val="tx1"/>
                  </a:solidFill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8064B1E-DD2D-4A14-BDF3-CB9F93D8AD72}"/>
                  </a:ext>
                </a:extLst>
              </p:cNvPr>
              <p:cNvSpPr/>
              <p:nvPr/>
            </p:nvSpPr>
            <p:spPr>
              <a:xfrm>
                <a:off x="7322577" y="2788190"/>
                <a:ext cx="2309321" cy="124884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ຄູ່ຮ່ວມພັດທະນາ ສາກົນ.</a:t>
                </a:r>
                <a:endParaRPr lang="en-US" sz="1400" dirty="0">
                  <a:solidFill>
                    <a:schemeClr val="bg1"/>
                  </a:solidFill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BB9A229D-1FF6-4F12-8614-E7488EB4FBF7}"/>
                  </a:ext>
                </a:extLst>
              </p:cNvPr>
              <p:cNvCxnSpPr>
                <a:cxnSpLocks/>
                <a:stCxn id="7" idx="3"/>
                <a:endCxn id="10" idx="1"/>
              </p:cNvCxnSpPr>
              <p:nvPr/>
            </p:nvCxnSpPr>
            <p:spPr>
              <a:xfrm flipV="1">
                <a:off x="6533266" y="1215184"/>
                <a:ext cx="845957" cy="125661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5E6683C-3072-4B70-AD32-8C4A23E25687}"/>
                  </a:ext>
                </a:extLst>
              </p:cNvPr>
              <p:cNvCxnSpPr>
                <a:cxnSpLocks/>
                <a:stCxn id="7" idx="3"/>
                <a:endCxn id="11" idx="1"/>
              </p:cNvCxnSpPr>
              <p:nvPr/>
            </p:nvCxnSpPr>
            <p:spPr>
              <a:xfrm>
                <a:off x="6533266" y="2471801"/>
                <a:ext cx="789311" cy="94081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21BE77BB-AD97-4269-A294-19A0BC481663}"/>
                  </a:ext>
                </a:extLst>
              </p:cNvPr>
              <p:cNvCxnSpPr>
                <a:cxnSpLocks/>
                <a:stCxn id="7" idx="1"/>
                <a:endCxn id="16" idx="3"/>
              </p:cNvCxnSpPr>
              <p:nvPr/>
            </p:nvCxnSpPr>
            <p:spPr>
              <a:xfrm flipH="1" flipV="1">
                <a:off x="3264442" y="2325408"/>
                <a:ext cx="367898" cy="14639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03338455-A02F-497E-8E64-6C1193E66CB7}"/>
                  </a:ext>
                </a:extLst>
              </p:cNvPr>
              <p:cNvCxnSpPr>
                <a:cxnSpLocks/>
                <a:stCxn id="7" idx="2"/>
                <a:endCxn id="9" idx="0"/>
              </p:cNvCxnSpPr>
              <p:nvPr/>
            </p:nvCxnSpPr>
            <p:spPr>
              <a:xfrm>
                <a:off x="5082804" y="3043845"/>
                <a:ext cx="116962" cy="993191"/>
              </a:xfrm>
              <a:prstGeom prst="straightConnector1">
                <a:avLst/>
              </a:prstGeom>
              <a:ln>
                <a:headEnd type="arrow" w="med" len="med"/>
                <a:tailEnd type="arrow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E532492D-DC09-4EA9-B003-340705912439}"/>
                  </a:ext>
                </a:extLst>
              </p:cNvPr>
              <p:cNvSpPr/>
              <p:nvPr/>
            </p:nvSpPr>
            <p:spPr>
              <a:xfrm>
                <a:off x="707674" y="579888"/>
                <a:ext cx="2556768" cy="3491039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Tx/>
                  <a:buChar char="-"/>
                </a:pPr>
                <a:r>
                  <a:rPr lang="en-US" sz="1400" dirty="0" err="1">
                    <a:latin typeface="Phetsarath OT" panose="02000500000000000000" pitchFamily="2" charset="0"/>
                    <a:cs typeface="Phetsarath OT" panose="02000500000000000000" pitchFamily="2" charset="0"/>
                  </a:rPr>
                  <a:t>Rep_Lao</a:t>
                </a:r>
                <a:r>
                  <a:rPr lang="en-US" sz="1400" dirty="0">
                    <a:latin typeface="Phetsarath OT" panose="02000500000000000000" pitchFamily="2" charset="0"/>
                    <a:cs typeface="Phetsarath OT" panose="02000500000000000000" pitchFamily="2" charset="0"/>
                  </a:rPr>
                  <a:t> CSO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1400" dirty="0" err="1">
                    <a:latin typeface="Phetsarath OT" panose="02000500000000000000" pitchFamily="2" charset="0"/>
                    <a:cs typeface="Phetsarath OT" panose="02000500000000000000" pitchFamily="2" charset="0"/>
                  </a:rPr>
                  <a:t>Rep_Gender</a:t>
                </a:r>
                <a:endParaRPr lang="en-US" sz="1400" dirty="0"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  <a:p>
                <a:pPr marL="285750" indent="-285750">
                  <a:buFontTx/>
                  <a:buChar char="-"/>
                </a:pPr>
                <a:r>
                  <a:rPr lang="en-US" sz="1400" dirty="0" err="1">
                    <a:latin typeface="Phetsarath OT" panose="02000500000000000000" pitchFamily="2" charset="0"/>
                    <a:cs typeface="Phetsarath OT" panose="02000500000000000000" pitchFamily="2" charset="0"/>
                  </a:rPr>
                  <a:t>Rep_Labor</a:t>
                </a:r>
                <a:r>
                  <a:rPr lang="en-US" sz="1400" dirty="0">
                    <a:latin typeface="Phetsarath OT" panose="02000500000000000000" pitchFamily="2" charset="0"/>
                    <a:cs typeface="Phetsarath OT" panose="02000500000000000000" pitchFamily="2" charset="0"/>
                  </a:rPr>
                  <a:t> worker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1400" dirty="0" err="1">
                    <a:latin typeface="Phetsarath OT" panose="02000500000000000000" pitchFamily="2" charset="0"/>
                    <a:cs typeface="Phetsarath OT" panose="02000500000000000000" pitchFamily="2" charset="0"/>
                  </a:rPr>
                  <a:t>Rep_People</a:t>
                </a:r>
                <a:r>
                  <a:rPr lang="en-US" sz="1400" dirty="0">
                    <a:latin typeface="Phetsarath OT" panose="02000500000000000000" pitchFamily="2" charset="0"/>
                    <a:cs typeface="Phetsarath OT" panose="02000500000000000000" pitchFamily="2" charset="0"/>
                  </a:rPr>
                  <a:t> Living &amp; affected by Disease </a:t>
                </a:r>
              </a:p>
              <a:p>
                <a:pPr marL="285750" indent="-285750">
                  <a:buFontTx/>
                  <a:buChar char="-"/>
                </a:pPr>
                <a:r>
                  <a:rPr lang="en-US" sz="1400" dirty="0" err="1">
                    <a:latin typeface="Phetsarath OT" panose="02000500000000000000" pitchFamily="2" charset="0"/>
                    <a:cs typeface="Phetsarath OT" panose="02000500000000000000" pitchFamily="2" charset="0"/>
                  </a:rPr>
                  <a:t>Rep_KAPs</a:t>
                </a:r>
                <a:endParaRPr lang="en-US" sz="1400" dirty="0"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99F9FFE-4953-4901-8024-247354F0FE53}"/>
                  </a:ext>
                </a:extLst>
              </p:cNvPr>
              <p:cNvSpPr/>
              <p:nvPr/>
            </p:nvSpPr>
            <p:spPr>
              <a:xfrm>
                <a:off x="3570826" y="590760"/>
                <a:ext cx="3483416" cy="898864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3">
                <a:schemeClr val="accent5"/>
              </a:fillRef>
              <a:effectRef idx="2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10 </a:t>
                </a:r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ສະມາຊິກຫຼັກ</a:t>
                </a:r>
                <a:r>
                  <a:rPr lang="en-US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 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1</a:t>
                </a:r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3</a:t>
                </a:r>
                <a:r>
                  <a:rPr lang="en-US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 </a:t>
                </a:r>
                <a:r>
                  <a:rPr lang="lo-LA" sz="1400" dirty="0">
                    <a:solidFill>
                      <a:schemeClr val="bg1"/>
                    </a:solidFill>
                    <a:latin typeface="Phetsarath OT" panose="02000500000000000000" pitchFamily="2" charset="0"/>
                    <a:cs typeface="Phetsarath OT" panose="02000500000000000000" pitchFamily="2" charset="0"/>
                  </a:rPr>
                  <a:t>ສະມາຊິກສຳຮອງ</a:t>
                </a:r>
                <a:endParaRPr lang="en-US" sz="1400" dirty="0">
                  <a:solidFill>
                    <a:schemeClr val="bg1"/>
                  </a:solidFill>
                  <a:latin typeface="Phetsarath OT" panose="02000500000000000000" pitchFamily="2" charset="0"/>
                  <a:cs typeface="Phetsarath OT" panose="02000500000000000000" pitchFamily="2" charset="0"/>
                </a:endParaRPr>
              </a:p>
            </p:txBody>
          </p:sp>
        </p:grp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057A25A-3ADD-417E-BF7D-987938F1A280}"/>
              </a:ext>
            </a:extLst>
          </p:cNvPr>
          <p:cNvSpPr/>
          <p:nvPr/>
        </p:nvSpPr>
        <p:spPr>
          <a:xfrm>
            <a:off x="749466" y="914400"/>
            <a:ext cx="1269834" cy="57124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000" dirty="0">
                <a:solidFill>
                  <a:srgbClr val="FFFF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ສະມາຊິກຫຼັກ:</a:t>
            </a:r>
            <a:endParaRPr lang="en-US" sz="2000" dirty="0">
              <a:solidFill>
                <a:srgbClr val="FFFF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lo-LA" sz="2000" dirty="0">
                <a:solidFill>
                  <a:srgbClr val="FFFF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ຈຳນວນ 10 ອົງກອນ</a:t>
            </a:r>
          </a:p>
          <a:p>
            <a:pPr algn="ctr"/>
            <a:endParaRPr lang="lo-LA" sz="11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endParaRPr lang="lo-LA" sz="11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ARMI</a:t>
            </a: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LWSDFC</a:t>
            </a:r>
          </a:p>
          <a:p>
            <a:pPr algn="ctr"/>
            <a:r>
              <a:rPr lang="en-US" sz="20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Chias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sz="2000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CoDA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LDPA CPS</a:t>
            </a: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AARVC</a:t>
            </a: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SCDA</a:t>
            </a: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PDDA</a:t>
            </a:r>
          </a:p>
          <a:p>
            <a:pPr algn="ctr"/>
            <a:r>
              <a:rPr lang="en-US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QLA</a:t>
            </a:r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endParaRPr lang="en-US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94405AB-CC61-418E-A6C5-EB52A76D358B}"/>
              </a:ext>
            </a:extLst>
          </p:cNvPr>
          <p:cNvSpPr/>
          <p:nvPr/>
        </p:nvSpPr>
        <p:spPr>
          <a:xfrm>
            <a:off x="2154979" y="914399"/>
            <a:ext cx="1269834" cy="57124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000" dirty="0">
                <a:solidFill>
                  <a:srgbClr val="FFFF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ສະມາຊິກ ສໍາຮອງ:</a:t>
            </a:r>
            <a:endParaRPr lang="en-US" sz="2000" dirty="0">
              <a:solidFill>
                <a:srgbClr val="FFFF00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lo-LA" sz="2000" dirty="0">
                <a:solidFill>
                  <a:srgbClr val="FFFF00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ຈຳນວນ 13 ອົງກອນ</a:t>
            </a:r>
            <a:endParaRPr lang="lo-LA" sz="20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EQiPA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KCDA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IWAA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FAPPL </a:t>
            </a:r>
            <a:r>
              <a:rPr lang="en-US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Xkh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SoDA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CASE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AMA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APPAL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PDDA-</a:t>
            </a:r>
            <a:r>
              <a:rPr lang="en-US" dirty="0" err="1">
                <a:latin typeface="Phetsarath OT" panose="02000500000000000000" pitchFamily="2" charset="0"/>
                <a:cs typeface="Phetsarath OT" panose="02000500000000000000" pitchFamily="2" charset="0"/>
              </a:rPr>
              <a:t>Xkh</a:t>
            </a:r>
            <a:endParaRPr lang="en-US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PTB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ADWLE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DCYA</a:t>
            </a:r>
          </a:p>
          <a:p>
            <a:pPr algn="ctr"/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TKL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2F58403-E3F1-4EE6-8571-4F334AC1E5EA}"/>
              </a:ext>
            </a:extLst>
          </p:cNvPr>
          <p:cNvSpPr/>
          <p:nvPr/>
        </p:nvSpPr>
        <p:spPr>
          <a:xfrm>
            <a:off x="749465" y="96346"/>
            <a:ext cx="8987033" cy="6254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ໂຄງຮ່າງການຈັດຕັ້ງ ຂອງກຸ່ມວິຊາການດ້ານສາທາລະນະສຸກ ຂອງອົງການຈັດຕັ້ງສັງຄົມ</a:t>
            </a:r>
            <a:endParaRPr lang="en-US" sz="24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9880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85800" y="0"/>
            <a:ext cx="9220200" cy="6858000"/>
            <a:chOff x="0" y="0"/>
            <a:chExt cx="3561709" cy="25966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61709" cy="2596690"/>
            </a:xfrm>
            <a:custGeom>
              <a:avLst/>
              <a:gdLst/>
              <a:ahLst/>
              <a:cxnLst/>
              <a:rect l="l" t="t" r="r" b="b"/>
              <a:pathLst>
                <a:path w="3561709" h="2596690">
                  <a:moveTo>
                    <a:pt x="0" y="0"/>
                  </a:moveTo>
                  <a:lnTo>
                    <a:pt x="3561709" y="0"/>
                  </a:lnTo>
                  <a:lnTo>
                    <a:pt x="3561709" y="2596690"/>
                  </a:lnTo>
                  <a:lnTo>
                    <a:pt x="0" y="2596690"/>
                  </a:lnTo>
                  <a:close/>
                </a:path>
              </a:pathLst>
            </a:custGeom>
            <a:solidFill>
              <a:srgbClr val="19366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A151F85-5A40-497C-9F8F-7D39B52C3154}"/>
              </a:ext>
            </a:extLst>
          </p:cNvPr>
          <p:cNvSpPr txBox="1"/>
          <p:nvPr/>
        </p:nvSpPr>
        <p:spPr>
          <a:xfrm>
            <a:off x="800056" y="921987"/>
            <a:ext cx="8442664" cy="461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buFont typeface="+mj-lt"/>
              <a:buAutoNum type="arabicParenR"/>
            </a:pPr>
            <a:r>
              <a:rPr lang="lo-LA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ເປັນຈຸດປະສານງານ ແລະ ເວທີເຕົ້າໂຮມແລກປ່ຽນຂໍ້ມູນຂ່າວສານດ້ານວຽກງານສາທາລະນະສຸກຂອງອົງການຈັດຕັ້ງສ</a:t>
            </a:r>
            <a:r>
              <a:rPr lang="lo-LA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ັ</a:t>
            </a:r>
            <a:r>
              <a:rPr lang="lo-LA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ງຄົມລາວ</a:t>
            </a:r>
            <a:endParaRPr lang="en-US" sz="2000" dirty="0">
              <a:solidFill>
                <a:schemeClr val="bg1"/>
              </a:solidFill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lo-LA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ປະກອບສ່ວນໃນການຈັດຕັ້ງປະຕິບັດແຜນງານ, ຍຸດທະສາດ ແລະ ນະໂຍບາຍດ້ານສາທາລະນະສຸກ</a:t>
            </a:r>
            <a:r>
              <a:rPr lang="en-US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/</a:t>
            </a:r>
            <a:endParaRPr lang="en-US" sz="2000" i="1" dirty="0">
              <a:solidFill>
                <a:schemeClr val="bg1"/>
              </a:solidFill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endParaRPr lang="en-US" sz="2000" i="1" dirty="0">
              <a:solidFill>
                <a:schemeClr val="bg1"/>
              </a:solidFill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lo-LA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ເປັນຕົວແທນຂອງກຸ່ມວິຊາການດ້ານສາທາລະນະສຸກ</a:t>
            </a:r>
            <a:r>
              <a:rPr lang="en-US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 </a:t>
            </a:r>
            <a:r>
              <a:rPr lang="lo-LA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ແລະ ຊຸມຊົນຂອງອົງການຈັດຕັ້ງສັງຄົມລາວ</a:t>
            </a:r>
            <a:r>
              <a:rPr lang="en-US" sz="2000" dirty="0">
                <a:solidFill>
                  <a:schemeClr val="bg1"/>
                </a:solidFill>
                <a:effectLst/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/ </a:t>
            </a:r>
            <a:endParaRPr lang="lo-LA" sz="2000" dirty="0">
              <a:solidFill>
                <a:schemeClr val="bg1"/>
              </a:solidFill>
              <a:effectLst/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lo-LA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ຂໍການສະຫນັບສະຫນູນທາງດ້ານນະໂຍບາຍ, ດ້ານວີຊາການ ແລະ ງົບປະມານ ພາຍໃນ ແລະ ສາກົນເພື່ອປະກອບສ່ວນໃນການຈັດຕັ້ງປະຕິບັດແຜນຍຸດທະສາດ ແລະ ນະໂຍບາຍຂອງກະຊວງສາທາລະນະສຸກ</a:t>
            </a:r>
            <a:r>
              <a:rPr lang="en-US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/</a:t>
            </a:r>
            <a:endParaRPr lang="en-US" sz="2000" i="1" dirty="0">
              <a:solidFill>
                <a:schemeClr val="bg1"/>
              </a:solidFill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endParaRPr lang="en-US" sz="2000" i="1" dirty="0">
              <a:solidFill>
                <a:schemeClr val="bg1"/>
              </a:solidFill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pPr marL="342900" lvl="0" indent="-342900">
              <a:lnSpc>
                <a:spcPct val="107000"/>
              </a:lnSpc>
              <a:buFont typeface="+mj-lt"/>
              <a:buAutoNum type="arabicParenR"/>
            </a:pPr>
            <a:r>
              <a:rPr lang="lo-LA" sz="2000" dirty="0">
                <a:solidFill>
                  <a:schemeClr val="bg1"/>
                </a:solidFill>
                <a:latin typeface="Phetsarath OT" panose="02000500000000000000" pitchFamily="2" charset="0"/>
                <a:ea typeface="DengXian" panose="020B0503020204020204" pitchFamily="2" charset="-122"/>
                <a:cs typeface="Phetsarath OT" panose="02000500000000000000" pitchFamily="2" charset="0"/>
              </a:rPr>
              <a:t>ມີສ່ວນຮ່ວມໃນການຕິດຕາມ ແລະ ປະເມີນການຈັດຕັ້ງປະຕິບັດແຜນຍຸດທະສາດກະຊວງສາທາລະນະສຸກ</a:t>
            </a:r>
            <a:endParaRPr lang="th-TH" sz="2000" i="1" dirty="0">
              <a:solidFill>
                <a:schemeClr val="bg1"/>
              </a:solidFill>
              <a:effectLst/>
              <a:latin typeface="Phetsarath OT" panose="02000500000000000000" pitchFamily="2" charset="0"/>
              <a:ea typeface="DengXian" panose="020B0503020204020204" pitchFamily="2" charset="-122"/>
              <a:cs typeface="Phetsarath OT" panose="02000500000000000000" pitchFamily="2" charset="0"/>
            </a:endParaRPr>
          </a:p>
          <a:p>
            <a:endParaRPr lang="en-US" sz="1600" dirty="0">
              <a:solidFill>
                <a:schemeClr val="bg1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639184-679B-4901-9E44-C760D1AED0C4}"/>
              </a:ext>
            </a:extLst>
          </p:cNvPr>
          <p:cNvSpPr txBox="1">
            <a:spLocks/>
          </p:cNvSpPr>
          <p:nvPr/>
        </p:nvSpPr>
        <p:spPr>
          <a:xfrm>
            <a:off x="681038" y="146407"/>
            <a:ext cx="9148762" cy="629173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o-LA" sz="2400" b="1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ພາລະບົດບາດຂອງກຸ່ມວີຊາການດ້ານສາທາລະນະສຸກ</a:t>
            </a:r>
            <a:r>
              <a:rPr lang="en-US" sz="2400" b="1">
                <a:solidFill>
                  <a:schemeClr val="bg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/ToR CSO Health Sector Working Group</a:t>
            </a:r>
            <a:endParaRPr lang="en-US" sz="2400" b="1" dirty="0">
              <a:solidFill>
                <a:schemeClr val="bg1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239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685800" y="0"/>
            <a:ext cx="9220200" cy="6858000"/>
            <a:chOff x="0" y="0"/>
            <a:chExt cx="3561709" cy="259669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561709" cy="2596690"/>
            </a:xfrm>
            <a:custGeom>
              <a:avLst/>
              <a:gdLst/>
              <a:ahLst/>
              <a:cxnLst/>
              <a:rect l="l" t="t" r="r" b="b"/>
              <a:pathLst>
                <a:path w="3561709" h="2596690">
                  <a:moveTo>
                    <a:pt x="0" y="0"/>
                  </a:moveTo>
                  <a:lnTo>
                    <a:pt x="3561709" y="0"/>
                  </a:lnTo>
                  <a:lnTo>
                    <a:pt x="3561709" y="2596690"/>
                  </a:lnTo>
                  <a:lnTo>
                    <a:pt x="0" y="2596690"/>
                  </a:lnTo>
                  <a:close/>
                </a:path>
              </a:pathLst>
            </a:custGeom>
            <a:solidFill>
              <a:srgbClr val="193666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0EB67902-31E0-4090-80A1-339A0431E507}"/>
              </a:ext>
            </a:extLst>
          </p:cNvPr>
          <p:cNvSpPr/>
          <p:nvPr/>
        </p:nvSpPr>
        <p:spPr>
          <a:xfrm>
            <a:off x="962025" y="152400"/>
            <a:ext cx="8839200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lo-LA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ແຜນງານ ຂອງກຸ່ມວິຊາການດ້ານສາທາລະນະສຸກ.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ສ້າງຄວາມສາມາດໃຫ້ອົງການຈັດຕັ້ງສັງຄົມລາວທີ່ປະຕິບັດວຽກງານສາທາລະນະສຸກ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ເພີ່ມທະວີການຮ່ວມມືກັບຄູ່ຮ່ວມງານພາກລັດ ແລະ ອົງການຈັດຕັ້ງສາກົນ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lo-L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ຊຸກຍູ້ການສະໜັ ບສະໜູນທາງດ້ານນະໂຍບາຍ</a:t>
            </a:r>
            <a:r>
              <a:rPr lang="en-US" sz="20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Cordia New" panose="020B0304020202020204" pitchFamily="34" charset="-34"/>
              </a:rPr>
              <a:t>, </a:t>
            </a:r>
            <a:r>
              <a:rPr lang="lo-LA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Phetsarath OT" panose="02000500000000000000" pitchFamily="2" charset="0"/>
              </a:rPr>
              <a:t>ແຫຼ່ງທຶນ ແລະ ວິຊາການ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EF9075-F53D-4B15-BEB4-F5560784CC00}"/>
              </a:ext>
            </a:extLst>
          </p:cNvPr>
          <p:cNvSpPr/>
          <p:nvPr/>
        </p:nvSpPr>
        <p:spPr>
          <a:xfrm>
            <a:off x="990600" y="2068353"/>
            <a:ext cx="8839200" cy="4147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1. </a:t>
            </a:r>
            <a:r>
              <a:rPr lang="th-TH" sz="1200" b="1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ສ້າງຄວາມສາມາດໃຫ້ອົງການຈັດຕັ້ງສັງຄົມລາວທີ່ປະຕິບັດວຽກງານສາທາລະນະສຸກ</a:t>
            </a:r>
            <a:endParaRPr lang="lo-LA" sz="1200" b="1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ສ້າງຄວາມສາມາດທາງດ້ານວິຊາການເປັນຕົ້ນແມ່ນການຄົ້ນຄວ້າ, ເກັບກໍາຂໍ້ມູນ, ການວິເຄາະ-ວິໄຈຂໍ້ມູນ, ການບໍລິຫານໂຄງການສາທາລະນະສຸກ ແລະ ການສະຫຼຸບລາຍງານ ແລະ ການຕິດຕາມ-ປະເມີນຜົນວຽກງານສາທາລະນະສຸກ;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ສ້າງຄວາມສາມາດໃນການຂໍການສະໜັບສະໜູນທຶນຈັດຕັ້ງປະຕິບັດໂຄງການ, ການສະໜັບສະໜູນວິຊາການ ແລະ ການຊຸກຍູ້ທາງດ້ານນະໂຍບາຍ;</a:t>
            </a:r>
            <a:endParaRPr lang="lo-LA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R="0" lvl="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b="1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2. </a:t>
            </a:r>
            <a:r>
              <a:rPr lang="th-TH" sz="1200" b="1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ເພີ່ມທະວີການຮ່ວມມືກັບຄູ່ຮ່ວມງານພາກລັດ ແລະ ອົງການຈັດຕັ້ງສາກົນ</a:t>
            </a:r>
            <a:endParaRPr lang="en-US" sz="1200" b="1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ສ້າງກົນໄກການປະສານງານກັບອົງການຈັດຕັ້ງສັງຄົມລາວ, ພາກລັດ, ຄູ່ຮ່ວມງານ ແລະ ພາກສ່ວນທີ່ກ່ຽວຂ້ອງໃນວຽກງານສາທາລະນະສຸກ ແລະ ເຜີຍແຜ່ໃຫ້ຮັບຮູ້ ແລະ ປະຕິບັດເປັນເອກະພາບກັນ;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ສ້າງເວທີແລກປ່ຽນຂໍ້ມູນຂ່າວສານ, ບົດຮຽນ ແລະ ປະສົບການ ແລະ ວຽກງານນະໂຍບາຍສາທາລະນະສຸກຮ່ວມກັບອົງການຈັດຕັ້ງສັງຄົມລາວ, ພາກລັດ, ຄູ່ຮ່ວມງານ ແລະ ພາກສ່ວນທີ່ກ່ຽວຂ້ອງ;</a:t>
            </a:r>
            <a:endParaRPr lang="lo-LA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R="0" lvl="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3. </a:t>
            </a:r>
            <a:r>
              <a:rPr lang="th-TH" sz="1200" b="1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ຊຸກຍູ້ການສະໜັບສະໜູນທາງດ້ານນະໂຍບາຍ, ແຫຼ່ງທຶນ ແລະ ວິຊາການ</a:t>
            </a:r>
            <a:endParaRPr lang="en-US" sz="1200" b="1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ຈັດກອງປະຊຸມເຜີຍແຜ່ຜົນການສໍາຫຼວດ, ການສຶກສາ ແລະ ການຄົ້ນຄວ້າ-ວິໄຈ ວຽກງານສາທາລະນະສຸກ ເພື່ອແລກປ່ຽນຮຽນຮູ້ ແລະ ຂໍການສະໜັບສະໜູນທາງດ້ານທຶນຮອນ ແລະ ວິຊາການ;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ຈັດກິດຈະກໍາທັດສະນະສຶກສາ ແລະ ຢ້ຽມຢາມຜົນສໍາເລັດຂອງອົງການຈັດຕັ້ງສັງຄົມລາວໃນຂະແໜງການສາທາລະນະສຸກຮ່ວມກັບພາກລັດ, ອົງການຈັດຕັ້ງສາກົນ ແລະ ພາກສ່ວນທີ່ກ່ຽວຂ້ອງ;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ຮ່ວມຈັດ ແລະ ເຂົ້າຮ່ວມງານວາງສະແດງຜົນງານຂອງອົງການຈັດຕັ້ງສັງຄົມລາວ ໃນເວທີທ້ອງຖິ່ນ, ລະດັບຊາດ ແລະ ສາກົນ;</a:t>
            </a:r>
            <a:endParaRPr lang="lo-LA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R="0" lvl="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lo-LA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4. </a:t>
            </a:r>
            <a:r>
              <a:rPr lang="th-TH" sz="1200" b="1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ການພັດທະນາດ້ານວິຊາການ ແລະ ການຊອກຫາແຫຼ່ງທຶນ</a:t>
            </a:r>
            <a:endParaRPr lang="en-US" sz="1200" b="1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ອົງການຈັດຕັ້ງສັງຄົມລາວໃນຂະແໜງສາທາລະນາສຸກປຶກສາຫາລື ແລະ ຮ່ວມໃຈກັນຂຽນບົດສະເໜີໂຄງການພັດທະນາວຽກງານສາທາລະນະສຸກ;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ສ້າງເວທີແລກປ່ຽນວິຊາການລະຫວ່າງວິຊາການຂະແໜງການສາທາລະນະສຸກ;</a:t>
            </a:r>
            <a:endParaRPr lang="lo-LA" sz="1200" dirty="0">
              <a:solidFill>
                <a:schemeClr val="bg1"/>
              </a:solidFill>
              <a:latin typeface="Phetsarath OT" panose="02000500000000000000" pitchFamily="2" charset="0"/>
              <a:ea typeface="Calibri" panose="020F0502020204030204" pitchFamily="34" charset="0"/>
              <a:cs typeface="Phetsarath OT" panose="02000500000000000000" pitchFamily="2" charset="0"/>
            </a:endParaRPr>
          </a:p>
          <a:p>
            <a:pPr marL="342900" marR="0" lvl="0" indent="-342900" algn="thaiDi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th-TH" sz="1200" dirty="0">
                <a:solidFill>
                  <a:schemeClr val="bg1"/>
                </a:solidFill>
                <a:latin typeface="Phetsarath OT" panose="02000500000000000000" pitchFamily="2" charset="0"/>
                <a:ea typeface="Calibri" panose="020F0502020204030204" pitchFamily="34" charset="0"/>
                <a:cs typeface="Phetsarath OT" panose="02000500000000000000" pitchFamily="2" charset="0"/>
              </a:rPr>
              <a:t>ຊອກຫາແຫຼ່ງທຶນສະໜັບສະໜູນວຽກງານສາທາລະນະສຸກລວມທັງການເຜີຍແຜ່ນະໂຍບາຍການສະໜັບສະໜູນທຶນຂອງຜູ້ໃຫ້ທຶນເພື່ອໃຫ້ອົງການຈັດຕັ້ງສັງຄົມລາວຮັບຮູ້ ເຂົ້າໃຈ ແລະ ສາມາດເຂົ້າຫາແຫຼ່ງທຶນໄດ້;</a:t>
            </a:r>
            <a:endParaRPr lang="en-US" sz="1200" dirty="0">
              <a:solidFill>
                <a:schemeClr val="bg1"/>
              </a:solidFill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959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a table&#10;&#10;Description automatically generated">
            <a:extLst>
              <a:ext uri="{FF2B5EF4-FFF2-40B4-BE49-F238E27FC236}">
                <a16:creationId xmlns:a16="http://schemas.microsoft.com/office/drawing/2014/main" id="{D38BC290-C213-42C0-BEF4-1F31D7179B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064" b="23471"/>
          <a:stretch/>
        </p:blipFill>
        <p:spPr>
          <a:xfrm>
            <a:off x="597049" y="1918972"/>
            <a:ext cx="8999719" cy="23276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ECE3582F-EBB6-24A1-4B50-EC97DDFB4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019" y="4527821"/>
            <a:ext cx="3583331" cy="201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875332-E49F-474C-BBF2-CE1726F84244}"/>
              </a:ext>
            </a:extLst>
          </p:cNvPr>
          <p:cNvSpPr txBox="1">
            <a:spLocks/>
          </p:cNvSpPr>
          <p:nvPr/>
        </p:nvSpPr>
        <p:spPr>
          <a:xfrm>
            <a:off x="921159" y="487456"/>
            <a:ext cx="8675609" cy="812427"/>
          </a:xfrm>
          <a:prstGeom prst="rect">
            <a:avLst/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7429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2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Lao CSOs Coordination Committee -LCCC</a:t>
            </a:r>
          </a:p>
        </p:txBody>
      </p:sp>
    </p:spTree>
    <p:extLst>
      <p:ext uri="{BB962C8B-B14F-4D97-AF65-F5344CB8AC3E}">
        <p14:creationId xmlns:p14="http://schemas.microsoft.com/office/powerpoint/2010/main" val="231844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3886</TotalTime>
  <Words>1254</Words>
  <Application>Microsoft Office PowerPoint</Application>
  <PresentationFormat>A4 Paper (210x297 mm)</PresentationFormat>
  <Paragraphs>131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Arimo Bold</vt:lpstr>
      <vt:lpstr>Calibri</vt:lpstr>
      <vt:lpstr>Calibri Light</vt:lpstr>
      <vt:lpstr>Phetsarath OT</vt:lpstr>
      <vt:lpstr>Symbol</vt:lpstr>
      <vt:lpstr>Verdana</vt:lpstr>
      <vt:lpstr>Office Theme</vt:lpstr>
      <vt:lpstr>Lao CSO Coordination Committee (LCCC)</vt:lpstr>
      <vt:lpstr>PowerPoint Presentation</vt:lpstr>
      <vt:lpstr>PowerPoint Presentation</vt:lpstr>
      <vt:lpstr>PowerPoint Presentation</vt:lpstr>
      <vt:lpstr>PowerPoint Presentation</vt:lpstr>
      <vt:lpstr>Roles and Functions of Lao CSO Coordination Committee-LCCC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Lasising SENSITH</dc:creator>
  <cp:lastModifiedBy>Advice</cp:lastModifiedBy>
  <cp:revision>613</cp:revision>
  <cp:lastPrinted>2023-11-29T22:44:01Z</cp:lastPrinted>
  <dcterms:created xsi:type="dcterms:W3CDTF">2019-12-13T04:47:09Z</dcterms:created>
  <dcterms:modified xsi:type="dcterms:W3CDTF">2023-11-29T22:57:56Z</dcterms:modified>
</cp:coreProperties>
</file>