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307" r:id="rId3"/>
    <p:sldId id="308" r:id="rId4"/>
    <p:sldId id="306" r:id="rId5"/>
    <p:sldId id="260" r:id="rId6"/>
    <p:sldId id="319" r:id="rId7"/>
    <p:sldId id="261" r:id="rId8"/>
    <p:sldId id="259" r:id="rId9"/>
    <p:sldId id="283" r:id="rId10"/>
    <p:sldId id="322" r:id="rId11"/>
    <p:sldId id="325" r:id="rId12"/>
    <p:sldId id="323" r:id="rId13"/>
    <p:sldId id="324" r:id="rId14"/>
    <p:sldId id="320" r:id="rId15"/>
    <p:sldId id="309" r:id="rId16"/>
    <p:sldId id="326" r:id="rId17"/>
    <p:sldId id="329" r:id="rId18"/>
    <p:sldId id="297" r:id="rId19"/>
    <p:sldId id="305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ields, David" initials="SD" lastIdx="1" clrIdx="0">
    <p:extLst>
      <p:ext uri="{19B8F6BF-5375-455C-9EA6-DF929625EA0E}">
        <p15:presenceInfo xmlns:p15="http://schemas.microsoft.com/office/powerpoint/2012/main" userId="S::david.shields@plan-international.org::132c92af-e989-43d6-8470-1d294d098ce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0066FF"/>
    <a:srgbClr val="FF9933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61" autoAdjust="0"/>
    <p:restoredTop sz="94422" autoAdjust="0"/>
  </p:normalViewPr>
  <p:slideViewPr>
    <p:cSldViewPr snapToGrid="0">
      <p:cViewPr varScale="1">
        <p:scale>
          <a:sx n="63" d="100"/>
          <a:sy n="63" d="100"/>
        </p:scale>
        <p:origin x="70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4384143463898066E-3"/>
          <c:y val="2.7555110220440882E-2"/>
          <c:w val="0.97404436054742805"/>
          <c:h val="0.7142890110930522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Baseline2020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Boys ຊາຍ</c:v>
                </c:pt>
                <c:pt idx="1">
                  <c:v>Girlsຍິງ</c:v>
                </c:pt>
                <c:pt idx="2">
                  <c:v>Totalລວມ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0.51</c:v>
                </c:pt>
                <c:pt idx="1">
                  <c:v>0.45</c:v>
                </c:pt>
                <c:pt idx="2">
                  <c:v>0.48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C7-4743-BB3B-2C045B87B05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Endline2022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3C7-4743-BB3B-2C045B87B056}"/>
                </c:ext>
              </c:extLst>
            </c:dLbl>
            <c:dLbl>
              <c:idx val="1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3C7-4743-BB3B-2C045B87B056}"/>
                </c:ext>
              </c:extLst>
            </c:dLbl>
            <c:dLbl>
              <c:idx val="2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3C7-4743-BB3B-2C045B87B05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Boys ຊາຍ</c:v>
                </c:pt>
                <c:pt idx="1">
                  <c:v>Girlsຍິງ</c:v>
                </c:pt>
                <c:pt idx="2">
                  <c:v>Totalລວມ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0.52</c:v>
                </c:pt>
                <c:pt idx="1">
                  <c:v>0.45</c:v>
                </c:pt>
                <c:pt idx="2">
                  <c:v>0.48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3C7-4743-BB3B-2C045B87B0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21756992"/>
        <c:axId val="1293553568"/>
      </c:barChart>
      <c:catAx>
        <c:axId val="1221756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defRPr>
            </a:pPr>
            <a:endParaRPr lang="en-US"/>
          </a:p>
        </c:txPr>
        <c:crossAx val="1293553568"/>
        <c:crosses val="autoZero"/>
        <c:auto val="1"/>
        <c:lblAlgn val="ctr"/>
        <c:lblOffset val="100"/>
        <c:noMultiLvlLbl val="0"/>
      </c:catAx>
      <c:valAx>
        <c:axId val="1293553568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221756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Baseline2020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BMI</c:v>
                </c:pt>
              </c:strCache>
            </c:strRef>
          </c:cat>
          <c:val>
            <c:numRef>
              <c:f>Sheet1!$B$2</c:f>
              <c:numCache>
                <c:formatCode>0%</c:formatCode>
                <c:ptCount val="1"/>
                <c:pt idx="0">
                  <c:v>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25-41E3-A1F7-E0C959E3E0D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Endline 2022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BMI</c:v>
                </c:pt>
              </c:strCache>
            </c:strRef>
          </c:cat>
          <c:val>
            <c:numRef>
              <c:f>Sheet1!$C$2</c:f>
              <c:numCache>
                <c:formatCode>0%</c:formatCode>
                <c:ptCount val="1"/>
                <c:pt idx="0">
                  <c:v>0.12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D25-41E3-A1F7-E0C959E3E0D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640566016"/>
        <c:axId val="1630317408"/>
      </c:barChart>
      <c:catAx>
        <c:axId val="1640566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0317408"/>
        <c:crosses val="autoZero"/>
        <c:auto val="1"/>
        <c:lblAlgn val="ctr"/>
        <c:lblOffset val="100"/>
        <c:noMultiLvlLbl val="0"/>
      </c:catAx>
      <c:valAx>
        <c:axId val="1630317408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640566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lo-LA" dirty="0"/>
              <a:t> 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1028848947886914"/>
          <c:y val="7.0316202634189182E-2"/>
          <c:w val="0.87733527289736846"/>
          <c:h val="0.57757207661665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Baseline2020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ວິດຖ່າຍບໍ່ໃຊ້ຮ່ວມBasic sanitation</c:v>
                </c:pt>
                <c:pt idx="1">
                  <c:v>ລ້າງມືໃສ່ສະບູຫຼັງໃຊ້ວິດຖ່າຍ(ມີນໍ້າແລະສະບູ)Handwashing with soap after toilet use(soap and water near toilet)</c:v>
                </c:pt>
                <c:pt idx="2">
                  <c:v>ລ້າງມືໃສ່ສະບູກ່ອນແຕ່ງກິນ(ມີນໍ້າແລະສະບູ)Handwashing with soap before cooking(soap and water near kitchen)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0.49</c:v>
                </c:pt>
                <c:pt idx="1">
                  <c:v>0.09</c:v>
                </c:pt>
                <c:pt idx="2">
                  <c:v>0.46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99-444B-A7F6-3002DD81C3B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Endline2022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ວິດຖ່າຍບໍ່ໃຊ້ຮ່ວມBasic sanitation</c:v>
                </c:pt>
                <c:pt idx="1">
                  <c:v>ລ້າງມືໃສ່ສະບູຫຼັງໃຊ້ວິດຖ່າຍ(ມີນໍ້າແລະສະບູ)Handwashing with soap after toilet use(soap and water near toilet)</c:v>
                </c:pt>
                <c:pt idx="2">
                  <c:v>ລ້າງມືໃສ່ສະບູກ່ອນແຕ່ງກິນ(ມີນໍ້າແລະສະບູ)Handwashing with soap before cooking(soap and water near kitchen)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0.69</c:v>
                </c:pt>
                <c:pt idx="1">
                  <c:v>0.24</c:v>
                </c:pt>
                <c:pt idx="2">
                  <c:v>0.47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499-444B-A7F6-3002DD81C3B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228365152"/>
        <c:axId val="1375737760"/>
      </c:barChart>
      <c:catAx>
        <c:axId val="1228365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75737760"/>
        <c:crosses val="autoZero"/>
        <c:auto val="1"/>
        <c:lblAlgn val="ctr"/>
        <c:lblOffset val="100"/>
        <c:noMultiLvlLbl val="0"/>
      </c:catAx>
      <c:valAx>
        <c:axId val="1375737760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228365152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0" i="0" u="none" strike="noStrike" kern="1200" cap="none" spc="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en-US"/>
              <a:t>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0" i="0" u="none" strike="noStrike" kern="1200" cap="none" spc="50" normalizeH="0" baseline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j-ea"/>
              <a:cs typeface="+mj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4259528596194213"/>
          <c:y val="0"/>
          <c:w val="0.88006114533242774"/>
          <c:h val="0.6522687686482059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Baseline2020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ແມ່ຍິງໄວຈະເລີນພັນ ກິນອາຫານ 4ໃນ6ໝວດWomen (15-45YO)are consuming at least 4 of 6 food groups daily</c:v>
                </c:pt>
                <c:pt idx="1">
                  <c:v>ເດັກນ້ອຍ 0-6ເດືອນ ໄດ້ດື່ມນົມແມ່ຢ່າງດຽວແລະໄດ້ດື່ມແມ່ທັນທີຫຼັງເກີດChildren aged 0-6 months receiving early and exclusive breastfeeding</c:v>
                </c:pt>
                <c:pt idx="2">
                  <c:v>ເດັກນ້ອຍ7-23ເດືອນ ໄດ້ຮັບອາຫານທີ່ເໝາະສົມ 7-23 months old children receiving a minimum acceptable diet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0.23</c:v>
                </c:pt>
                <c:pt idx="1">
                  <c:v>0.56999999999999995</c:v>
                </c:pt>
                <c:pt idx="2">
                  <c:v>0.23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33-4A65-BF88-8B403058081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Endline2022</c:v>
                </c:pt>
              </c:strCache>
            </c:strRef>
          </c:tx>
          <c:spPr>
            <a:solidFill>
              <a:srgbClr val="00B050">
                <a:alpha val="70000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ແມ່ຍິງໄວຈະເລີນພັນ ກິນອາຫານ 4ໃນ6ໝວດWomen (15-45YO)are consuming at least 4 of 6 food groups daily</c:v>
                </c:pt>
                <c:pt idx="1">
                  <c:v>ເດັກນ້ອຍ 0-6ເດືອນ ໄດ້ດື່ມນົມແມ່ຢ່າງດຽວແລະໄດ້ດື່ມແມ່ທັນທີຫຼັງເກີດChildren aged 0-6 months receiving early and exclusive breastfeeding</c:v>
                </c:pt>
                <c:pt idx="2">
                  <c:v>ເດັກນ້ອຍ7-23ເດືອນ ໄດ້ຮັບອາຫານທີ່ເໝາະສົມ 7-23 months old children receiving a minimum acceptable diet</c:v>
                </c:pt>
              </c:strCache>
            </c:strRef>
          </c:cat>
          <c:val>
            <c:numRef>
              <c:f>Sheet1!$C$2:$C$4</c:f>
              <c:numCache>
                <c:formatCode>0.00%</c:formatCode>
                <c:ptCount val="3"/>
                <c:pt idx="0">
                  <c:v>0.30499999999999999</c:v>
                </c:pt>
                <c:pt idx="1">
                  <c:v>0.74399999999999999</c:v>
                </c:pt>
                <c:pt idx="2">
                  <c:v>0.24099999999999999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633-4A65-BF88-8B403058081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200712528"/>
        <c:axId val="896091744"/>
      </c:barChart>
      <c:catAx>
        <c:axId val="1200712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6091744"/>
        <c:crosses val="autoZero"/>
        <c:auto val="1"/>
        <c:lblAlgn val="ctr"/>
        <c:lblOffset val="100"/>
        <c:noMultiLvlLbl val="0"/>
      </c:catAx>
      <c:valAx>
        <c:axId val="896091744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200712528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128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46B85B-DF09-42B1-95C8-B9583B67F7AB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36D93F-5F9B-4AAE-AEDE-4469A7DB59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897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</a:t>
            </a:r>
            <a:r>
              <a:rPr lang="lo-LA" dirty="0"/>
              <a:t>ແຜນການປະຕິບັດງານແຫ່ງຊາດ ດ້ານໂພຊະນາການ </a:t>
            </a:r>
            <a:r>
              <a:rPr lang="en-US" dirty="0"/>
              <a:t>2021-2025, NPAN 2021-2025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36D93F-5F9B-4AAE-AEDE-4469A7DB594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6639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756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506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362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47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8804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054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030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72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546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619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448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505C90-5694-434D-9A0C-7E6226FFD568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717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6" Type="http://schemas.openxmlformats.org/officeDocument/2006/relationships/image" Target="../media/image41.jpeg"/><Relationship Id="rId21" Type="http://schemas.openxmlformats.org/officeDocument/2006/relationships/image" Target="../media/image36.jpeg"/><Relationship Id="rId42" Type="http://schemas.openxmlformats.org/officeDocument/2006/relationships/image" Target="../media/image57.png"/><Relationship Id="rId47" Type="http://schemas.openxmlformats.org/officeDocument/2006/relationships/image" Target="../media/image62.png"/><Relationship Id="rId63" Type="http://schemas.openxmlformats.org/officeDocument/2006/relationships/image" Target="../media/image78.jpeg"/><Relationship Id="rId68" Type="http://schemas.openxmlformats.org/officeDocument/2006/relationships/image" Target="../media/image83.png"/><Relationship Id="rId7" Type="http://schemas.openxmlformats.org/officeDocument/2006/relationships/image" Target="../media/image22.png"/><Relationship Id="rId71" Type="http://schemas.openxmlformats.org/officeDocument/2006/relationships/image" Target="../media/image86.png"/><Relationship Id="rId2" Type="http://schemas.openxmlformats.org/officeDocument/2006/relationships/image" Target="../media/image17.emf"/><Relationship Id="rId16" Type="http://schemas.openxmlformats.org/officeDocument/2006/relationships/image" Target="../media/image31.jpeg"/><Relationship Id="rId29" Type="http://schemas.openxmlformats.org/officeDocument/2006/relationships/image" Target="../media/image44.png"/><Relationship Id="rId11" Type="http://schemas.openxmlformats.org/officeDocument/2006/relationships/image" Target="../media/image26.png"/><Relationship Id="rId24" Type="http://schemas.openxmlformats.org/officeDocument/2006/relationships/image" Target="../media/image39.png"/><Relationship Id="rId32" Type="http://schemas.openxmlformats.org/officeDocument/2006/relationships/image" Target="../media/image47.png"/><Relationship Id="rId37" Type="http://schemas.openxmlformats.org/officeDocument/2006/relationships/image" Target="../media/image52.jpeg"/><Relationship Id="rId40" Type="http://schemas.openxmlformats.org/officeDocument/2006/relationships/image" Target="../media/image55.png"/><Relationship Id="rId45" Type="http://schemas.openxmlformats.org/officeDocument/2006/relationships/image" Target="../media/image60.png"/><Relationship Id="rId53" Type="http://schemas.openxmlformats.org/officeDocument/2006/relationships/image" Target="../media/image68.png"/><Relationship Id="rId58" Type="http://schemas.openxmlformats.org/officeDocument/2006/relationships/image" Target="../media/image73.jpeg"/><Relationship Id="rId66" Type="http://schemas.openxmlformats.org/officeDocument/2006/relationships/image" Target="../media/image81.jpeg"/><Relationship Id="rId5" Type="http://schemas.openxmlformats.org/officeDocument/2006/relationships/image" Target="../media/image20.jpeg"/><Relationship Id="rId61" Type="http://schemas.openxmlformats.org/officeDocument/2006/relationships/image" Target="../media/image76.png"/><Relationship Id="rId19" Type="http://schemas.openxmlformats.org/officeDocument/2006/relationships/image" Target="../media/image34.jpeg"/><Relationship Id="rId14" Type="http://schemas.openxmlformats.org/officeDocument/2006/relationships/image" Target="../media/image29.png"/><Relationship Id="rId22" Type="http://schemas.openxmlformats.org/officeDocument/2006/relationships/image" Target="../media/image37.png"/><Relationship Id="rId27" Type="http://schemas.openxmlformats.org/officeDocument/2006/relationships/image" Target="../media/image42.jpeg"/><Relationship Id="rId30" Type="http://schemas.openxmlformats.org/officeDocument/2006/relationships/image" Target="../media/image45.jpeg"/><Relationship Id="rId35" Type="http://schemas.openxmlformats.org/officeDocument/2006/relationships/image" Target="../media/image50.png"/><Relationship Id="rId43" Type="http://schemas.openxmlformats.org/officeDocument/2006/relationships/image" Target="../media/image58.jpeg"/><Relationship Id="rId48" Type="http://schemas.openxmlformats.org/officeDocument/2006/relationships/image" Target="../media/image63.jpeg"/><Relationship Id="rId56" Type="http://schemas.openxmlformats.org/officeDocument/2006/relationships/image" Target="../media/image71.jpeg"/><Relationship Id="rId64" Type="http://schemas.openxmlformats.org/officeDocument/2006/relationships/image" Target="../media/image79.jpeg"/><Relationship Id="rId69" Type="http://schemas.openxmlformats.org/officeDocument/2006/relationships/image" Target="../media/image84.png"/><Relationship Id="rId8" Type="http://schemas.openxmlformats.org/officeDocument/2006/relationships/image" Target="../media/image23.jpeg"/><Relationship Id="rId51" Type="http://schemas.openxmlformats.org/officeDocument/2006/relationships/image" Target="../media/image66.png"/><Relationship Id="rId3" Type="http://schemas.openxmlformats.org/officeDocument/2006/relationships/image" Target="../media/image18.jpeg"/><Relationship Id="rId12" Type="http://schemas.openxmlformats.org/officeDocument/2006/relationships/image" Target="../media/image27.png"/><Relationship Id="rId17" Type="http://schemas.openxmlformats.org/officeDocument/2006/relationships/image" Target="../media/image32.png"/><Relationship Id="rId25" Type="http://schemas.openxmlformats.org/officeDocument/2006/relationships/image" Target="../media/image40.jpeg"/><Relationship Id="rId33" Type="http://schemas.openxmlformats.org/officeDocument/2006/relationships/image" Target="../media/image48.png"/><Relationship Id="rId38" Type="http://schemas.openxmlformats.org/officeDocument/2006/relationships/image" Target="../media/image53.png"/><Relationship Id="rId46" Type="http://schemas.openxmlformats.org/officeDocument/2006/relationships/image" Target="../media/image61.jpeg"/><Relationship Id="rId59" Type="http://schemas.openxmlformats.org/officeDocument/2006/relationships/image" Target="../media/image74.png"/><Relationship Id="rId67" Type="http://schemas.openxmlformats.org/officeDocument/2006/relationships/image" Target="../media/image82.jpeg"/><Relationship Id="rId20" Type="http://schemas.openxmlformats.org/officeDocument/2006/relationships/image" Target="../media/image35.png"/><Relationship Id="rId41" Type="http://schemas.openxmlformats.org/officeDocument/2006/relationships/image" Target="../media/image56.png"/><Relationship Id="rId54" Type="http://schemas.openxmlformats.org/officeDocument/2006/relationships/image" Target="../media/image69.png"/><Relationship Id="rId62" Type="http://schemas.openxmlformats.org/officeDocument/2006/relationships/image" Target="../media/image77.jpeg"/><Relationship Id="rId70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5" Type="http://schemas.openxmlformats.org/officeDocument/2006/relationships/image" Target="../media/image30.jpeg"/><Relationship Id="rId23" Type="http://schemas.openxmlformats.org/officeDocument/2006/relationships/image" Target="../media/image38.png"/><Relationship Id="rId28" Type="http://schemas.openxmlformats.org/officeDocument/2006/relationships/image" Target="../media/image43.jpeg"/><Relationship Id="rId36" Type="http://schemas.openxmlformats.org/officeDocument/2006/relationships/image" Target="../media/image51.jpeg"/><Relationship Id="rId49" Type="http://schemas.openxmlformats.org/officeDocument/2006/relationships/image" Target="../media/image64.jpeg"/><Relationship Id="rId57" Type="http://schemas.openxmlformats.org/officeDocument/2006/relationships/image" Target="../media/image72.jpeg"/><Relationship Id="rId10" Type="http://schemas.openxmlformats.org/officeDocument/2006/relationships/image" Target="../media/image25.png"/><Relationship Id="rId31" Type="http://schemas.openxmlformats.org/officeDocument/2006/relationships/image" Target="../media/image46.jpeg"/><Relationship Id="rId44" Type="http://schemas.openxmlformats.org/officeDocument/2006/relationships/image" Target="../media/image59.jpeg"/><Relationship Id="rId52" Type="http://schemas.openxmlformats.org/officeDocument/2006/relationships/image" Target="../media/image67.png"/><Relationship Id="rId60" Type="http://schemas.openxmlformats.org/officeDocument/2006/relationships/image" Target="../media/image75.jpeg"/><Relationship Id="rId65" Type="http://schemas.openxmlformats.org/officeDocument/2006/relationships/image" Target="../media/image80.jpeg"/><Relationship Id="rId4" Type="http://schemas.openxmlformats.org/officeDocument/2006/relationships/image" Target="../media/image19.jpeg"/><Relationship Id="rId9" Type="http://schemas.openxmlformats.org/officeDocument/2006/relationships/image" Target="../media/image24.png"/><Relationship Id="rId13" Type="http://schemas.openxmlformats.org/officeDocument/2006/relationships/image" Target="../media/image28.jpeg"/><Relationship Id="rId18" Type="http://schemas.openxmlformats.org/officeDocument/2006/relationships/image" Target="../media/image33.png"/><Relationship Id="rId39" Type="http://schemas.openxmlformats.org/officeDocument/2006/relationships/image" Target="../media/image54.png"/><Relationship Id="rId34" Type="http://schemas.openxmlformats.org/officeDocument/2006/relationships/image" Target="../media/image49.jpeg"/><Relationship Id="rId50" Type="http://schemas.openxmlformats.org/officeDocument/2006/relationships/image" Target="../media/image65.png"/><Relationship Id="rId55" Type="http://schemas.openxmlformats.org/officeDocument/2006/relationships/image" Target="../media/image7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94528" y="128470"/>
            <a:ext cx="4749932" cy="26645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7563" y="3306870"/>
            <a:ext cx="11343861" cy="2779605"/>
          </a:xfrm>
        </p:spPr>
        <p:txBody>
          <a:bodyPr>
            <a:normAutofit fontScale="90000"/>
          </a:bodyPr>
          <a:lstStyle/>
          <a:p>
            <a:r>
              <a:rPr lang="lo-LA" sz="4900" b="1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ວຽກງານນໍ້າ</a:t>
            </a:r>
            <a:r>
              <a:rPr lang="en-US" sz="4900" b="1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lo-LA" sz="4900" b="1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ແລະ ສຸຂານາໄມ</a:t>
            </a:r>
            <a:r>
              <a:rPr lang="en-US" sz="4900" b="1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(WASH)</a:t>
            </a:r>
            <a:r>
              <a:rPr lang="lo-LA" sz="4900" b="1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/>
            </a:r>
            <a:br>
              <a:rPr lang="lo-LA" sz="4900" b="1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</a:br>
            <a:r>
              <a:rPr lang="en-US" sz="4900" b="1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lo-LA" sz="4900" b="1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ບົດຮຽນຈາກອົງການແພລນສາກົນປະຈຳ ສປປ ລາວ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b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@</a:t>
            </a:r>
            <a:r>
              <a:rPr lang="en-US" sz="4400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SUN CSA Laos AGM 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29 Mar 2023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8EA3B8-F433-40EE-9461-77900E76645C}"/>
              </a:ext>
            </a:extLst>
          </p:cNvPr>
          <p:cNvSpPr txBox="1"/>
          <p:nvPr/>
        </p:nvSpPr>
        <p:spPr>
          <a:xfrm>
            <a:off x="4171950" y="6307891"/>
            <a:ext cx="78390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o-LA" sz="3200" b="1" dirty="0">
                <a:solidFill>
                  <a:srgbClr val="7030A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ນໍາສະເໜີໂດຍ: ເກດສະດາສັກ ກຽດຕິສັກ </a:t>
            </a:r>
            <a:endParaRPr lang="en-US" sz="3200" b="1" dirty="0">
              <a:solidFill>
                <a:srgbClr val="7030A0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5243E63-287B-49EE-B77F-A81632DBA92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6086475"/>
            <a:ext cx="3694528" cy="72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518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F4BC17-9349-4443-BFCF-F58A1B522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F9922F-FF47-4656-A2DB-A039D2EEF5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1AE6FFB-2EF9-4903-A120-F1BA0E7D224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640" y="0"/>
            <a:ext cx="11198709" cy="6794903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292D0CA3-784B-4756-8BE1-267718D45E68}"/>
              </a:ext>
            </a:extLst>
          </p:cNvPr>
          <p:cNvSpPr/>
          <p:nvPr/>
        </p:nvSpPr>
        <p:spPr>
          <a:xfrm>
            <a:off x="6843562" y="3429000"/>
            <a:ext cx="4004110" cy="74836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005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B08E2-B522-415F-AC97-960F377BF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DC96E3-ECBA-4790-8CCA-3CD0F5BAA4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E299982-725E-465C-9293-A5C9DE7E537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7851"/>
            <a:ext cx="11839074" cy="25977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9FF2EB3-E015-4E95-A317-A60ECAA03D2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68141" y="3153171"/>
            <a:ext cx="6235083" cy="302379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AAE7960-AA32-4365-BA8F-EA360874A592}"/>
              </a:ext>
            </a:extLst>
          </p:cNvPr>
          <p:cNvSpPr/>
          <p:nvPr/>
        </p:nvSpPr>
        <p:spPr>
          <a:xfrm>
            <a:off x="1" y="3022759"/>
            <a:ext cx="12038120" cy="3351407"/>
          </a:xfrm>
          <a:prstGeom prst="rect">
            <a:avLst/>
          </a:prstGeom>
          <a:noFill/>
          <a:ln w="38100"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A084811-C98C-4E12-BDCE-5E32B2DD9C6E}"/>
              </a:ext>
            </a:extLst>
          </p:cNvPr>
          <p:cNvSpPr/>
          <p:nvPr/>
        </p:nvSpPr>
        <p:spPr>
          <a:xfrm>
            <a:off x="77494" y="1309514"/>
            <a:ext cx="7255462" cy="38117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E710F64-4629-48E5-8B97-ED5C78B752E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776" y="3153171"/>
            <a:ext cx="2702230" cy="279374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8DB85BD-8B4D-451D-9E9A-C9C77DB683B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27543" y="3153172"/>
            <a:ext cx="3340598" cy="2874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0998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8003" y="603121"/>
            <a:ext cx="10995991" cy="1216381"/>
          </a:xfrm>
        </p:spPr>
        <p:txBody>
          <a:bodyPr>
            <a:normAutofit fontScale="90000"/>
          </a:bodyPr>
          <a:lstStyle/>
          <a:p>
            <a:r>
              <a:rPr lang="lo-LA" b="1" dirty="0">
                <a:solidFill>
                  <a:srgbClr val="FF9933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ຜົນໄດ້ຮັບ ຫຼື ການປ່ຽນແປງທີ່ເກີດຈາກ ວິທີການ/ເຄື່ອງມື/ແນວທາງທີ່ນຳໃຊ້</a:t>
            </a:r>
            <a:endParaRPr lang="en-US" b="1" dirty="0">
              <a:solidFill>
                <a:srgbClr val="FF9933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5" name="Content Placeholder 2"/>
          <p:cNvSpPr>
            <a:spLocks noGrp="1"/>
          </p:cNvSpPr>
          <p:nvPr/>
        </p:nvSpPr>
        <p:spPr>
          <a:xfrm>
            <a:off x="357808" y="2254928"/>
            <a:ext cx="11476383" cy="43433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ອີງໃສ່ການປະເມີນຜົນ ຂອງໂຄງການ ໃນ ແຂວງ ສາລະວັນ </a:t>
            </a:r>
            <a:r>
              <a:rPr lang="en-US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(</a:t>
            </a: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ສາລະວັນ ແລະ ຕະໂອ້ຍ</a:t>
            </a:r>
            <a:r>
              <a:rPr lang="en-US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) </a:t>
            </a: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ແລະ ແຂວງ ອຸດົມໄຊ</a:t>
            </a:r>
            <a:r>
              <a:rPr lang="en-US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(</a:t>
            </a: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ຮຸນ ແລະ ປາກແບງ</a:t>
            </a:r>
            <a:r>
              <a:rPr lang="en-US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)</a:t>
            </a:r>
          </a:p>
          <a:p>
            <a:pPr marL="0" indent="0" algn="just">
              <a:buNone/>
            </a:pPr>
            <a:endParaRPr lang="en-US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 algn="just">
              <a:buNone/>
            </a:pPr>
            <a:endParaRPr lang="en-US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 algn="just">
              <a:buNone/>
            </a:pPr>
            <a:endParaRPr lang="en-US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 algn="just">
              <a:buNone/>
            </a:pPr>
            <a:endParaRPr lang="lo-LA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 algn="just">
              <a:buNone/>
            </a:pP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ໝາຍເຫດ: </a:t>
            </a:r>
            <a:r>
              <a:rPr lang="en-US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2020-2021 COVID19 </a:t>
            </a:r>
          </a:p>
          <a:p>
            <a:pPr marL="0" indent="0" algn="just">
              <a:buNone/>
            </a:pPr>
            <a:endParaRPr lang="en-US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 algn="just">
              <a:buNone/>
            </a:pPr>
            <a:endParaRPr lang="en-US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 algn="just">
              <a:buNone/>
            </a:pPr>
            <a:endParaRPr lang="lo-LA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 algn="just">
              <a:buNone/>
            </a:pPr>
            <a:endParaRPr lang="lo-LA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 algn="just">
              <a:buNone/>
            </a:pPr>
            <a:endParaRPr lang="en-US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3622213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3128DE-93C5-4A3F-BAA8-18D4CFF36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079" y="273685"/>
            <a:ext cx="11461865" cy="917806"/>
          </a:xfrm>
        </p:spPr>
        <p:txBody>
          <a:bodyPr>
            <a:normAutofit fontScale="90000"/>
          </a:bodyPr>
          <a:lstStyle/>
          <a:p>
            <a:r>
              <a:rPr lang="lo-LA" dirty="0">
                <a:solidFill>
                  <a:srgbClr val="FF99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ລວງສູງຫຼຸດມາດຕະຖານ ໃນເດັກ</a:t>
            </a:r>
            <a:r>
              <a:rPr lang="en-US" dirty="0">
                <a:solidFill>
                  <a:srgbClr val="FF99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&lt;5</a:t>
            </a:r>
            <a:r>
              <a:rPr lang="lo-LA" dirty="0">
                <a:solidFill>
                  <a:srgbClr val="FF99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ປີ </a:t>
            </a:r>
            <a:br>
              <a:rPr lang="lo-LA" dirty="0">
                <a:solidFill>
                  <a:srgbClr val="FF99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</a:br>
            <a:r>
              <a:rPr lang="en-US" dirty="0">
                <a:solidFill>
                  <a:srgbClr val="FF99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Stunted Children </a:t>
            </a: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EE225104-D093-49A0-BDA1-9C96523B448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0124681"/>
              </p:ext>
            </p:extLst>
          </p:nvPr>
        </p:nvGraphicFramePr>
        <p:xfrm>
          <a:off x="838200" y="1351280"/>
          <a:ext cx="10764520" cy="5069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93946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2ECAF-DD74-43B1-95E8-C451580FDA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982" y="365125"/>
            <a:ext cx="11970327" cy="1275139"/>
          </a:xfrm>
        </p:spPr>
        <p:txBody>
          <a:bodyPr>
            <a:normAutofit fontScale="90000"/>
          </a:bodyPr>
          <a:lstStyle/>
          <a:p>
            <a:r>
              <a:rPr lang="lo-LA" dirty="0">
                <a:solidFill>
                  <a:srgbClr val="FF99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ດັດສະນີມວນກາຍສຳລັບເພດຍິງ </a:t>
            </a:r>
            <a:r>
              <a:rPr lang="en-US" dirty="0">
                <a:solidFill>
                  <a:srgbClr val="FF99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15-49</a:t>
            </a:r>
            <a:r>
              <a:rPr lang="lo-LA" dirty="0">
                <a:solidFill>
                  <a:srgbClr val="FF99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ປີ ທີ່ຫຼຸດເກນມາດຖານ</a:t>
            </a:r>
            <a:r>
              <a:rPr lang="en-US" dirty="0">
                <a:solidFill>
                  <a:srgbClr val="FF99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18.5</a:t>
            </a:r>
            <a:r>
              <a:rPr lang="lo-LA" dirty="0">
                <a:solidFill>
                  <a:srgbClr val="FF99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/>
            </a:r>
            <a:br>
              <a:rPr lang="lo-LA" dirty="0">
                <a:solidFill>
                  <a:srgbClr val="FF99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</a:br>
            <a:r>
              <a:rPr lang="en-US" dirty="0">
                <a:solidFill>
                  <a:srgbClr val="FF9900"/>
                </a:solidFill>
              </a:rPr>
              <a:t>BMI for female 15-49 years old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7FA453-215B-4DAB-9581-FE753EB556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3287" y="2396835"/>
            <a:ext cx="4345756" cy="3780127"/>
          </a:xfrm>
        </p:spPr>
        <p:txBody>
          <a:bodyPr/>
          <a:lstStyle/>
          <a:p>
            <a:r>
              <a:rPr lang="en-US" dirty="0"/>
              <a:t>BMI of women less than 18.5 mean underweight </a:t>
            </a:r>
          </a:p>
          <a:p>
            <a:endParaRPr lang="en-US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77167CF9-1236-4C95-9CB5-A5293012A6F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51783282"/>
              </p:ext>
            </p:extLst>
          </p:nvPr>
        </p:nvGraphicFramePr>
        <p:xfrm>
          <a:off x="646259" y="1913641"/>
          <a:ext cx="5603711" cy="45792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560110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6CBF1-FA75-45BF-A14C-B5BE0C18D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366077"/>
            <a:ext cx="11551920" cy="1325563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rgbClr val="FF99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Access and use basic sanitation and hygiene facility at household level </a:t>
            </a:r>
            <a:r>
              <a:rPr lang="lo-LA" sz="3200" dirty="0">
                <a:solidFill>
                  <a:srgbClr val="FF99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/>
            </a:r>
            <a:br>
              <a:rPr lang="lo-LA" sz="3200" dirty="0">
                <a:solidFill>
                  <a:srgbClr val="FF99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</a:br>
            <a:r>
              <a:rPr lang="lo-LA" sz="3200" dirty="0">
                <a:solidFill>
                  <a:srgbClr val="FF99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ການເຂົ້າເຖິງວິດຖ່າຍ ແລະ ອະນາໄມ ຂັ້ນຫຼັງຄາເຮືອນ</a:t>
            </a:r>
            <a:endParaRPr lang="en-US" sz="3200" dirty="0">
              <a:solidFill>
                <a:srgbClr val="FF9900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2248AAE0-5567-44E4-A7ED-3188C2206F3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1517988"/>
              </p:ext>
            </p:extLst>
          </p:nvPr>
        </p:nvGraphicFramePr>
        <p:xfrm>
          <a:off x="131250" y="1691640"/>
          <a:ext cx="11740709" cy="5047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762453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1F7F8-FBE1-4215-A5F8-E914C50F80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65125"/>
            <a:ext cx="10972800" cy="832079"/>
          </a:xfrm>
        </p:spPr>
        <p:txBody>
          <a:bodyPr/>
          <a:lstStyle/>
          <a:p>
            <a:r>
              <a:rPr lang="lo-LA" dirty="0">
                <a:solidFill>
                  <a:srgbClr val="FF99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ໂພຊະນາການ </a:t>
            </a:r>
            <a:r>
              <a:rPr lang="en-US" dirty="0">
                <a:solidFill>
                  <a:srgbClr val="FF99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Nutrition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2C5C3C69-8479-4D7B-AC9D-49555AE9C64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21862625"/>
              </p:ext>
            </p:extLst>
          </p:nvPr>
        </p:nvGraphicFramePr>
        <p:xfrm>
          <a:off x="209551" y="1197204"/>
          <a:ext cx="11820524" cy="55464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076515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228" y="2920546"/>
            <a:ext cx="10995991" cy="1216381"/>
          </a:xfrm>
        </p:spPr>
        <p:txBody>
          <a:bodyPr>
            <a:normAutofit/>
          </a:bodyPr>
          <a:lstStyle/>
          <a:p>
            <a:r>
              <a:rPr lang="lo-LA" sz="6600" b="1" dirty="0">
                <a:solidFill>
                  <a:srgbClr val="FF99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ວິທີການ/ເຄື່ອງມື ທີ່ນຳໃຊ້</a:t>
            </a:r>
            <a:endParaRPr lang="en-US" sz="6600" b="1" dirty="0">
              <a:solidFill>
                <a:srgbClr val="FF9900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5" name="Content Placeholder 2"/>
          <p:cNvSpPr>
            <a:spLocks noGrp="1"/>
          </p:cNvSpPr>
          <p:nvPr/>
        </p:nvSpPr>
        <p:spPr>
          <a:xfrm>
            <a:off x="357808" y="1581506"/>
            <a:ext cx="11476383" cy="51108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en-US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7828755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8003" y="365125"/>
            <a:ext cx="10995991" cy="1216381"/>
          </a:xfrm>
        </p:spPr>
        <p:txBody>
          <a:bodyPr>
            <a:normAutofit/>
          </a:bodyPr>
          <a:lstStyle/>
          <a:p>
            <a:r>
              <a:rPr lang="lo-LA" sz="5400" b="1" dirty="0">
                <a:solidFill>
                  <a:srgbClr val="7030A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1</a:t>
            </a:r>
            <a:r>
              <a:rPr lang="en-US" sz="5400" b="1" dirty="0">
                <a:solidFill>
                  <a:srgbClr val="7030A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.</a:t>
            </a:r>
            <a:r>
              <a:rPr lang="lo-LA" sz="5400" b="1" dirty="0">
                <a:solidFill>
                  <a:srgbClr val="7030A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ຊຸມຊົນເປັນເຈົ້າການດ້ານສຸຂານາໄມ ບວກ</a:t>
            </a:r>
            <a:endParaRPr lang="en-US" sz="5400" b="1" dirty="0">
              <a:solidFill>
                <a:srgbClr val="7030A0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5" name="Content Placeholder 2"/>
          <p:cNvSpPr>
            <a:spLocks noGrp="1"/>
          </p:cNvSpPr>
          <p:nvPr/>
        </p:nvSpPr>
        <p:spPr>
          <a:xfrm>
            <a:off x="357808" y="1581506"/>
            <a:ext cx="11476383" cy="51108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rPr lang="lo-LA" dirty="0">
                <a:solidFill>
                  <a:srgbClr val="0066FF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ສ້າງຄວາມສາມາດໃຫ້ທີມງານຂັ້ນເມືອງ: </a:t>
            </a: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ສາທາ,ສຶກສາ,ແມ່ຍິງ,ຊາວໜຸ່ມ,ແນວລາວສ້າງຊາດ, ຖະແຫຼງຂ່າວ, ກະສິກໍາ,ແຜນການ,ຊັບພະຍາກອນແລະສິ່ງແວດລ້ອມ, ແຮງງານ, ພາຍໃນ</a:t>
            </a:r>
            <a:endParaRPr lang="en-US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>
              <a:buNone/>
            </a:pPr>
            <a:endParaRPr lang="lo-LA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66FF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2. </a:t>
            </a:r>
            <a:r>
              <a:rPr lang="lo-LA" dirty="0">
                <a:solidFill>
                  <a:srgbClr val="0066FF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ປຸກລະດົມຊຸມຊົນໃຫ້ເຫັນຄວາມສຳຄັນຂອງການໃຊ້ວິດຖ່າຍ ແລະ ສ້າງວິດຖ່າຍດ້ວຍໂຕເຂົາເຈົ້າເອງ</a:t>
            </a:r>
          </a:p>
        </p:txBody>
      </p:sp>
    </p:spTree>
    <p:extLst>
      <p:ext uri="{BB962C8B-B14F-4D97-AF65-F5344CB8AC3E}">
        <p14:creationId xmlns:p14="http://schemas.microsoft.com/office/powerpoint/2010/main" val="20769770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19F03-CB26-4770-AD40-EBFD9BBA6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4049" y="253206"/>
            <a:ext cx="10515600" cy="1009651"/>
          </a:xfrm>
        </p:spPr>
        <p:txBody>
          <a:bodyPr>
            <a:normAutofit fontScale="90000"/>
          </a:bodyPr>
          <a:lstStyle/>
          <a:p>
            <a:r>
              <a:rPr lang="lo-LA" dirty="0">
                <a:solidFill>
                  <a:srgbClr val="FF99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ກິດຈະກໍາການກະຕຸ້ນ ເພື່ອໃຫ້ເຫັນຄວາມເປິະເປື້ອນແລະຜົນທີ່ເກີດຈາກການຖ່າຍຊະຊາຍ</a:t>
            </a:r>
            <a:endParaRPr lang="en-US" dirty="0">
              <a:solidFill>
                <a:srgbClr val="FF9900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90061C-99A2-4A87-B000-57E36F9C72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96250" y="1825625"/>
            <a:ext cx="3524250" cy="4351338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EBBA125-60E1-4455-ADFE-831E5AB44FE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90688"/>
            <a:ext cx="6165848" cy="46243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0A2F7AC-52A8-4AC2-B799-A365359BFDF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11849" y="1709739"/>
            <a:ext cx="6140448" cy="4605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1536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D3DE49-3335-444A-9FB3-C1AC8C470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5893"/>
            <a:ext cx="12001500" cy="725487"/>
          </a:xfrm>
        </p:spPr>
        <p:txBody>
          <a:bodyPr>
            <a:normAutofit fontScale="90000"/>
          </a:bodyPr>
          <a:lstStyle/>
          <a:p>
            <a:r>
              <a:rPr lang="lo-LA" dirty="0">
                <a:solidFill>
                  <a:srgbClr val="FF99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ສ້າງຕັ້ງຄະນະກໍາມະການຊຈສ ຂັ້ນບ້ານ ແລະ ແຜນວາດບ້ານ ວິດຖ່າຍ</a:t>
            </a:r>
            <a:endParaRPr lang="en-US" dirty="0">
              <a:solidFill>
                <a:srgbClr val="FF9900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A5302E-F34C-4517-8E6B-8B5441FE12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7530F3-4991-4DF2-A7D2-84857053920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-513457" y="1690360"/>
            <a:ext cx="5791200" cy="454408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2F7CD0C-FD4E-4409-B28C-BB50B7ED1DC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5534769" y="205265"/>
            <a:ext cx="5776646" cy="753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8424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82AB4-9EC1-44A2-91D4-69A19E2FD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75" y="154040"/>
            <a:ext cx="12058650" cy="1325563"/>
          </a:xfrm>
        </p:spPr>
        <p:txBody>
          <a:bodyPr/>
          <a:lstStyle/>
          <a:p>
            <a:r>
              <a:rPr lang="lo-LA" dirty="0">
                <a:solidFill>
                  <a:srgbClr val="FF99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ແຜນການເຄື່ອນໄຫວ ຂອງບ້ານ ເພື່ອໄດ້ຮັບປະກາດ ເປັນບ້ານ ຢຸດຕິການຊະຊາຍ</a:t>
            </a:r>
            <a:endParaRPr lang="en-US" dirty="0">
              <a:solidFill>
                <a:srgbClr val="FF9900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4A197A-5C4C-4C5F-9AA7-098ABF1017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3D597E-FF43-4453-A0F6-B7788ADF4AA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2675759" y="731018"/>
            <a:ext cx="4878334" cy="7067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4618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66839-481A-4B5E-8FEC-39A7B6D70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" y="538955"/>
            <a:ext cx="11191875" cy="1325563"/>
          </a:xfrm>
        </p:spPr>
        <p:txBody>
          <a:bodyPr>
            <a:normAutofit fontScale="90000"/>
          </a:bodyPr>
          <a:lstStyle/>
          <a:p>
            <a:r>
              <a:rPr lang="lo-LA" sz="3600" dirty="0">
                <a:solidFill>
                  <a:srgbClr val="0066FF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3.ທີມງານເມືອງ ລົງລະດົມ, ຕິດຕາມ ແລະ ຊຸກຍູ້ ໃນການສ້າງວິດຖ່າຍໃນຄົວເຮືອນ ແລະ ປຸກລະດົມການ ຮັກສາອະນາໄມ ສ່ວນຕົວ ລ້າງມືໃສ່ສະບູ ແລະ ອະນາໄມສິ່ງແວດລ້ອມ</a:t>
            </a:r>
            <a:r>
              <a:rPr lang="lo-LA" dirty="0"/>
              <a:t/>
            </a:r>
            <a:br>
              <a:rPr lang="lo-LA" dirty="0"/>
            </a:br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7D32096-2689-4D98-83E3-3C76C2E906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5999" y="1864518"/>
            <a:ext cx="5398471" cy="40505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A3AE341-DF93-4304-920A-26B9C6950EC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301" y="1864519"/>
            <a:ext cx="5400673" cy="405050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55B2FD3-564E-4ADD-B8C1-B192083B8502}"/>
              </a:ext>
            </a:extLst>
          </p:cNvPr>
          <p:cNvSpPr txBox="1"/>
          <p:nvPr/>
        </p:nvSpPr>
        <p:spPr>
          <a:xfrm>
            <a:off x="-66675" y="6286500"/>
            <a:ext cx="11849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o-LA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ເຊື່ອມສານບົດບລາດຍິງຊາຍ, ໂພຊະນາການ ແລະ ວຽກງານແມ່ແລະເດັກ ເຂົ້າໃນເວລາລົງຕິດຕາມ</a:t>
            </a:r>
            <a:endParaRPr lang="en-US" sz="28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1577549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E7097-5BFB-4633-966C-768BBEF83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68" y="75406"/>
            <a:ext cx="10515600" cy="981870"/>
          </a:xfrm>
        </p:spPr>
        <p:txBody>
          <a:bodyPr/>
          <a:lstStyle/>
          <a:p>
            <a:r>
              <a:rPr lang="lo-LA" dirty="0">
                <a:solidFill>
                  <a:srgbClr val="FF99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ປຸກສ້າງ ແລະ ນໍາໃຊ້ວິດຖ່າຍ </a:t>
            </a:r>
            <a:r>
              <a:rPr lang="en-US" dirty="0">
                <a:solidFill>
                  <a:srgbClr val="FF99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100%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D1B809-7A30-43F1-AFB0-9F66ADCE5E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CA2F55-0A5B-4F61-8F1E-E5E2D3B1E52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849" y="1240234"/>
            <a:ext cx="9580033" cy="5388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3231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CA9CD-37A3-4D54-AEF8-8EF4BF127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625" y="200026"/>
            <a:ext cx="10515600" cy="1009649"/>
          </a:xfrm>
        </p:spPr>
        <p:txBody>
          <a:bodyPr/>
          <a:lstStyle/>
          <a:p>
            <a:r>
              <a:rPr lang="lo-LA" b="1" dirty="0">
                <a:solidFill>
                  <a:srgbClr val="FF99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ປະກາດ ເປັນບ້ານ ຢຸດຕິການຊະຊາຍ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F4AE58-DAB6-46D3-A1D5-7EB696873C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917698"/>
            <a:ext cx="10515600" cy="4351338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C393F6C-80B7-4B8F-BC7F-585AC3DD055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625" y="1057276"/>
            <a:ext cx="7626348" cy="5719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9282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8003" y="1146175"/>
            <a:ext cx="10995991" cy="1425575"/>
          </a:xfrm>
        </p:spPr>
        <p:txBody>
          <a:bodyPr>
            <a:normAutofit fontScale="90000"/>
          </a:bodyPr>
          <a:lstStyle/>
          <a:p>
            <a:r>
              <a:rPr lang="en-US" sz="5400" b="1" dirty="0">
                <a:solidFill>
                  <a:srgbClr val="7030A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2. </a:t>
            </a:r>
            <a:r>
              <a:rPr lang="lo-LA" sz="5400" b="1" dirty="0">
                <a:solidFill>
                  <a:srgbClr val="7030A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ກອງປະຊຸມວາງແຜນຂັ້ນເມືອງ, ແຂວງ ເພື່ອບັນລຸວຽກງານຢຸດຕິການຊະຊາຍ</a:t>
            </a:r>
            <a:br>
              <a:rPr lang="lo-LA" sz="5400" b="1" dirty="0">
                <a:solidFill>
                  <a:srgbClr val="7030A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</a:br>
            <a:r>
              <a:rPr lang="lo-LA" sz="5400" b="1" dirty="0">
                <a:solidFill>
                  <a:srgbClr val="7030A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/>
            </a:r>
            <a:br>
              <a:rPr lang="lo-LA" sz="5400" b="1" dirty="0">
                <a:solidFill>
                  <a:srgbClr val="7030A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</a:br>
            <a:r>
              <a:rPr lang="lo-LA" sz="5400" b="1" dirty="0">
                <a:solidFill>
                  <a:srgbClr val="7030A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3. ການຕະຫຼາດວິດຖ່າຍ</a:t>
            </a:r>
            <a:r>
              <a:rPr lang="en-US" sz="5400" b="1" dirty="0">
                <a:solidFill>
                  <a:srgbClr val="7030A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</a:p>
        </p:txBody>
      </p:sp>
      <p:sp>
        <p:nvSpPr>
          <p:cNvPr id="5" name="Content Placeholder 2"/>
          <p:cNvSpPr>
            <a:spLocks noGrp="1"/>
          </p:cNvSpPr>
          <p:nvPr/>
        </p:nvSpPr>
        <p:spPr>
          <a:xfrm>
            <a:off x="357808" y="1581506"/>
            <a:ext cx="11476383" cy="51108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lo-LA" dirty="0">
              <a:solidFill>
                <a:srgbClr val="0066FF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2208942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8003" y="352600"/>
            <a:ext cx="10995991" cy="1216381"/>
          </a:xfrm>
        </p:spPr>
        <p:txBody>
          <a:bodyPr>
            <a:normAutofit/>
          </a:bodyPr>
          <a:lstStyle/>
          <a:p>
            <a:r>
              <a:rPr lang="lo-LA" b="1" dirty="0">
                <a:solidFill>
                  <a:schemeClr val="accent4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ຄວາມສຳຄັນຂອງ ວິທີການ/ເຄື່ອງມື/ແນວທາງທີ່ນຳໃຊ້</a:t>
            </a:r>
            <a:endParaRPr lang="en-US" b="1" dirty="0">
              <a:solidFill>
                <a:schemeClr val="accent4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5" name="Content Placeholder 2"/>
          <p:cNvSpPr>
            <a:spLocks noGrp="1"/>
          </p:cNvSpPr>
          <p:nvPr/>
        </p:nvSpPr>
        <p:spPr>
          <a:xfrm>
            <a:off x="357808" y="1568982"/>
            <a:ext cx="11634167" cy="5029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ຄວາມເປັນເຈົ້າການ ແລະ ຄວາມຫ້າວຫັນ ຂອງ ພະນັກງານພາກລັດ  ສົ່ງຜົນໃຫ້ໄດ້ຮັບຜົນສຳເລັດ</a:t>
            </a:r>
          </a:p>
          <a:p>
            <a:pPr algn="just"/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ຄວາມເອົາໃຈໃສ່ ແລະ ເປັນເຈົ້າການຂອງ ຊຸມຊົນ ແລະ ອໍານາດການປົກຄອງທ້ອງຖີ່ນ</a:t>
            </a:r>
          </a:p>
          <a:p>
            <a:pPr algn="just"/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ເປົ້າໝາຍ ຜົນໄດ້ຮັບ ແມ່ນອີງໃສ່ ເປົ້າໝາຍ ແລະ ໂຕຊີ້ວັດຂອງເມືອງ, ແຂວງ ເຊັ່ນ ເປົ້າໝາຍປະກາດເປັນເມືອງ ແລະ ແຂວງຢຸດຕິການຖ່າຍຊະຊາຍ. ຕັ້ງເປົ້າໝາຍທີ່ຊັດເຈນ</a:t>
            </a:r>
          </a:p>
          <a:p>
            <a:pPr algn="just"/>
            <a:endParaRPr lang="lo-LA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 algn="just">
              <a:buNone/>
            </a:pPr>
            <a:endParaRPr lang="en-US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1866536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8392" y="163964"/>
            <a:ext cx="109552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o-LA" sz="2800" b="1" dirty="0">
                <a:solidFill>
                  <a:schemeClr val="accent1">
                    <a:lumMod val="75000"/>
                  </a:schemeClr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ຂໍຂອບໃຈສະມາຊິກທຸກທ່ານທີ່ໄດ້ຮ່ວມກັນເຮັດວຽກເພື່ອປັບປຸງໂພຊະນາການ!</a:t>
            </a:r>
            <a:endParaRPr lang="en-AU" sz="2800" b="1" dirty="0">
              <a:solidFill>
                <a:schemeClr val="accent1">
                  <a:lumMod val="75000"/>
                </a:schemeClr>
              </a:solidFill>
              <a:latin typeface="Phetsarath OT" panose="02000500000000020004" pitchFamily="2" charset="0"/>
              <a:ea typeface="Phetsarath OT" panose="02000500000000000001" pitchFamily="2" charset="2"/>
              <a:cs typeface="Phetsarath OT" panose="02000500000000020004" pitchFamily="2" charset="0"/>
            </a:endParaRPr>
          </a:p>
        </p:txBody>
      </p:sp>
      <p:pic>
        <p:nvPicPr>
          <p:cNvPr id="70" name="Picture 69">
            <a:extLst>
              <a:ext uri="{FF2B5EF4-FFF2-40B4-BE49-F238E27FC236}">
                <a16:creationId xmlns:a16="http://schemas.microsoft.com/office/drawing/2014/main" id="{A8C02D39-6E9A-4DD1-8CB1-11563143B39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22797" y="2617113"/>
            <a:ext cx="3514317" cy="184853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BF0C9ED-E3CA-4FDC-83AF-086D16C5A75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4384" y="5937407"/>
            <a:ext cx="687486" cy="68748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A1712CD-7B1B-4FB8-BEEF-2B807FD4FEA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1864" y="5951161"/>
            <a:ext cx="686566" cy="68656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A3AEB30-3F77-4675-ADB9-EF5FFDF0F90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5553" y="2992846"/>
            <a:ext cx="781897" cy="78189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B49728C-4C36-4E0C-B71E-4264950022E6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01948" y="3989006"/>
            <a:ext cx="139947" cy="13994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AA8F71E-3F32-4674-AE5B-466F272D0953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71946" y="2809809"/>
            <a:ext cx="1036571" cy="27555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E99E2FC-53F1-498F-90C8-24919B47815A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3274" y="4374461"/>
            <a:ext cx="707921" cy="70792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4797151-A9CD-41F3-BF79-42C703DD2766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21734" y="5311502"/>
            <a:ext cx="839965" cy="40561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42B26D9-5FF2-4430-8824-7BB7918AD9B4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83570" y="2300107"/>
            <a:ext cx="2511602" cy="54205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FBBC2DC-6758-4EAD-9EBF-C93950EF8446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27492" y="725633"/>
            <a:ext cx="738790" cy="73879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E68DA13-1327-4DEA-B19B-CF1E073DAABF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9285" y="5281128"/>
            <a:ext cx="636756" cy="63675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B122C74-2CC7-41B7-9238-DC57498CAC08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0111" y="700103"/>
            <a:ext cx="861905" cy="86190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7058ECF5-BFBB-4822-B401-FE3166250019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7184" y="1691795"/>
            <a:ext cx="747097" cy="747097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F54F8DFA-96A6-4FA6-B402-A0024BA2B5DC}"/>
              </a:ext>
            </a:extLst>
          </p:cNvPr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05398" y="6281929"/>
            <a:ext cx="1045028" cy="390223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F034FC83-A82B-4A6F-8017-8C8E52E5BD05}"/>
              </a:ext>
            </a:extLst>
          </p:cNvPr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00696" y="5250422"/>
            <a:ext cx="706786" cy="634296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9C18A427-643D-4312-9C66-A691CD0D6C7D}"/>
              </a:ext>
            </a:extLst>
          </p:cNvPr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840" y="686439"/>
            <a:ext cx="752598" cy="75259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84386213-B12C-4EAA-B37C-36915843F416}"/>
              </a:ext>
            </a:extLst>
          </p:cNvPr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59105" y="1501635"/>
            <a:ext cx="1004114" cy="1004114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0E9D7E6D-D709-4BE0-9567-D88C00241AC1}"/>
              </a:ext>
            </a:extLst>
          </p:cNvPr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73033" y="789127"/>
            <a:ext cx="774337" cy="774337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8E90DB02-CF0E-4570-899A-69321D587F4C}"/>
              </a:ext>
            </a:extLst>
          </p:cNvPr>
          <p:cNvPicPr>
            <a:picLocks noChangeAspect="1"/>
          </p:cNvPicPr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47820" y="5984666"/>
            <a:ext cx="709370" cy="709370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A89F9B1E-04C7-47F9-9EC1-68E2F4F855A4}"/>
              </a:ext>
            </a:extLst>
          </p:cNvPr>
          <p:cNvPicPr>
            <a:picLocks noChangeAspect="1"/>
          </p:cNvPicPr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4700" y="5244082"/>
            <a:ext cx="818010" cy="693849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3424D3CC-A3E0-4308-B7AF-1AA10005D582}"/>
              </a:ext>
            </a:extLst>
          </p:cNvPr>
          <p:cNvPicPr>
            <a:picLocks noChangeAspect="1"/>
          </p:cNvPicPr>
          <p:nvPr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07688" y="1565829"/>
            <a:ext cx="831102" cy="78564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4E4B23E0-4ED8-42A7-9CAC-F7B6D0E8BF1D}"/>
              </a:ext>
            </a:extLst>
          </p:cNvPr>
          <p:cNvPicPr>
            <a:picLocks noChangeAspect="1"/>
          </p:cNvPicPr>
          <p:nvPr/>
        </p:nvPicPr>
        <p:blipFill>
          <a:blip r:embed="rId2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32276" y="2699849"/>
            <a:ext cx="968504" cy="344444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07E3D5F3-6E2F-4AFF-991E-E237E8DFC90D}"/>
              </a:ext>
            </a:extLst>
          </p:cNvPr>
          <p:cNvPicPr>
            <a:picLocks noChangeAspect="1"/>
          </p:cNvPicPr>
          <p:nvPr/>
        </p:nvPicPr>
        <p:blipFill>
          <a:blip r:embed="rId2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81681" y="2297576"/>
            <a:ext cx="907116" cy="888882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CFA6E1FC-BB79-4042-953E-D95B60BD8C5F}"/>
              </a:ext>
            </a:extLst>
          </p:cNvPr>
          <p:cNvPicPr>
            <a:picLocks noChangeAspect="1"/>
          </p:cNvPicPr>
          <p:nvPr/>
        </p:nvPicPr>
        <p:blipFill>
          <a:blip r:embed="rId2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78144" y="5558938"/>
            <a:ext cx="975399" cy="41180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BB5FE833-A43E-4577-8A44-EFA8F89F27A8}"/>
              </a:ext>
            </a:extLst>
          </p:cNvPr>
          <p:cNvPicPr>
            <a:picLocks noChangeAspect="1"/>
          </p:cNvPicPr>
          <p:nvPr/>
        </p:nvPicPr>
        <p:blipFill>
          <a:blip r:embed="rId2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2938" y="1763469"/>
            <a:ext cx="833587" cy="833587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E4358FA3-36DD-41D4-B7B1-C96246B50D1F}"/>
              </a:ext>
            </a:extLst>
          </p:cNvPr>
          <p:cNvPicPr>
            <a:picLocks noChangeAspect="1"/>
          </p:cNvPicPr>
          <p:nvPr/>
        </p:nvPicPr>
        <p:blipFill>
          <a:blip r:embed="rId2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76826" y="697815"/>
            <a:ext cx="984605" cy="641056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9CE1A7C4-9794-44E8-9E1A-B80CFEACA91C}"/>
              </a:ext>
            </a:extLst>
          </p:cNvPr>
          <p:cNvPicPr>
            <a:picLocks noChangeAspect="1"/>
          </p:cNvPicPr>
          <p:nvPr/>
        </p:nvPicPr>
        <p:blipFill>
          <a:blip r:embed="rId2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8974" y="2695153"/>
            <a:ext cx="756538" cy="756538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A9E53782-C2A1-412D-BB1E-87B2DE181762}"/>
              </a:ext>
            </a:extLst>
          </p:cNvPr>
          <p:cNvPicPr>
            <a:picLocks noChangeAspect="1"/>
          </p:cNvPicPr>
          <p:nvPr/>
        </p:nvPicPr>
        <p:blipFill>
          <a:blip r:embed="rId2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74335" y="4637404"/>
            <a:ext cx="883514" cy="606678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93540D8E-0701-4CA5-B4FF-A1519528174C}"/>
              </a:ext>
            </a:extLst>
          </p:cNvPr>
          <p:cNvPicPr>
            <a:picLocks noChangeAspect="1"/>
          </p:cNvPicPr>
          <p:nvPr/>
        </p:nvPicPr>
        <p:blipFill>
          <a:blip r:embed="rId3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1981" y="3483719"/>
            <a:ext cx="791734" cy="791734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4C963D83-CA53-4ED5-BB9C-CF09983DD244}"/>
              </a:ext>
            </a:extLst>
          </p:cNvPr>
          <p:cNvPicPr>
            <a:picLocks noChangeAspect="1"/>
          </p:cNvPicPr>
          <p:nvPr/>
        </p:nvPicPr>
        <p:blipFill>
          <a:blip r:embed="rId3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19968" y="6099716"/>
            <a:ext cx="941519" cy="444763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8D98443B-21D7-447D-9F25-9426E7F20DA3}"/>
              </a:ext>
            </a:extLst>
          </p:cNvPr>
          <p:cNvPicPr>
            <a:picLocks noChangeAspect="1"/>
          </p:cNvPicPr>
          <p:nvPr/>
        </p:nvPicPr>
        <p:blipFill>
          <a:blip r:embed="rId3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88139" y="6124488"/>
            <a:ext cx="1272270" cy="479712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E5356369-D00A-452A-8ABA-5D331A633E77}"/>
              </a:ext>
            </a:extLst>
          </p:cNvPr>
          <p:cNvPicPr>
            <a:picLocks noChangeAspect="1"/>
          </p:cNvPicPr>
          <p:nvPr/>
        </p:nvPicPr>
        <p:blipFill>
          <a:blip r:embed="rId3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292" y="4092952"/>
            <a:ext cx="1424163" cy="1095936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703053CB-76F7-4699-87F1-05DFECA82E8B}"/>
              </a:ext>
            </a:extLst>
          </p:cNvPr>
          <p:cNvPicPr>
            <a:picLocks noChangeAspect="1"/>
          </p:cNvPicPr>
          <p:nvPr/>
        </p:nvPicPr>
        <p:blipFill>
          <a:blip r:embed="rId3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4653" y="4425269"/>
            <a:ext cx="587949" cy="638550"/>
          </a:xfrm>
          <a:prstGeom prst="rect">
            <a:avLst/>
          </a:prstGeom>
        </p:spPr>
      </p:pic>
      <p:pic>
        <p:nvPicPr>
          <p:cNvPr id="75" name="Picture 74">
            <a:extLst>
              <a:ext uri="{FF2B5EF4-FFF2-40B4-BE49-F238E27FC236}">
                <a16:creationId xmlns:a16="http://schemas.microsoft.com/office/drawing/2014/main" id="{14777665-F4F3-466F-A49F-71C0EC21A714}"/>
              </a:ext>
            </a:extLst>
          </p:cNvPr>
          <p:cNvPicPr>
            <a:picLocks noChangeAspect="1"/>
          </p:cNvPicPr>
          <p:nvPr/>
        </p:nvPicPr>
        <p:blipFill>
          <a:blip r:embed="rId3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59431" y="3486996"/>
            <a:ext cx="725159" cy="714231"/>
          </a:xfrm>
          <a:prstGeom prst="rect">
            <a:avLst/>
          </a:prstGeom>
        </p:spPr>
      </p:pic>
      <p:pic>
        <p:nvPicPr>
          <p:cNvPr id="79" name="Picture 78">
            <a:extLst>
              <a:ext uri="{FF2B5EF4-FFF2-40B4-BE49-F238E27FC236}">
                <a16:creationId xmlns:a16="http://schemas.microsoft.com/office/drawing/2014/main" id="{2B49EB61-4A82-4837-81E1-137ACF986F5C}"/>
              </a:ext>
            </a:extLst>
          </p:cNvPr>
          <p:cNvPicPr>
            <a:picLocks noChangeAspect="1"/>
          </p:cNvPicPr>
          <p:nvPr/>
        </p:nvPicPr>
        <p:blipFill>
          <a:blip r:embed="rId3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01974" y="4480794"/>
            <a:ext cx="601588" cy="601588"/>
          </a:xfrm>
          <a:prstGeom prst="rect">
            <a:avLst/>
          </a:prstGeom>
        </p:spPr>
      </p:pic>
      <p:pic>
        <p:nvPicPr>
          <p:cNvPr id="83" name="Picture 82">
            <a:extLst>
              <a:ext uri="{FF2B5EF4-FFF2-40B4-BE49-F238E27FC236}">
                <a16:creationId xmlns:a16="http://schemas.microsoft.com/office/drawing/2014/main" id="{15B58B80-54CC-46E7-ADB8-EB9E168A4218}"/>
              </a:ext>
            </a:extLst>
          </p:cNvPr>
          <p:cNvPicPr>
            <a:picLocks noChangeAspect="1"/>
          </p:cNvPicPr>
          <p:nvPr/>
        </p:nvPicPr>
        <p:blipFill>
          <a:blip r:embed="rId3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426" y="3722182"/>
            <a:ext cx="2042273" cy="686113"/>
          </a:xfrm>
          <a:prstGeom prst="rect">
            <a:avLst/>
          </a:prstGeom>
        </p:spPr>
      </p:pic>
      <p:pic>
        <p:nvPicPr>
          <p:cNvPr id="87" name="Picture 86">
            <a:extLst>
              <a:ext uri="{FF2B5EF4-FFF2-40B4-BE49-F238E27FC236}">
                <a16:creationId xmlns:a16="http://schemas.microsoft.com/office/drawing/2014/main" id="{8E8970DD-8B56-4E31-AA2C-39D7D5065D4B}"/>
              </a:ext>
            </a:extLst>
          </p:cNvPr>
          <p:cNvPicPr>
            <a:picLocks noChangeAspect="1"/>
          </p:cNvPicPr>
          <p:nvPr/>
        </p:nvPicPr>
        <p:blipFill>
          <a:blip r:embed="rId3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3162" y="5082382"/>
            <a:ext cx="1113381" cy="756810"/>
          </a:xfrm>
          <a:prstGeom prst="rect">
            <a:avLst/>
          </a:prstGeom>
        </p:spPr>
      </p:pic>
      <p:pic>
        <p:nvPicPr>
          <p:cNvPr id="91" name="Picture 90">
            <a:extLst>
              <a:ext uri="{FF2B5EF4-FFF2-40B4-BE49-F238E27FC236}">
                <a16:creationId xmlns:a16="http://schemas.microsoft.com/office/drawing/2014/main" id="{A8FACAAA-CAEF-4FD9-B14C-D1D825312149}"/>
              </a:ext>
            </a:extLst>
          </p:cNvPr>
          <p:cNvPicPr>
            <a:picLocks noChangeAspect="1"/>
          </p:cNvPicPr>
          <p:nvPr/>
        </p:nvPicPr>
        <p:blipFill>
          <a:blip r:embed="rId3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4102" y="1783052"/>
            <a:ext cx="831102" cy="831102"/>
          </a:xfrm>
          <a:prstGeom prst="rect">
            <a:avLst/>
          </a:prstGeom>
        </p:spPr>
      </p:pic>
      <p:pic>
        <p:nvPicPr>
          <p:cNvPr id="97" name="Picture 96">
            <a:extLst>
              <a:ext uri="{FF2B5EF4-FFF2-40B4-BE49-F238E27FC236}">
                <a16:creationId xmlns:a16="http://schemas.microsoft.com/office/drawing/2014/main" id="{95EA760B-8EAD-498F-B01E-E8E882AECC62}"/>
              </a:ext>
            </a:extLst>
          </p:cNvPr>
          <p:cNvPicPr>
            <a:picLocks noChangeAspect="1"/>
          </p:cNvPicPr>
          <p:nvPr/>
        </p:nvPicPr>
        <p:blipFill>
          <a:blip r:embed="rId4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28637" y="4521744"/>
            <a:ext cx="1069126" cy="299959"/>
          </a:xfrm>
          <a:prstGeom prst="rect">
            <a:avLst/>
          </a:prstGeom>
        </p:spPr>
      </p:pic>
      <p:pic>
        <p:nvPicPr>
          <p:cNvPr id="101" name="Picture 100">
            <a:extLst>
              <a:ext uri="{FF2B5EF4-FFF2-40B4-BE49-F238E27FC236}">
                <a16:creationId xmlns:a16="http://schemas.microsoft.com/office/drawing/2014/main" id="{F8F2A7F9-8DAD-4910-B6B2-F69ABE1981C3}"/>
              </a:ext>
            </a:extLst>
          </p:cNvPr>
          <p:cNvPicPr>
            <a:picLocks noChangeAspect="1"/>
          </p:cNvPicPr>
          <p:nvPr/>
        </p:nvPicPr>
        <p:blipFill>
          <a:blip r:embed="rId4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52792" y="2617113"/>
            <a:ext cx="783992" cy="783992"/>
          </a:xfrm>
          <a:prstGeom prst="rect">
            <a:avLst/>
          </a:prstGeom>
        </p:spPr>
      </p:pic>
      <p:pic>
        <p:nvPicPr>
          <p:cNvPr id="105" name="Picture 104">
            <a:extLst>
              <a:ext uri="{FF2B5EF4-FFF2-40B4-BE49-F238E27FC236}">
                <a16:creationId xmlns:a16="http://schemas.microsoft.com/office/drawing/2014/main" id="{801BF93F-E716-4047-A25F-E5717AFCB657}"/>
              </a:ext>
            </a:extLst>
          </p:cNvPr>
          <p:cNvPicPr>
            <a:picLocks noChangeAspect="1"/>
          </p:cNvPicPr>
          <p:nvPr/>
        </p:nvPicPr>
        <p:blipFill>
          <a:blip r:embed="rId4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89138" y="841869"/>
            <a:ext cx="929142" cy="631815"/>
          </a:xfrm>
          <a:prstGeom prst="rect">
            <a:avLst/>
          </a:prstGeom>
        </p:spPr>
      </p:pic>
      <p:pic>
        <p:nvPicPr>
          <p:cNvPr id="109" name="Picture 108">
            <a:extLst>
              <a:ext uri="{FF2B5EF4-FFF2-40B4-BE49-F238E27FC236}">
                <a16:creationId xmlns:a16="http://schemas.microsoft.com/office/drawing/2014/main" id="{A9D72820-E3D7-4CB5-849A-001F6D9C5407}"/>
              </a:ext>
            </a:extLst>
          </p:cNvPr>
          <p:cNvPicPr>
            <a:picLocks noChangeAspect="1"/>
          </p:cNvPicPr>
          <p:nvPr/>
        </p:nvPicPr>
        <p:blipFill>
          <a:blip r:embed="rId4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0177" y="5281128"/>
            <a:ext cx="727012" cy="727012"/>
          </a:xfrm>
          <a:prstGeom prst="rect">
            <a:avLst/>
          </a:prstGeom>
        </p:spPr>
      </p:pic>
      <p:pic>
        <p:nvPicPr>
          <p:cNvPr id="113" name="Picture 112">
            <a:extLst>
              <a:ext uri="{FF2B5EF4-FFF2-40B4-BE49-F238E27FC236}">
                <a16:creationId xmlns:a16="http://schemas.microsoft.com/office/drawing/2014/main" id="{E031D771-1134-4623-A814-0B132A064D44}"/>
              </a:ext>
            </a:extLst>
          </p:cNvPr>
          <p:cNvPicPr>
            <a:picLocks noChangeAspect="1"/>
          </p:cNvPicPr>
          <p:nvPr/>
        </p:nvPicPr>
        <p:blipFill>
          <a:blip r:embed="rId4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92105" y="4298388"/>
            <a:ext cx="834968" cy="834968"/>
          </a:xfrm>
          <a:prstGeom prst="rect">
            <a:avLst/>
          </a:prstGeom>
        </p:spPr>
      </p:pic>
      <p:pic>
        <p:nvPicPr>
          <p:cNvPr id="117" name="Picture 116">
            <a:extLst>
              <a:ext uri="{FF2B5EF4-FFF2-40B4-BE49-F238E27FC236}">
                <a16:creationId xmlns:a16="http://schemas.microsoft.com/office/drawing/2014/main" id="{1BE91F6C-6FF8-4037-885A-D432B00D7676}"/>
              </a:ext>
            </a:extLst>
          </p:cNvPr>
          <p:cNvPicPr>
            <a:picLocks noChangeAspect="1"/>
          </p:cNvPicPr>
          <p:nvPr/>
        </p:nvPicPr>
        <p:blipFill>
          <a:blip r:embed="rId4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53492" y="4423614"/>
            <a:ext cx="671832" cy="671832"/>
          </a:xfrm>
          <a:prstGeom prst="rect">
            <a:avLst/>
          </a:prstGeom>
        </p:spPr>
      </p:pic>
      <p:pic>
        <p:nvPicPr>
          <p:cNvPr id="154" name="Picture 153">
            <a:extLst>
              <a:ext uri="{FF2B5EF4-FFF2-40B4-BE49-F238E27FC236}">
                <a16:creationId xmlns:a16="http://schemas.microsoft.com/office/drawing/2014/main" id="{818E384E-AFFC-4D7E-B22B-735FA9A466D7}"/>
              </a:ext>
            </a:extLst>
          </p:cNvPr>
          <p:cNvPicPr>
            <a:picLocks noChangeAspect="1"/>
          </p:cNvPicPr>
          <p:nvPr/>
        </p:nvPicPr>
        <p:blipFill>
          <a:blip r:embed="rId4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65672" y="2705281"/>
            <a:ext cx="614333" cy="607656"/>
          </a:xfrm>
          <a:prstGeom prst="rect">
            <a:avLst/>
          </a:prstGeom>
        </p:spPr>
      </p:pic>
      <p:pic>
        <p:nvPicPr>
          <p:cNvPr id="156" name="Picture 155">
            <a:extLst>
              <a:ext uri="{FF2B5EF4-FFF2-40B4-BE49-F238E27FC236}">
                <a16:creationId xmlns:a16="http://schemas.microsoft.com/office/drawing/2014/main" id="{5DFBEA07-3F32-443F-A655-7C518785C9E9}"/>
              </a:ext>
            </a:extLst>
          </p:cNvPr>
          <p:cNvPicPr>
            <a:picLocks noChangeAspect="1"/>
          </p:cNvPicPr>
          <p:nvPr/>
        </p:nvPicPr>
        <p:blipFill>
          <a:blip r:embed="rId4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09732" y="3756782"/>
            <a:ext cx="779406" cy="779406"/>
          </a:xfrm>
          <a:prstGeom prst="rect">
            <a:avLst/>
          </a:prstGeom>
        </p:spPr>
      </p:pic>
      <p:pic>
        <p:nvPicPr>
          <p:cNvPr id="158" name="Picture 157">
            <a:extLst>
              <a:ext uri="{FF2B5EF4-FFF2-40B4-BE49-F238E27FC236}">
                <a16:creationId xmlns:a16="http://schemas.microsoft.com/office/drawing/2014/main" id="{2C785528-C818-43A4-9BF4-907CCE31CCE9}"/>
              </a:ext>
            </a:extLst>
          </p:cNvPr>
          <p:cNvPicPr>
            <a:picLocks noChangeAspect="1"/>
          </p:cNvPicPr>
          <p:nvPr/>
        </p:nvPicPr>
        <p:blipFill>
          <a:blip r:embed="rId4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51018" y="4700523"/>
            <a:ext cx="1045028" cy="789847"/>
          </a:xfrm>
          <a:prstGeom prst="rect">
            <a:avLst/>
          </a:prstGeom>
        </p:spPr>
      </p:pic>
      <p:pic>
        <p:nvPicPr>
          <p:cNvPr id="160" name="Picture 159">
            <a:extLst>
              <a:ext uri="{FF2B5EF4-FFF2-40B4-BE49-F238E27FC236}">
                <a16:creationId xmlns:a16="http://schemas.microsoft.com/office/drawing/2014/main" id="{5AA00637-EA13-43D4-A94D-6974163A37CA}"/>
              </a:ext>
            </a:extLst>
          </p:cNvPr>
          <p:cNvPicPr>
            <a:picLocks noChangeAspect="1"/>
          </p:cNvPicPr>
          <p:nvPr/>
        </p:nvPicPr>
        <p:blipFill>
          <a:blip r:embed="rId4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46898" y="1382106"/>
            <a:ext cx="929142" cy="929142"/>
          </a:xfrm>
          <a:prstGeom prst="rect">
            <a:avLst/>
          </a:prstGeom>
        </p:spPr>
      </p:pic>
      <p:pic>
        <p:nvPicPr>
          <p:cNvPr id="162" name="Picture 161">
            <a:extLst>
              <a:ext uri="{FF2B5EF4-FFF2-40B4-BE49-F238E27FC236}">
                <a16:creationId xmlns:a16="http://schemas.microsoft.com/office/drawing/2014/main" id="{B6B36D79-51CE-4A8E-9808-D66400F69D2C}"/>
              </a:ext>
            </a:extLst>
          </p:cNvPr>
          <p:cNvPicPr>
            <a:picLocks noChangeAspect="1"/>
          </p:cNvPicPr>
          <p:nvPr/>
        </p:nvPicPr>
        <p:blipFill>
          <a:blip r:embed="rId5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2010" y="1438026"/>
            <a:ext cx="725159" cy="610983"/>
          </a:xfrm>
          <a:prstGeom prst="rect">
            <a:avLst/>
          </a:prstGeom>
        </p:spPr>
      </p:pic>
      <p:pic>
        <p:nvPicPr>
          <p:cNvPr id="166" name="Picture 165">
            <a:extLst>
              <a:ext uri="{FF2B5EF4-FFF2-40B4-BE49-F238E27FC236}">
                <a16:creationId xmlns:a16="http://schemas.microsoft.com/office/drawing/2014/main" id="{3649C39B-8A03-4313-A54C-04EF612E3B9B}"/>
              </a:ext>
            </a:extLst>
          </p:cNvPr>
          <p:cNvPicPr>
            <a:picLocks noChangeAspect="1"/>
          </p:cNvPicPr>
          <p:nvPr/>
        </p:nvPicPr>
        <p:blipFill>
          <a:blip r:embed="rId5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8529" y="5960398"/>
            <a:ext cx="697305" cy="697305"/>
          </a:xfrm>
          <a:prstGeom prst="rect">
            <a:avLst/>
          </a:prstGeom>
        </p:spPr>
      </p:pic>
      <p:pic>
        <p:nvPicPr>
          <p:cNvPr id="168" name="Picture 167">
            <a:extLst>
              <a:ext uri="{FF2B5EF4-FFF2-40B4-BE49-F238E27FC236}">
                <a16:creationId xmlns:a16="http://schemas.microsoft.com/office/drawing/2014/main" id="{567F02FF-23F6-47C0-B369-7A341DDECDA1}"/>
              </a:ext>
            </a:extLst>
          </p:cNvPr>
          <p:cNvPicPr>
            <a:picLocks noChangeAspect="1"/>
          </p:cNvPicPr>
          <p:nvPr/>
        </p:nvPicPr>
        <p:blipFill>
          <a:blip r:embed="rId5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63358" y="722754"/>
            <a:ext cx="1072797" cy="715196"/>
          </a:xfrm>
          <a:prstGeom prst="rect">
            <a:avLst/>
          </a:prstGeom>
        </p:spPr>
      </p:pic>
      <p:pic>
        <p:nvPicPr>
          <p:cNvPr id="170" name="Picture 169">
            <a:extLst>
              <a:ext uri="{FF2B5EF4-FFF2-40B4-BE49-F238E27FC236}">
                <a16:creationId xmlns:a16="http://schemas.microsoft.com/office/drawing/2014/main" id="{EF248B1E-673F-4645-ADB1-D5E9B273DEEA}"/>
              </a:ext>
            </a:extLst>
          </p:cNvPr>
          <p:cNvPicPr>
            <a:picLocks noChangeAspect="1"/>
          </p:cNvPicPr>
          <p:nvPr/>
        </p:nvPicPr>
        <p:blipFill>
          <a:blip r:embed="rId5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32558" y="809988"/>
            <a:ext cx="1665739" cy="635090"/>
          </a:xfrm>
          <a:prstGeom prst="rect">
            <a:avLst/>
          </a:prstGeom>
        </p:spPr>
      </p:pic>
      <p:pic>
        <p:nvPicPr>
          <p:cNvPr id="172" name="Picture 171">
            <a:extLst>
              <a:ext uri="{FF2B5EF4-FFF2-40B4-BE49-F238E27FC236}">
                <a16:creationId xmlns:a16="http://schemas.microsoft.com/office/drawing/2014/main" id="{64C08168-E529-4CD2-8D7A-80E80143CAF2}"/>
              </a:ext>
            </a:extLst>
          </p:cNvPr>
          <p:cNvPicPr>
            <a:picLocks noChangeAspect="1"/>
          </p:cNvPicPr>
          <p:nvPr/>
        </p:nvPicPr>
        <p:blipFill>
          <a:blip r:embed="rId5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9664" y="3290972"/>
            <a:ext cx="739917" cy="781897"/>
          </a:xfrm>
          <a:prstGeom prst="rect">
            <a:avLst/>
          </a:prstGeom>
        </p:spPr>
      </p:pic>
      <p:pic>
        <p:nvPicPr>
          <p:cNvPr id="174" name="Picture 173">
            <a:extLst>
              <a:ext uri="{FF2B5EF4-FFF2-40B4-BE49-F238E27FC236}">
                <a16:creationId xmlns:a16="http://schemas.microsoft.com/office/drawing/2014/main" id="{C6523C43-0B8E-4BFD-BF7A-88B643B14A70}"/>
              </a:ext>
            </a:extLst>
          </p:cNvPr>
          <p:cNvPicPr>
            <a:picLocks noChangeAspect="1"/>
          </p:cNvPicPr>
          <p:nvPr/>
        </p:nvPicPr>
        <p:blipFill>
          <a:blip r:embed="rId5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719" y="4699143"/>
            <a:ext cx="868427" cy="868427"/>
          </a:xfrm>
          <a:prstGeom prst="rect">
            <a:avLst/>
          </a:prstGeom>
        </p:spPr>
      </p:pic>
      <p:pic>
        <p:nvPicPr>
          <p:cNvPr id="176" name="Picture 175">
            <a:extLst>
              <a:ext uri="{FF2B5EF4-FFF2-40B4-BE49-F238E27FC236}">
                <a16:creationId xmlns:a16="http://schemas.microsoft.com/office/drawing/2014/main" id="{5516EB0D-91C3-455F-8D70-A8F7E9DFD376}"/>
              </a:ext>
            </a:extLst>
          </p:cNvPr>
          <p:cNvPicPr>
            <a:picLocks noChangeAspect="1"/>
          </p:cNvPicPr>
          <p:nvPr/>
        </p:nvPicPr>
        <p:blipFill>
          <a:blip r:embed="rId5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24329" y="5181700"/>
            <a:ext cx="810036" cy="810036"/>
          </a:xfrm>
          <a:prstGeom prst="rect">
            <a:avLst/>
          </a:prstGeom>
        </p:spPr>
      </p:pic>
      <p:pic>
        <p:nvPicPr>
          <p:cNvPr id="178" name="Picture 177">
            <a:extLst>
              <a:ext uri="{FF2B5EF4-FFF2-40B4-BE49-F238E27FC236}">
                <a16:creationId xmlns:a16="http://schemas.microsoft.com/office/drawing/2014/main" id="{3E4E7193-15C7-41C8-8136-04CA8F18667E}"/>
              </a:ext>
            </a:extLst>
          </p:cNvPr>
          <p:cNvPicPr>
            <a:picLocks noChangeAspect="1"/>
          </p:cNvPicPr>
          <p:nvPr/>
        </p:nvPicPr>
        <p:blipFill>
          <a:blip r:embed="rId5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16782" y="5168187"/>
            <a:ext cx="781501" cy="781501"/>
          </a:xfrm>
          <a:prstGeom prst="rect">
            <a:avLst/>
          </a:prstGeom>
        </p:spPr>
      </p:pic>
      <p:pic>
        <p:nvPicPr>
          <p:cNvPr id="180" name="Picture 179">
            <a:extLst>
              <a:ext uri="{FF2B5EF4-FFF2-40B4-BE49-F238E27FC236}">
                <a16:creationId xmlns:a16="http://schemas.microsoft.com/office/drawing/2014/main" id="{71EB3661-1D1E-4068-A394-F2A55082880A}"/>
              </a:ext>
            </a:extLst>
          </p:cNvPr>
          <p:cNvPicPr>
            <a:picLocks noChangeAspect="1"/>
          </p:cNvPicPr>
          <p:nvPr/>
        </p:nvPicPr>
        <p:blipFill>
          <a:blip r:embed="rId5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80005" y="2174106"/>
            <a:ext cx="668054" cy="668054"/>
          </a:xfrm>
          <a:prstGeom prst="rect">
            <a:avLst/>
          </a:prstGeom>
        </p:spPr>
      </p:pic>
      <p:pic>
        <p:nvPicPr>
          <p:cNvPr id="182" name="Picture 181">
            <a:extLst>
              <a:ext uri="{FF2B5EF4-FFF2-40B4-BE49-F238E27FC236}">
                <a16:creationId xmlns:a16="http://schemas.microsoft.com/office/drawing/2014/main" id="{441B09F2-A24D-4225-A46A-083A880CBF73}"/>
              </a:ext>
            </a:extLst>
          </p:cNvPr>
          <p:cNvPicPr>
            <a:picLocks noChangeAspect="1"/>
          </p:cNvPicPr>
          <p:nvPr/>
        </p:nvPicPr>
        <p:blipFill>
          <a:blip r:embed="rId5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06137" y="8137787"/>
            <a:ext cx="283089" cy="72863"/>
          </a:xfrm>
          <a:prstGeom prst="rect">
            <a:avLst/>
          </a:prstGeom>
        </p:spPr>
      </p:pic>
      <p:pic>
        <p:nvPicPr>
          <p:cNvPr id="184" name="Picture 183">
            <a:extLst>
              <a:ext uri="{FF2B5EF4-FFF2-40B4-BE49-F238E27FC236}">
                <a16:creationId xmlns:a16="http://schemas.microsoft.com/office/drawing/2014/main" id="{C9764974-7E1A-429E-AB74-E716E506BB02}"/>
              </a:ext>
            </a:extLst>
          </p:cNvPr>
          <p:cNvPicPr>
            <a:picLocks noChangeAspect="1"/>
          </p:cNvPicPr>
          <p:nvPr/>
        </p:nvPicPr>
        <p:blipFill>
          <a:blip r:embed="rId6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53914" y="3558472"/>
            <a:ext cx="926091" cy="921499"/>
          </a:xfrm>
          <a:prstGeom prst="rect">
            <a:avLst/>
          </a:prstGeom>
        </p:spPr>
      </p:pic>
      <p:pic>
        <p:nvPicPr>
          <p:cNvPr id="186" name="Picture 185">
            <a:extLst>
              <a:ext uri="{FF2B5EF4-FFF2-40B4-BE49-F238E27FC236}">
                <a16:creationId xmlns:a16="http://schemas.microsoft.com/office/drawing/2014/main" id="{BD3A0952-23D4-4312-AB19-EB5F1CAC448D}"/>
              </a:ext>
            </a:extLst>
          </p:cNvPr>
          <p:cNvPicPr>
            <a:picLocks noChangeAspect="1"/>
          </p:cNvPicPr>
          <p:nvPr/>
        </p:nvPicPr>
        <p:blipFill>
          <a:blip r:embed="rId6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45729" y="6056537"/>
            <a:ext cx="588636" cy="588636"/>
          </a:xfrm>
          <a:prstGeom prst="rect">
            <a:avLst/>
          </a:prstGeom>
        </p:spPr>
      </p:pic>
      <p:pic>
        <p:nvPicPr>
          <p:cNvPr id="188" name="Picture 187">
            <a:extLst>
              <a:ext uri="{FF2B5EF4-FFF2-40B4-BE49-F238E27FC236}">
                <a16:creationId xmlns:a16="http://schemas.microsoft.com/office/drawing/2014/main" id="{EDA090F9-412E-4176-A88E-B2210206FB2D}"/>
              </a:ext>
            </a:extLst>
          </p:cNvPr>
          <p:cNvPicPr>
            <a:picLocks noChangeAspect="1"/>
          </p:cNvPicPr>
          <p:nvPr/>
        </p:nvPicPr>
        <p:blipFill>
          <a:blip r:embed="rId6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7592" y="1538164"/>
            <a:ext cx="973006" cy="973006"/>
          </a:xfrm>
          <a:prstGeom prst="rect">
            <a:avLst/>
          </a:prstGeom>
        </p:spPr>
      </p:pic>
      <p:pic>
        <p:nvPicPr>
          <p:cNvPr id="190" name="Picture 189">
            <a:extLst>
              <a:ext uri="{FF2B5EF4-FFF2-40B4-BE49-F238E27FC236}">
                <a16:creationId xmlns:a16="http://schemas.microsoft.com/office/drawing/2014/main" id="{D318B46D-5495-4D17-B3F5-26D70B39BEEE}"/>
              </a:ext>
            </a:extLst>
          </p:cNvPr>
          <p:cNvPicPr>
            <a:picLocks noChangeAspect="1"/>
          </p:cNvPicPr>
          <p:nvPr/>
        </p:nvPicPr>
        <p:blipFill>
          <a:blip r:embed="rId6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58185" y="1769490"/>
            <a:ext cx="821547" cy="821547"/>
          </a:xfrm>
          <a:prstGeom prst="rect">
            <a:avLst/>
          </a:prstGeom>
        </p:spPr>
      </p:pic>
      <p:pic>
        <p:nvPicPr>
          <p:cNvPr id="194" name="Picture 193">
            <a:extLst>
              <a:ext uri="{FF2B5EF4-FFF2-40B4-BE49-F238E27FC236}">
                <a16:creationId xmlns:a16="http://schemas.microsoft.com/office/drawing/2014/main" id="{F8E3704D-231F-4159-A2A2-D395FA9A8D48}"/>
              </a:ext>
            </a:extLst>
          </p:cNvPr>
          <p:cNvPicPr>
            <a:picLocks noChangeAspect="1"/>
          </p:cNvPicPr>
          <p:nvPr/>
        </p:nvPicPr>
        <p:blipFill>
          <a:blip r:embed="rId6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3162" y="5970048"/>
            <a:ext cx="1288472" cy="924496"/>
          </a:xfrm>
          <a:prstGeom prst="rect">
            <a:avLst/>
          </a:prstGeom>
        </p:spPr>
      </p:pic>
      <p:pic>
        <p:nvPicPr>
          <p:cNvPr id="196" name="Picture 195">
            <a:extLst>
              <a:ext uri="{FF2B5EF4-FFF2-40B4-BE49-F238E27FC236}">
                <a16:creationId xmlns:a16="http://schemas.microsoft.com/office/drawing/2014/main" id="{8135121E-AFCC-4043-A2F6-E1883811DCB8}"/>
              </a:ext>
            </a:extLst>
          </p:cNvPr>
          <p:cNvPicPr>
            <a:picLocks noChangeAspect="1"/>
          </p:cNvPicPr>
          <p:nvPr/>
        </p:nvPicPr>
        <p:blipFill>
          <a:blip r:embed="rId6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02241" y="1508387"/>
            <a:ext cx="1766157" cy="364697"/>
          </a:xfrm>
          <a:prstGeom prst="rect">
            <a:avLst/>
          </a:prstGeom>
        </p:spPr>
      </p:pic>
      <p:pic>
        <p:nvPicPr>
          <p:cNvPr id="199" name="Picture 198">
            <a:extLst>
              <a:ext uri="{FF2B5EF4-FFF2-40B4-BE49-F238E27FC236}">
                <a16:creationId xmlns:a16="http://schemas.microsoft.com/office/drawing/2014/main" id="{47A38ECB-6D7D-4D16-AC5E-C6BC58E7E1C0}"/>
              </a:ext>
            </a:extLst>
          </p:cNvPr>
          <p:cNvPicPr>
            <a:picLocks noChangeAspect="1"/>
          </p:cNvPicPr>
          <p:nvPr/>
        </p:nvPicPr>
        <p:blipFill>
          <a:blip r:embed="rId6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94897" y="5822921"/>
            <a:ext cx="996274" cy="998354"/>
          </a:xfrm>
          <a:prstGeom prst="rect">
            <a:avLst/>
          </a:prstGeom>
        </p:spPr>
      </p:pic>
      <p:pic>
        <p:nvPicPr>
          <p:cNvPr id="200" name="Picture 199">
            <a:extLst>
              <a:ext uri="{FF2B5EF4-FFF2-40B4-BE49-F238E27FC236}">
                <a16:creationId xmlns:a16="http://schemas.microsoft.com/office/drawing/2014/main" id="{26A48E8F-E1B8-4743-A74C-12FB9BE8C490}"/>
              </a:ext>
            </a:extLst>
          </p:cNvPr>
          <p:cNvPicPr>
            <a:picLocks noChangeAspect="1"/>
          </p:cNvPicPr>
          <p:nvPr/>
        </p:nvPicPr>
        <p:blipFill>
          <a:blip r:embed="rId6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5589" y="4475771"/>
            <a:ext cx="671831" cy="671831"/>
          </a:xfrm>
          <a:prstGeom prst="rect">
            <a:avLst/>
          </a:prstGeom>
        </p:spPr>
      </p:pic>
      <p:pic>
        <p:nvPicPr>
          <p:cNvPr id="202" name="Picture 201">
            <a:extLst>
              <a:ext uri="{FF2B5EF4-FFF2-40B4-BE49-F238E27FC236}">
                <a16:creationId xmlns:a16="http://schemas.microsoft.com/office/drawing/2014/main" id="{D71B309C-AB0E-4AF7-B365-5180479BB0CA}"/>
              </a:ext>
            </a:extLst>
          </p:cNvPr>
          <p:cNvPicPr>
            <a:picLocks noChangeAspect="1"/>
          </p:cNvPicPr>
          <p:nvPr/>
        </p:nvPicPr>
        <p:blipFill>
          <a:blip r:embed="rId68"/>
          <a:stretch>
            <a:fillRect/>
          </a:stretch>
        </p:blipFill>
        <p:spPr>
          <a:xfrm>
            <a:off x="10431536" y="3305250"/>
            <a:ext cx="1424163" cy="474719"/>
          </a:xfrm>
          <a:prstGeom prst="rect">
            <a:avLst/>
          </a:prstGeom>
        </p:spPr>
      </p:pic>
      <p:pic>
        <p:nvPicPr>
          <p:cNvPr id="203" name="Picture 202">
            <a:extLst>
              <a:ext uri="{FF2B5EF4-FFF2-40B4-BE49-F238E27FC236}">
                <a16:creationId xmlns:a16="http://schemas.microsoft.com/office/drawing/2014/main" id="{3534DAFC-36CB-4413-BDCE-135E48AEB811}"/>
              </a:ext>
            </a:extLst>
          </p:cNvPr>
          <p:cNvPicPr>
            <a:picLocks noChangeAspect="1"/>
          </p:cNvPicPr>
          <p:nvPr/>
        </p:nvPicPr>
        <p:blipFill>
          <a:blip r:embed="rId6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260" y="2834487"/>
            <a:ext cx="831103" cy="83110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4862C0B-0A7D-4231-B700-B228086F5ADD}"/>
              </a:ext>
            </a:extLst>
          </p:cNvPr>
          <p:cNvPicPr>
            <a:picLocks noChangeAspect="1"/>
          </p:cNvPicPr>
          <p:nvPr/>
        </p:nvPicPr>
        <p:blipFill>
          <a:blip r:embed="rId7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83175" y="810581"/>
            <a:ext cx="1928800" cy="49644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37021E2-C05C-415A-A4E3-5907CCA93B66}"/>
              </a:ext>
            </a:extLst>
          </p:cNvPr>
          <p:cNvPicPr>
            <a:picLocks noChangeAspect="1"/>
          </p:cNvPicPr>
          <p:nvPr/>
        </p:nvPicPr>
        <p:blipFill>
          <a:blip r:embed="rId7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25657" y="5166205"/>
            <a:ext cx="697306" cy="682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9101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1719</TotalTime>
  <Words>493</Words>
  <Application>Microsoft Office PowerPoint</Application>
  <PresentationFormat>Widescreen</PresentationFormat>
  <Paragraphs>39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DokChampa</vt:lpstr>
      <vt:lpstr>Phetsarath OT</vt:lpstr>
      <vt:lpstr>Office Theme</vt:lpstr>
      <vt:lpstr>ວຽກງານນໍ້າ ແລະ ສຸຂານາໄມ(WASH)  ບົດຮຽນຈາກອົງການແພລນສາກົນປະຈຳ ສປປ ລາວ     @SUN CSA Laos AGM  29 Mar 2023</vt:lpstr>
      <vt:lpstr>PowerPoint Presentation</vt:lpstr>
      <vt:lpstr>PowerPoint Presentation</vt:lpstr>
      <vt:lpstr>ຜົນໄດ້ຮັບ ຫຼື ການປ່ຽນແປງທີ່ເກີດຈາກ ວິທີການ/ເຄື່ອງມື/ແນວທາງທີ່ນຳໃຊ້</vt:lpstr>
      <vt:lpstr>ລວງສູງຫຼຸດມາດຕະຖານ ໃນເດັກ&lt;5ປີ  Stunted Children </vt:lpstr>
      <vt:lpstr>ດັດສະນີມວນກາຍສຳລັບເພດຍິງ 15-49ປີ ທີ່ຫຼຸດເກນມາດຖານ18.5 BMI for female 15-49 years old</vt:lpstr>
      <vt:lpstr>Access and use basic sanitation and hygiene facility at household level  ການເຂົ້າເຖິງວິດຖ່າຍ ແລະ ອະນາໄມ ຂັ້ນຫຼັງຄາເຮືອນ</vt:lpstr>
      <vt:lpstr>ໂພຊະນາການ Nutrition</vt:lpstr>
      <vt:lpstr>ວິທີການ/ເຄື່ອງມື ທີ່ນຳໃຊ້</vt:lpstr>
      <vt:lpstr>1.ຊຸມຊົນເປັນເຈົ້າການດ້ານສຸຂານາໄມ ບວກ</vt:lpstr>
      <vt:lpstr>ກິດຈະກໍາການກະຕຸ້ນ ເພື່ອໃຫ້ເຫັນຄວາມເປິະເປື້ອນແລະຜົນທີ່ເກີດຈາກການຖ່າຍຊະຊາຍ</vt:lpstr>
      <vt:lpstr>ສ້າງຕັ້ງຄະນະກໍາມະການຊຈສ ຂັ້ນບ້ານ ແລະ ແຜນວາດບ້ານ ວິດຖ່າຍ</vt:lpstr>
      <vt:lpstr>ແຜນການເຄື່ອນໄຫວ ຂອງບ້ານ ເພື່ອໄດ້ຮັບປະກາດ ເປັນບ້ານ ຢຸດຕິການຊະຊາຍ</vt:lpstr>
      <vt:lpstr>3.ທີມງານເມືອງ ລົງລະດົມ, ຕິດຕາມ ແລະ ຊຸກຍູ້ ໃນການສ້າງວິດຖ່າຍໃນຄົວເຮືອນ ແລະ ປຸກລະດົມການ ຮັກສາອະນາໄມ ສ່ວນຕົວ ລ້າງມືໃສ່ສະບູ ແລະ ອະນາໄມສິ່ງແວດລ້ອມ </vt:lpstr>
      <vt:lpstr>ປຸກສ້າງ ແລະ ນໍາໃຊ້ວິດຖ່າຍ 100%</vt:lpstr>
      <vt:lpstr>ປະກາດ ເປັນບ້ານ ຢຸດຕິການຊະຊາຍ</vt:lpstr>
      <vt:lpstr>2. ກອງປະຊຸມວາງແຜນຂັ້ນເມືອງ, ແຂວງ ເພື່ອບັນລຸວຽກງານຢຸດຕິການຊະຊາຍ  3. ການຕະຫຼາດວິດຖ່າຍ </vt:lpstr>
      <vt:lpstr>ຄວາມສຳຄັນຂອງ ວິທີການ/ເຄື່ອງມື/ແນວທາງທີ່ນຳໃຊ້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Annual General Meeting SUN CSA Laos Update 2019-2020 25 August 2020</dc:title>
  <dc:creator>Shields, David</dc:creator>
  <cp:lastModifiedBy>Phommalangsy, Soukkanhya</cp:lastModifiedBy>
  <cp:revision>93</cp:revision>
  <dcterms:created xsi:type="dcterms:W3CDTF">2020-08-24T14:27:18Z</dcterms:created>
  <dcterms:modified xsi:type="dcterms:W3CDTF">2023-03-30T07:48:30Z</dcterms:modified>
</cp:coreProperties>
</file>