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5" r:id="rId4"/>
    <p:sldMasterId id="2147483735" r:id="rId5"/>
  </p:sldMasterIdLst>
  <p:notesMasterIdLst>
    <p:notesMasterId r:id="rId18"/>
  </p:notesMasterIdLst>
  <p:sldIdLst>
    <p:sldId id="256" r:id="rId6"/>
    <p:sldId id="1701" r:id="rId7"/>
    <p:sldId id="370" r:id="rId8"/>
    <p:sldId id="1706" r:id="rId9"/>
    <p:sldId id="398" r:id="rId10"/>
    <p:sldId id="262" r:id="rId11"/>
    <p:sldId id="699" r:id="rId12"/>
    <p:sldId id="700" r:id="rId13"/>
    <p:sldId id="1707" r:id="rId14"/>
    <p:sldId id="276" r:id="rId15"/>
    <p:sldId id="345" r:id="rId16"/>
    <p:sldId id="1708" r:id="rId17"/>
  </p:sldIdLst>
  <p:sldSz cx="12192000" cy="6858000"/>
  <p:notesSz cx="6858000" cy="9144000"/>
  <p:defaultTextStyle>
    <a:defPPr>
      <a:defRPr lang="en-T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lasith MIKHASITH" initials="VM" lastIdx="1" clrIdx="0">
    <p:extLst>
      <p:ext uri="{19B8F6BF-5375-455C-9EA6-DF929625EA0E}">
        <p15:presenceInfo xmlns:p15="http://schemas.microsoft.com/office/powerpoint/2012/main" userId="04be09049220302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A00"/>
    <a:srgbClr val="00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0"/>
  </p:normalViewPr>
  <p:slideViewPr>
    <p:cSldViewPr snapToGrid="0">
      <p:cViewPr varScale="1">
        <p:scale>
          <a:sx n="78" d="100"/>
          <a:sy n="78" d="100"/>
        </p:scale>
        <p:origin x="778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77150138841341"/>
          <c:y val="8.5501517004654665E-2"/>
          <c:w val="0.85119578714133826"/>
          <c:h val="0.777108558333092"/>
        </c:manualLayout>
      </c:layout>
      <c:stockChart>
        <c:ser>
          <c:idx val="0"/>
          <c:order val="0"/>
          <c:tx>
            <c:strRef>
              <c:f>Sheet1!$B$1</c:f>
              <c:strCache>
                <c:ptCount val="1"/>
                <c:pt idx="0">
                  <c:v>Lowest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22225">
                <a:solidFill>
                  <a:srgbClr val="A9D18E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6.4311689299707098E-2"/>
                  <c:y val="7.8759682653933114E-2"/>
                </c:manualLayout>
              </c:layout>
              <c:tx>
                <c:rich>
                  <a:bodyPr/>
                  <a:lstStyle/>
                  <a:p>
                    <a:fld id="{2E2D1C75-8397-4E59-918C-87915E543D19}" type="CELLRANGE">
                      <a:rPr lang="en-US" baseline="0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D5156355-21E7-4112-9B1C-77035D676849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413D-4F40-95D1-AB0175328D3F}"/>
                </c:ext>
              </c:extLst>
            </c:dLbl>
            <c:dLbl>
              <c:idx val="1"/>
              <c:layout>
                <c:manualLayout>
                  <c:x val="-4.7127976190476192E-2"/>
                  <c:y val="4.7503879925615548E-2"/>
                </c:manualLayout>
              </c:layout>
              <c:tx>
                <c:rich>
                  <a:bodyPr/>
                  <a:lstStyle/>
                  <a:p>
                    <a:fld id="{E013AEC9-6D1D-4AD4-9A5B-4AB880E54822}" type="CELLRANGE">
                      <a:rPr lang="en-US" baseline="0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74ACF701-F6A1-4668-9907-9C4DA1682BDA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413D-4F40-95D1-AB0175328D3F}"/>
                </c:ext>
              </c:extLst>
            </c:dLbl>
            <c:dLbl>
              <c:idx val="2"/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36F0EC0-D040-4F73-A899-A5AAC59B2190}" type="CELLRANGE">
                      <a:rPr lang="en-US"/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[CELLRANGE]</a:t>
                    </a:fld>
                    <a:r>
                      <a:rPr lang="en-US" baseline="0"/>
                      <a:t>, </a:t>
                    </a:r>
                    <a:fld id="{B77DE249-2636-4DAA-840B-969126221567}" type="VALUE">
                      <a:rPr lang="en-US" baseline="0"/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[VALUE]</a:t>
                    </a:fld>
                    <a:endParaRPr lang="en-US" baseline="0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B4F6-4F89-806A-DFA6E083783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A02DCF5-571D-4E1B-99AE-3AFCA343CFFE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2A8840E5-6955-4586-A337-2993EAF4CAC7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B4F6-4F89-806A-DFA6E083783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525F7267-2AFD-427B-B6C5-4CF7084A96B4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D5F44DE4-58CA-45AF-B1A3-75A399DCEF32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B4F6-4F89-806A-DFA6E0837836}"/>
                </c:ext>
              </c:extLst>
            </c:dLbl>
            <c:numFmt formatCode="#,##0" sourceLinked="0"/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DataLabelsRange val="1"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Area</c:v>
                </c:pt>
                <c:pt idx="1">
                  <c:v>Region</c:v>
                </c:pt>
                <c:pt idx="2">
                  <c:v>Province</c:v>
                </c:pt>
                <c:pt idx="3">
                  <c:v>Education</c:v>
                </c:pt>
                <c:pt idx="4">
                  <c:v>Wealth Quintile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37.299999999999997</c:v>
                </c:pt>
                <c:pt idx="1">
                  <c:v>28</c:v>
                </c:pt>
                <c:pt idx="2">
                  <c:v>18.399999999999999</c:v>
                </c:pt>
                <c:pt idx="3" formatCode="0.0">
                  <c:v>38.5</c:v>
                </c:pt>
                <c:pt idx="4" formatCode="0.0">
                  <c:v>39.5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datalabelsRange>
                <c15:f>Sheet1!$F$2:$F$6</c15:f>
                <c15:dlblRangeCache>
                  <c:ptCount val="5"/>
                  <c:pt idx="0">
                    <c:v>Urban</c:v>
                  </c:pt>
                  <c:pt idx="1">
                    <c:v>North</c:v>
                  </c:pt>
                  <c:pt idx="2">
                    <c:v>XYB</c:v>
                  </c:pt>
                  <c:pt idx="3">
                    <c:v>Higher</c:v>
                  </c:pt>
                  <c:pt idx="4">
                    <c:v>Richest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413D-4F40-95D1-AB0175328D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Highest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rgbClr val="A9D18E"/>
              </a:solidFill>
              <a:ln w="22225">
                <a:solidFill>
                  <a:srgbClr val="A9D18E"/>
                </a:solidFill>
                <a:round/>
              </a:ln>
              <a:effectLst/>
            </c:spPr>
          </c:marker>
          <c:dPt>
            <c:idx val="0"/>
            <c:marker>
              <c:symbol val="circle"/>
              <c:size val="6"/>
              <c:spPr>
                <a:solidFill>
                  <a:srgbClr val="A9D18E"/>
                </a:solidFill>
                <a:ln w="22225">
                  <a:solidFill>
                    <a:srgbClr val="A9D18E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413D-4F40-95D1-AB0175328D3F}"/>
              </c:ext>
            </c:extLst>
          </c:dPt>
          <c:dPt>
            <c:idx val="1"/>
            <c:marker>
              <c:symbol val="circle"/>
              <c:size val="6"/>
              <c:spPr>
                <a:solidFill>
                  <a:srgbClr val="A9D18E"/>
                </a:solidFill>
                <a:ln w="22225">
                  <a:solidFill>
                    <a:srgbClr val="A9D18E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413D-4F40-95D1-AB0175328D3F}"/>
              </c:ext>
            </c:extLst>
          </c:dPt>
          <c:dPt>
            <c:idx val="2"/>
            <c:marker>
              <c:symbol val="circle"/>
              <c:size val="6"/>
              <c:spPr>
                <a:solidFill>
                  <a:srgbClr val="A9D18E"/>
                </a:solidFill>
                <a:ln w="22225">
                  <a:solidFill>
                    <a:srgbClr val="A9D18E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413D-4F40-95D1-AB0175328D3F}"/>
              </c:ext>
            </c:extLst>
          </c:dPt>
          <c:dPt>
            <c:idx val="3"/>
            <c:marker>
              <c:symbol val="circle"/>
              <c:size val="6"/>
              <c:spPr>
                <a:solidFill>
                  <a:srgbClr val="A9D18E"/>
                </a:solidFill>
                <a:ln w="22225">
                  <a:solidFill>
                    <a:srgbClr val="A9D18E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413D-4F40-95D1-AB0175328D3F}"/>
              </c:ext>
            </c:extLst>
          </c:dPt>
          <c:dLbls>
            <c:dLbl>
              <c:idx val="0"/>
              <c:layout>
                <c:manualLayout>
                  <c:x val="-6.256444393726146E-2"/>
                  <c:y val="-9.0609141372148108E-2"/>
                </c:manualLayout>
              </c:layout>
              <c:tx>
                <c:rich>
                  <a:bodyPr/>
                  <a:lstStyle/>
                  <a:p>
                    <a:fld id="{2E010A48-6014-40E4-94D6-7E676F75D1D2}" type="CELLRANGE">
                      <a:rPr lang="en-US" baseline="0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D4A77596-23A2-4451-9ACB-9CA21AD6F3EA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413D-4F40-95D1-AB0175328D3F}"/>
                </c:ext>
              </c:extLst>
            </c:dLbl>
            <c:dLbl>
              <c:idx val="1"/>
              <c:layout>
                <c:manualLayout>
                  <c:x val="-6.5142365016872886E-2"/>
                  <c:y val="-6.6197004301948831E-2"/>
                </c:manualLayout>
              </c:layout>
              <c:tx>
                <c:rich>
                  <a:bodyPr/>
                  <a:lstStyle/>
                  <a:p>
                    <a:fld id="{BAE98F4E-989B-4B2D-86EA-2878F3DE0F2B}" type="CELLRANGE">
                      <a:rPr lang="en-US" baseline="0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899B983C-7987-4799-9860-CB3148861158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413D-4F40-95D1-AB0175328D3F}"/>
                </c:ext>
              </c:extLst>
            </c:dLbl>
            <c:dLbl>
              <c:idx val="2"/>
              <c:layout>
                <c:manualLayout>
                  <c:x val="-4.5100739219191804E-2"/>
                  <c:y val="-4.6829503936490345E-2"/>
                </c:manualLayout>
              </c:layout>
              <c:tx>
                <c:rich>
                  <a:bodyPr/>
                  <a:lstStyle/>
                  <a:p>
                    <a:fld id="{7547315F-8C89-4EDC-9755-5E1674AB8892}" type="CELLRANGE">
                      <a:rPr lang="en-US" baseline="0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C85E7A32-D00D-4CF8-845E-8F6B358F146A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413D-4F40-95D1-AB0175328D3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C9B6F87-BC2D-4DE3-BF85-463C06841BDB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C41DA068-1E7F-4AA3-9919-1D19DE313675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413D-4F40-95D1-AB0175328D3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8A1C08A-4757-48A2-970D-EE657E95830B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704D8BE0-831B-4ACD-912F-D1EC7991E8AA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B4F6-4F89-806A-DFA6E083783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Area</c:v>
                </c:pt>
                <c:pt idx="1">
                  <c:v>Region</c:v>
                </c:pt>
                <c:pt idx="2">
                  <c:v>Province</c:v>
                </c:pt>
                <c:pt idx="3">
                  <c:v>Education</c:v>
                </c:pt>
                <c:pt idx="4">
                  <c:v>Wealth Quintile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41.1</c:v>
                </c:pt>
                <c:pt idx="1">
                  <c:v>46</c:v>
                </c:pt>
                <c:pt idx="2">
                  <c:v>61.9</c:v>
                </c:pt>
                <c:pt idx="3" formatCode="0.0">
                  <c:v>43.7</c:v>
                </c:pt>
                <c:pt idx="4" formatCode="0.0">
                  <c:v>42.9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datalabelsRange>
                <c15:f>Sheet1!$G$2:$G$6</c15:f>
                <c15:dlblRangeCache>
                  <c:ptCount val="5"/>
                  <c:pt idx="0">
                    <c:v>Rural</c:v>
                  </c:pt>
                  <c:pt idx="1">
                    <c:v>South</c:v>
                  </c:pt>
                  <c:pt idx="2">
                    <c:v>KHM</c:v>
                  </c:pt>
                  <c:pt idx="3">
                    <c:v>None or ECE</c:v>
                  </c:pt>
                  <c:pt idx="4">
                    <c:v>Poorest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D-413D-4F40-95D1-AB0175328D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National</c:v>
                </c:pt>
              </c:strCache>
            </c:strRef>
          </c:tx>
          <c:spPr>
            <a:ln w="34925" cap="rnd">
              <a:noFill/>
              <a:round/>
            </a:ln>
            <a:effectLst/>
          </c:spPr>
          <c:marker>
            <c:symbol val="dash"/>
            <c:size val="6"/>
            <c:spPr>
              <a:solidFill>
                <a:srgbClr val="FF0000"/>
              </a:solidFill>
              <a:ln w="41275">
                <a:solidFill>
                  <a:srgbClr val="FF0000"/>
                </a:solidFill>
                <a:round/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Area</c:v>
                </c:pt>
                <c:pt idx="1">
                  <c:v>Region</c:v>
                </c:pt>
                <c:pt idx="2">
                  <c:v>Province</c:v>
                </c:pt>
                <c:pt idx="3">
                  <c:v>Education</c:v>
                </c:pt>
                <c:pt idx="4">
                  <c:v>Wealth Quintile</c:v>
                </c:pt>
              </c:strCache>
            </c:strRef>
          </c:cat>
          <c:val>
            <c:numRef>
              <c:f>Sheet1!$D$2:$D$6</c:f>
              <c:numCache>
                <c:formatCode>_(* #,##0_);_(* \(#,##0\);_(* "-"??_);_(@_)</c:formatCode>
                <c:ptCount val="5"/>
                <c:pt idx="0">
                  <c:v>39.799999999999997</c:v>
                </c:pt>
                <c:pt idx="1">
                  <c:v>39.799999999999997</c:v>
                </c:pt>
                <c:pt idx="2">
                  <c:v>39.799999999999997</c:v>
                </c:pt>
                <c:pt idx="3">
                  <c:v>39.799999999999997</c:v>
                </c:pt>
                <c:pt idx="4">
                  <c:v>39.799999999999997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413D-4F40-95D1-AB0175328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44450" cap="flat" cmpd="sng" algn="ctr">
              <a:solidFill>
                <a:srgbClr val="0070C0"/>
              </a:solidFill>
              <a:round/>
            </a:ln>
            <a:effectLst/>
          </c:spPr>
        </c:hiLowLines>
        <c:axId val="134163456"/>
        <c:axId val="134177536"/>
      </c:stockChart>
      <c:catAx>
        <c:axId val="13416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rgbClr val="00B05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177536"/>
        <c:crosses val="autoZero"/>
        <c:auto val="1"/>
        <c:lblAlgn val="ctr"/>
        <c:lblOffset val="250"/>
        <c:noMultiLvlLbl val="0"/>
      </c:catAx>
      <c:valAx>
        <c:axId val="134177536"/>
        <c:scaling>
          <c:orientation val="minMax"/>
          <c:max val="80"/>
          <c:min val="10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rgbClr val="00B050"/>
                    </a:solidFill>
                  </a:rPr>
                  <a:t>Percentage</a:t>
                </a:r>
              </a:p>
            </c:rich>
          </c:tx>
          <c:layout>
            <c:manualLayout>
              <c:xMode val="edge"/>
              <c:yMode val="edge"/>
              <c:x val="2.1791690101237344E-2"/>
              <c:y val="0.4628775840042405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rgbClr val="00B05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163456"/>
        <c:crosses val="autoZero"/>
        <c:crossBetween val="between"/>
        <c:majorUnit val="20"/>
      </c:valAx>
      <c:spPr>
        <a:noFill/>
        <a:ln w="25400">
          <a:noFill/>
        </a:ln>
        <a:effectLst/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82834391628808435"/>
          <c:y val="5.0846781034499964E-3"/>
          <c:w val="0.13135318071076812"/>
          <c:h val="6.72630393634255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77150138841341"/>
          <c:y val="8.5501517004654665E-2"/>
          <c:w val="0.85119578714133826"/>
          <c:h val="0.777108558333092"/>
        </c:manualLayout>
      </c:layout>
      <c:stockChart>
        <c:ser>
          <c:idx val="0"/>
          <c:order val="0"/>
          <c:tx>
            <c:strRef>
              <c:f>Sheet1!$B$1</c:f>
              <c:strCache>
                <c:ptCount val="1"/>
                <c:pt idx="0">
                  <c:v>Lowest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noFill/>
              <a:ln w="22225">
                <a:solidFill>
                  <a:srgbClr val="A9D18E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6.4311689299707098E-2"/>
                  <c:y val="7.8759682653933114E-2"/>
                </c:manualLayout>
              </c:layout>
              <c:tx>
                <c:rich>
                  <a:bodyPr/>
                  <a:lstStyle/>
                  <a:p>
                    <a:fld id="{DD8D3F30-8116-4A7C-B798-3E12FCAB0F4D}" type="CELLRANGE">
                      <a:rPr lang="en-US" baseline="0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CB499C89-BE28-4E90-BE8B-4915E32B3BC3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413D-4F40-95D1-AB0175328D3F}"/>
                </c:ext>
              </c:extLst>
            </c:dLbl>
            <c:dLbl>
              <c:idx val="1"/>
              <c:layout>
                <c:manualLayout>
                  <c:x val="-4.7127976190476192E-2"/>
                  <c:y val="4.7503879925615548E-2"/>
                </c:manualLayout>
              </c:layout>
              <c:tx>
                <c:rich>
                  <a:bodyPr/>
                  <a:lstStyle/>
                  <a:p>
                    <a:fld id="{84AD3D16-17C6-4D56-8B68-1DA536C7A94C}" type="CELLRANGE">
                      <a:rPr lang="en-US" baseline="0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5D4CBE7A-75CE-44CC-9C5A-91B6C14B149E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413D-4F40-95D1-AB0175328D3F}"/>
                </c:ext>
              </c:extLst>
            </c:dLbl>
            <c:dLbl>
              <c:idx val="2"/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57AC680-C017-41F4-929A-9EA6E11BA6E3}" type="CELLRANGE">
                      <a:rPr lang="en-US"/>
                      <a:pPr>
                        <a:defRPr>
                          <a:solidFill>
                            <a:srgbClr val="FF0000"/>
                          </a:solidFill>
                        </a:defRPr>
                      </a:pPr>
                      <a:t>[CELLRANGE]</a:t>
                    </a:fld>
                    <a:r>
                      <a:rPr lang="en-US" baseline="0"/>
                      <a:t>, </a:t>
                    </a:r>
                    <a:fld id="{50176307-F05A-46EC-90CD-D183648EF442}" type="VALUE">
                      <a:rPr lang="en-US" baseline="0"/>
                      <a:pPr>
                        <a:defRPr>
                          <a:solidFill>
                            <a:srgbClr val="FF0000"/>
                          </a:solidFill>
                        </a:defRPr>
                      </a:pPr>
                      <a:t>[VALUE]</a:t>
                    </a:fld>
                    <a:endParaRPr lang="en-US" baseline="0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573B-4274-83D4-BF6635C6503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586D8019-BE7F-460E-BD89-4996636D770C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8FD8A436-A279-4FFC-980C-7E44018C45AB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573B-4274-83D4-BF6635C6503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03BFDDEC-472F-4ECC-9D9B-4896DD244A13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3E0E2BFB-A94C-44FC-9EDA-7013AC240500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573B-4274-83D4-BF6635C6503F}"/>
                </c:ext>
              </c:extLst>
            </c:dLbl>
            <c:numFmt formatCode="#,##0" sourceLinked="0"/>
            <c:spPr>
              <a:solidFill>
                <a:schemeClr val="lt1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DataLabelsRange val="1"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Area</c:v>
                </c:pt>
                <c:pt idx="1">
                  <c:v>Region</c:v>
                </c:pt>
                <c:pt idx="2">
                  <c:v>Province</c:v>
                </c:pt>
                <c:pt idx="3">
                  <c:v>Age (in months)</c:v>
                </c:pt>
                <c:pt idx="4">
                  <c:v>Ethno-linguistic group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42.9</c:v>
                </c:pt>
                <c:pt idx="1">
                  <c:v>39.1</c:v>
                </c:pt>
                <c:pt idx="2">
                  <c:v>24.4</c:v>
                </c:pt>
                <c:pt idx="3" formatCode="0.0">
                  <c:v>30</c:v>
                </c:pt>
                <c:pt idx="4" formatCode="0.0">
                  <c:v>32.1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datalabelsRange>
                <c15:f>Sheet1!$F$2:$F$6</c15:f>
                <c15:dlblRangeCache>
                  <c:ptCount val="5"/>
                  <c:pt idx="0">
                    <c:v>Urban</c:v>
                  </c:pt>
                  <c:pt idx="1">
                    <c:v>North</c:v>
                  </c:pt>
                  <c:pt idx="2">
                    <c:v>HPH</c:v>
                  </c:pt>
                  <c:pt idx="3">
                    <c:v>48-59</c:v>
                  </c:pt>
                  <c:pt idx="4">
                    <c:v>Hmong-Mien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4-413D-4F40-95D1-AB0175328D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Highest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6"/>
            <c:spPr>
              <a:solidFill>
                <a:srgbClr val="A9D18E"/>
              </a:solidFill>
              <a:ln w="22225">
                <a:solidFill>
                  <a:srgbClr val="A9D18E"/>
                </a:solidFill>
                <a:round/>
              </a:ln>
              <a:effectLst/>
            </c:spPr>
          </c:marker>
          <c:dPt>
            <c:idx val="0"/>
            <c:marker>
              <c:symbol val="circle"/>
              <c:size val="6"/>
              <c:spPr>
                <a:solidFill>
                  <a:srgbClr val="A9D18E"/>
                </a:solidFill>
                <a:ln w="22225">
                  <a:solidFill>
                    <a:srgbClr val="A9D18E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413D-4F40-95D1-AB0175328D3F}"/>
              </c:ext>
            </c:extLst>
          </c:dPt>
          <c:dPt>
            <c:idx val="1"/>
            <c:marker>
              <c:symbol val="circle"/>
              <c:size val="6"/>
              <c:spPr>
                <a:solidFill>
                  <a:srgbClr val="A9D18E"/>
                </a:solidFill>
                <a:ln w="22225">
                  <a:solidFill>
                    <a:srgbClr val="A9D18E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413D-4F40-95D1-AB0175328D3F}"/>
              </c:ext>
            </c:extLst>
          </c:dPt>
          <c:dPt>
            <c:idx val="2"/>
            <c:marker>
              <c:symbol val="circle"/>
              <c:size val="6"/>
              <c:spPr>
                <a:solidFill>
                  <a:srgbClr val="A9D18E"/>
                </a:solidFill>
                <a:ln w="22225">
                  <a:solidFill>
                    <a:srgbClr val="A9D18E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413D-4F40-95D1-AB0175328D3F}"/>
              </c:ext>
            </c:extLst>
          </c:dPt>
          <c:dPt>
            <c:idx val="3"/>
            <c:marker>
              <c:symbol val="circle"/>
              <c:size val="6"/>
              <c:spPr>
                <a:solidFill>
                  <a:srgbClr val="A9D18E"/>
                </a:solidFill>
                <a:ln w="22225">
                  <a:solidFill>
                    <a:srgbClr val="A9D18E"/>
                  </a:solidFill>
                  <a:round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413D-4F40-95D1-AB0175328D3F}"/>
              </c:ext>
            </c:extLst>
          </c:dPt>
          <c:dLbls>
            <c:dLbl>
              <c:idx val="0"/>
              <c:layout>
                <c:manualLayout>
                  <c:x val="-6.256444393726146E-2"/>
                  <c:y val="-9.0609141372148108E-2"/>
                </c:manualLayout>
              </c:layout>
              <c:tx>
                <c:rich>
                  <a:bodyPr/>
                  <a:lstStyle/>
                  <a:p>
                    <a:fld id="{92B1A1FE-72A9-4F97-9A49-E9FCBD9CD406}" type="CELLRANGE">
                      <a:rPr lang="en-US" baseline="0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128D37ED-92D2-4B1F-8B74-CF7A87D08A99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413D-4F40-95D1-AB0175328D3F}"/>
                </c:ext>
              </c:extLst>
            </c:dLbl>
            <c:dLbl>
              <c:idx val="1"/>
              <c:layout>
                <c:manualLayout>
                  <c:x val="-6.5142365016872886E-2"/>
                  <c:y val="-6.6197004301948831E-2"/>
                </c:manualLayout>
              </c:layout>
              <c:tx>
                <c:rich>
                  <a:bodyPr/>
                  <a:lstStyle/>
                  <a:p>
                    <a:fld id="{651CB96A-F94F-4D7A-87F4-454E44FFFA03}" type="CELLRANGE">
                      <a:rPr lang="en-US" baseline="0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B2EE630C-CC2C-481A-A0F2-F4E981AB70B4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413D-4F40-95D1-AB0175328D3F}"/>
                </c:ext>
              </c:extLst>
            </c:dLbl>
            <c:dLbl>
              <c:idx val="2"/>
              <c:layout>
                <c:manualLayout>
                  <c:x val="-4.5100739219191804E-2"/>
                  <c:y val="-4.6829503936490345E-2"/>
                </c:manualLayout>
              </c:layout>
              <c:tx>
                <c:rich>
                  <a:bodyPr/>
                  <a:lstStyle/>
                  <a:p>
                    <a:fld id="{72AF22A9-5098-4CA9-B5BE-59ECECA1BD89}" type="CELLRANGE">
                      <a:rPr lang="en-US" baseline="0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423A8FBF-1AA3-4AB7-B603-4E97F029148E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413D-4F40-95D1-AB0175328D3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7482F55-5D60-44A2-835B-0F20AAC65493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FC5BEA92-E1FE-4928-B252-D18F3ECE315E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413D-4F40-95D1-AB0175328D3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401D4A3-8EC0-4C6A-8045-E0E1A39FED08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, </a:t>
                    </a:r>
                    <a:fld id="{0252CDDE-80ED-40EF-818D-9B69080347BC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573B-4274-83D4-BF6635C6503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Area</c:v>
                </c:pt>
                <c:pt idx="1">
                  <c:v>Region</c:v>
                </c:pt>
                <c:pt idx="2">
                  <c:v>Province</c:v>
                </c:pt>
                <c:pt idx="3">
                  <c:v>Age (in months)</c:v>
                </c:pt>
                <c:pt idx="4">
                  <c:v>Ethno-linguistic group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44.5</c:v>
                </c:pt>
                <c:pt idx="1">
                  <c:v>46.1</c:v>
                </c:pt>
                <c:pt idx="2">
                  <c:v>58.9</c:v>
                </c:pt>
                <c:pt idx="3" formatCode="0.0">
                  <c:v>72.900000000000006</c:v>
                </c:pt>
                <c:pt idx="4" formatCode="0.0">
                  <c:v>47.4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datalabelsRange>
                <c15:f>Sheet1!$G$2:$G$6</c15:f>
                <c15:dlblRangeCache>
                  <c:ptCount val="5"/>
                  <c:pt idx="0">
                    <c:v>Rural</c:v>
                  </c:pt>
                  <c:pt idx="1">
                    <c:v>South</c:v>
                  </c:pt>
                  <c:pt idx="2">
                    <c:v>KHM</c:v>
                  </c:pt>
                  <c:pt idx="3">
                    <c:v>6-8</c:v>
                  </c:pt>
                  <c:pt idx="4">
                    <c:v>Mon-Khmer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D-413D-4F40-95D1-AB0175328D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National</c:v>
                </c:pt>
              </c:strCache>
            </c:strRef>
          </c:tx>
          <c:spPr>
            <a:ln w="34925" cap="rnd">
              <a:noFill/>
              <a:round/>
            </a:ln>
            <a:effectLst/>
          </c:spPr>
          <c:marker>
            <c:symbol val="dash"/>
            <c:size val="6"/>
            <c:spPr>
              <a:solidFill>
                <a:srgbClr val="FF0000"/>
              </a:solidFill>
              <a:ln w="41275">
                <a:solidFill>
                  <a:srgbClr val="FF0000"/>
                </a:solidFill>
                <a:round/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Area</c:v>
                </c:pt>
                <c:pt idx="1">
                  <c:v>Region</c:v>
                </c:pt>
                <c:pt idx="2">
                  <c:v>Province</c:v>
                </c:pt>
                <c:pt idx="3">
                  <c:v>Age (in months)</c:v>
                </c:pt>
                <c:pt idx="4">
                  <c:v>Ethno-linguistic group</c:v>
                </c:pt>
              </c:strCache>
            </c:strRef>
          </c:cat>
          <c:val>
            <c:numRef>
              <c:f>Sheet1!$D$2:$D$6</c:f>
              <c:numCache>
                <c:formatCode>_(* #,##0_);_(* \(#,##0\);_(* "-"??_);_(@_)</c:formatCode>
                <c:ptCount val="5"/>
                <c:pt idx="0">
                  <c:v>44.1</c:v>
                </c:pt>
                <c:pt idx="1">
                  <c:v>44.1</c:v>
                </c:pt>
                <c:pt idx="2">
                  <c:v>44.1</c:v>
                </c:pt>
                <c:pt idx="3">
                  <c:v>44.1</c:v>
                </c:pt>
                <c:pt idx="4">
                  <c:v>44.1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413D-4F40-95D1-AB0175328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44450" cap="flat" cmpd="sng" algn="ctr">
              <a:solidFill>
                <a:srgbClr val="0070C0"/>
              </a:solidFill>
              <a:round/>
            </a:ln>
            <a:effectLst/>
          </c:spPr>
        </c:hiLowLines>
        <c:axId val="134279936"/>
        <c:axId val="134281472"/>
      </c:stockChart>
      <c:catAx>
        <c:axId val="134279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rgbClr val="00B05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281472"/>
        <c:crosses val="autoZero"/>
        <c:auto val="1"/>
        <c:lblAlgn val="ctr"/>
        <c:lblOffset val="250"/>
        <c:noMultiLvlLbl val="0"/>
      </c:catAx>
      <c:valAx>
        <c:axId val="134281472"/>
        <c:scaling>
          <c:orientation val="minMax"/>
          <c:max val="80"/>
          <c:min val="10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rgbClr val="00B050"/>
                    </a:solidFill>
                  </a:rPr>
                  <a:t>Percentage</a:t>
                </a:r>
              </a:p>
            </c:rich>
          </c:tx>
          <c:layout>
            <c:manualLayout>
              <c:xMode val="edge"/>
              <c:yMode val="edge"/>
              <c:x val="2.1791690101237344E-2"/>
              <c:y val="0.4628775840042405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rgbClr val="00B05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279936"/>
        <c:crosses val="autoZero"/>
        <c:crossBetween val="between"/>
        <c:majorUnit val="20"/>
      </c:valAx>
      <c:spPr>
        <a:noFill/>
        <a:ln w="25400">
          <a:noFill/>
        </a:ln>
        <a:effectLst/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82834391628808435"/>
          <c:y val="5.0846781034499964E-3"/>
          <c:w val="0.13135318071076812"/>
          <c:h val="6.72630393634255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829DC-FEDA-FB4E-B273-E74429712229}" type="datetimeFigureOut">
              <a:rPr lang="en-TH" smtClean="0"/>
              <a:t>03/28/2023</a:t>
            </a:fld>
            <a:endParaRPr lang="en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F5791A-3F08-814B-B4C2-672FA477E11F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109932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98D9AD-E525-408E-A67A-7D77265009D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384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-4572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en-GB" sz="1200" b="1" dirty="0"/>
              <a:t>Four in ten women in Lao PDR are anaemic. </a:t>
            </a:r>
          </a:p>
          <a:p>
            <a:pPr marL="114300" indent="-4572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en-GB" sz="1200" dirty="0"/>
              <a:t>One-third or 33.3 per cent of women have mild </a:t>
            </a:r>
            <a:r>
              <a:rPr lang="en-GB" sz="1200" b="1" dirty="0"/>
              <a:t>anaemia</a:t>
            </a:r>
            <a:r>
              <a:rPr lang="en-GB" sz="1200" dirty="0"/>
              <a:t>, 6 per cent have moderate anaemia and less than 1 per cent have severe anaemia. </a:t>
            </a:r>
          </a:p>
          <a:p>
            <a:pPr marL="114300" indent="-4572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en-GB" sz="1200" dirty="0"/>
              <a:t>Women living in rural areas without roads are more likely to be anaemic than women living in rural areas with roads (42 per cent versus 37 cent). </a:t>
            </a:r>
          </a:p>
          <a:p>
            <a:pPr marL="114300" indent="-457200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en-GB" sz="1200" dirty="0"/>
              <a:t>The prevalence of anaemia varies considerably by province; women in </a:t>
            </a:r>
            <a:r>
              <a:rPr lang="en-GB" sz="1200" dirty="0" err="1"/>
              <a:t>Khammua</a:t>
            </a:r>
            <a:r>
              <a:rPr lang="en-GB" sz="1200" dirty="0"/>
              <a:t> province are more than 4 times more likely than women in </a:t>
            </a:r>
            <a:r>
              <a:rPr lang="en-GB" sz="1200" dirty="0" err="1"/>
              <a:t>Xayabury</a:t>
            </a:r>
            <a:r>
              <a:rPr lang="en-GB" sz="1200" dirty="0"/>
              <a:t> province to be anaemic (62 per cent versus 18 per cent).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98E79F-C5E8-488E-BA68-D14544C50729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459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4996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pptmon.com/" TargetMode="External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80663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16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060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589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70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602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658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086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599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320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42247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70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01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7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94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062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21082-C0AE-46C8-9E3E-BFAFB495F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8052E-D9B4-49E4-A555-66B96C2B0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53A96-343F-45B4-91FA-F4EEF327D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8926E-B774-4275-B34B-6C67D78C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7008E-393B-4920-98E5-AA0EC18C4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33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CDB0-A6D1-4C97-B80A-EE84C7F80EBE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AA80C48-4FFA-421A-808B-9FB46DDB520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8155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CDB0-A6D1-4C97-B80A-EE84C7F80EBE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80C48-4FFA-421A-808B-9FB46DDB520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50920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CDB0-A6D1-4C97-B80A-EE84C7F80EBE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80C48-4FFA-421A-808B-9FB46DDB520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2314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CDB0-A6D1-4C97-B80A-EE84C7F80EBE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80C48-4FFA-421A-808B-9FB46DDB520F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1774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CDB0-A6D1-4C97-B80A-EE84C7F80EBE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80C48-4FFA-421A-808B-9FB46DDB520F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8618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CDB0-A6D1-4C97-B80A-EE84C7F80EBE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80C48-4FFA-421A-808B-9FB46DDB520F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9841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CDB0-A6D1-4C97-B80A-EE84C7F80EBE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80C48-4FFA-421A-808B-9FB46DDB5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579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CDB0-A6D1-4C97-B80A-EE84C7F80EBE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80C48-4FFA-421A-808B-9FB46DDB520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3980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DB8CDB0-A6D1-4C97-B80A-EE84C7F80EBE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80C48-4FFA-421A-808B-9FB46DDB520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02116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CDB0-A6D1-4C97-B80A-EE84C7F80EBE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80C48-4FFA-421A-808B-9FB46DDB520F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5550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CDB0-A6D1-4C97-B80A-EE84C7F80EBE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80C48-4FFA-421A-808B-9FB46DDB520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4075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hlinkClick r:id="rId2"/>
            <a:extLst>
              <a:ext uri="{FF2B5EF4-FFF2-40B4-BE49-F238E27FC236}">
                <a16:creationId xmlns:a16="http://schemas.microsoft.com/office/drawing/2014/main" id="{18391A64-485F-424B-B3B2-B1CB6E26B0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7236" y="7063924"/>
            <a:ext cx="2471738" cy="190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44271-A7B8-483E-9662-7F237D47F619}"/>
              </a:ext>
            </a:extLst>
          </p:cNvPr>
          <p:cNvSpPr txBox="1"/>
          <p:nvPr userDrawn="1"/>
        </p:nvSpPr>
        <p:spPr>
          <a:xfrm>
            <a:off x="4073025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6E6AF33-C30B-45A3-B3F9-1B64D740CE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51" r="58019"/>
          <a:stretch/>
        </p:blipFill>
        <p:spPr>
          <a:xfrm flipH="1">
            <a:off x="0" y="0"/>
            <a:ext cx="1794778" cy="11684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339A2CC-5852-4EEA-86E6-BC2FF1F3A6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96" b="29335"/>
          <a:stretch/>
        </p:blipFill>
        <p:spPr>
          <a:xfrm flipH="1">
            <a:off x="10430410" y="5697551"/>
            <a:ext cx="1761590" cy="1160449"/>
          </a:xfrm>
          <a:prstGeom prst="rect">
            <a:avLst/>
          </a:prstGeom>
        </p:spPr>
      </p:pic>
      <p:sp>
        <p:nvSpPr>
          <p:cNvPr id="7" name="그림 개체 틀 4">
            <a:extLst>
              <a:ext uri="{FF2B5EF4-FFF2-40B4-BE49-F238E27FC236}">
                <a16:creationId xmlns:a16="http://schemas.microsoft.com/office/drawing/2014/main" id="{B10C32E8-3D8C-44EE-A721-7040DD22530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292351" y="1054101"/>
            <a:ext cx="7607298" cy="2935509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20744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66FE147-C614-4020-8536-215F3E221B05}" type="datetimeFigureOut">
              <a:rPr lang="en-US" smtClean="0"/>
              <a:t>3/28/2023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2DCA99E-2075-42E7-AD75-0A8EB64929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3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FD7EA-04F9-8645-834D-5C72E35B2B60}" type="datetimeFigureOut">
              <a:rPr lang="en-LA" smtClean="0"/>
              <a:t>03/28/2023</a:t>
            </a:fld>
            <a:endParaRPr lang="en-L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3874609-754B-E245-A626-B758EB47037B}" type="slidenum">
              <a:rPr lang="en-LA" smtClean="0"/>
              <a:t>‹#›</a:t>
            </a:fld>
            <a:endParaRPr lang="en-LA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684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emf"/><Relationship Id="rId7" Type="http://schemas.openxmlformats.org/officeDocument/2006/relationships/image" Target="../media/image17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092B0-6751-5FAD-F0FA-9B8E075B0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452" y="1140540"/>
            <a:ext cx="10058400" cy="1399425"/>
          </a:xfrm>
        </p:spPr>
        <p:txBody>
          <a:bodyPr>
            <a:normAutofit/>
          </a:bodyPr>
          <a:lstStyle/>
          <a:p>
            <a:pPr algn="ctr"/>
            <a:r>
              <a:rPr lang="lo-LA" sz="6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ສະພາບດ້ານໂພຊະນາການ ສປປ ລາວ</a:t>
            </a:r>
            <a:endParaRPr lang="en-US" sz="6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E6A479-5911-BE3F-5ABB-8E429D6A13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o-LA" sz="2800" b="1" dirty="0">
                <a:solidFill>
                  <a:srgbClr val="000000"/>
                </a:solidFill>
                <a:cs typeface="Phetsarath OT" panose="02000500000000000001" pitchFamily="2" charset="2"/>
              </a:rPr>
              <a:t>ທ່ານ ດຣ. ບຸນຍອດ ມູນຄະລັກ </a:t>
            </a:r>
          </a:p>
          <a:p>
            <a:r>
              <a:rPr lang="lo-LA" sz="2800" b="1" dirty="0">
                <a:solidFill>
                  <a:srgbClr val="000000"/>
                </a:solidFill>
                <a:cs typeface="Phetsarath OT" panose="02000500000000000001" pitchFamily="2" charset="2"/>
              </a:rPr>
              <a:t>ຮອງຫົວໜ້າສູນໂພຊະນາການ</a:t>
            </a:r>
            <a:endParaRPr lang="en-US" sz="32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74353B-43B2-4311-8262-37350B315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9582" y="0"/>
            <a:ext cx="1242418" cy="124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77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D572-9409-4A8A-9609-6B37082F6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o-LA" b="1" dirty="0">
                <a:latin typeface="Phetsarath OT" panose="02000500000000000000" pitchFamily="2" charset="0"/>
                <a:cs typeface="Phetsarath OT" panose="02000500000000000000" pitchFamily="2" charset="0"/>
              </a:rPr>
              <a:t>ກອບການນຳສະເໜີ</a:t>
            </a:r>
            <a:endParaRPr lang="en-US" b="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4F325-D3C4-4040-879C-08758AD99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268610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lo-LA" sz="2800" b="1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ສະພາບວຽກງານໂພຊະນາການ ໃນ ສປປ ລາວ</a:t>
            </a:r>
          </a:p>
          <a:p>
            <a:pPr marL="0" indent="0">
              <a:buNone/>
            </a:pPr>
            <a:endParaRPr lang="lo-LA" sz="2800" b="1" dirty="0">
              <a:solidFill>
                <a:schemeClr val="tx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>
              <a:buNone/>
            </a:pPr>
            <a:r>
              <a:rPr lang="lo-LA" sz="2800" b="1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2. </a:t>
            </a:r>
          </a:p>
        </p:txBody>
      </p:sp>
    </p:spTree>
    <p:extLst>
      <p:ext uri="{BB962C8B-B14F-4D97-AF65-F5344CB8AC3E}">
        <p14:creationId xmlns:p14="http://schemas.microsoft.com/office/powerpoint/2010/main" val="77334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B26BC5-AE6D-4A35-8025-A937CEC78D35}"/>
              </a:ext>
            </a:extLst>
          </p:cNvPr>
          <p:cNvGrpSpPr/>
          <p:nvPr/>
        </p:nvGrpSpPr>
        <p:grpSpPr>
          <a:xfrm>
            <a:off x="634225" y="231768"/>
            <a:ext cx="10799982" cy="1325564"/>
            <a:chOff x="2436851" y="1870068"/>
            <a:chExt cx="9067820" cy="132556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92FF333-C169-4FDC-9CEA-060E81EC0F40}"/>
                </a:ext>
              </a:extLst>
            </p:cNvPr>
            <p:cNvSpPr/>
            <p:nvPr/>
          </p:nvSpPr>
          <p:spPr>
            <a:xfrm>
              <a:off x="2436851" y="1933697"/>
              <a:ext cx="1673716" cy="1196692"/>
            </a:xfrm>
            <a:prstGeom prst="roundRect">
              <a:avLst>
                <a:gd name="adj" fmla="val 50000"/>
              </a:avLst>
            </a:prstGeom>
            <a:solidFill>
              <a:srgbClr val="374E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r>
                <a:rPr lang="lo-LA" sz="4800" b="1">
                  <a:cs typeface="DokChampa"/>
                </a:rPr>
                <a:t>  2</a:t>
              </a:r>
              <a:endParaRPr lang="en-US" sz="4800" b="1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9322D4D-3622-492A-985C-2B4EFF2D0301}"/>
                </a:ext>
              </a:extLst>
            </p:cNvPr>
            <p:cNvSpPr/>
            <p:nvPr/>
          </p:nvSpPr>
          <p:spPr>
            <a:xfrm>
              <a:off x="3397733" y="1870068"/>
              <a:ext cx="8106938" cy="1325564"/>
            </a:xfrm>
            <a:custGeom>
              <a:avLst/>
              <a:gdLst>
                <a:gd name="connsiteX0" fmla="*/ 0 w 8106938"/>
                <a:gd name="connsiteY0" fmla="*/ 0 h 1325564"/>
                <a:gd name="connsiteX1" fmla="*/ 7444156 w 8106938"/>
                <a:gd name="connsiteY1" fmla="*/ 0 h 1325564"/>
                <a:gd name="connsiteX2" fmla="*/ 8106938 w 8106938"/>
                <a:gd name="connsiteY2" fmla="*/ 662782 h 1325564"/>
                <a:gd name="connsiteX3" fmla="*/ 8106937 w 8106938"/>
                <a:gd name="connsiteY3" fmla="*/ 662782 h 1325564"/>
                <a:gd name="connsiteX4" fmla="*/ 7444155 w 8106938"/>
                <a:gd name="connsiteY4" fmla="*/ 1325564 h 1325564"/>
                <a:gd name="connsiteX5" fmla="*/ 1 w 8106938"/>
                <a:gd name="connsiteY5" fmla="*/ 1325563 h 1325564"/>
                <a:gd name="connsiteX6" fmla="*/ 468350 w 8106938"/>
                <a:gd name="connsiteY6" fmla="*/ 678793 h 1325564"/>
                <a:gd name="connsiteX7" fmla="*/ 0 w 8106938"/>
                <a:gd name="connsiteY7" fmla="*/ 32022 h 1325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06938" h="1325564">
                  <a:moveTo>
                    <a:pt x="0" y="0"/>
                  </a:moveTo>
                  <a:lnTo>
                    <a:pt x="7444156" y="0"/>
                  </a:lnTo>
                  <a:cubicBezTo>
                    <a:pt x="7810200" y="0"/>
                    <a:pt x="8106938" y="296738"/>
                    <a:pt x="8106938" y="662782"/>
                  </a:cubicBezTo>
                  <a:lnTo>
                    <a:pt x="8106937" y="662782"/>
                  </a:lnTo>
                  <a:cubicBezTo>
                    <a:pt x="8106937" y="1028826"/>
                    <a:pt x="7810199" y="1325564"/>
                    <a:pt x="7444155" y="1325564"/>
                  </a:cubicBezTo>
                  <a:lnTo>
                    <a:pt x="1" y="1325563"/>
                  </a:lnTo>
                  <a:lnTo>
                    <a:pt x="468350" y="678793"/>
                  </a:lnTo>
                  <a:lnTo>
                    <a:pt x="0" y="3202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2286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lo-LA" sz="3200" b="1" dirty="0">
                  <a:solidFill>
                    <a:schemeClr val="tx1"/>
                  </a:solidFill>
                  <a:latin typeface="Phetsarath OT" panose="02000500000000020004" pitchFamily="2" charset="0"/>
                  <a:cs typeface="Phetsarath OT" panose="02000500000000020004" pitchFamily="2" charset="0"/>
                </a:rPr>
                <a:t>ສະຖານະການໂພຊະນາການໃນ ສປປ ລາວ</a:t>
              </a:r>
              <a:endParaRPr lang="en-US" sz="3200" dirty="0">
                <a:solidFill>
                  <a:schemeClr val="tx1"/>
                </a:solidFill>
                <a:latin typeface="Phetsarath OT" panose="02000500000000020004" pitchFamily="2" charset="0"/>
                <a:cs typeface="Phetsarath OT" panose="02000500000000020004" pitchFamily="2" charset="0"/>
              </a:endParaRPr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1A402D18-5E70-44D8-9A52-C9B2CBFEC2DC}"/>
                </a:ext>
              </a:extLst>
            </p:cNvPr>
            <p:cNvSpPr/>
            <p:nvPr/>
          </p:nvSpPr>
          <p:spPr>
            <a:xfrm rot="5400000">
              <a:off x="3262166" y="2396577"/>
              <a:ext cx="749564" cy="270933"/>
            </a:xfrm>
            <a:prstGeom prst="triangle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2286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574DCB0A-7EEB-450E-9D70-8E55B951F188}"/>
              </a:ext>
            </a:extLst>
          </p:cNvPr>
          <p:cNvSpPr/>
          <p:nvPr/>
        </p:nvSpPr>
        <p:spPr>
          <a:xfrm>
            <a:off x="8282365" y="2107831"/>
            <a:ext cx="3496680" cy="29238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lo-L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ການ​ປ່ຽນ​ແປງ​ຂອງ​ເດັກ​ອາຍຸ​ຕ່ຳ​ກວ່າ 5 ປີ ຢູ່ ສປປ ລາວ (2011 ແລະ 2017): 11 ແຂວງ​ຍັງ​ມີ​ອັດຕາ​ສະ​ເລ່ຍສູງ​ຫຼາຍ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.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A564CAE-D95E-478C-9690-F0EBB20A7652}"/>
              </a:ext>
            </a:extLst>
          </p:cNvPr>
          <p:cNvGrpSpPr/>
          <p:nvPr/>
        </p:nvGrpSpPr>
        <p:grpSpPr>
          <a:xfrm>
            <a:off x="838200" y="2095499"/>
            <a:ext cx="7353300" cy="4467103"/>
            <a:chOff x="838200" y="2095499"/>
            <a:chExt cx="7353300" cy="446710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22FAFEB-98DB-45B0-A3D4-717A7352C0A5}"/>
                </a:ext>
              </a:extLst>
            </p:cNvPr>
            <p:cNvGrpSpPr/>
            <p:nvPr/>
          </p:nvGrpSpPr>
          <p:grpSpPr>
            <a:xfrm>
              <a:off x="838200" y="2095499"/>
              <a:ext cx="7353300" cy="4467103"/>
              <a:chOff x="-635" y="-635"/>
              <a:chExt cx="5447102" cy="3355077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601AB88-94B9-4EBD-A937-AEB7A771AE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635" y="8627"/>
                <a:ext cx="2996565" cy="3345815"/>
                <a:chOff x="1723" y="221"/>
                <a:chExt cx="4719" cy="5269"/>
              </a:xfrm>
            </p:grpSpPr>
            <p:pic>
              <p:nvPicPr>
                <p:cNvPr id="27" name="Picture 26">
                  <a:extLst>
                    <a:ext uri="{FF2B5EF4-FFF2-40B4-BE49-F238E27FC236}">
                      <a16:creationId xmlns:a16="http://schemas.microsoft.com/office/drawing/2014/main" id="{D9CBF206-9B77-4E4C-8319-95AE25BBF85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23" y="221"/>
                  <a:ext cx="4719" cy="52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8" name="Text Box 520">
                  <a:extLst>
                    <a:ext uri="{FF2B5EF4-FFF2-40B4-BE49-F238E27FC236}">
                      <a16:creationId xmlns:a16="http://schemas.microsoft.com/office/drawing/2014/main" id="{DAA7274E-299C-49AA-B521-8F525137069E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2814" y="618"/>
                  <a:ext cx="501" cy="3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11430" algn="ctr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Phongsaly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52705" marR="11430" algn="ctr">
                    <a:lnSpc>
                      <a:spcPct val="115000"/>
                    </a:lnSpc>
                    <a:spcBef>
                      <a:spcPts val="195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61.1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29" name="Text Box 519">
                  <a:extLst>
                    <a:ext uri="{FF2B5EF4-FFF2-40B4-BE49-F238E27FC236}">
                      <a16:creationId xmlns:a16="http://schemas.microsoft.com/office/drawing/2014/main" id="{B6F8BE75-9D5F-45AB-A0CA-01184E5197AF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843" y="1042"/>
                  <a:ext cx="1183" cy="7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263525" marR="68580" indent="-102235">
                    <a:lnSpc>
                      <a:spcPct val="113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Luangnamtha 53.2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0" marR="0">
                    <a:lnSpc>
                      <a:spcPct val="115000"/>
                    </a:lnSpc>
                    <a:spcBef>
                      <a:spcPts val="105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Bokeo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502920" marR="11430" indent="-381000">
                    <a:lnSpc>
                      <a:spcPct val="116000"/>
                    </a:lnSpc>
                    <a:spcBef>
                      <a:spcPts val="115"/>
                    </a:spcBef>
                    <a:spcAft>
                      <a:spcPts val="1000"/>
                    </a:spcAft>
                    <a:tabLst>
                      <a:tab pos="414020" algn="l"/>
                    </a:tabLs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46.0	Oudomxay 54.9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30" name="Text Box 518">
                  <a:extLst>
                    <a:ext uri="{FF2B5EF4-FFF2-40B4-BE49-F238E27FC236}">
                      <a16:creationId xmlns:a16="http://schemas.microsoft.com/office/drawing/2014/main" id="{8CD170CA-3AFA-4D13-9D3B-D6E0186592B3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3038" y="1320"/>
                  <a:ext cx="1318" cy="2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0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Luangprabang Huaphanh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31" name="Text Box 58">
                  <a:extLst>
                    <a:ext uri="{FF2B5EF4-FFF2-40B4-BE49-F238E27FC236}">
                      <a16:creationId xmlns:a16="http://schemas.microsoft.com/office/drawing/2014/main" id="{7EE81688-A6F8-4011-988D-8D654A8119F8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3255" y="1490"/>
                  <a:ext cx="214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0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45.6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32" name="Text Box 516">
                  <a:extLst>
                    <a:ext uri="{FF2B5EF4-FFF2-40B4-BE49-F238E27FC236}">
                      <a16:creationId xmlns:a16="http://schemas.microsoft.com/office/drawing/2014/main" id="{995D65AE-812F-4F4F-B275-68429653DDBF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3976" y="1539"/>
                  <a:ext cx="214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0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61.1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33" name="Text Box 515">
                  <a:extLst>
                    <a:ext uri="{FF2B5EF4-FFF2-40B4-BE49-F238E27FC236}">
                      <a16:creationId xmlns:a16="http://schemas.microsoft.com/office/drawing/2014/main" id="{9066F60C-E387-426C-81E0-9F3581154921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2414" y="2086"/>
                  <a:ext cx="942" cy="6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74295" marR="314960" indent="-74930">
                    <a:lnSpc>
                      <a:spcPct val="117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Xayabury 39.0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132080" marR="0" algn="ctr">
                    <a:lnSpc>
                      <a:spcPts val="625"/>
                    </a:lnSpc>
                    <a:spcBef>
                      <a:spcPts val="38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Vientiane Prov.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172720" marR="0" algn="ctr">
                    <a:lnSpc>
                      <a:spcPts val="625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42.6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34" name="Text Box 514">
                  <a:extLst>
                    <a:ext uri="{FF2B5EF4-FFF2-40B4-BE49-F238E27FC236}">
                      <a16:creationId xmlns:a16="http://schemas.microsoft.com/office/drawing/2014/main" id="{B7E2D1E0-C3E5-4310-93AF-7F5668DF8D63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3338" y="1944"/>
                  <a:ext cx="1323" cy="8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227965" marR="321945" indent="-114300">
                    <a:lnSpc>
                      <a:spcPct val="127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 err="1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Xiengkhuang</a:t>
                  </a: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52.9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0" marR="0">
                    <a:lnSpc>
                      <a:spcPct val="115000"/>
                    </a:lnSpc>
                    <a:spcBef>
                      <a:spcPts val="135"/>
                    </a:spcBef>
                    <a:spcAft>
                      <a:spcPts val="1000"/>
                    </a:spcAft>
                  </a:pPr>
                  <a:r>
                    <a:rPr lang="en-US" sz="550" err="1">
                      <a:solidFill>
                        <a:srgbClr val="374EA2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Xaysomboune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0" marR="0">
                    <a:lnSpc>
                      <a:spcPct val="115000"/>
                    </a:lnSpc>
                    <a:spcBef>
                      <a:spcPts val="20"/>
                    </a:spcBef>
                    <a:spcAft>
                      <a:spcPts val="1000"/>
                    </a:spcAft>
                  </a:pPr>
                  <a:r>
                    <a:rPr lang="en-US" sz="500"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 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575310" marR="2540" indent="-128905">
                    <a:lnSpc>
                      <a:spcPct val="10300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en-US" sz="550" err="1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Borikhamxay</a:t>
                  </a: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41.0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35" name="Text Box 513">
                  <a:extLst>
                    <a:ext uri="{FF2B5EF4-FFF2-40B4-BE49-F238E27FC236}">
                      <a16:creationId xmlns:a16="http://schemas.microsoft.com/office/drawing/2014/main" id="{8EBBDEB2-B548-4AFB-A8BB-53049387A1E3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2356" y="2886"/>
                  <a:ext cx="2829" cy="8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562610" marR="0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19.3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1535430" marR="11430" indent="-1085850">
                    <a:lnSpc>
                      <a:spcPct val="103000"/>
                    </a:lnSpc>
                    <a:spcBef>
                      <a:spcPts val="495"/>
                    </a:spcBef>
                    <a:spcAft>
                      <a:spcPts val="1000"/>
                    </a:spcAft>
                    <a:tabLst>
                      <a:tab pos="1407795" algn="l"/>
                    </a:tabLst>
                  </a:pPr>
                  <a:r>
                    <a:rPr lang="en-US" sz="550">
                      <a:solidFill>
                        <a:srgbClr val="374EA2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Vientiane</a:t>
                  </a:r>
                  <a:r>
                    <a:rPr lang="en-US" sz="550" spc="-120">
                      <a:solidFill>
                        <a:srgbClr val="374EA2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</a:t>
                  </a:r>
                  <a:r>
                    <a:rPr lang="en-US" sz="550">
                      <a:solidFill>
                        <a:srgbClr val="374EA2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Cap.	</a:t>
                  </a:r>
                  <a:r>
                    <a:rPr lang="en-US" sz="550" err="1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Khammuane</a:t>
                  </a: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41.0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0" marR="0">
                    <a:lnSpc>
                      <a:spcPct val="115000"/>
                    </a:lnSpc>
                    <a:spcBef>
                      <a:spcPts val="25"/>
                    </a:spcBef>
                    <a:spcAft>
                      <a:spcPts val="1000"/>
                    </a:spcAft>
                  </a:pPr>
                  <a:r>
                    <a:rPr lang="en-US" sz="850"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 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36" name="Text Box 512">
                  <a:extLst>
                    <a:ext uri="{FF2B5EF4-FFF2-40B4-BE49-F238E27FC236}">
                      <a16:creationId xmlns:a16="http://schemas.microsoft.com/office/drawing/2014/main" id="{280541B8-CD58-467F-BBDB-070933FA0A6D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2669" y="3822"/>
                  <a:ext cx="1615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0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  <a:tabLst>
                      <a:tab pos="421640" algn="l"/>
                    </a:tabLst>
                  </a:pP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&lt;2.5%</a:t>
                  </a:r>
                  <a:r>
                    <a:rPr lang="en-US" sz="550" spc="-6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</a:t>
                  </a:r>
                  <a:r>
                    <a:rPr lang="lo-LA" sz="550" spc="-60">
                      <a:solidFill>
                        <a:srgbClr val="182221"/>
                      </a:solidFill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	</a:t>
                  </a: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Very low</a:t>
                  </a:r>
                  <a:r>
                    <a:rPr lang="en-US" sz="550" spc="-105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</a:t>
                  </a: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prevalence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37" name="Text Box 511">
                  <a:extLst>
                    <a:ext uri="{FF2B5EF4-FFF2-40B4-BE49-F238E27FC236}">
                      <a16:creationId xmlns:a16="http://schemas.microsoft.com/office/drawing/2014/main" id="{89CEAC0B-E5E3-46F0-B0C1-E602588D28A5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4894" y="3745"/>
                  <a:ext cx="617" cy="2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127635" marR="5715" indent="-128270">
                    <a:lnSpc>
                      <a:spcPct val="103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Savannakhet 41.0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38" name="Text Box 510">
                  <a:extLst>
                    <a:ext uri="{FF2B5EF4-FFF2-40B4-BE49-F238E27FC236}">
                      <a16:creationId xmlns:a16="http://schemas.microsoft.com/office/drawing/2014/main" id="{F240CCC7-AED2-4678-85F8-578BE2EF4015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2700" y="3998"/>
                  <a:ext cx="1604" cy="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0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2.5 - &lt;10% </a:t>
                  </a:r>
                  <a:r>
                    <a:rPr lang="lo-LA" sz="550">
                      <a:solidFill>
                        <a:srgbClr val="182221"/>
                      </a:solidFill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    </a:t>
                  </a: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Low prevalence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39" name="Text Box 509">
                  <a:extLst>
                    <a:ext uri="{FF2B5EF4-FFF2-40B4-BE49-F238E27FC236}">
                      <a16:creationId xmlns:a16="http://schemas.microsoft.com/office/drawing/2014/main" id="{4614FF75-7790-4C5F-BA7B-DF9836EA1AF8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5325" y="4248"/>
                  <a:ext cx="442" cy="2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60325" marR="1270" indent="-60960">
                    <a:lnSpc>
                      <a:spcPct val="103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Saravane 54.4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40" name="Text Box 508">
                  <a:extLst>
                    <a:ext uri="{FF2B5EF4-FFF2-40B4-BE49-F238E27FC236}">
                      <a16:creationId xmlns:a16="http://schemas.microsoft.com/office/drawing/2014/main" id="{0D6C0E7D-D813-40B9-B5B9-8D66404CE47F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5857" y="4365"/>
                  <a:ext cx="367" cy="2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50800" marR="3175" indent="-51435">
                    <a:lnSpc>
                      <a:spcPct val="103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Sekong 62.7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41" name="Text Box 507">
                  <a:extLst>
                    <a:ext uri="{FF2B5EF4-FFF2-40B4-BE49-F238E27FC236}">
                      <a16:creationId xmlns:a16="http://schemas.microsoft.com/office/drawing/2014/main" id="{C1C714C1-90C2-45C0-9F8C-C4B3FCF67158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2680" y="4429"/>
                  <a:ext cx="2058" cy="1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>
                    <a:lnSpc>
                      <a:spcPct val="96000"/>
                    </a:lnSpc>
                    <a:spcBef>
                      <a:spcPts val="15"/>
                    </a:spcBef>
                    <a:spcAft>
                      <a:spcPts val="1000"/>
                    </a:spcAft>
                    <a:tabLst>
                      <a:tab pos="421640" algn="l"/>
                      <a:tab pos="1562735" algn="l"/>
                    </a:tabLst>
                  </a:pPr>
                  <a:r>
                    <a:rPr lang="en-US" sz="550">
                      <a:solidFill>
                        <a:srgbClr val="182221"/>
                      </a:solidFill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20 -</a:t>
                  </a:r>
                  <a:r>
                    <a:rPr lang="en-US" sz="550" spc="-75">
                      <a:solidFill>
                        <a:srgbClr val="182221"/>
                      </a:solidFill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</a:t>
                  </a:r>
                  <a:r>
                    <a:rPr lang="en-US" sz="550">
                      <a:solidFill>
                        <a:srgbClr val="182221"/>
                      </a:solidFill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&lt;30%</a:t>
                  </a:r>
                  <a:r>
                    <a:rPr lang="en-US" sz="550" spc="-75">
                      <a:solidFill>
                        <a:srgbClr val="182221"/>
                      </a:solidFill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</a:t>
                  </a:r>
                  <a:r>
                    <a:rPr lang="lo-LA" sz="550" spc="-4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	</a:t>
                  </a:r>
                  <a:r>
                    <a:rPr lang="en-US" sz="550" spc="-4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H</a:t>
                  </a: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igh</a:t>
                  </a:r>
                  <a:r>
                    <a:rPr lang="en-US" sz="550" spc="-85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</a:t>
                  </a: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prevalence	</a:t>
                  </a:r>
                  <a:r>
                    <a:rPr lang="en-US" sz="550" err="1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Champasack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0" marR="0">
                    <a:lnSpc>
                      <a:spcPts val="780"/>
                    </a:lnSpc>
                    <a:spcBef>
                      <a:spcPts val="0"/>
                    </a:spcBef>
                    <a:spcAft>
                      <a:spcPts val="1000"/>
                    </a:spcAft>
                    <a:tabLst>
                      <a:tab pos="1626870" algn="l"/>
                      <a:tab pos="2045335" algn="l"/>
                    </a:tabLst>
                  </a:pP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	</a:t>
                  </a: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36.7	Attapeu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2067560" marR="0">
                    <a:lnSpc>
                      <a:spcPct val="115000"/>
                    </a:lnSpc>
                    <a:spcBef>
                      <a:spcPts val="10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39.7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8F950612-CB17-4C9B-B086-57B576A59D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9902" y="-635"/>
                <a:ext cx="2996565" cy="3345815"/>
                <a:chOff x="6579" y="226"/>
                <a:chExt cx="4719" cy="5269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9172FDC9-D744-4222-B81B-57E57CB9315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9" y="226"/>
                  <a:ext cx="4719" cy="52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" name="Text Box 504">
                  <a:extLst>
                    <a:ext uri="{FF2B5EF4-FFF2-40B4-BE49-F238E27FC236}">
                      <a16:creationId xmlns:a16="http://schemas.microsoft.com/office/drawing/2014/main" id="{762312AC-0063-479E-8C42-A3EB6FF98F61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9938" y="415"/>
                  <a:ext cx="881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0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Values</a:t>
                  </a:r>
                  <a:r>
                    <a:rPr lang="en-US" sz="550" spc="-10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</a:t>
                  </a: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for</a:t>
                  </a:r>
                  <a:r>
                    <a:rPr lang="en-US" sz="550" spc="-10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</a:t>
                  </a: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Lao</a:t>
                  </a:r>
                  <a:r>
                    <a:rPr lang="en-US" sz="550" spc="-95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</a:t>
                  </a: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PDR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14" name="Text Box 503">
                  <a:extLst>
                    <a:ext uri="{FF2B5EF4-FFF2-40B4-BE49-F238E27FC236}">
                      <a16:creationId xmlns:a16="http://schemas.microsoft.com/office/drawing/2014/main" id="{ABE0CA01-A707-476B-A770-93F191B4A425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669" y="623"/>
                  <a:ext cx="501" cy="2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11430" algn="ctr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Phongsaly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52705" marR="11430" algn="ctr">
                    <a:lnSpc>
                      <a:spcPct val="115000"/>
                    </a:lnSpc>
                    <a:spcBef>
                      <a:spcPts val="17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54.0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15" name="Text Box 502">
                  <a:extLst>
                    <a:ext uri="{FF2B5EF4-FFF2-40B4-BE49-F238E27FC236}">
                      <a16:creationId xmlns:a16="http://schemas.microsoft.com/office/drawing/2014/main" id="{3E90DAF4-1D32-4E09-9577-16226EB88553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6698" y="1042"/>
                  <a:ext cx="914" cy="4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263525" marR="0" indent="-109220">
                    <a:lnSpc>
                      <a:spcPct val="132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Luangnamtha 34.1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0" marR="0">
                    <a:lnSpc>
                      <a:spcPts val="53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Bokeo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16" name="Text Box 42">
                  <a:extLst>
                    <a:ext uri="{FF2B5EF4-FFF2-40B4-BE49-F238E27FC236}">
                      <a16:creationId xmlns:a16="http://schemas.microsoft.com/office/drawing/2014/main" id="{04C98D69-B29D-458A-8034-A8C677781C80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6905" y="1549"/>
                  <a:ext cx="214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0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34.7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17" name="Text Box 500">
                  <a:extLst>
                    <a:ext uri="{FF2B5EF4-FFF2-40B4-BE49-F238E27FC236}">
                      <a16:creationId xmlns:a16="http://schemas.microsoft.com/office/drawing/2014/main" id="{5E5C0DE6-E498-49FD-B535-8D03206E25BB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314" y="1490"/>
                  <a:ext cx="530" cy="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11430" algn="ctr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 err="1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Oudomxay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22225" marR="11430" algn="ctr">
                    <a:lnSpc>
                      <a:spcPct val="115000"/>
                    </a:lnSpc>
                    <a:spcBef>
                      <a:spcPts val="2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42.7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18" name="Text Box 499">
                  <a:extLst>
                    <a:ext uri="{FF2B5EF4-FFF2-40B4-BE49-F238E27FC236}">
                      <a16:creationId xmlns:a16="http://schemas.microsoft.com/office/drawing/2014/main" id="{C91C925F-BD02-494F-9D1F-23D7DB3D1C6A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893" y="1289"/>
                  <a:ext cx="703" cy="3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11430" algn="ctr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Luangprabang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119380" marR="165100" algn="ctr">
                    <a:lnSpc>
                      <a:spcPct val="115000"/>
                    </a:lnSpc>
                    <a:spcBef>
                      <a:spcPts val="30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41.3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19" name="Text Box 498">
                  <a:extLst>
                    <a:ext uri="{FF2B5EF4-FFF2-40B4-BE49-F238E27FC236}">
                      <a16:creationId xmlns:a16="http://schemas.microsoft.com/office/drawing/2014/main" id="{B74F217D-0EB1-4E8A-9533-945EC4257CA9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8702" y="1393"/>
                  <a:ext cx="508" cy="3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11430" algn="ctr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Huaphanh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0" marR="34925" algn="ctr">
                    <a:lnSpc>
                      <a:spcPct val="115000"/>
                    </a:lnSpc>
                    <a:spcBef>
                      <a:spcPts val="30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40.0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20" name="Text Box 497">
                  <a:extLst>
                    <a:ext uri="{FF2B5EF4-FFF2-40B4-BE49-F238E27FC236}">
                      <a16:creationId xmlns:a16="http://schemas.microsoft.com/office/drawing/2014/main" id="{A432A769-5632-462D-B70A-937E32F9B2F5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0283" y="1252"/>
                  <a:ext cx="655" cy="3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0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33.0</a:t>
                  </a:r>
                  <a:r>
                    <a:rPr lang="en-US" sz="550" spc="-10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</a:t>
                  </a: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%</a:t>
                  </a:r>
                  <a:r>
                    <a:rPr lang="en-US" sz="550" spc="-10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</a:t>
                  </a: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[2017]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24765" marR="0">
                    <a:lnSpc>
                      <a:spcPct val="115000"/>
                    </a:lnSpc>
                    <a:spcBef>
                      <a:spcPts val="49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44.2%</a:t>
                  </a:r>
                  <a:r>
                    <a:rPr lang="en-US" sz="550" spc="5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</a:t>
                  </a:r>
                  <a:r>
                    <a:rPr lang="en-US" sz="550">
                      <a:solidFill>
                        <a:srgbClr val="182221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[2011]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21" name="Text Box 496">
                  <a:extLst>
                    <a:ext uri="{FF2B5EF4-FFF2-40B4-BE49-F238E27FC236}">
                      <a16:creationId xmlns:a16="http://schemas.microsoft.com/office/drawing/2014/main" id="{F22D948B-EB16-4142-9933-4769D8C57E13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276" y="2110"/>
                  <a:ext cx="455" cy="2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11430" algn="ctr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Xayabury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20955" marR="11430" algn="ctr">
                    <a:lnSpc>
                      <a:spcPct val="115000"/>
                    </a:lnSpc>
                    <a:spcBef>
                      <a:spcPts val="165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25.1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22" name="Text Box 495">
                  <a:extLst>
                    <a:ext uri="{FF2B5EF4-FFF2-40B4-BE49-F238E27FC236}">
                      <a16:creationId xmlns:a16="http://schemas.microsoft.com/office/drawing/2014/main" id="{D3CB7289-0F0C-4AA2-BA89-CA74780FE2CF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8156" y="1943"/>
                  <a:ext cx="856" cy="4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251460" marR="2540" indent="-114935">
                    <a:lnSpc>
                      <a:spcPct val="132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Xiengkhuang 46.3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0" marR="0">
                    <a:lnSpc>
                      <a:spcPct val="115000"/>
                    </a:lnSpc>
                    <a:spcBef>
                      <a:spcPts val="10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Xaysomboune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23" name="Text Box 494">
                  <a:extLst>
                    <a:ext uri="{FF2B5EF4-FFF2-40B4-BE49-F238E27FC236}">
                      <a16:creationId xmlns:a16="http://schemas.microsoft.com/office/drawing/2014/main" id="{A73071AA-F7A4-4426-85A2-46C06A912030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7502" y="2436"/>
                  <a:ext cx="2864" cy="158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0">
                    <a:lnSpc>
                      <a:spcPts val="66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000000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Vientiane Prov. 44.0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199390" marR="0">
                    <a:lnSpc>
                      <a:spcPts val="625"/>
                    </a:lnSpc>
                    <a:spcBef>
                      <a:spcPts val="0"/>
                    </a:spcBef>
                    <a:spcAft>
                      <a:spcPts val="1000"/>
                    </a:spcAft>
                    <a:tabLst>
                      <a:tab pos="885190" algn="l"/>
                    </a:tabLst>
                  </a:pPr>
                  <a:r>
                    <a:rPr lang="en-US" sz="550">
                      <a:solidFill>
                        <a:srgbClr val="000000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33.0	</a:t>
                  </a:r>
                  <a:r>
                    <a:rPr lang="en-US" sz="550" err="1">
                      <a:solidFill>
                        <a:srgbClr val="000000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Borikhamxay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1014730" marR="0">
                    <a:lnSpc>
                      <a:spcPts val="60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000000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29.9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378460" marR="0">
                    <a:lnSpc>
                      <a:spcPct val="115000"/>
                    </a:lnSpc>
                    <a:spcBef>
                      <a:spcPts val="305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000000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13.8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0" marR="0">
                    <a:lnSpc>
                      <a:spcPct val="115000"/>
                    </a:lnSpc>
                    <a:spcBef>
                      <a:spcPts val="5"/>
                    </a:spcBef>
                    <a:spcAft>
                      <a:spcPts val="1000"/>
                    </a:spcAft>
                  </a:pPr>
                  <a:r>
                    <a:rPr lang="en-US" sz="500">
                      <a:solidFill>
                        <a:srgbClr val="000000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 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1351280" marR="217805" indent="-1132205">
                    <a:lnSpc>
                      <a:spcPct val="118000"/>
                    </a:lnSpc>
                    <a:spcBef>
                      <a:spcPts val="5"/>
                    </a:spcBef>
                    <a:spcAft>
                      <a:spcPts val="1000"/>
                    </a:spcAft>
                    <a:tabLst>
                      <a:tab pos="1223010" algn="l"/>
                    </a:tabLst>
                  </a:pPr>
                  <a:r>
                    <a:rPr lang="en-US" sz="550">
                      <a:solidFill>
                        <a:srgbClr val="000000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Vientiane</a:t>
                  </a:r>
                  <a:r>
                    <a:rPr lang="en-US" sz="550" spc="-120">
                      <a:solidFill>
                        <a:srgbClr val="000000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</a:t>
                  </a:r>
                  <a:r>
                    <a:rPr lang="en-US" sz="550">
                      <a:solidFill>
                        <a:srgbClr val="000000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Cap.	</a:t>
                  </a:r>
                  <a:r>
                    <a:rPr lang="en-US" sz="550" err="1">
                      <a:solidFill>
                        <a:srgbClr val="000000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Khammuane</a:t>
                  </a:r>
                  <a:r>
                    <a:rPr lang="en-US" sz="550">
                      <a:solidFill>
                        <a:srgbClr val="000000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29.7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0" marR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en-US" sz="600">
                      <a:solidFill>
                        <a:srgbClr val="000000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 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0" marR="0">
                    <a:lnSpc>
                      <a:spcPct val="115000"/>
                    </a:lnSpc>
                    <a:spcBef>
                      <a:spcPts val="20"/>
                    </a:spcBef>
                    <a:spcAft>
                      <a:spcPts val="1000"/>
                    </a:spcAft>
                  </a:pPr>
                  <a:r>
                    <a:rPr lang="en-US" sz="750">
                      <a:solidFill>
                        <a:srgbClr val="000000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 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1554480" marR="5715" indent="-128270">
                    <a:lnSpc>
                      <a:spcPct val="103000"/>
                    </a:lnSpc>
                    <a:spcBef>
                      <a:spcPts val="5"/>
                    </a:spcBef>
                    <a:spcAft>
                      <a:spcPts val="1000"/>
                    </a:spcAft>
                  </a:pPr>
                  <a:r>
                    <a:rPr lang="en-US" sz="550" err="1">
                      <a:solidFill>
                        <a:srgbClr val="000000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Savannakhet</a:t>
                  </a:r>
                  <a:r>
                    <a:rPr lang="en-US" sz="550">
                      <a:solidFill>
                        <a:srgbClr val="000000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 28.4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24" name="Text Box 493">
                  <a:extLst>
                    <a:ext uri="{FF2B5EF4-FFF2-40B4-BE49-F238E27FC236}">
                      <a16:creationId xmlns:a16="http://schemas.microsoft.com/office/drawing/2014/main" id="{2E06C863-E14D-44FC-B139-BB8B3D0F2CCE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0180" y="4271"/>
                  <a:ext cx="442" cy="2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60325" marR="1270" indent="-60960">
                    <a:lnSpc>
                      <a:spcPct val="103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Saravane 42.9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25" name="Text Box 492">
                  <a:extLst>
                    <a:ext uri="{FF2B5EF4-FFF2-40B4-BE49-F238E27FC236}">
                      <a16:creationId xmlns:a16="http://schemas.microsoft.com/office/drawing/2014/main" id="{CAEBBF47-AD1D-43C0-AB1C-223E6D0DA4DF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0712" y="4370"/>
                  <a:ext cx="367" cy="2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50800" marR="3175" indent="-51435">
                    <a:lnSpc>
                      <a:spcPct val="103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Sekong 49.9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26" name="Text Box 491">
                  <a:extLst>
                    <a:ext uri="{FF2B5EF4-FFF2-40B4-BE49-F238E27FC236}">
                      <a16:creationId xmlns:a16="http://schemas.microsoft.com/office/drawing/2014/main" id="{1E478B8D-2808-4EEE-8FE2-B78967982A67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10016" y="4658"/>
                  <a:ext cx="1173" cy="4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0" tIns="0" rIns="0" bIns="0" anchor="t" anchorCtr="0" upright="1">
                  <a:noAutofit/>
                </a:bodyPr>
                <a:lstStyle/>
                <a:p>
                  <a:pPr marL="0" marR="0">
                    <a:lnSpc>
                      <a:spcPct val="115000"/>
                    </a:lnSpc>
                    <a:spcBef>
                      <a:spcPts val="10"/>
                    </a:spcBef>
                    <a:spcAft>
                      <a:spcPts val="1000"/>
                    </a:spcAf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Champasack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  <a:p>
                  <a:pPr marL="504190" marR="11430" indent="-452120">
                    <a:lnSpc>
                      <a:spcPct val="115000"/>
                    </a:lnSpc>
                    <a:spcBef>
                      <a:spcPts val="210"/>
                    </a:spcBef>
                    <a:spcAft>
                      <a:spcPts val="1000"/>
                    </a:spcAft>
                    <a:tabLst>
                      <a:tab pos="494030" algn="l"/>
                    </a:tabLst>
                  </a:pPr>
                  <a:r>
                    <a:rPr lang="en-US" sz="550">
                      <a:solidFill>
                        <a:srgbClr val="FFFFFF"/>
                      </a:solidFill>
                      <a:effectLst/>
                      <a:latin typeface="Trebuchet MS" panose="020B0603020202020204" pitchFamily="34" charset="0"/>
                      <a:ea typeface="Calibri" panose="020F0502020204030204" pitchFamily="34" charset="0"/>
                      <a:cs typeface="Cordia New" panose="020B0304020202020204" pitchFamily="34" charset="-34"/>
                    </a:rPr>
                    <a:t>24.6	Attapeu 29.6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Cordia New" panose="020B0304020202020204" pitchFamily="34" charset="-34"/>
                  </a:endParaRPr>
                </a:p>
              </p:txBody>
            </p:sp>
          </p:grpSp>
        </p:grpSp>
        <p:sp>
          <p:nvSpPr>
            <p:cNvPr id="45" name="Text Box 510">
              <a:extLst>
                <a:ext uri="{FF2B5EF4-FFF2-40B4-BE49-F238E27FC236}">
                  <a16:creationId xmlns:a16="http://schemas.microsoft.com/office/drawing/2014/main" id="{6E8D3599-E452-4F61-9CB4-F53E9D13A20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58556" y="5485053"/>
              <a:ext cx="1374975" cy="140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>
                <a:lnSpc>
                  <a:spcPct val="115000"/>
                </a:lnSpc>
                <a:spcBef>
                  <a:spcPts val="350"/>
                </a:spcBef>
                <a:spcAft>
                  <a:spcPts val="1000"/>
                </a:spcAft>
              </a:pPr>
              <a:r>
                <a:rPr lang="en-US" sz="55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10</a:t>
              </a:r>
              <a:r>
                <a:rPr lang="en-US" sz="550" spc="-8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 </a:t>
              </a:r>
              <a:r>
                <a:rPr lang="en-US" sz="55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-</a:t>
              </a:r>
              <a:r>
                <a:rPr lang="en-US" sz="550" spc="-75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 </a:t>
              </a:r>
              <a:r>
                <a:rPr lang="en-US" sz="55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&lt;20%</a:t>
              </a:r>
              <a:r>
                <a:rPr lang="en-US" sz="550" spc="-75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 </a:t>
              </a:r>
              <a:r>
                <a:rPr lang="lo-LA" sz="550" spc="-75">
                  <a:solidFill>
                    <a:srgbClr val="182221"/>
                  </a:solidFill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                       </a:t>
              </a:r>
              <a:r>
                <a:rPr lang="en-US" sz="550" spc="-75">
                  <a:solidFill>
                    <a:srgbClr val="182221"/>
                  </a:solidFill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      </a:t>
              </a:r>
              <a:r>
                <a:rPr lang="en-US" sz="55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Medium</a:t>
              </a:r>
              <a:r>
                <a:rPr lang="en-US" sz="550" spc="-8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 </a:t>
              </a:r>
              <a:r>
                <a:rPr lang="en-US" sz="55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prevalence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46" name="Text Box 507">
              <a:extLst>
                <a:ext uri="{FF2B5EF4-FFF2-40B4-BE49-F238E27FC236}">
                  <a16:creationId xmlns:a16="http://schemas.microsoft.com/office/drawing/2014/main" id="{1597E110-D8F7-474E-BB71-2FBEE07FC8C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57072" y="5821548"/>
              <a:ext cx="3099694" cy="113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>
                <a:lnSpc>
                  <a:spcPct val="96000"/>
                </a:lnSpc>
                <a:spcBef>
                  <a:spcPts val="15"/>
                </a:spcBef>
                <a:spcAft>
                  <a:spcPts val="1000"/>
                </a:spcAft>
                <a:tabLst>
                  <a:tab pos="421640" algn="l"/>
                  <a:tab pos="1562735" algn="l"/>
                </a:tabLst>
              </a:pPr>
              <a:r>
                <a:rPr lang="en-US" sz="55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&gt;</a:t>
              </a:r>
              <a:r>
                <a:rPr lang="en-US" sz="550" spc="-4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 </a:t>
              </a:r>
              <a:r>
                <a:rPr lang="en-US" sz="55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30%</a:t>
              </a:r>
              <a:r>
                <a:rPr lang="en-US" sz="550" spc="-4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 </a:t>
              </a:r>
              <a:r>
                <a:rPr lang="en-US" sz="55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	Very</a:t>
              </a:r>
              <a:r>
                <a:rPr lang="en-US" sz="550" spc="-9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 </a:t>
              </a:r>
              <a:r>
                <a:rPr lang="en-US" sz="55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high</a:t>
              </a:r>
              <a:r>
                <a:rPr lang="en-US" sz="550" spc="-85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 </a:t>
              </a:r>
              <a:r>
                <a:rPr lang="en-US" sz="55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prevalence	</a:t>
              </a:r>
              <a:r>
                <a:rPr lang="en-US" sz="550" err="1">
                  <a:solidFill>
                    <a:srgbClr val="FFFFFF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Champasack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  <a:p>
              <a:pPr marL="0" marR="0">
                <a:lnSpc>
                  <a:spcPts val="780"/>
                </a:lnSpc>
                <a:spcBef>
                  <a:spcPts val="0"/>
                </a:spcBef>
                <a:spcAft>
                  <a:spcPts val="1000"/>
                </a:spcAft>
                <a:tabLst>
                  <a:tab pos="1626870" algn="l"/>
                  <a:tab pos="2045335" algn="l"/>
                </a:tabLst>
              </a:pPr>
              <a:r>
                <a:rPr lang="en-US" sz="55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	</a:t>
              </a:r>
              <a:r>
                <a:rPr lang="en-US" sz="550">
                  <a:solidFill>
                    <a:srgbClr val="FFFFFF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36.7	Attapeu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  <a:p>
              <a:pPr marL="2067560" marR="0">
                <a:lnSpc>
                  <a:spcPct val="115000"/>
                </a:lnSpc>
                <a:spcBef>
                  <a:spcPts val="100"/>
                </a:spcBef>
                <a:spcAft>
                  <a:spcPts val="1000"/>
                </a:spcAft>
              </a:pPr>
              <a:r>
                <a:rPr lang="en-US" sz="550">
                  <a:solidFill>
                    <a:srgbClr val="FFFFFF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39.7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47" name="Text Box 507">
              <a:extLst>
                <a:ext uri="{FF2B5EF4-FFF2-40B4-BE49-F238E27FC236}">
                  <a16:creationId xmlns:a16="http://schemas.microsoft.com/office/drawing/2014/main" id="{6D3983FC-DB01-49DB-9AAB-4F6A101209E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657072" y="5998347"/>
              <a:ext cx="3099694" cy="113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>
                <a:lnSpc>
                  <a:spcPct val="96000"/>
                </a:lnSpc>
                <a:spcBef>
                  <a:spcPts val="15"/>
                </a:spcBef>
                <a:spcAft>
                  <a:spcPts val="1000"/>
                </a:spcAft>
                <a:tabLst>
                  <a:tab pos="421640" algn="l"/>
                  <a:tab pos="1562735" algn="l"/>
                </a:tabLst>
              </a:pPr>
              <a:r>
                <a:rPr lang="en-US" sz="55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	No Data	</a:t>
              </a:r>
              <a:r>
                <a:rPr lang="en-US" sz="550" err="1">
                  <a:solidFill>
                    <a:srgbClr val="FFFFFF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Champasack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  <a:p>
              <a:pPr marL="0" marR="0">
                <a:lnSpc>
                  <a:spcPts val="780"/>
                </a:lnSpc>
                <a:spcBef>
                  <a:spcPts val="0"/>
                </a:spcBef>
                <a:spcAft>
                  <a:spcPts val="1000"/>
                </a:spcAft>
                <a:tabLst>
                  <a:tab pos="1626870" algn="l"/>
                  <a:tab pos="2045335" algn="l"/>
                </a:tabLst>
              </a:pPr>
              <a:r>
                <a:rPr lang="en-US" sz="550">
                  <a:solidFill>
                    <a:srgbClr val="182221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	</a:t>
              </a:r>
              <a:r>
                <a:rPr lang="en-US" sz="550">
                  <a:solidFill>
                    <a:srgbClr val="FFFFFF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36.7	Attapeu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  <a:p>
              <a:pPr marL="2067560" marR="0">
                <a:lnSpc>
                  <a:spcPct val="115000"/>
                </a:lnSpc>
                <a:spcBef>
                  <a:spcPts val="100"/>
                </a:spcBef>
                <a:spcAft>
                  <a:spcPts val="1000"/>
                </a:spcAft>
              </a:pPr>
              <a:r>
                <a:rPr lang="en-US" sz="550">
                  <a:solidFill>
                    <a:srgbClr val="FFFFFF"/>
                  </a:solidFill>
                  <a:effectLst/>
                  <a:latin typeface="Trebuchet MS" panose="020B0603020202020204" pitchFamily="34" charset="0"/>
                  <a:ea typeface="Calibri" panose="020F0502020204030204" pitchFamily="34" charset="0"/>
                  <a:cs typeface="Cordia New" panose="020B0304020202020204" pitchFamily="34" charset="-34"/>
                </a:rPr>
                <a:t>39.7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075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67BC-25A2-A0F4-B28D-318CFED7F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3236"/>
          </a:xfrm>
        </p:spPr>
        <p:txBody>
          <a:bodyPr/>
          <a:lstStyle/>
          <a:p>
            <a:r>
              <a:rPr lang="lo-LA" sz="4400" b="1" dirty="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ສະພາບວຽກງານໂພຊະນາການ ໃນ ສປປ ລາວ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2EDBC-4D65-893C-4752-3A273A3D6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549" y="1117702"/>
            <a:ext cx="10515600" cy="1772982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spcBef>
                <a:spcPts val="600"/>
              </a:spcBef>
              <a:spcAft>
                <a:spcPts val="1200"/>
              </a:spcAft>
              <a:buFont typeface="Arial"/>
              <a:buChar char="•"/>
            </a:pPr>
            <a:r>
              <a:rPr lang="en-US" altLang="en-US" sz="2800" dirty="0" err="1">
                <a:solidFill>
                  <a:srgbClr val="2C395E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ພາວະ</a:t>
            </a:r>
            <a:r>
              <a:rPr lang="en-US" alt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ຈ່ອຍຜອມ</a:t>
            </a:r>
            <a:r>
              <a:rPr lang="en-US" altLang="en-US" sz="2800" dirty="0" err="1">
                <a:solidFill>
                  <a:srgbClr val="2C395E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ແມ່ນ</a:t>
            </a:r>
            <a:r>
              <a:rPr lang="en-US" altLang="en-US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ສູງ</a:t>
            </a:r>
            <a:r>
              <a:rPr lang="en-US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altLang="en-US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ຍ້ອນ </a:t>
            </a:r>
            <a:r>
              <a:rPr lang="lo-LA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ຂາດແຄນສະບຽງອາຫານ </a:t>
            </a:r>
            <a:r>
              <a:rPr lang="lo-LA" altLang="en-US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ໄລຍະຈັດຕັ້ງການເດີນສຳຫລວດ</a:t>
            </a:r>
          </a:p>
          <a:p>
            <a:pPr marL="285750" indent="-285750">
              <a:spcBef>
                <a:spcPts val="600"/>
              </a:spcBef>
              <a:spcAft>
                <a:spcPts val="1200"/>
              </a:spcAft>
              <a:buFont typeface="Arial"/>
              <a:buChar char="•"/>
            </a:pPr>
            <a:r>
              <a:rPr lang="lo-LA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ການຂາດແຄນສະບຽງອາຫານ, ຊົນນະບົດ, ຄວາມທຸກຍາກ, ຄຸນນະພາບການບໍລິການ </a:t>
            </a:r>
            <a:r>
              <a:rPr lang="lo-LA" altLang="en-US" sz="2800" dirty="0">
                <a:solidFill>
                  <a:srgbClr val="2C395E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ແລະ </a:t>
            </a:r>
            <a:r>
              <a:rPr lang="lo-LA" alt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ຄວາມເຄີຍຊິນ </a:t>
            </a:r>
            <a:r>
              <a:rPr lang="lo-LA" altLang="en-US" sz="2800" dirty="0">
                <a:solidFill>
                  <a:srgbClr val="2C395E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ເປັນປັດໃຈຕໍ່ການຂາດໂພຊະນາການ</a:t>
            </a:r>
            <a:endParaRPr lang="en-GB" altLang="en-US" sz="2800" dirty="0">
              <a:solidFill>
                <a:srgbClr val="2C395E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6A0552-CB5B-9B1D-FE73-FB32EF065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68260"/>
            <a:ext cx="9295173" cy="399968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3BDFC60-F834-FD1A-FD51-F1E8DE88FF49}"/>
              </a:ext>
            </a:extLst>
          </p:cNvPr>
          <p:cNvSpPr/>
          <p:nvPr/>
        </p:nvSpPr>
        <p:spPr>
          <a:xfrm>
            <a:off x="2890683" y="4220079"/>
            <a:ext cx="698091" cy="19577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19A4251-1E82-4DA5-A3BC-89E4D8E57554}"/>
              </a:ext>
            </a:extLst>
          </p:cNvPr>
          <p:cNvSpPr/>
          <p:nvPr/>
        </p:nvSpPr>
        <p:spPr>
          <a:xfrm>
            <a:off x="5707630" y="4807974"/>
            <a:ext cx="884904" cy="15517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847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39664" y="360082"/>
            <a:ext cx="537999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2800" b="1" i="0" u="none" strike="noStrike" kern="1200" cap="none" spc="0" normalizeH="0" baseline="0" noProof="0" dirty="0">
                <a:ln>
                  <a:noFill/>
                </a:ln>
                <a:solidFill>
                  <a:srgbClr val="A6987D">
                    <a:lumMod val="50000"/>
                  </a:srgbClr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ໂພຊະນາການຜ່ານວົງຈອນຂອງຊີວິດ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A6987D">
                  <a:lumMod val="50000"/>
                </a:srgbClr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18F953-3BA8-46F3-A545-A9A4ACF41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337" y="1389222"/>
            <a:ext cx="2169662" cy="16905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25125A-7887-497D-9F48-6FD2EF849B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882" t="5363" r="25263"/>
          <a:stretch/>
        </p:blipFill>
        <p:spPr>
          <a:xfrm>
            <a:off x="5605749" y="1075431"/>
            <a:ext cx="1211322" cy="15854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55E377-92C8-4070-B9B6-97D40CEAE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0096" y="1494322"/>
            <a:ext cx="2057400" cy="110941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1CB51D8-741A-427E-8E63-62F79DD0CBCF}"/>
              </a:ext>
            </a:extLst>
          </p:cNvPr>
          <p:cNvGrpSpPr/>
          <p:nvPr/>
        </p:nvGrpSpPr>
        <p:grpSpPr>
          <a:xfrm>
            <a:off x="8857762" y="3417971"/>
            <a:ext cx="1162866" cy="1452184"/>
            <a:chOff x="8521857" y="4862506"/>
            <a:chExt cx="1550488" cy="193624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00A2148-DEEE-4199-B53F-E2C19530AE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68778"/>
            <a:stretch/>
          </p:blipFill>
          <p:spPr>
            <a:xfrm>
              <a:off x="8521857" y="4862506"/>
              <a:ext cx="929052" cy="193624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7323EAD-6753-4790-879B-DD2DE83407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76665"/>
            <a:stretch/>
          </p:blipFill>
          <p:spPr>
            <a:xfrm>
              <a:off x="9385838" y="4862506"/>
              <a:ext cx="686507" cy="191432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835638D4-AD21-479A-963A-8ADFA43510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9061" y="3944963"/>
            <a:ext cx="2328455" cy="12404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8CDC9D-AE87-4D21-83E5-A58542FFDC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0888" y="4236722"/>
            <a:ext cx="761976" cy="117210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687333" y="3156364"/>
            <a:ext cx="30037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ເດັກອາຍຸ 6 ຫາ 23 ເດືອນກິນອາຫານທີ່ຖືກຕ້ອງທາງດ້ານປະລິມານ ແລະ ຄຸນນະພາບ ມີໜ້ອຍກວ່າ 50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%</a:t>
            </a:r>
          </a:p>
        </p:txBody>
      </p:sp>
      <p:sp>
        <p:nvSpPr>
          <p:cNvPr id="12" name="Arrow: Up 48">
            <a:extLst>
              <a:ext uri="{FF2B5EF4-FFF2-40B4-BE49-F238E27FC236}">
                <a16:creationId xmlns:a16="http://schemas.microsoft.com/office/drawing/2014/main" id="{34C7C6BB-BAB1-42D5-9262-5A37D16752AF}"/>
              </a:ext>
            </a:extLst>
          </p:cNvPr>
          <p:cNvSpPr/>
          <p:nvPr/>
        </p:nvSpPr>
        <p:spPr>
          <a:xfrm rot="5400000">
            <a:off x="4748854" y="1904008"/>
            <a:ext cx="244265" cy="76612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3" name="Arrow: Up 48">
            <a:extLst>
              <a:ext uri="{FF2B5EF4-FFF2-40B4-BE49-F238E27FC236}">
                <a16:creationId xmlns:a16="http://schemas.microsoft.com/office/drawing/2014/main" id="{34C7C6BB-BAB1-42D5-9262-5A37D16752AF}"/>
              </a:ext>
            </a:extLst>
          </p:cNvPr>
          <p:cNvSpPr/>
          <p:nvPr/>
        </p:nvSpPr>
        <p:spPr>
          <a:xfrm rot="5400000">
            <a:off x="7575384" y="1934275"/>
            <a:ext cx="244265" cy="76612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902984" y="2795518"/>
            <a:ext cx="27009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1</a:t>
            </a:r>
            <a:r>
              <a:rPr kumimoji="0" lang="lo-L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ໃນ 3 ຂອງເດັກນ້ອຍຕ່ຳກວ່າ 5 ປີ ມີລວງສູງຫຼຸດມາດຕະຖານຫຼາຍ ທຽບໃສ່ອາຍຸ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00000" pitchFamily="2" charset="0"/>
              <a:ea typeface="+mn-ea"/>
              <a:cs typeface="Phetsarath OT" panose="020005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815810" y="2756449"/>
            <a:ext cx="3003797" cy="710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1</a:t>
            </a:r>
            <a:r>
              <a:rPr kumimoji="0" lang="lo-L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ໃນ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4</a:t>
            </a:r>
            <a:r>
              <a:rPr kumimoji="0" lang="lo-L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 ຂອງເດັກນ້ອຍຕໍ່າກວ່າ 5 ປີ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ເປັນພະຍາດເລືອດຈາງ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00000" pitchFamily="2" charset="0"/>
              <a:ea typeface="+mn-ea"/>
              <a:cs typeface="Phetsarath OT" panose="020005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70834" y="5556723"/>
            <a:ext cx="4018097" cy="710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12%</a:t>
            </a:r>
            <a:r>
              <a:rPr kumimoji="0" lang="lo-L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 ຂອງແມ່ຍິງໄວໜູ່ມນໍ້າໜັກເກີນ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&amp;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9.5% </a:t>
            </a:r>
            <a:r>
              <a:rPr kumimoji="0" lang="lo-L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ຂອງແມ່ຍິງໄວໜູ່ມນໍ້າໜັກຫຼູດ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hetsarath OT" panose="02000500000000000000" pitchFamily="2" charset="0"/>
              <a:ea typeface="+mn-ea"/>
              <a:cs typeface="Phetsarath OT" panose="020005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979952" y="5131249"/>
            <a:ext cx="4480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2 </a:t>
            </a:r>
            <a:r>
              <a:rPr kumimoji="0" lang="lo-L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ໃນ 5 ຂອງແມ່ຍິງໜຸ່ມເປັນພະຍາດເລືອດຈາງ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hetsarath OT" panose="02000500000000000000" pitchFamily="2" charset="0"/>
              <a:ea typeface="+mn-ea"/>
              <a:cs typeface="Phetsarath OT" panose="020005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96240" y="5656713"/>
            <a:ext cx="40180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1</a:t>
            </a:r>
            <a:r>
              <a:rPr kumimoji="0" lang="lo-L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ໃນ 2 ຂອງເດັກນ້ອຍຖືກລ້ຽງລູກດ້ວຍນົມແມ່ພຽງຢ່າງດຽວ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hetsarath OT" panose="02000500000000000000" pitchFamily="2" charset="0"/>
              <a:ea typeface="+mn-ea"/>
              <a:cs typeface="Phetsarath OT" panose="02000500000000000000" pitchFamily="2" charset="0"/>
            </a:endParaRPr>
          </a:p>
        </p:txBody>
      </p:sp>
      <p:sp>
        <p:nvSpPr>
          <p:cNvPr id="19" name="Arrow: Up 48">
            <a:extLst>
              <a:ext uri="{FF2B5EF4-FFF2-40B4-BE49-F238E27FC236}">
                <a16:creationId xmlns:a16="http://schemas.microsoft.com/office/drawing/2014/main" id="{34C7C6BB-BAB1-42D5-9262-5A37D16752AF}"/>
              </a:ext>
            </a:extLst>
          </p:cNvPr>
          <p:cNvSpPr/>
          <p:nvPr/>
        </p:nvSpPr>
        <p:spPr>
          <a:xfrm rot="5400000" flipV="1">
            <a:off x="8135456" y="4133869"/>
            <a:ext cx="221403" cy="6944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20" name="Arrow: Up 48">
            <a:extLst>
              <a:ext uri="{FF2B5EF4-FFF2-40B4-BE49-F238E27FC236}">
                <a16:creationId xmlns:a16="http://schemas.microsoft.com/office/drawing/2014/main" id="{34C7C6BB-BAB1-42D5-9262-5A37D16752AF}"/>
              </a:ext>
            </a:extLst>
          </p:cNvPr>
          <p:cNvSpPr/>
          <p:nvPr/>
        </p:nvSpPr>
        <p:spPr>
          <a:xfrm rot="5400000" flipV="1">
            <a:off x="4547747" y="4506503"/>
            <a:ext cx="221403" cy="69441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21" name="Arrow: Bent 17">
            <a:extLst>
              <a:ext uri="{FF2B5EF4-FFF2-40B4-BE49-F238E27FC236}">
                <a16:creationId xmlns:a16="http://schemas.microsoft.com/office/drawing/2014/main" id="{06EF09CF-A601-4D6A-B6A3-6ACA95A2BB29}"/>
              </a:ext>
            </a:extLst>
          </p:cNvPr>
          <p:cNvSpPr/>
          <p:nvPr/>
        </p:nvSpPr>
        <p:spPr>
          <a:xfrm rot="10800000">
            <a:off x="10028308" y="3302311"/>
            <a:ext cx="476359" cy="37727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22" name="Arrow: Bent 17">
            <a:extLst>
              <a:ext uri="{FF2B5EF4-FFF2-40B4-BE49-F238E27FC236}">
                <a16:creationId xmlns:a16="http://schemas.microsoft.com/office/drawing/2014/main" id="{06EF09CF-A601-4D6A-B6A3-6ACA95A2BB29}"/>
              </a:ext>
            </a:extLst>
          </p:cNvPr>
          <p:cNvSpPr/>
          <p:nvPr/>
        </p:nvSpPr>
        <p:spPr>
          <a:xfrm rot="16200000">
            <a:off x="2005920" y="4299720"/>
            <a:ext cx="476359" cy="37727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258251" y="6110713"/>
            <a:ext cx="53351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lo-LA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ຂໍ້ມູນຈາກ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LSIS</a:t>
            </a:r>
            <a:r>
              <a:rPr kumimoji="0" lang="lo-LA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2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 2017</a:t>
            </a:r>
            <a:r>
              <a:rPr kumimoji="0" lang="lo-LA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hetsarath OT" panose="02000500000000000000" pitchFamily="2" charset="0"/>
                <a:ea typeface="+mn-ea"/>
                <a:cs typeface="Phetsarath OT" panose="02000500000000000000" pitchFamily="2" charset="0"/>
              </a:rPr>
              <a:t> ແລະ ການສຳຫຼວດເຝົ້າລະວັງປີ 2020 ຂອງສູນໂພຊະນາການ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hetsarath OT" panose="02000500000000000000" pitchFamily="2" charset="0"/>
              <a:ea typeface="+mn-ea"/>
              <a:cs typeface="Phetsarath OT" panose="02000500000000000000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4F95B6E-F571-4B70-882B-CE9D256CF6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788" y="-32173"/>
            <a:ext cx="1391144" cy="140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25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2555" y="363538"/>
            <a:ext cx="9210471" cy="539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919289" y="990600"/>
            <a:ext cx="83137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lo-LA" dirty="0">
                <a:latin typeface="Saysettha OT" pitchFamily="34" charset="-34"/>
                <a:cs typeface="Saysettha OT" pitchFamily="34" charset="-34"/>
              </a:rPr>
              <a:t>ໃນ ສປປ ລາວມີ</a:t>
            </a:r>
            <a:r>
              <a:rPr lang="en-US" dirty="0" err="1">
                <a:latin typeface="Saysettha OT" pitchFamily="34" charset="-34"/>
                <a:cs typeface="Saysettha OT" pitchFamily="34" charset="-34"/>
              </a:rPr>
              <a:t>ເດັກອາຍຸ</a:t>
            </a:r>
            <a:r>
              <a:rPr lang="en-US" dirty="0">
                <a:latin typeface="Saysettha OT" pitchFamily="34" charset="-34"/>
                <a:cs typeface="Saysettha OT" pitchFamily="34" charset="-34"/>
              </a:rPr>
              <a:t> 6-23 </a:t>
            </a:r>
            <a:r>
              <a:rPr lang="en-US" dirty="0" err="1">
                <a:latin typeface="Saysettha OT" pitchFamily="34" charset="-34"/>
                <a:cs typeface="Saysettha OT" pitchFamily="34" charset="-34"/>
              </a:rPr>
              <a:t>ເດືອນຫຼາຍກວ່າ</a:t>
            </a:r>
            <a:r>
              <a:rPr lang="en-US" dirty="0">
                <a:latin typeface="Saysettha OT" pitchFamily="34" charset="-34"/>
                <a:cs typeface="Saysettha OT" pitchFamily="34" charset="-34"/>
              </a:rPr>
              <a:t> 60 </a:t>
            </a:r>
            <a:r>
              <a:rPr lang="en-US" dirty="0" err="1">
                <a:latin typeface="Saysettha OT" pitchFamily="34" charset="-34"/>
                <a:cs typeface="Saysettha OT" pitchFamily="34" charset="-34"/>
              </a:rPr>
              <a:t>ຄົນໃນທຸກ</a:t>
            </a:r>
            <a:r>
              <a:rPr lang="en-US" dirty="0">
                <a:latin typeface="Saysettha OT" pitchFamily="34" charset="-34"/>
                <a:cs typeface="Saysettha OT" pitchFamily="34" charset="-34"/>
              </a:rPr>
              <a:t>ໆ 100 </a:t>
            </a:r>
            <a:r>
              <a:rPr lang="en-US" dirty="0" err="1">
                <a:latin typeface="Saysettha OT" pitchFamily="34" charset="-34"/>
                <a:cs typeface="Saysettha OT" pitchFamily="34" charset="-34"/>
              </a:rPr>
              <a:t>ຄົນ</a:t>
            </a:r>
            <a:r>
              <a:rPr lang="en-US" dirty="0">
                <a:latin typeface="Saysettha OT" pitchFamily="34" charset="-34"/>
                <a:cs typeface="Saysettha OT" pitchFamily="34" charset="-34"/>
              </a:rPr>
              <a:t> </a:t>
            </a:r>
            <a:r>
              <a:rPr lang="en-US" dirty="0" err="1">
                <a:latin typeface="Saysettha OT" pitchFamily="34" charset="-34"/>
                <a:cs typeface="Saysettha OT" pitchFamily="34" charset="-34"/>
              </a:rPr>
              <a:t>ເປັນເລືອດຈາງ</a:t>
            </a:r>
            <a:endParaRPr lang="en-US" dirty="0">
              <a:latin typeface="Saysettha OT" pitchFamily="34" charset="-34"/>
              <a:cs typeface="Saysettha OT" pitchFamily="34" charset="-3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49F08-402B-E34F-AC3F-BA8F10AC02B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0240179"/>
              </p:ext>
            </p:extLst>
          </p:nvPr>
        </p:nvGraphicFramePr>
        <p:xfrm>
          <a:off x="1828800" y="1295401"/>
          <a:ext cx="8534400" cy="4881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8"/>
          <p:cNvSpPr txBox="1">
            <a:spLocks noGrp="1"/>
          </p:cNvSpPr>
          <p:nvPr>
            <p:ph type="title"/>
          </p:nvPr>
        </p:nvSpPr>
        <p:spPr>
          <a:xfrm>
            <a:off x="2362200" y="374846"/>
            <a:ext cx="78867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sz="3200" b="1" dirty="0">
                <a:solidFill>
                  <a:srgbClr val="33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ອັດຕາເລືອດຈາງໃນແມ່ຍິງໄວຈະເລີນພັນ 15-49 ປີ</a:t>
            </a:r>
            <a:endParaRPr lang="en-US" sz="3200" b="1" dirty="0">
              <a:solidFill>
                <a:srgbClr val="33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82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6"/>
          <p:cNvGraphicFramePr>
            <a:graphicFrameLocks noGrp="1"/>
          </p:cNvGraphicFramePr>
          <p:nvPr>
            <p:ph idx="1"/>
          </p:nvPr>
        </p:nvGraphicFramePr>
        <p:xfrm>
          <a:off x="1828800" y="1295401"/>
          <a:ext cx="8534400" cy="4881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8"/>
          <p:cNvSpPr txBox="1">
            <a:spLocks noGrp="1"/>
          </p:cNvSpPr>
          <p:nvPr>
            <p:ph type="title"/>
          </p:nvPr>
        </p:nvSpPr>
        <p:spPr>
          <a:xfrm>
            <a:off x="2362200" y="374846"/>
            <a:ext cx="7886700" cy="54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sz="3200" b="1" dirty="0">
                <a:solidFill>
                  <a:srgbClr val="33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ອັດຕາເລືອດຈາງໃນ ເດັກອາຍຸ ລະຫວ່າງ 6-59 ເດືອນ</a:t>
            </a:r>
            <a:endParaRPr lang="en-US" sz="3200" b="1" dirty="0">
              <a:solidFill>
                <a:srgbClr val="3399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0512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A680E-F6E8-32BF-DF6F-F9EA3751F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ການຈັດຕັ້ງປະຕິບັດ ດ້ານໂພຊະນາການ</a:t>
            </a:r>
            <a:endParaRPr lang="en-US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8291B-DFFD-3308-AFE5-F5D1D5E08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963" y="1953443"/>
            <a:ext cx="6563953" cy="3050803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lo-LA" sz="4000" dirty="0">
                <a:latin typeface="Phetsarath OT" panose="02000500000000020004" pitchFamily="2" charset="0"/>
                <a:cs typeface="Phetsarath OT" panose="02000500000000020004" pitchFamily="2" charset="0"/>
              </a:rPr>
              <a:t>ໂດຍອິງໃສ່ ແຜ່ນປະຕິບັດງານແຫ່ງຊາດດ້ານໂພຊະນາການແຕ່ປີ 2021-2025 </a:t>
            </a:r>
            <a:endParaRPr lang="en-US" sz="40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99DF9A-27FD-22D4-AEB1-2706B9F0F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13" y="1853754"/>
            <a:ext cx="4629150" cy="4248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94036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A03BC8F3-D275-40B9-B88C-DED354297E29}"/>
              </a:ext>
            </a:extLst>
          </p:cNvPr>
          <p:cNvGrpSpPr/>
          <p:nvPr/>
        </p:nvGrpSpPr>
        <p:grpSpPr>
          <a:xfrm>
            <a:off x="634225" y="230961"/>
            <a:ext cx="10923549" cy="1325564"/>
            <a:chOff x="2436851" y="1869261"/>
            <a:chExt cx="9171569" cy="132556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3282679-1420-4F59-8D20-8C966D0E380D}"/>
                </a:ext>
              </a:extLst>
            </p:cNvPr>
            <p:cNvSpPr/>
            <p:nvPr/>
          </p:nvSpPr>
          <p:spPr>
            <a:xfrm>
              <a:off x="2436851" y="1933697"/>
              <a:ext cx="1673716" cy="1196692"/>
            </a:xfrm>
            <a:prstGeom prst="roundRect">
              <a:avLst>
                <a:gd name="adj" fmla="val 50000"/>
              </a:avLst>
            </a:prstGeom>
            <a:solidFill>
              <a:srgbClr val="FFC8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lo-LA" sz="4800" b="1"/>
                <a:t>02</a:t>
              </a:r>
              <a:endParaRPr lang="en-US" sz="4800" b="1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D556E0D-E3CF-41AC-A244-DC141ABDA69A}"/>
                </a:ext>
              </a:extLst>
            </p:cNvPr>
            <p:cNvSpPr/>
            <p:nvPr/>
          </p:nvSpPr>
          <p:spPr>
            <a:xfrm>
              <a:off x="3501482" y="1869261"/>
              <a:ext cx="8106938" cy="1325564"/>
            </a:xfrm>
            <a:custGeom>
              <a:avLst/>
              <a:gdLst>
                <a:gd name="connsiteX0" fmla="*/ 0 w 8106938"/>
                <a:gd name="connsiteY0" fmla="*/ 0 h 1325564"/>
                <a:gd name="connsiteX1" fmla="*/ 7444156 w 8106938"/>
                <a:gd name="connsiteY1" fmla="*/ 0 h 1325564"/>
                <a:gd name="connsiteX2" fmla="*/ 8106938 w 8106938"/>
                <a:gd name="connsiteY2" fmla="*/ 662782 h 1325564"/>
                <a:gd name="connsiteX3" fmla="*/ 8106937 w 8106938"/>
                <a:gd name="connsiteY3" fmla="*/ 662782 h 1325564"/>
                <a:gd name="connsiteX4" fmla="*/ 7444155 w 8106938"/>
                <a:gd name="connsiteY4" fmla="*/ 1325564 h 1325564"/>
                <a:gd name="connsiteX5" fmla="*/ 1 w 8106938"/>
                <a:gd name="connsiteY5" fmla="*/ 1325563 h 1325564"/>
                <a:gd name="connsiteX6" fmla="*/ 468350 w 8106938"/>
                <a:gd name="connsiteY6" fmla="*/ 678793 h 1325564"/>
                <a:gd name="connsiteX7" fmla="*/ 0 w 8106938"/>
                <a:gd name="connsiteY7" fmla="*/ 32022 h 1325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06938" h="1325564">
                  <a:moveTo>
                    <a:pt x="0" y="0"/>
                  </a:moveTo>
                  <a:lnTo>
                    <a:pt x="7444156" y="0"/>
                  </a:lnTo>
                  <a:cubicBezTo>
                    <a:pt x="7810200" y="0"/>
                    <a:pt x="8106938" y="296738"/>
                    <a:pt x="8106938" y="662782"/>
                  </a:cubicBezTo>
                  <a:lnTo>
                    <a:pt x="8106937" y="662782"/>
                  </a:lnTo>
                  <a:cubicBezTo>
                    <a:pt x="8106937" y="1028826"/>
                    <a:pt x="7810199" y="1325564"/>
                    <a:pt x="7444155" y="1325564"/>
                  </a:cubicBezTo>
                  <a:lnTo>
                    <a:pt x="1" y="1325563"/>
                  </a:lnTo>
                  <a:lnTo>
                    <a:pt x="468350" y="678793"/>
                  </a:lnTo>
                  <a:lnTo>
                    <a:pt x="0" y="3202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2286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lo-LA" sz="3200" b="1" dirty="0">
                  <a:solidFill>
                    <a:schemeClr val="tx1"/>
                  </a:solidFill>
                  <a:latin typeface="Phetsarath OT" panose="02000500000000020004" pitchFamily="2" charset="0"/>
                  <a:cs typeface="Phetsarath OT" panose="02000500000000020004" pitchFamily="2" charset="0"/>
                </a:rPr>
                <a:t>ວິໄສທັດ, ພາລະກິດ, ເປົ້າໝາຍລວມຂອງຊາດຍຸດທະສາດດ້ານໂພຊະນາການ ແລະ ແຜນປະຕິບັດງານ</a:t>
              </a:r>
              <a:endParaRPr lang="en-US" sz="3200" dirty="0">
                <a:solidFill>
                  <a:schemeClr val="tx1"/>
                </a:solidFill>
                <a:latin typeface="Phetsarath OT" panose="02000500000000020004" pitchFamily="2" charset="0"/>
                <a:cs typeface="Phetsarath OT" panose="02000500000000020004" pitchFamily="2" charset="0"/>
              </a:endParaRPr>
            </a:p>
          </p:txBody>
        </p:sp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4083FE58-7A92-45B3-83B5-EBE4870D4050}"/>
                </a:ext>
              </a:extLst>
            </p:cNvPr>
            <p:cNvSpPr/>
            <p:nvPr/>
          </p:nvSpPr>
          <p:spPr>
            <a:xfrm rot="5400000">
              <a:off x="3262166" y="2396577"/>
              <a:ext cx="749564" cy="270933"/>
            </a:xfrm>
            <a:prstGeom prst="triangle">
              <a:avLst/>
            </a:pr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2286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6B55A08-5428-4324-B66D-73B2D50DF24E}"/>
              </a:ext>
            </a:extLst>
          </p:cNvPr>
          <p:cNvSpPr/>
          <p:nvPr/>
        </p:nvSpPr>
        <p:spPr>
          <a:xfrm>
            <a:off x="634223" y="1741053"/>
            <a:ext cx="10923549" cy="1196693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8100000" scaled="1"/>
              <a:tileRect/>
            </a:gradFill>
          </a:ln>
          <a:effectLst>
            <a:outerShdw blurRad="228600" dist="139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lo-LA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ວິໄສທັດ </a:t>
            </a:r>
            <a:r>
              <a:rPr lang="lo-LA" sz="2400" b="1" u="sng" dirty="0">
                <a:solidFill>
                  <a:schemeClr val="tx1"/>
                </a:solidFill>
                <a:latin typeface="Arial" panose="020B0604020202020204" pitchFamily="34" charset="0"/>
              </a:rPr>
              <a:t>: </a:t>
            </a:r>
            <a:endParaRPr lang="en-US" sz="24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o-L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ປະເທດຊາດອຸດົມຮັ່ງມີ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r>
              <a:rPr lang="lo-L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ປະຊາຊົນສຸຂະພາບແຂງແຮງ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ມີການຄໍ້າປະກັນສະບຽງອາຫານ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r>
              <a:rPr lang="lo-L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ມີໂພ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ການທີ່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ດີ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r>
              <a:rPr lang="lo-L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ຫຼຸດຜ່ອນການຂາດສານອາຫານ ແລະ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ຄວາມທຸກຍາກ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ctr"/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1B40DC-AA38-4557-AED0-207374D5C0BA}"/>
              </a:ext>
            </a:extLst>
          </p:cNvPr>
          <p:cNvSpPr/>
          <p:nvPr/>
        </p:nvSpPr>
        <p:spPr>
          <a:xfrm>
            <a:off x="634223" y="3094948"/>
            <a:ext cx="10923549" cy="157602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8100000" scaled="1"/>
              <a:tileRect/>
            </a:gradFill>
          </a:ln>
          <a:effectLst>
            <a:outerShdw blurRad="228600" dist="139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2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ພັນທະກິດ:  </a:t>
            </a:r>
            <a:endParaRPr lang="en-US" sz="20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ສ້າງສະພາບແວດລ້ອມທີ່ເອຶ້ອອຳນວຍ ໃນການຫຼຸດຜ່ອນການຂາດສານອາຫານໃນທຸກຮູບແບບ ຢູ່ໃນ ສປປ ລາວ ໂດຍສູມໃສ່ວຽກງານໂພຊະນາການທີ່ເປັນບຸລິມະສິດ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r>
              <a:rPr lang="lo-L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ຮັບປະກັນການປະສານງານຂອງຫຼາຍຂະແໜງການ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ການຈັດຕັ້ງປະຕິບັດ ແລະ ການຕິດຕາມປະເມີນຜົນ ທີ່ມີຄຸນະພາບໃນທຸກຂັ້ນ.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AF1CB0-1F95-432A-B432-59B07880B816}"/>
              </a:ext>
            </a:extLst>
          </p:cNvPr>
          <p:cNvSpPr/>
          <p:nvPr/>
        </p:nvSpPr>
        <p:spPr>
          <a:xfrm>
            <a:off x="634223" y="4846895"/>
            <a:ext cx="10923549" cy="1715708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8100000" scaled="1"/>
              <a:tileRect/>
            </a:gradFill>
          </a:ln>
          <a:effectLst>
            <a:outerShdw blurRad="228600" dist="139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lo-LA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ເປົ້າໝາຍລວມ :</a:t>
            </a:r>
            <a:endParaRPr lang="en-US" sz="18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lo-LA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ຫຼຸດຜ່ອນການຂາດສານອາຫານໃນແມ່ຍິງ ແລະ ເດັກນ້ອຍ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ປັບປຸງສະພາບໂພຊະນາການ ຂອງປະຊາຊົນບັນດາເຜົ່າໃຫ້ດີຂຶ້ນເພື່ອໃຫ້ມີສຸຂະພາບແຂງແຮງ ລວມທັງມີຄຸນະພາບຊີວິດທີ່ດີ ແລະ ສາມາດປະກອບສ່ວນເຂົ້າໃນການບັນລຸເປົ້າໝາຍການພັດທະນາ ທາງດ້ານເສດຖະກິດ</a:t>
            </a:r>
            <a:r>
              <a:rPr lang="th-TH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Angsana New" panose="02020603050405020304" pitchFamily="18" charset="-34"/>
              </a:rPr>
              <a:t>-</a:t>
            </a:r>
            <a:r>
              <a:rPr lang="lo-LA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ສັງຄົມແຫ່ງຊາດພາຍໃນປີ </a:t>
            </a:r>
            <a:r>
              <a:rPr lang="lo-LA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Phetsarath OT" panose="02000500000000020004" pitchFamily="2" charset="0"/>
                <a:cs typeface="DokChampa" panose="020B0604020202020204" pitchFamily="34" charset="-34"/>
              </a:rPr>
              <a:t>2025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05722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5380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o-L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Phetsarath OT" panose="02000500000000000001" pitchFamily="2" charset="2"/>
                <a:cs typeface="Phetsarath OT" panose="02000500000000000001" pitchFamily="2" charset="2"/>
              </a:rPr>
              <a:t>ກອບຍຸດທະສາດ ສຳລັບ </a:t>
            </a:r>
            <a:r>
              <a:rPr lang="en-US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NPAN</a:t>
            </a:r>
            <a:r>
              <a:rPr lang="lo-L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Phetsarath OT" panose="02000500000000000001" pitchFamily="2" charset="2"/>
                <a:cs typeface="Phetsarath OT" panose="02000500000000000001" pitchFamily="2" charset="2"/>
              </a:rPr>
              <a:t> 2021-2025</a:t>
            </a:r>
            <a:endParaRPr lang="en-US" sz="2800" dirty="0">
              <a:solidFill>
                <a:srgbClr val="006F7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18365" y="873457"/>
            <a:ext cx="2511187" cy="5663821"/>
          </a:xfrm>
          <a:prstGeom prst="roundRect">
            <a:avLst>
              <a:gd name="adj" fmla="val 9936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7546" y="932498"/>
            <a:ext cx="2279175" cy="4947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defRPr/>
            </a:pPr>
            <a:r>
              <a:rPr lang="lo-LA" sz="24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ອົງປະກອບ:​</a:t>
            </a:r>
          </a:p>
          <a:p>
            <a:pPr lvl="0">
              <a:lnSpc>
                <a:spcPct val="115000"/>
              </a:lnSpc>
              <a:defRPr/>
            </a:pPr>
            <a:endParaRPr lang="lo-LA" b="1" dirty="0">
              <a:solidFill>
                <a:srgbClr val="C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>
              <a:lnSpc>
                <a:spcPct val="115000"/>
              </a:lnSpc>
              <a:defRPr/>
            </a:pPr>
            <a:r>
              <a:rPr lang="lo-LA" sz="1600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ອົງປະກອບ 1</a:t>
            </a:r>
            <a:r>
              <a:rPr lang="lo-LA" sz="1600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ແກ້ໄຂບັນຫາໂດຍກົງ 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ຂອງ ພາວະໂພຊະນາການບໍ່ດີ</a:t>
            </a:r>
          </a:p>
          <a:p>
            <a:pPr lvl="0">
              <a:lnSpc>
                <a:spcPct val="115000"/>
              </a:lnSpc>
              <a:defRPr/>
            </a:pPr>
            <a:endParaRPr lang="en-US" sz="1600" dirty="0">
              <a:solidFill>
                <a:sysClr val="windowText" lastClr="0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lvl="0">
              <a:lnSpc>
                <a:spcPct val="115000"/>
              </a:lnSpc>
              <a:defRPr/>
            </a:pPr>
            <a:r>
              <a:rPr lang="lo-LA" sz="1600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ອົງປະກອບ 2 </a:t>
            </a:r>
            <a:r>
              <a:rPr lang="lo-LA" sz="1600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ແກ້ໄຂບັນຫາ ທາງອ້ອມ ຂອງພາວະໂພຊະນາການບໍ່ດີ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>
              <a:lnSpc>
                <a:spcPct val="115000"/>
              </a:lnSpc>
              <a:defRPr/>
            </a:pPr>
            <a:endParaRPr lang="lo-LA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>
              <a:lnSpc>
                <a:spcPct val="150000"/>
              </a:lnSpc>
              <a:defRPr/>
            </a:pPr>
            <a:r>
              <a:rPr lang="lo-LA" sz="1600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ອົງປະກອບ 3 </a:t>
            </a:r>
            <a:r>
              <a:rPr lang="lo-LA" sz="1600" dirty="0">
                <a:solidFill>
                  <a:sysClr val="windowText" lastClr="0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ແກ້ໄຂບັນຫາພື້ນຖານ ຂອງ ພາວະໂພຊະນາການບໍ່ດີ ແລະ ສ້າງສະພາບແວດລ້ອມທີ່ເອື້ອອຳນວຍ ສຳລັບວຽກງານໂພຊະນາການ 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20621" y="835391"/>
            <a:ext cx="9048467" cy="5701887"/>
          </a:xfrm>
          <a:prstGeom prst="roundRect">
            <a:avLst>
              <a:gd name="adj" fmla="val 4153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98043" y="792601"/>
            <a:ext cx="9093957" cy="528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defRPr/>
            </a:pPr>
            <a:r>
              <a:rPr lang="lo-LA" sz="2400" b="1" dirty="0">
                <a:solidFill>
                  <a:srgbClr val="C00000"/>
                </a:solidFill>
                <a:latin typeface="Phetsarath OT" pitchFamily="2" charset="0"/>
                <a:ea typeface="Times New Roman" panose="02020603050405020304" pitchFamily="18" charset="0"/>
                <a:cs typeface="Phetsarath OT" pitchFamily="2" charset="0"/>
              </a:rPr>
              <a:t>ຈຸດປະສົງຍຸດທະສາດ </a:t>
            </a:r>
            <a:r>
              <a:rPr lang="lo-LA" sz="24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lo-LA" sz="1400" b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SO1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  ປັບປຸງການບໍລິໂພກອາຫານ.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SO2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 ປັບປຸງນໍ້າ ແລະ ສຸຂະພິບານ, ສົ່ງເສີມການອະນາໄມ, ກັນ ແລະ ຄວບຄຸມພະຍາດ. 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SO3</a:t>
            </a:r>
            <a:r>
              <a:rPr lang="en-US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ເພີ້ມການມີ ແລະ ເຂົ້າເຖິງອາຫານ</a:t>
            </a:r>
            <a:r>
              <a:rPr lang="en-US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ທີ່ມີຄຸນຄ່າທາງດ້ານໂພຊະນາການ. 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SO4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ສົ່ງເສີມຄວາມຮູ້ ແລະ ປັບປຸງພຶດຕິກຳ ກ່ຽວກັບ ອາຫານທີ່ມີຄຸນຄ່າທາງດ້ານໂພຊະນາການ.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SO5</a:t>
            </a:r>
            <a:r>
              <a:rPr lang="en-US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ເພີ່ມການເຂົ້າເຖິງ ການບໍລິການສຸຂະພາບ ແລະ ໂພຊະນະການທີ່ມີຄຸນະພາບ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6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 ສ້າງຄວາມເຂັ້ມແຂງ ທາງດ້ານຄວາມສາມາດ ລວມທັງການຄຸ້ມຄອງ, ການບໍລິຫານ ແລະ ປະສານງານ ໃຫ້ແກ່ອົງກອນ. 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7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ສ້າງຄວາມເຂັ້ມແຂງ ໃຫ້ແກ່ຊັບພະຍາກອນມະນຸດ.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8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ປັບປຸງການບໍລິການທາງດ້ານສາທາລະນະສຸກ ແນ່ໃສ່ ການປົກຄຸມທາງດ້ານສຸຂະພາບ ທຸກຖ້ວນໜ້າ. 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9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ປັບປຸງການຄຸ້ມຄອງ ຂໍ້ມູນ ແລະ ການນໍາໃຊ້ ຫຼັກຖານ ເພື່ອການຕັດສິນໃຈ.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10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ປັບປຸງການຄຸ້ມຄອງການເງິນ ແລະ ເພີ່ມການລົງທຶນ ເຂົ້າໃນວຽກງານໂພຊະນາການ.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SO1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1: ຮັບປະກັນການກຽມພ້ອມ-ຕອບໂຕ້ ຕໍ່ໄພພິບັດ ແລະ ພາວະສຸກເສີນຢ່າງມີປະສິດຜົນ ລວມທັງການປົກປ້ອງທາງສັງຄົມ.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SO12</a:t>
            </a:r>
            <a:r>
              <a:rPr lang="en-US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ເພີ່ມທະວີ ວຽກງານ ການສື່ສານເພື່ປ່ຽນແປງພຶດຕິກຳ ຂອງສັງຄົມ ດ້ານໂພຊະນາການ. </a:t>
            </a:r>
            <a:endParaRPr lang="en-US" sz="1600" dirty="0">
              <a:solidFill>
                <a:prstClr val="black"/>
              </a:solidFill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sz="1600" dirty="0" err="1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SO1</a:t>
            </a:r>
            <a:r>
              <a:rPr lang="lo-LA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3</a:t>
            </a:r>
            <a:r>
              <a:rPr lang="en-US" sz="1600" dirty="0">
                <a:solidFill>
                  <a:prstClr val="black"/>
                </a:solidFill>
                <a:latin typeface="Phetsarath OT" pitchFamily="2" charset="2"/>
                <a:ea typeface="Phetsarath OT" pitchFamily="2" charset="2"/>
                <a:cs typeface="Phetsarath OT" pitchFamily="2" charset="2"/>
              </a:rPr>
              <a:t>:</a:t>
            </a:r>
            <a:r>
              <a:rPr lang="lo-LA" sz="1600" dirty="0">
                <a:solidFill>
                  <a:prstClr val="black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ສົ່ງເສີມ ຄວາມສະເໝີພາບ ຍິງ-ຊາຍ.</a:t>
            </a:r>
            <a:endParaRPr lang="en-US" sz="1600" dirty="0">
              <a:solidFill>
                <a:prstClr val="black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42744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6F0C1E-CCBF-F35A-3757-C6FA157D11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ຂໍຂອບໃຈ </a:t>
            </a:r>
            <a:endParaRPr lang="en-US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1480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A720AD95BB2B43ACD06F75C67F300A" ma:contentTypeVersion="13" ma:contentTypeDescription="Ein neues Dokument erstellen." ma:contentTypeScope="" ma:versionID="ecc799bb6d0be1cac82d1517d162e48b">
  <xsd:schema xmlns:xsd="http://www.w3.org/2001/XMLSchema" xmlns:xs="http://www.w3.org/2001/XMLSchema" xmlns:p="http://schemas.microsoft.com/office/2006/metadata/properties" xmlns:ns2="faa2d682-756e-46e4-a1b6-030815cb7dff" xmlns:ns3="75165ccf-e6c8-465a-9a08-a474bffd72c6" targetNamespace="http://schemas.microsoft.com/office/2006/metadata/properties" ma:root="true" ma:fieldsID="528db3e04a3954760804896f6bd229ef" ns2:_="" ns3:_="">
    <xsd:import namespace="faa2d682-756e-46e4-a1b6-030815cb7dff"/>
    <xsd:import namespace="75165ccf-e6c8-465a-9a08-a474bffd72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a2d682-756e-46e4-a1b6-030815cb7d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ildmarkierungen" ma:readOnly="false" ma:fieldId="{5cf76f15-5ced-4ddc-b409-7134ff3c332f}" ma:taxonomyMulti="true" ma:sspId="0aed264e-563a-469a-8ebe-271e849ec1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165ccf-e6c8-465a-9a08-a474bffd72c6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6806bb0-bd8f-4ab4-aaff-b9b86060484a}" ma:internalName="TaxCatchAll" ma:showField="CatchAllData" ma:web="75165ccf-e6c8-465a-9a08-a474bffd72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aa2d682-756e-46e4-a1b6-030815cb7dff">
      <Terms xmlns="http://schemas.microsoft.com/office/infopath/2007/PartnerControls"/>
    </lcf76f155ced4ddcb4097134ff3c332f>
    <TaxCatchAll xmlns="75165ccf-e6c8-465a-9a08-a474bffd72c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B5BD1F-C8E0-46C5-A9A0-74EA641F13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a2d682-756e-46e4-a1b6-030815cb7dff"/>
    <ds:schemaRef ds:uri="75165ccf-e6c8-465a-9a08-a474bffd72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216A8EE-B025-4381-8F1E-64C1547887F4}">
  <ds:schemaRefs>
    <ds:schemaRef ds:uri="http://schemas.openxmlformats.org/package/2006/metadata/core-properties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faa2d682-756e-46e4-a1b6-030815cb7dff"/>
    <ds:schemaRef ds:uri="75165ccf-e6c8-465a-9a08-a474bffd72c6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37C169E-F6D2-4874-8183-09CA851BA2C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{7212A069-2374-6740-8C43-45BC46AE148A}tf10001077</Template>
  <TotalTime>316</TotalTime>
  <Words>1112</Words>
  <Application>Microsoft Office PowerPoint</Application>
  <PresentationFormat>Widescreen</PresentationFormat>
  <Paragraphs>143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Arial</vt:lpstr>
      <vt:lpstr>Calibri</vt:lpstr>
      <vt:lpstr>Garamond</vt:lpstr>
      <vt:lpstr>Gill Sans MT</vt:lpstr>
      <vt:lpstr>Impact</vt:lpstr>
      <vt:lpstr>Phetsarath OT</vt:lpstr>
      <vt:lpstr>Saysettha OT</vt:lpstr>
      <vt:lpstr>Trebuchet MS</vt:lpstr>
      <vt:lpstr>Tw Cen MT</vt:lpstr>
      <vt:lpstr>Wingdings</vt:lpstr>
      <vt:lpstr>Main Event</vt:lpstr>
      <vt:lpstr>Gallery</vt:lpstr>
      <vt:lpstr>ສະພາບດ້ານໂພຊະນາການ ສປປ ລາວ</vt:lpstr>
      <vt:lpstr>ກອບການນຳສະເໜີ</vt:lpstr>
      <vt:lpstr>PowerPoint Presentation</vt:lpstr>
      <vt:lpstr>ສະພາບວຽກງານໂພຊະນາການ ໃນ ສປປ ລາວ</vt:lpstr>
      <vt:lpstr>PowerPoint Presentation</vt:lpstr>
      <vt:lpstr>PowerPoint Presentation</vt:lpstr>
      <vt:lpstr>ອັດຕາເລືອດຈາງໃນແມ່ຍິງໄວຈະເລີນພັນ 15-49 ປີ</vt:lpstr>
      <vt:lpstr>ອັດຕາເລືອດຈາງໃນ ເດັກອາຍຸ ລະຫວ່າງ 6-59 ເດືອນ</vt:lpstr>
      <vt:lpstr>ການຈັດຕັ້ງປະຕິບັດ ດ້ານໂພຊະນາການ</vt:lpstr>
      <vt:lpstr>PowerPoint Presentation</vt:lpstr>
      <vt:lpstr>PowerPoint Presentation</vt:lpstr>
      <vt:lpstr>ຂໍຂອບໃຈ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EU-Lao PDR TA  This project is financed by the EU</dc:title>
  <dc:creator>Chakrit Hankhampha</dc:creator>
  <cp:lastModifiedBy>Vilasith MIKHASITH</cp:lastModifiedBy>
  <cp:revision>117</cp:revision>
  <cp:lastPrinted>2022-07-03T23:58:46Z</cp:lastPrinted>
  <dcterms:created xsi:type="dcterms:W3CDTF">2022-06-15T03:31:06Z</dcterms:created>
  <dcterms:modified xsi:type="dcterms:W3CDTF">2023-03-28T06:33:15Z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0x010100FFA720AD95BB2B43ACD06F75C67F300A</vt:lpwstr>
  </property>
  <property fmtid="{D5CDD505-2E9C-101B-9397-08002B2CF9AE}" pid="3" name="MediaServiceImageTags">
    <vt:lpwstr/>
  </property>
</Properties>
</file>