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6" r:id="rId2"/>
    <p:sldId id="257" r:id="rId3"/>
    <p:sldId id="264" r:id="rId4"/>
    <p:sldId id="278" r:id="rId5"/>
    <p:sldId id="275" r:id="rId6"/>
    <p:sldId id="270" r:id="rId7"/>
    <p:sldId id="273" r:id="rId8"/>
    <p:sldId id="280" r:id="rId9"/>
    <p:sldId id="271" r:id="rId10"/>
    <p:sldId id="260" r:id="rId11"/>
    <p:sldId id="265" r:id="rId12"/>
    <p:sldId id="274" r:id="rId13"/>
    <p:sldId id="27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40" d="100"/>
          <a:sy n="40" d="100"/>
        </p:scale>
        <p:origin x="1684" y="5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https://snvworld-my.sharepoint.com/personal/pbasnet_snv_org/Documents/ENUFF/DNC/NGI/Data/Copy%20of%202022_NGI_Laos_results_v1+PB.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snvworld-my.sharepoint.com/personal/pbasnet_snv_org/Documents/ENUFF/DNC/NGI/Data/Copy%20of%20NGI_Laos_results+GN_7sep20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snvworld-my.sharepoint.com/personal/pbasnet_snv_org/Documents/ENUFF/DNC/NGI/Data/Copy%20of%20NGI_Laos_results+GN_7sep202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snvworld-my.sharepoint.com/personal/pbasnet_snv_org/Documents/ENUFF/DNC/NGI/Data/Copy%20of%20NGI_Laos_results+GN_7sep2021.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snvworld-my.sharepoint.com/personal/pbasnet_snv_org/Documents/ENUFF/DNC/NGI/Data/Copy%20of%20NGI_Laos_results+GN_7sep2021.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snvworld-my.sharepoint.com/personal/pbasnet_snv_org/Documents/ENUFF/DNC/NGI/Data/Copy%20of%202022_NGI_Laos_results_v1+PB.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snvworld-my.sharepoint.com/personal/pbasnet_snv_org/Documents/ENUFF/DNC/NGI/Data/Copy%20of%202022_NGI_Laos_results_v1+PB.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US" dirty="0"/>
              <a:t>Oudomxay Province</a:t>
            </a:r>
          </a:p>
        </c:rich>
      </c:tx>
      <c:layout>
        <c:manualLayout>
          <c:xMode val="edge"/>
          <c:yMode val="edge"/>
          <c:x val="0.33865679061072651"/>
          <c:y val="3.8799968478919734E-2"/>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radarChart>
        <c:radarStyle val="marker"/>
        <c:varyColors val="0"/>
        <c:ser>
          <c:idx val="0"/>
          <c:order val="0"/>
          <c:tx>
            <c:strRef>
              <c:f>Provinces!$C$32</c:f>
              <c:strCache>
                <c:ptCount val="1"/>
                <c:pt idx="0">
                  <c:v>ODX R1</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Provinces!$B$33:$B$56</c:f>
              <c:strCache>
                <c:ptCount val="24"/>
                <c:pt idx="0">
                  <c:v>SUFFUNDERST</c:v>
                </c:pt>
                <c:pt idx="1">
                  <c:v>DISCUIMPLSTRAT</c:v>
                </c:pt>
                <c:pt idx="2">
                  <c:v>NUTRIFICIAL</c:v>
                </c:pt>
                <c:pt idx="3">
                  <c:v>DEFROLNUTPRO</c:v>
                </c:pt>
                <c:pt idx="4">
                  <c:v>YRSUCCS</c:v>
                </c:pt>
                <c:pt idx="5">
                  <c:v>ACCDATANUT</c:v>
                </c:pt>
                <c:pt idx="6">
                  <c:v>NUTRYRGOAL</c:v>
                </c:pt>
                <c:pt idx="7">
                  <c:v>AGREEONNUTR</c:v>
                </c:pt>
                <c:pt idx="8">
                  <c:v>NUTRCHAMP</c:v>
                </c:pt>
                <c:pt idx="9">
                  <c:v>EFFTRASKIIMPLNUT</c:v>
                </c:pt>
                <c:pt idx="10">
                  <c:v>COLLEFFECT</c:v>
                </c:pt>
                <c:pt idx="11">
                  <c:v>MANGCOLLAB</c:v>
                </c:pt>
                <c:pt idx="12">
                  <c:v>INFNUTACT</c:v>
                </c:pt>
                <c:pt idx="13">
                  <c:v>STAKDISNUTIMPL</c:v>
                </c:pt>
                <c:pt idx="14">
                  <c:v>DEMND4COLLB</c:v>
                </c:pt>
                <c:pt idx="15">
                  <c:v>SUFFCONSNUT</c:v>
                </c:pt>
                <c:pt idx="16">
                  <c:v>RESPBUDRESNUT</c:v>
                </c:pt>
                <c:pt idx="17">
                  <c:v>FINRESIMPLNUT</c:v>
                </c:pt>
                <c:pt idx="18">
                  <c:v>NUTRLEADR</c:v>
                </c:pt>
                <c:pt idx="19">
                  <c:v>ADETRANUT</c:v>
                </c:pt>
                <c:pt idx="20">
                  <c:v>TECHADVNUT</c:v>
                </c:pt>
                <c:pt idx="21">
                  <c:v>SUPPSENCOLNUT</c:v>
                </c:pt>
                <c:pt idx="22">
                  <c:v>COMCOLLNUTPRO</c:v>
                </c:pt>
                <c:pt idx="23">
                  <c:v>SUFRESAVAINAT</c:v>
                </c:pt>
              </c:strCache>
            </c:strRef>
          </c:cat>
          <c:val>
            <c:numRef>
              <c:f>Provinces!$C$33:$C$56</c:f>
              <c:numCache>
                <c:formatCode>General</c:formatCode>
                <c:ptCount val="24"/>
                <c:pt idx="0">
                  <c:v>89</c:v>
                </c:pt>
                <c:pt idx="1">
                  <c:v>83</c:v>
                </c:pt>
                <c:pt idx="2">
                  <c:v>80</c:v>
                </c:pt>
                <c:pt idx="3">
                  <c:v>72</c:v>
                </c:pt>
                <c:pt idx="4">
                  <c:v>83</c:v>
                </c:pt>
                <c:pt idx="5">
                  <c:v>86</c:v>
                </c:pt>
                <c:pt idx="6">
                  <c:v>93</c:v>
                </c:pt>
                <c:pt idx="7">
                  <c:v>85</c:v>
                </c:pt>
                <c:pt idx="8">
                  <c:v>89</c:v>
                </c:pt>
                <c:pt idx="9">
                  <c:v>77</c:v>
                </c:pt>
                <c:pt idx="10">
                  <c:v>78</c:v>
                </c:pt>
                <c:pt idx="11">
                  <c:v>96</c:v>
                </c:pt>
                <c:pt idx="12">
                  <c:v>64</c:v>
                </c:pt>
                <c:pt idx="13">
                  <c:v>73</c:v>
                </c:pt>
                <c:pt idx="14">
                  <c:v>97</c:v>
                </c:pt>
                <c:pt idx="15">
                  <c:v>90</c:v>
                </c:pt>
                <c:pt idx="16">
                  <c:v>19</c:v>
                </c:pt>
                <c:pt idx="17">
                  <c:v>28</c:v>
                </c:pt>
                <c:pt idx="18">
                  <c:v>86</c:v>
                </c:pt>
                <c:pt idx="19">
                  <c:v>64</c:v>
                </c:pt>
                <c:pt idx="20">
                  <c:v>91</c:v>
                </c:pt>
                <c:pt idx="21">
                  <c:v>88</c:v>
                </c:pt>
                <c:pt idx="22">
                  <c:v>92</c:v>
                </c:pt>
                <c:pt idx="23">
                  <c:v>90</c:v>
                </c:pt>
              </c:numCache>
            </c:numRef>
          </c:val>
          <c:extLst>
            <c:ext xmlns:c16="http://schemas.microsoft.com/office/drawing/2014/chart" uri="{C3380CC4-5D6E-409C-BE32-E72D297353CC}">
              <c16:uniqueId val="{00000000-05F2-4760-BEED-D002720292C2}"/>
            </c:ext>
          </c:extLst>
        </c:ser>
        <c:ser>
          <c:idx val="1"/>
          <c:order val="1"/>
          <c:tx>
            <c:strRef>
              <c:f>Provinces!$D$32</c:f>
              <c:strCache>
                <c:ptCount val="1"/>
                <c:pt idx="0">
                  <c:v>ODX R2</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cat>
            <c:strRef>
              <c:f>Provinces!$B$33:$B$56</c:f>
              <c:strCache>
                <c:ptCount val="24"/>
                <c:pt idx="0">
                  <c:v>SUFFUNDERST</c:v>
                </c:pt>
                <c:pt idx="1">
                  <c:v>DISCUIMPLSTRAT</c:v>
                </c:pt>
                <c:pt idx="2">
                  <c:v>NUTRIFICIAL</c:v>
                </c:pt>
                <c:pt idx="3">
                  <c:v>DEFROLNUTPRO</c:v>
                </c:pt>
                <c:pt idx="4">
                  <c:v>YRSUCCS</c:v>
                </c:pt>
                <c:pt idx="5">
                  <c:v>ACCDATANUT</c:v>
                </c:pt>
                <c:pt idx="6">
                  <c:v>NUTRYRGOAL</c:v>
                </c:pt>
                <c:pt idx="7">
                  <c:v>AGREEONNUTR</c:v>
                </c:pt>
                <c:pt idx="8">
                  <c:v>NUTRCHAMP</c:v>
                </c:pt>
                <c:pt idx="9">
                  <c:v>EFFTRASKIIMPLNUT</c:v>
                </c:pt>
                <c:pt idx="10">
                  <c:v>COLLEFFECT</c:v>
                </c:pt>
                <c:pt idx="11">
                  <c:v>MANGCOLLAB</c:v>
                </c:pt>
                <c:pt idx="12">
                  <c:v>INFNUTACT</c:v>
                </c:pt>
                <c:pt idx="13">
                  <c:v>STAKDISNUTIMPL</c:v>
                </c:pt>
                <c:pt idx="14">
                  <c:v>DEMND4COLLB</c:v>
                </c:pt>
                <c:pt idx="15">
                  <c:v>SUFFCONSNUT</c:v>
                </c:pt>
                <c:pt idx="16">
                  <c:v>RESPBUDRESNUT</c:v>
                </c:pt>
                <c:pt idx="17">
                  <c:v>FINRESIMPLNUT</c:v>
                </c:pt>
                <c:pt idx="18">
                  <c:v>NUTRLEADR</c:v>
                </c:pt>
                <c:pt idx="19">
                  <c:v>ADETRANUT</c:v>
                </c:pt>
                <c:pt idx="20">
                  <c:v>TECHADVNUT</c:v>
                </c:pt>
                <c:pt idx="21">
                  <c:v>SUPPSENCOLNUT</c:v>
                </c:pt>
                <c:pt idx="22">
                  <c:v>COMCOLLNUTPRO</c:v>
                </c:pt>
                <c:pt idx="23">
                  <c:v>SUFRESAVAINAT</c:v>
                </c:pt>
              </c:strCache>
            </c:strRef>
          </c:cat>
          <c:val>
            <c:numRef>
              <c:f>Provinces!$D$33:$D$56</c:f>
              <c:numCache>
                <c:formatCode>General</c:formatCode>
                <c:ptCount val="24"/>
                <c:pt idx="0">
                  <c:v>91</c:v>
                </c:pt>
                <c:pt idx="1">
                  <c:v>86</c:v>
                </c:pt>
                <c:pt idx="2">
                  <c:v>86</c:v>
                </c:pt>
                <c:pt idx="3">
                  <c:v>86</c:v>
                </c:pt>
                <c:pt idx="4">
                  <c:v>86</c:v>
                </c:pt>
                <c:pt idx="5">
                  <c:v>88</c:v>
                </c:pt>
                <c:pt idx="6">
                  <c:v>96</c:v>
                </c:pt>
                <c:pt idx="7">
                  <c:v>88</c:v>
                </c:pt>
                <c:pt idx="8">
                  <c:v>89</c:v>
                </c:pt>
                <c:pt idx="9">
                  <c:v>78</c:v>
                </c:pt>
                <c:pt idx="10">
                  <c:v>93</c:v>
                </c:pt>
                <c:pt idx="11">
                  <c:v>97</c:v>
                </c:pt>
                <c:pt idx="12">
                  <c:v>80</c:v>
                </c:pt>
                <c:pt idx="13">
                  <c:v>89</c:v>
                </c:pt>
                <c:pt idx="14">
                  <c:v>98</c:v>
                </c:pt>
                <c:pt idx="15">
                  <c:v>91</c:v>
                </c:pt>
                <c:pt idx="16">
                  <c:v>39</c:v>
                </c:pt>
                <c:pt idx="17">
                  <c:v>40</c:v>
                </c:pt>
                <c:pt idx="18">
                  <c:v>91</c:v>
                </c:pt>
                <c:pt idx="19">
                  <c:v>71</c:v>
                </c:pt>
                <c:pt idx="20">
                  <c:v>91</c:v>
                </c:pt>
                <c:pt idx="21">
                  <c:v>89</c:v>
                </c:pt>
                <c:pt idx="22">
                  <c:v>91</c:v>
                </c:pt>
                <c:pt idx="23">
                  <c:v>85</c:v>
                </c:pt>
              </c:numCache>
            </c:numRef>
          </c:val>
          <c:extLst>
            <c:ext xmlns:c16="http://schemas.microsoft.com/office/drawing/2014/chart" uri="{C3380CC4-5D6E-409C-BE32-E72D297353CC}">
              <c16:uniqueId val="{00000001-05F2-4760-BEED-D002720292C2}"/>
            </c:ext>
          </c:extLst>
        </c:ser>
        <c:dLbls>
          <c:showLegendKey val="0"/>
          <c:showVal val="0"/>
          <c:showCatName val="0"/>
          <c:showSerName val="0"/>
          <c:showPercent val="0"/>
          <c:showBubbleSize val="0"/>
        </c:dLbls>
        <c:axId val="1123827584"/>
        <c:axId val="1123821680"/>
      </c:radarChart>
      <c:catAx>
        <c:axId val="112382758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3821680"/>
        <c:crosses val="autoZero"/>
        <c:auto val="1"/>
        <c:lblAlgn val="ctr"/>
        <c:lblOffset val="100"/>
        <c:noMultiLvlLbl val="0"/>
      </c:catAx>
      <c:valAx>
        <c:axId val="112382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3827584"/>
        <c:crosses val="autoZero"/>
        <c:crossBetween val="between"/>
      </c:valAx>
      <c:spPr>
        <a:noFill/>
        <a:ln>
          <a:noFill/>
        </a:ln>
        <a:effectLst/>
      </c:spPr>
    </c:plotArea>
    <c:legend>
      <c:legendPos val="t"/>
      <c:layout>
        <c:manualLayout>
          <c:xMode val="edge"/>
          <c:yMode val="edge"/>
          <c:x val="0.34060038249954705"/>
          <c:y val="8.1405780191727811E-2"/>
          <c:w val="0.29549622324399033"/>
          <c:h val="3.74858900728134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cap="all" spc="120" normalizeH="0" baseline="0">
                <a:solidFill>
                  <a:schemeClr val="tx1">
                    <a:lumMod val="65000"/>
                    <a:lumOff val="35000"/>
                  </a:schemeClr>
                </a:solidFill>
                <a:latin typeface="+mn-lt"/>
                <a:ea typeface="+mn-ea"/>
                <a:cs typeface="+mn-cs"/>
              </a:defRPr>
            </a:pPr>
            <a:r>
              <a:rPr lang="en-US" sz="2000"/>
              <a:t> Do you feel that your own (personal) responsibilities in relation to actions on nutrition are clearly defined?</a:t>
            </a:r>
          </a:p>
        </c:rich>
      </c:tx>
      <c:overlay val="0"/>
      <c:spPr>
        <a:noFill/>
        <a:ln>
          <a:noFill/>
        </a:ln>
        <a:effectLst/>
      </c:spPr>
      <c:txPr>
        <a:bodyPr rot="0" spcFirstLastPara="1" vertOverflow="ellipsis" vert="horz" wrap="square" anchor="ctr" anchorCtr="1"/>
        <a:lstStyle/>
        <a:p>
          <a:pPr>
            <a:defRPr sz="20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'ODX '!$Y$49</c:f>
              <c:strCache>
                <c:ptCount val="1"/>
                <c:pt idx="0">
                  <c:v>ROUND 1</c:v>
                </c:pt>
              </c:strCache>
            </c:strRef>
          </c:tx>
          <c:spPr>
            <a:solidFill>
              <a:schemeClr val="accent1"/>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'ODX '!$X$50:$X$52</c:f>
              <c:strCache>
                <c:ptCount val="3"/>
                <c:pt idx="0">
                  <c:v>province</c:v>
                </c:pt>
                <c:pt idx="1">
                  <c:v>district</c:v>
                </c:pt>
                <c:pt idx="2">
                  <c:v>village</c:v>
                </c:pt>
              </c:strCache>
            </c:strRef>
          </c:cat>
          <c:val>
            <c:numRef>
              <c:f>'ODX '!$Y$50:$Y$52</c:f>
              <c:numCache>
                <c:formatCode>0%</c:formatCode>
                <c:ptCount val="3"/>
                <c:pt idx="0">
                  <c:v>0.76923076923076916</c:v>
                </c:pt>
                <c:pt idx="1">
                  <c:v>0.6470588235294118</c:v>
                </c:pt>
                <c:pt idx="2">
                  <c:v>0.74683544303797467</c:v>
                </c:pt>
              </c:numCache>
            </c:numRef>
          </c:val>
          <c:extLst>
            <c:ext xmlns:c16="http://schemas.microsoft.com/office/drawing/2014/chart" uri="{C3380CC4-5D6E-409C-BE32-E72D297353CC}">
              <c16:uniqueId val="{00000000-E1AF-4779-B718-891ABA40ADBD}"/>
            </c:ext>
          </c:extLst>
        </c:ser>
        <c:ser>
          <c:idx val="1"/>
          <c:order val="1"/>
          <c:tx>
            <c:strRef>
              <c:f>'ODX '!$Z$49</c:f>
              <c:strCache>
                <c:ptCount val="1"/>
                <c:pt idx="0">
                  <c:v>ROUND 2</c:v>
                </c:pt>
              </c:strCache>
            </c:strRef>
          </c:tx>
          <c:spPr>
            <a:solidFill>
              <a:schemeClr val="accent2"/>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'ODX '!$X$50:$X$52</c:f>
              <c:strCache>
                <c:ptCount val="3"/>
                <c:pt idx="0">
                  <c:v>province</c:v>
                </c:pt>
                <c:pt idx="1">
                  <c:v>district</c:v>
                </c:pt>
                <c:pt idx="2">
                  <c:v>village</c:v>
                </c:pt>
              </c:strCache>
            </c:strRef>
          </c:cat>
          <c:val>
            <c:numRef>
              <c:f>'ODX '!$Z$50:$Z$52</c:f>
              <c:numCache>
                <c:formatCode>0%</c:formatCode>
                <c:ptCount val="3"/>
                <c:pt idx="0">
                  <c:v>0.79310344827586199</c:v>
                </c:pt>
                <c:pt idx="1">
                  <c:v>0.84905660377358494</c:v>
                </c:pt>
                <c:pt idx="2">
                  <c:v>0.89473684210526316</c:v>
                </c:pt>
              </c:numCache>
            </c:numRef>
          </c:val>
          <c:extLst>
            <c:ext xmlns:c16="http://schemas.microsoft.com/office/drawing/2014/chart" uri="{C3380CC4-5D6E-409C-BE32-E72D297353CC}">
              <c16:uniqueId val="{00000001-E1AF-4779-B718-891ABA40ADBD}"/>
            </c:ext>
          </c:extLst>
        </c:ser>
        <c:dLbls>
          <c:dLblPos val="outEnd"/>
          <c:showLegendKey val="0"/>
          <c:showVal val="1"/>
          <c:showCatName val="0"/>
          <c:showSerName val="0"/>
          <c:showPercent val="0"/>
          <c:showBubbleSize val="0"/>
        </c:dLbls>
        <c:gapWidth val="444"/>
        <c:overlap val="-90"/>
        <c:axId val="1131430136"/>
        <c:axId val="1131435056"/>
      </c:barChart>
      <c:catAx>
        <c:axId val="11314301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1131435056"/>
        <c:crosses val="autoZero"/>
        <c:auto val="1"/>
        <c:lblAlgn val="ctr"/>
        <c:lblOffset val="100"/>
        <c:noMultiLvlLbl val="0"/>
      </c:catAx>
      <c:valAx>
        <c:axId val="1131435056"/>
        <c:scaling>
          <c:orientation val="minMax"/>
        </c:scaling>
        <c:delete val="1"/>
        <c:axPos val="l"/>
        <c:numFmt formatCode="0%" sourceLinked="1"/>
        <c:majorTickMark val="none"/>
        <c:minorTickMark val="none"/>
        <c:tickLblPos val="nextTo"/>
        <c:crossAx val="113143013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n-US"/>
              <a:t> Do you feel you personally have sufficient financial support to be effective in nutrition-related activities and responsibilities?</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'ODX '!$Y$24</c:f>
              <c:strCache>
                <c:ptCount val="1"/>
                <c:pt idx="0">
                  <c:v>ROUND 1</c:v>
                </c:pt>
              </c:strCache>
            </c:strRef>
          </c:tx>
          <c:spPr>
            <a:solidFill>
              <a:schemeClr val="accent1"/>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'ODX '!$X$25:$X$27</c:f>
              <c:strCache>
                <c:ptCount val="3"/>
                <c:pt idx="0">
                  <c:v>province</c:v>
                </c:pt>
                <c:pt idx="1">
                  <c:v>district</c:v>
                </c:pt>
                <c:pt idx="2">
                  <c:v>village</c:v>
                </c:pt>
              </c:strCache>
            </c:strRef>
          </c:cat>
          <c:val>
            <c:numRef>
              <c:f>'ODX '!$Y$25:$Y$27</c:f>
              <c:numCache>
                <c:formatCode>0%</c:formatCode>
                <c:ptCount val="3"/>
                <c:pt idx="0">
                  <c:v>0.19230769230769232</c:v>
                </c:pt>
                <c:pt idx="1">
                  <c:v>0.17647058823529413</c:v>
                </c:pt>
                <c:pt idx="2">
                  <c:v>0.20253164556962025</c:v>
                </c:pt>
              </c:numCache>
            </c:numRef>
          </c:val>
          <c:extLst>
            <c:ext xmlns:c16="http://schemas.microsoft.com/office/drawing/2014/chart" uri="{C3380CC4-5D6E-409C-BE32-E72D297353CC}">
              <c16:uniqueId val="{00000000-E38D-4936-876A-92477568B96F}"/>
            </c:ext>
          </c:extLst>
        </c:ser>
        <c:ser>
          <c:idx val="1"/>
          <c:order val="1"/>
          <c:tx>
            <c:strRef>
              <c:f>'ODX '!$Z$24</c:f>
              <c:strCache>
                <c:ptCount val="1"/>
                <c:pt idx="0">
                  <c:v>ROUND 2</c:v>
                </c:pt>
              </c:strCache>
            </c:strRef>
          </c:tx>
          <c:spPr>
            <a:solidFill>
              <a:schemeClr val="accent2"/>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'ODX '!$X$25:$X$27</c:f>
              <c:strCache>
                <c:ptCount val="3"/>
                <c:pt idx="0">
                  <c:v>province</c:v>
                </c:pt>
                <c:pt idx="1">
                  <c:v>district</c:v>
                </c:pt>
                <c:pt idx="2">
                  <c:v>village</c:v>
                </c:pt>
              </c:strCache>
            </c:strRef>
          </c:cat>
          <c:val>
            <c:numRef>
              <c:f>'ODX '!$Z$25:$Z$27</c:f>
              <c:numCache>
                <c:formatCode>0%</c:formatCode>
                <c:ptCount val="3"/>
                <c:pt idx="0">
                  <c:v>0.48275862068965514</c:v>
                </c:pt>
                <c:pt idx="1">
                  <c:v>0.45283018867924529</c:v>
                </c:pt>
                <c:pt idx="2">
                  <c:v>0.31578947368421056</c:v>
                </c:pt>
              </c:numCache>
            </c:numRef>
          </c:val>
          <c:extLst>
            <c:ext xmlns:c16="http://schemas.microsoft.com/office/drawing/2014/chart" uri="{C3380CC4-5D6E-409C-BE32-E72D297353CC}">
              <c16:uniqueId val="{00000001-E38D-4936-876A-92477568B96F}"/>
            </c:ext>
          </c:extLst>
        </c:ser>
        <c:dLbls>
          <c:dLblPos val="outEnd"/>
          <c:showLegendKey val="0"/>
          <c:showVal val="1"/>
          <c:showCatName val="0"/>
          <c:showSerName val="0"/>
          <c:showPercent val="0"/>
          <c:showBubbleSize val="0"/>
        </c:dLbls>
        <c:gapWidth val="444"/>
        <c:overlap val="-90"/>
        <c:axId val="1010385008"/>
        <c:axId val="1010386648"/>
      </c:barChart>
      <c:catAx>
        <c:axId val="10103850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1010386648"/>
        <c:crosses val="autoZero"/>
        <c:auto val="1"/>
        <c:lblAlgn val="ctr"/>
        <c:lblOffset val="100"/>
        <c:noMultiLvlLbl val="0"/>
      </c:catAx>
      <c:valAx>
        <c:axId val="1010386648"/>
        <c:scaling>
          <c:orientation val="minMax"/>
        </c:scaling>
        <c:delete val="1"/>
        <c:axPos val="l"/>
        <c:numFmt formatCode="0%" sourceLinked="1"/>
        <c:majorTickMark val="none"/>
        <c:minorTickMark val="none"/>
        <c:tickLblPos val="nextTo"/>
        <c:crossAx val="10103850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cap="all" spc="120" normalizeH="0" baseline="0">
                <a:solidFill>
                  <a:schemeClr val="tx1">
                    <a:lumMod val="65000"/>
                    <a:lumOff val="35000"/>
                  </a:schemeClr>
                </a:solidFill>
                <a:latin typeface="+mn-lt"/>
                <a:ea typeface="+mn-ea"/>
                <a:cs typeface="+mn-cs"/>
              </a:defRPr>
            </a:pPr>
            <a:r>
              <a:rPr lang="en-US" sz="2000" dirty="0">
                <a:latin typeface="+mn-lt"/>
              </a:rPr>
              <a:t>Do you feel that other departments sufficiently share information about their nutrition plans and activities? </a:t>
            </a:r>
          </a:p>
        </c:rich>
      </c:tx>
      <c:layout>
        <c:manualLayout>
          <c:xMode val="edge"/>
          <c:yMode val="edge"/>
          <c:x val="0.10336789151356081"/>
          <c:y val="0"/>
        </c:manualLayout>
      </c:layout>
      <c:overlay val="0"/>
      <c:spPr>
        <a:noFill/>
        <a:ln>
          <a:noFill/>
        </a:ln>
        <a:effectLst/>
      </c:spPr>
      <c:txPr>
        <a:bodyPr rot="0" spcFirstLastPara="1" vertOverflow="ellipsis" vert="horz" wrap="square" anchor="ctr" anchorCtr="1"/>
        <a:lstStyle/>
        <a:p>
          <a:pPr>
            <a:defRPr sz="20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'ODX '!$Y$5</c:f>
              <c:strCache>
                <c:ptCount val="1"/>
                <c:pt idx="0">
                  <c:v>ROUND 1</c:v>
                </c:pt>
              </c:strCache>
            </c:strRef>
          </c:tx>
          <c:spPr>
            <a:solidFill>
              <a:schemeClr val="accent1"/>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'ODX '!$X$6:$X$8</c:f>
              <c:strCache>
                <c:ptCount val="3"/>
                <c:pt idx="0">
                  <c:v>province</c:v>
                </c:pt>
                <c:pt idx="1">
                  <c:v>district</c:v>
                </c:pt>
                <c:pt idx="2">
                  <c:v>village</c:v>
                </c:pt>
              </c:strCache>
            </c:strRef>
          </c:cat>
          <c:val>
            <c:numRef>
              <c:f>'ODX '!$Y$6:$Y$8</c:f>
              <c:numCache>
                <c:formatCode>0%</c:formatCode>
                <c:ptCount val="3"/>
                <c:pt idx="0">
                  <c:v>0.61538461538461531</c:v>
                </c:pt>
                <c:pt idx="1">
                  <c:v>0.58823529411764708</c:v>
                </c:pt>
                <c:pt idx="2">
                  <c:v>0.68354430379746833</c:v>
                </c:pt>
              </c:numCache>
            </c:numRef>
          </c:val>
          <c:extLst>
            <c:ext xmlns:c16="http://schemas.microsoft.com/office/drawing/2014/chart" uri="{C3380CC4-5D6E-409C-BE32-E72D297353CC}">
              <c16:uniqueId val="{00000000-B64F-41BC-949B-D36E004EBEFD}"/>
            </c:ext>
          </c:extLst>
        </c:ser>
        <c:ser>
          <c:idx val="1"/>
          <c:order val="1"/>
          <c:tx>
            <c:strRef>
              <c:f>'ODX '!$Z$5</c:f>
              <c:strCache>
                <c:ptCount val="1"/>
                <c:pt idx="0">
                  <c:v>ROUND 2</c:v>
                </c:pt>
              </c:strCache>
            </c:strRef>
          </c:tx>
          <c:spPr>
            <a:solidFill>
              <a:schemeClr val="accent2"/>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'ODX '!$X$6:$X$8</c:f>
              <c:strCache>
                <c:ptCount val="3"/>
                <c:pt idx="0">
                  <c:v>province</c:v>
                </c:pt>
                <c:pt idx="1">
                  <c:v>district</c:v>
                </c:pt>
                <c:pt idx="2">
                  <c:v>village</c:v>
                </c:pt>
              </c:strCache>
            </c:strRef>
          </c:cat>
          <c:val>
            <c:numRef>
              <c:f>'ODX '!$Z$6:$Z$8</c:f>
              <c:numCache>
                <c:formatCode>0%</c:formatCode>
                <c:ptCount val="3"/>
                <c:pt idx="0">
                  <c:v>0.79310344827586199</c:v>
                </c:pt>
                <c:pt idx="1">
                  <c:v>0.79245283018867918</c:v>
                </c:pt>
                <c:pt idx="2">
                  <c:v>0.80263157894736847</c:v>
                </c:pt>
              </c:numCache>
            </c:numRef>
          </c:val>
          <c:extLst>
            <c:ext xmlns:c16="http://schemas.microsoft.com/office/drawing/2014/chart" uri="{C3380CC4-5D6E-409C-BE32-E72D297353CC}">
              <c16:uniqueId val="{00000001-B64F-41BC-949B-D36E004EBEFD}"/>
            </c:ext>
          </c:extLst>
        </c:ser>
        <c:dLbls>
          <c:dLblPos val="outEnd"/>
          <c:showLegendKey val="0"/>
          <c:showVal val="1"/>
          <c:showCatName val="0"/>
          <c:showSerName val="0"/>
          <c:showPercent val="0"/>
          <c:showBubbleSize val="0"/>
        </c:dLbls>
        <c:gapWidth val="444"/>
        <c:overlap val="-90"/>
        <c:axId val="491531176"/>
        <c:axId val="491532488"/>
      </c:barChart>
      <c:catAx>
        <c:axId val="4915311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491532488"/>
        <c:crosses val="autoZero"/>
        <c:auto val="1"/>
        <c:lblAlgn val="ctr"/>
        <c:lblOffset val="100"/>
        <c:noMultiLvlLbl val="0"/>
      </c:catAx>
      <c:valAx>
        <c:axId val="491532488"/>
        <c:scaling>
          <c:orientation val="minMax"/>
        </c:scaling>
        <c:delete val="1"/>
        <c:axPos val="l"/>
        <c:numFmt formatCode="0%" sourceLinked="1"/>
        <c:majorTickMark val="none"/>
        <c:minorTickMark val="none"/>
        <c:tickLblPos val="nextTo"/>
        <c:crossAx val="4915311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cap="all" spc="120" normalizeH="0" baseline="0">
                <a:solidFill>
                  <a:schemeClr val="tx1">
                    <a:lumMod val="65000"/>
                    <a:lumOff val="35000"/>
                  </a:schemeClr>
                </a:solidFill>
                <a:latin typeface="+mn-lt"/>
                <a:ea typeface="+mn-ea"/>
                <a:cs typeface="+mn-cs"/>
              </a:defRPr>
            </a:pPr>
            <a:r>
              <a:rPr lang="en-US" sz="2000"/>
              <a:t>Do you feel that there is effective collaboration across department in addressing nutrition issues?</a:t>
            </a:r>
          </a:p>
        </c:rich>
      </c:tx>
      <c:overlay val="0"/>
      <c:spPr>
        <a:noFill/>
        <a:ln>
          <a:noFill/>
        </a:ln>
        <a:effectLst/>
      </c:spPr>
      <c:txPr>
        <a:bodyPr rot="0" spcFirstLastPara="1" vertOverflow="ellipsis" vert="horz" wrap="square" anchor="ctr" anchorCtr="1"/>
        <a:lstStyle/>
        <a:p>
          <a:pPr>
            <a:defRPr sz="20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'ODX '!$Y$41</c:f>
              <c:strCache>
                <c:ptCount val="1"/>
                <c:pt idx="0">
                  <c:v>ROUND 1</c:v>
                </c:pt>
              </c:strCache>
            </c:strRef>
          </c:tx>
          <c:spPr>
            <a:solidFill>
              <a:schemeClr val="accent1"/>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'ODX '!$X$42:$X$44</c:f>
              <c:strCache>
                <c:ptCount val="3"/>
                <c:pt idx="0">
                  <c:v>province</c:v>
                </c:pt>
                <c:pt idx="1">
                  <c:v>district</c:v>
                </c:pt>
                <c:pt idx="2">
                  <c:v>village</c:v>
                </c:pt>
              </c:strCache>
            </c:strRef>
          </c:cat>
          <c:val>
            <c:numRef>
              <c:f>'ODX '!$Y$42:$Y$44</c:f>
              <c:numCache>
                <c:formatCode>0%</c:formatCode>
                <c:ptCount val="3"/>
                <c:pt idx="0">
                  <c:v>0.69230769230769229</c:v>
                </c:pt>
                <c:pt idx="1">
                  <c:v>0.72549019607843135</c:v>
                </c:pt>
                <c:pt idx="2">
                  <c:v>0.83544303797468356</c:v>
                </c:pt>
              </c:numCache>
            </c:numRef>
          </c:val>
          <c:extLst>
            <c:ext xmlns:c16="http://schemas.microsoft.com/office/drawing/2014/chart" uri="{C3380CC4-5D6E-409C-BE32-E72D297353CC}">
              <c16:uniqueId val="{00000000-7C89-46B1-9809-4C6B140B3199}"/>
            </c:ext>
          </c:extLst>
        </c:ser>
        <c:ser>
          <c:idx val="1"/>
          <c:order val="1"/>
          <c:tx>
            <c:strRef>
              <c:f>'ODX '!$Z$41</c:f>
              <c:strCache>
                <c:ptCount val="1"/>
                <c:pt idx="0">
                  <c:v>ROUND 2</c:v>
                </c:pt>
              </c:strCache>
            </c:strRef>
          </c:tx>
          <c:spPr>
            <a:solidFill>
              <a:schemeClr val="accent2"/>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'ODX '!$X$42:$X$44</c:f>
              <c:strCache>
                <c:ptCount val="3"/>
                <c:pt idx="0">
                  <c:v>province</c:v>
                </c:pt>
                <c:pt idx="1">
                  <c:v>district</c:v>
                </c:pt>
                <c:pt idx="2">
                  <c:v>village</c:v>
                </c:pt>
              </c:strCache>
            </c:strRef>
          </c:cat>
          <c:val>
            <c:numRef>
              <c:f>'ODX '!$Z$42:$Z$44</c:f>
              <c:numCache>
                <c:formatCode>0%</c:formatCode>
                <c:ptCount val="3"/>
                <c:pt idx="0">
                  <c:v>0.90909090909090906</c:v>
                </c:pt>
                <c:pt idx="1">
                  <c:v>0.91935483870967738</c:v>
                </c:pt>
                <c:pt idx="2">
                  <c:v>1</c:v>
                </c:pt>
              </c:numCache>
            </c:numRef>
          </c:val>
          <c:extLst>
            <c:ext xmlns:c16="http://schemas.microsoft.com/office/drawing/2014/chart" uri="{C3380CC4-5D6E-409C-BE32-E72D297353CC}">
              <c16:uniqueId val="{00000001-7C89-46B1-9809-4C6B140B3199}"/>
            </c:ext>
          </c:extLst>
        </c:ser>
        <c:dLbls>
          <c:dLblPos val="outEnd"/>
          <c:showLegendKey val="0"/>
          <c:showVal val="1"/>
          <c:showCatName val="0"/>
          <c:showSerName val="0"/>
          <c:showPercent val="0"/>
          <c:showBubbleSize val="0"/>
        </c:dLbls>
        <c:gapWidth val="444"/>
        <c:overlap val="-90"/>
        <c:axId val="1011488056"/>
        <c:axId val="1011488384"/>
      </c:barChart>
      <c:catAx>
        <c:axId val="10114880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1011488384"/>
        <c:crosses val="autoZero"/>
        <c:auto val="1"/>
        <c:lblAlgn val="ctr"/>
        <c:lblOffset val="100"/>
        <c:noMultiLvlLbl val="0"/>
      </c:catAx>
      <c:valAx>
        <c:axId val="1011488384"/>
        <c:scaling>
          <c:orientation val="minMax"/>
        </c:scaling>
        <c:delete val="1"/>
        <c:axPos val="l"/>
        <c:numFmt formatCode="0%" sourceLinked="1"/>
        <c:majorTickMark val="none"/>
        <c:minorTickMark val="none"/>
        <c:tickLblPos val="nextTo"/>
        <c:crossAx val="101148805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n-US"/>
              <a:t>Houaphan</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'Q32'!$Q$22</c:f>
              <c:strCache>
                <c:ptCount val="1"/>
                <c:pt idx="0">
                  <c:v>Round 1</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600" b="1"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'Q32'!$P$23:$P$25</c:f>
              <c:strCache>
                <c:ptCount val="3"/>
                <c:pt idx="0">
                  <c:v>province </c:v>
                </c:pt>
                <c:pt idx="1">
                  <c:v>district</c:v>
                </c:pt>
                <c:pt idx="2">
                  <c:v>village</c:v>
                </c:pt>
              </c:strCache>
            </c:strRef>
          </c:cat>
          <c:val>
            <c:numRef>
              <c:f>'Q32'!$Q$23:$Q$25</c:f>
              <c:numCache>
                <c:formatCode>0%</c:formatCode>
                <c:ptCount val="3"/>
                <c:pt idx="0">
                  <c:v>0.82</c:v>
                </c:pt>
                <c:pt idx="1">
                  <c:v>0.48</c:v>
                </c:pt>
                <c:pt idx="2">
                  <c:v>0.26</c:v>
                </c:pt>
              </c:numCache>
            </c:numRef>
          </c:val>
          <c:extLst>
            <c:ext xmlns:c16="http://schemas.microsoft.com/office/drawing/2014/chart" uri="{C3380CC4-5D6E-409C-BE32-E72D297353CC}">
              <c16:uniqueId val="{00000000-69C3-4C97-B975-AE73CEE539C3}"/>
            </c:ext>
          </c:extLst>
        </c:ser>
        <c:ser>
          <c:idx val="1"/>
          <c:order val="1"/>
          <c:tx>
            <c:strRef>
              <c:f>'Q32'!$R$22</c:f>
              <c:strCache>
                <c:ptCount val="1"/>
                <c:pt idx="0">
                  <c:v>Round 2</c:v>
                </c:pt>
              </c:strCache>
            </c:strRef>
          </c:tx>
          <c:spPr>
            <a:solidFill>
              <a:schemeClr val="accent2"/>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600" b="1"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'Q32'!$P$23:$P$25</c:f>
              <c:strCache>
                <c:ptCount val="3"/>
                <c:pt idx="0">
                  <c:v>province </c:v>
                </c:pt>
                <c:pt idx="1">
                  <c:v>district</c:v>
                </c:pt>
                <c:pt idx="2">
                  <c:v>village</c:v>
                </c:pt>
              </c:strCache>
            </c:strRef>
          </c:cat>
          <c:val>
            <c:numRef>
              <c:f>'Q32'!$R$23:$R$25</c:f>
              <c:numCache>
                <c:formatCode>0%</c:formatCode>
                <c:ptCount val="3"/>
                <c:pt idx="0">
                  <c:v>0.84</c:v>
                </c:pt>
                <c:pt idx="1">
                  <c:v>0.65</c:v>
                </c:pt>
                <c:pt idx="2">
                  <c:v>0.28000000000000003</c:v>
                </c:pt>
              </c:numCache>
            </c:numRef>
          </c:val>
          <c:extLst>
            <c:ext xmlns:c16="http://schemas.microsoft.com/office/drawing/2014/chart" uri="{C3380CC4-5D6E-409C-BE32-E72D297353CC}">
              <c16:uniqueId val="{00000001-69C3-4C97-B975-AE73CEE539C3}"/>
            </c:ext>
          </c:extLst>
        </c:ser>
        <c:dLbls>
          <c:dLblPos val="outEnd"/>
          <c:showLegendKey val="0"/>
          <c:showVal val="1"/>
          <c:showCatName val="0"/>
          <c:showSerName val="0"/>
          <c:showPercent val="0"/>
          <c:showBubbleSize val="0"/>
        </c:dLbls>
        <c:gapWidth val="444"/>
        <c:overlap val="-90"/>
        <c:axId val="1189542368"/>
        <c:axId val="1189544992"/>
      </c:barChart>
      <c:catAx>
        <c:axId val="11895423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cap="all" spc="120" normalizeH="0" baseline="0">
                <a:solidFill>
                  <a:schemeClr val="tx1">
                    <a:lumMod val="65000"/>
                    <a:lumOff val="35000"/>
                  </a:schemeClr>
                </a:solidFill>
                <a:latin typeface="+mn-lt"/>
                <a:ea typeface="+mn-ea"/>
                <a:cs typeface="+mn-cs"/>
              </a:defRPr>
            </a:pPr>
            <a:endParaRPr lang="en-US"/>
          </a:p>
        </c:txPr>
        <c:crossAx val="1189544992"/>
        <c:crosses val="autoZero"/>
        <c:auto val="1"/>
        <c:lblAlgn val="ctr"/>
        <c:lblOffset val="100"/>
        <c:noMultiLvlLbl val="0"/>
      </c:catAx>
      <c:valAx>
        <c:axId val="1189544992"/>
        <c:scaling>
          <c:orientation val="minMax"/>
        </c:scaling>
        <c:delete val="1"/>
        <c:axPos val="l"/>
        <c:numFmt formatCode="0%" sourceLinked="1"/>
        <c:majorTickMark val="none"/>
        <c:minorTickMark val="none"/>
        <c:tickLblPos val="nextTo"/>
        <c:crossAx val="11895423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n-US"/>
              <a:t>Odomxay</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'Q32'!$Q$27</c:f>
              <c:strCache>
                <c:ptCount val="1"/>
                <c:pt idx="0">
                  <c:v>Round 1</c:v>
                </c:pt>
              </c:strCache>
            </c:strRef>
          </c:tx>
          <c:spPr>
            <a:solidFill>
              <a:srgbClr val="00B050"/>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600" b="1"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'Q32'!$P$28:$P$30</c:f>
              <c:strCache>
                <c:ptCount val="3"/>
                <c:pt idx="0">
                  <c:v>province </c:v>
                </c:pt>
                <c:pt idx="1">
                  <c:v>district</c:v>
                </c:pt>
                <c:pt idx="2">
                  <c:v>village</c:v>
                </c:pt>
              </c:strCache>
            </c:strRef>
          </c:cat>
          <c:val>
            <c:numRef>
              <c:f>'Q32'!$Q$28:$Q$30</c:f>
              <c:numCache>
                <c:formatCode>0%</c:formatCode>
                <c:ptCount val="3"/>
                <c:pt idx="0">
                  <c:v>0.73</c:v>
                </c:pt>
                <c:pt idx="1">
                  <c:v>0.53</c:v>
                </c:pt>
                <c:pt idx="2">
                  <c:v>0.32</c:v>
                </c:pt>
              </c:numCache>
            </c:numRef>
          </c:val>
          <c:extLst>
            <c:ext xmlns:c16="http://schemas.microsoft.com/office/drawing/2014/chart" uri="{C3380CC4-5D6E-409C-BE32-E72D297353CC}">
              <c16:uniqueId val="{00000000-47DF-4CBF-A5D1-E5E319FB1C94}"/>
            </c:ext>
          </c:extLst>
        </c:ser>
        <c:ser>
          <c:idx val="1"/>
          <c:order val="1"/>
          <c:tx>
            <c:strRef>
              <c:f>'Q32'!$R$27</c:f>
              <c:strCache>
                <c:ptCount val="1"/>
                <c:pt idx="0">
                  <c:v>Round 2</c:v>
                </c:pt>
              </c:strCache>
            </c:strRef>
          </c:tx>
          <c:spPr>
            <a:solidFill>
              <a:schemeClr val="accent5">
                <a:lumMod val="75000"/>
              </a:schemeClr>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600" b="1"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'Q32'!$P$28:$P$30</c:f>
              <c:strCache>
                <c:ptCount val="3"/>
                <c:pt idx="0">
                  <c:v>province </c:v>
                </c:pt>
                <c:pt idx="1">
                  <c:v>district</c:v>
                </c:pt>
                <c:pt idx="2">
                  <c:v>village</c:v>
                </c:pt>
              </c:strCache>
            </c:strRef>
          </c:cat>
          <c:val>
            <c:numRef>
              <c:f>'Q32'!$R$28:$R$30</c:f>
              <c:numCache>
                <c:formatCode>0%</c:formatCode>
                <c:ptCount val="3"/>
                <c:pt idx="0">
                  <c:v>0.83</c:v>
                </c:pt>
                <c:pt idx="1">
                  <c:v>0.74</c:v>
                </c:pt>
                <c:pt idx="2">
                  <c:v>0.36</c:v>
                </c:pt>
              </c:numCache>
            </c:numRef>
          </c:val>
          <c:extLst>
            <c:ext xmlns:c16="http://schemas.microsoft.com/office/drawing/2014/chart" uri="{C3380CC4-5D6E-409C-BE32-E72D297353CC}">
              <c16:uniqueId val="{00000001-47DF-4CBF-A5D1-E5E319FB1C94}"/>
            </c:ext>
          </c:extLst>
        </c:ser>
        <c:dLbls>
          <c:dLblPos val="outEnd"/>
          <c:showLegendKey val="0"/>
          <c:showVal val="1"/>
          <c:showCatName val="0"/>
          <c:showSerName val="0"/>
          <c:showPercent val="0"/>
          <c:showBubbleSize val="0"/>
        </c:dLbls>
        <c:gapWidth val="444"/>
        <c:overlap val="-90"/>
        <c:axId val="1638157592"/>
        <c:axId val="1638157920"/>
      </c:barChart>
      <c:catAx>
        <c:axId val="16381575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cap="all" spc="120" normalizeH="0" baseline="0">
                <a:solidFill>
                  <a:schemeClr val="tx1">
                    <a:lumMod val="65000"/>
                    <a:lumOff val="35000"/>
                  </a:schemeClr>
                </a:solidFill>
                <a:latin typeface="+mn-lt"/>
                <a:ea typeface="+mn-ea"/>
                <a:cs typeface="+mn-cs"/>
              </a:defRPr>
            </a:pPr>
            <a:endParaRPr lang="en-US"/>
          </a:p>
        </c:txPr>
        <c:crossAx val="1638157920"/>
        <c:crosses val="autoZero"/>
        <c:auto val="1"/>
        <c:lblAlgn val="ctr"/>
        <c:lblOffset val="100"/>
        <c:noMultiLvlLbl val="0"/>
      </c:catAx>
      <c:valAx>
        <c:axId val="1638157920"/>
        <c:scaling>
          <c:orientation val="minMax"/>
        </c:scaling>
        <c:delete val="1"/>
        <c:axPos val="l"/>
        <c:numFmt formatCode="0%" sourceLinked="1"/>
        <c:majorTickMark val="none"/>
        <c:minorTickMark val="none"/>
        <c:tickLblPos val="nextTo"/>
        <c:crossAx val="163815759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5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714DAA-685E-4039-9193-587F9D103BF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85E649D-3AAA-487D-8845-8F8F573D94F4}">
      <dgm:prSet/>
      <dgm:spPr/>
      <dgm:t>
        <a:bodyPr/>
        <a:lstStyle/>
        <a:p>
          <a:r>
            <a:rPr lang="en-GB" b="0" i="0" dirty="0"/>
            <a:t>set of 24 questions on self-perceived governing practices </a:t>
          </a:r>
          <a:r>
            <a:rPr lang="en-US" b="0" i="0" dirty="0"/>
            <a:t>​</a:t>
          </a:r>
          <a:endParaRPr lang="en-US" dirty="0"/>
        </a:p>
      </dgm:t>
    </dgm:pt>
    <dgm:pt modelId="{CA54FD8B-BD39-4163-8EF0-E1BE72EBFC25}" type="parTrans" cxnId="{BAE8B294-0DE4-4888-99C5-EA834F6D69B6}">
      <dgm:prSet/>
      <dgm:spPr/>
      <dgm:t>
        <a:bodyPr/>
        <a:lstStyle/>
        <a:p>
          <a:endParaRPr lang="en-US"/>
        </a:p>
      </dgm:t>
    </dgm:pt>
    <dgm:pt modelId="{07DB4BF7-0EF1-4B27-969D-52A7009C7968}" type="sibTrans" cxnId="{BAE8B294-0DE4-4888-99C5-EA834F6D69B6}">
      <dgm:prSet/>
      <dgm:spPr/>
      <dgm:t>
        <a:bodyPr/>
        <a:lstStyle/>
        <a:p>
          <a:endParaRPr lang="en-US"/>
        </a:p>
      </dgm:t>
    </dgm:pt>
    <dgm:pt modelId="{D0DBF78A-8B05-4E53-B2C0-FDD4DF3B6035}">
      <dgm:prSet/>
      <dgm:spPr/>
      <dgm:t>
        <a:bodyPr/>
        <a:lstStyle/>
        <a:p>
          <a:r>
            <a:rPr lang="en-GB" b="0" i="0" dirty="0"/>
            <a:t>The questions are grouped into 6 different themes</a:t>
          </a:r>
          <a:endParaRPr lang="en-US" dirty="0"/>
        </a:p>
      </dgm:t>
    </dgm:pt>
    <dgm:pt modelId="{CFDB9A90-B1B8-45BB-B5EC-CD4CE9190682}" type="parTrans" cxnId="{FE4BCD43-3738-42D9-A136-6A96F07DE442}">
      <dgm:prSet/>
      <dgm:spPr/>
      <dgm:t>
        <a:bodyPr/>
        <a:lstStyle/>
        <a:p>
          <a:endParaRPr lang="en-US"/>
        </a:p>
      </dgm:t>
    </dgm:pt>
    <dgm:pt modelId="{9AD19AC9-05E7-4064-B0A2-AA98D33802D8}" type="sibTrans" cxnId="{FE4BCD43-3738-42D9-A136-6A96F07DE442}">
      <dgm:prSet/>
      <dgm:spPr/>
      <dgm:t>
        <a:bodyPr/>
        <a:lstStyle/>
        <a:p>
          <a:endParaRPr lang="en-US"/>
        </a:p>
      </dgm:t>
    </dgm:pt>
    <dgm:pt modelId="{86A18DB5-B1BE-4EAB-9904-E581E0E1EEA3}">
      <dgm:prSet/>
      <dgm:spPr/>
      <dgm:t>
        <a:bodyPr/>
        <a:lstStyle/>
        <a:p>
          <a:r>
            <a:rPr lang="en-GB" b="0" i="0" dirty="0"/>
            <a:t>Roles</a:t>
          </a:r>
          <a:endParaRPr lang="en-US" dirty="0"/>
        </a:p>
      </dgm:t>
    </dgm:pt>
    <dgm:pt modelId="{08E70B4C-4C03-4022-839D-C3F3336ACA12}" type="parTrans" cxnId="{8328ADD1-0B87-4A1E-8F7F-C33B57A4847D}">
      <dgm:prSet/>
      <dgm:spPr/>
      <dgm:t>
        <a:bodyPr/>
        <a:lstStyle/>
        <a:p>
          <a:endParaRPr lang="en-US"/>
        </a:p>
      </dgm:t>
    </dgm:pt>
    <dgm:pt modelId="{C00CBD3F-045A-4124-BC97-0371B0B1002F}" type="sibTrans" cxnId="{8328ADD1-0B87-4A1E-8F7F-C33B57A4847D}">
      <dgm:prSet/>
      <dgm:spPr/>
      <dgm:t>
        <a:bodyPr/>
        <a:lstStyle/>
        <a:p>
          <a:endParaRPr lang="en-US"/>
        </a:p>
      </dgm:t>
    </dgm:pt>
    <dgm:pt modelId="{945B68DC-93A4-47E1-A1E2-52A261B15F8E}">
      <dgm:prSet/>
      <dgm:spPr/>
      <dgm:t>
        <a:bodyPr/>
        <a:lstStyle/>
        <a:p>
          <a:r>
            <a:rPr lang="en-GB" b="0" i="0" dirty="0"/>
            <a:t>Colleagues</a:t>
          </a:r>
          <a:endParaRPr lang="en-US" dirty="0"/>
        </a:p>
      </dgm:t>
    </dgm:pt>
    <dgm:pt modelId="{7629A49C-D1D2-47A4-B6DC-9ED51965FB0B}" type="parTrans" cxnId="{8A1BB59F-4655-485F-8264-69203C9A82AA}">
      <dgm:prSet/>
      <dgm:spPr/>
      <dgm:t>
        <a:bodyPr/>
        <a:lstStyle/>
        <a:p>
          <a:endParaRPr lang="en-US"/>
        </a:p>
      </dgm:t>
    </dgm:pt>
    <dgm:pt modelId="{61650177-841D-4BCE-BCF5-6F3CD04CD5B5}" type="sibTrans" cxnId="{8A1BB59F-4655-485F-8264-69203C9A82AA}">
      <dgm:prSet/>
      <dgm:spPr/>
      <dgm:t>
        <a:bodyPr/>
        <a:lstStyle/>
        <a:p>
          <a:endParaRPr lang="en-US"/>
        </a:p>
      </dgm:t>
    </dgm:pt>
    <dgm:pt modelId="{5C16D878-6F7A-4D6E-9910-5DEE08579323}">
      <dgm:prSet/>
      <dgm:spPr/>
      <dgm:t>
        <a:bodyPr/>
        <a:lstStyle/>
        <a:p>
          <a:r>
            <a:rPr lang="en-GB" b="0" i="0" dirty="0"/>
            <a:t>Coordination </a:t>
          </a:r>
          <a:endParaRPr lang="en-US" dirty="0"/>
        </a:p>
      </dgm:t>
    </dgm:pt>
    <dgm:pt modelId="{D860A7D5-AD42-4159-A6A5-EE3162F6D312}" type="parTrans" cxnId="{78779C73-8600-4115-9EBF-C15DAAFCE9AF}">
      <dgm:prSet/>
      <dgm:spPr/>
      <dgm:t>
        <a:bodyPr/>
        <a:lstStyle/>
        <a:p>
          <a:endParaRPr lang="en-US"/>
        </a:p>
      </dgm:t>
    </dgm:pt>
    <dgm:pt modelId="{CE947EA1-9B06-47C4-8F0C-ECA2D9F0B03B}" type="sibTrans" cxnId="{78779C73-8600-4115-9EBF-C15DAAFCE9AF}">
      <dgm:prSet/>
      <dgm:spPr/>
      <dgm:t>
        <a:bodyPr/>
        <a:lstStyle/>
        <a:p>
          <a:endParaRPr lang="en-US"/>
        </a:p>
      </dgm:t>
    </dgm:pt>
    <dgm:pt modelId="{B0FE1DCF-02A3-4E73-95F5-76CA2DB16290}">
      <dgm:prSet/>
      <dgm:spPr/>
      <dgm:t>
        <a:bodyPr/>
        <a:lstStyle/>
        <a:p>
          <a:r>
            <a:rPr lang="en-GB" b="0" i="0" dirty="0"/>
            <a:t>Finance</a:t>
          </a:r>
          <a:endParaRPr lang="en-US" dirty="0"/>
        </a:p>
      </dgm:t>
    </dgm:pt>
    <dgm:pt modelId="{FD5BC4AF-EA33-4776-821D-D42A732D97C6}" type="parTrans" cxnId="{4F7DA16D-4A51-4D46-9E45-94E13B779634}">
      <dgm:prSet/>
      <dgm:spPr/>
      <dgm:t>
        <a:bodyPr/>
        <a:lstStyle/>
        <a:p>
          <a:endParaRPr lang="en-US"/>
        </a:p>
      </dgm:t>
    </dgm:pt>
    <dgm:pt modelId="{8A328AEE-5681-4349-9A26-8F268ECF4449}" type="sibTrans" cxnId="{4F7DA16D-4A51-4D46-9E45-94E13B779634}">
      <dgm:prSet/>
      <dgm:spPr/>
      <dgm:t>
        <a:bodyPr/>
        <a:lstStyle/>
        <a:p>
          <a:endParaRPr lang="en-US"/>
        </a:p>
      </dgm:t>
    </dgm:pt>
    <dgm:pt modelId="{3BC9569A-7388-47C7-96E5-AB98FBB0BF54}">
      <dgm:prSet/>
      <dgm:spPr/>
      <dgm:t>
        <a:bodyPr/>
        <a:lstStyle/>
        <a:p>
          <a:r>
            <a:rPr lang="en-GB" b="0" i="0" dirty="0"/>
            <a:t>Capacity</a:t>
          </a:r>
          <a:endParaRPr lang="en-US" dirty="0"/>
        </a:p>
      </dgm:t>
    </dgm:pt>
    <dgm:pt modelId="{2CE8F794-92AC-4F3A-B57B-9B346DBA088E}" type="parTrans" cxnId="{8F7D20F7-E3C0-4D5B-9D86-0152E94F1F31}">
      <dgm:prSet/>
      <dgm:spPr/>
      <dgm:t>
        <a:bodyPr/>
        <a:lstStyle/>
        <a:p>
          <a:endParaRPr lang="en-US"/>
        </a:p>
      </dgm:t>
    </dgm:pt>
    <dgm:pt modelId="{A19FB497-3E98-4241-818B-F99FC0BFAB92}" type="sibTrans" cxnId="{8F7D20F7-E3C0-4D5B-9D86-0152E94F1F31}">
      <dgm:prSet/>
      <dgm:spPr/>
      <dgm:t>
        <a:bodyPr/>
        <a:lstStyle/>
        <a:p>
          <a:endParaRPr lang="en-US"/>
        </a:p>
      </dgm:t>
    </dgm:pt>
    <dgm:pt modelId="{ECFA463B-15C8-4C11-BAEE-761E5AB4A858}">
      <dgm:prSet/>
      <dgm:spPr/>
      <dgm:t>
        <a:bodyPr/>
        <a:lstStyle/>
        <a:p>
          <a:r>
            <a:rPr lang="en-GB" b="0" i="0" dirty="0"/>
            <a:t>Support					</a:t>
          </a:r>
          <a:endParaRPr lang="en-US" dirty="0"/>
        </a:p>
      </dgm:t>
    </dgm:pt>
    <dgm:pt modelId="{90BD16DC-8122-45F3-BFD5-8DDF4D38AD3E}" type="parTrans" cxnId="{6F23BBDB-FE04-4E8F-B0CD-B250A686EF64}">
      <dgm:prSet/>
      <dgm:spPr/>
      <dgm:t>
        <a:bodyPr/>
        <a:lstStyle/>
        <a:p>
          <a:endParaRPr lang="en-US"/>
        </a:p>
      </dgm:t>
    </dgm:pt>
    <dgm:pt modelId="{21AC9C34-B6C2-4E32-96A2-2265E09C0CF9}" type="sibTrans" cxnId="{6F23BBDB-FE04-4E8F-B0CD-B250A686EF64}">
      <dgm:prSet/>
      <dgm:spPr/>
      <dgm:t>
        <a:bodyPr/>
        <a:lstStyle/>
        <a:p>
          <a:endParaRPr lang="en-US"/>
        </a:p>
      </dgm:t>
    </dgm:pt>
    <dgm:pt modelId="{A0304B1C-37AF-4F1C-9C19-9C8F3D20AB2F}">
      <dgm:prSet/>
      <dgm:spPr/>
      <dgm:t>
        <a:bodyPr/>
        <a:lstStyle/>
        <a:p>
          <a:pPr>
            <a:buNone/>
          </a:pPr>
          <a:r>
            <a:rPr lang="en-GB" b="0" i="0" dirty="0"/>
            <a:t>	e.g. </a:t>
          </a:r>
          <a:r>
            <a:rPr lang="en-US" b="0" i="1" dirty="0"/>
            <a:t>Was there a demand/suggestion from other departments for you/your department to collaborate with them on nutrition related issues?</a:t>
          </a:r>
          <a:endParaRPr lang="en-US" dirty="0"/>
        </a:p>
      </dgm:t>
    </dgm:pt>
    <dgm:pt modelId="{DFBE2E87-2829-4182-9752-B3550CABD8AD}" type="sibTrans" cxnId="{687DB901-A206-4939-B377-24D3B9F38EC4}">
      <dgm:prSet/>
      <dgm:spPr/>
      <dgm:t>
        <a:bodyPr/>
        <a:lstStyle/>
        <a:p>
          <a:endParaRPr lang="en-US"/>
        </a:p>
      </dgm:t>
    </dgm:pt>
    <dgm:pt modelId="{44BE7C2B-488F-48F9-8D4D-5F236D919AB6}" type="parTrans" cxnId="{687DB901-A206-4939-B377-24D3B9F38EC4}">
      <dgm:prSet/>
      <dgm:spPr/>
      <dgm:t>
        <a:bodyPr/>
        <a:lstStyle/>
        <a:p>
          <a:endParaRPr lang="en-US"/>
        </a:p>
      </dgm:t>
    </dgm:pt>
    <dgm:pt modelId="{33464BB5-DF21-46D5-A1C8-C7575B41182C}">
      <dgm:prSet custT="1"/>
      <dgm:spPr/>
      <dgm:t>
        <a:bodyPr/>
        <a:lstStyle/>
        <a:p>
          <a:r>
            <a:rPr lang="en-GB" sz="2200" b="0" i="0" u="none" strike="noStrike" kern="1200" dirty="0">
              <a:solidFill>
                <a:schemeClr val="bg1"/>
              </a:solidFill>
              <a:effectLst/>
              <a:latin typeface="Calibri" panose="020F0502020204030204" pitchFamily="34" charset="0"/>
            </a:rPr>
            <a:t>2 rounds of survey conducted</a:t>
          </a:r>
          <a:endParaRPr lang="en-US" sz="2200" kern="1200" dirty="0">
            <a:solidFill>
              <a:schemeClr val="bg1"/>
            </a:solidFill>
          </a:endParaRPr>
        </a:p>
      </dgm:t>
    </dgm:pt>
    <dgm:pt modelId="{5AEB82AA-B350-43B8-ADCF-8DB9D4469C18}" type="parTrans" cxnId="{FBAD7105-2B42-44BA-A57B-F7B9A74344B9}">
      <dgm:prSet/>
      <dgm:spPr/>
      <dgm:t>
        <a:bodyPr/>
        <a:lstStyle/>
        <a:p>
          <a:endParaRPr lang="en-US"/>
        </a:p>
      </dgm:t>
    </dgm:pt>
    <dgm:pt modelId="{374CFF3A-E13F-42E3-A531-30023BBA5FDA}" type="sibTrans" cxnId="{FBAD7105-2B42-44BA-A57B-F7B9A74344B9}">
      <dgm:prSet/>
      <dgm:spPr/>
      <dgm:t>
        <a:bodyPr/>
        <a:lstStyle/>
        <a:p>
          <a:endParaRPr lang="en-US"/>
        </a:p>
      </dgm:t>
    </dgm:pt>
    <dgm:pt modelId="{B6A5DB4F-56D1-4B84-A985-D3DDDBA7E937}">
      <dgm:prSet/>
      <dgm:spPr/>
      <dgm:t>
        <a:bodyPr/>
        <a:lstStyle/>
        <a:p>
          <a:r>
            <a:rPr lang="en-GB" dirty="0">
              <a:solidFill>
                <a:srgbClr val="000000"/>
              </a:solidFill>
              <a:latin typeface="Calibri" panose="020F0502020204030204" pitchFamily="34" charset="0"/>
            </a:rPr>
            <a:t>Round 1 (July-Aug 2021)  </a:t>
          </a:r>
          <a:r>
            <a:rPr lang="en-GB" b="0" i="0" u="none" strike="noStrike" dirty="0">
              <a:solidFill>
                <a:srgbClr val="000000"/>
              </a:solidFill>
              <a:effectLst/>
              <a:latin typeface="Calibri" panose="020F0502020204030204" pitchFamily="34" charset="0"/>
            </a:rPr>
            <a:t>315 respondents</a:t>
          </a:r>
          <a:endParaRPr lang="en-US" dirty="0"/>
        </a:p>
      </dgm:t>
    </dgm:pt>
    <dgm:pt modelId="{41FF4D54-2949-43DF-A9B6-C8FB1323870F}" type="parTrans" cxnId="{DEB40BF1-6C22-4509-9ABE-8CA6B8CF4BA6}">
      <dgm:prSet/>
      <dgm:spPr/>
      <dgm:t>
        <a:bodyPr/>
        <a:lstStyle/>
        <a:p>
          <a:endParaRPr lang="en-US"/>
        </a:p>
      </dgm:t>
    </dgm:pt>
    <dgm:pt modelId="{E6CB3B14-00B1-4CC9-8A0D-BB2659942E42}" type="sibTrans" cxnId="{DEB40BF1-6C22-4509-9ABE-8CA6B8CF4BA6}">
      <dgm:prSet/>
      <dgm:spPr/>
      <dgm:t>
        <a:bodyPr/>
        <a:lstStyle/>
        <a:p>
          <a:endParaRPr lang="en-US"/>
        </a:p>
      </dgm:t>
    </dgm:pt>
    <dgm:pt modelId="{D36511BE-4CC1-4041-8B65-B0F7E315D41A}">
      <dgm:prSet/>
      <dgm:spPr/>
      <dgm:t>
        <a:bodyPr/>
        <a:lstStyle/>
        <a:p>
          <a:r>
            <a:rPr lang="en-GB" dirty="0">
              <a:solidFill>
                <a:srgbClr val="000000"/>
              </a:solidFill>
              <a:latin typeface="Calibri" panose="020F0502020204030204" pitchFamily="34" charset="0"/>
            </a:rPr>
            <a:t>Round 2 (Aug 2022)  322 respondents</a:t>
          </a:r>
          <a:endParaRPr lang="en-US" dirty="0"/>
        </a:p>
      </dgm:t>
    </dgm:pt>
    <dgm:pt modelId="{D921D0C4-DE4A-4BC0-9140-8F407FD5801E}" type="parTrans" cxnId="{580026CD-08B1-4294-A67E-F67304DA1C73}">
      <dgm:prSet/>
      <dgm:spPr/>
      <dgm:t>
        <a:bodyPr/>
        <a:lstStyle/>
        <a:p>
          <a:endParaRPr lang="en-US"/>
        </a:p>
      </dgm:t>
    </dgm:pt>
    <dgm:pt modelId="{3952EECE-BE4C-4390-AD4F-8FD271A0286C}" type="sibTrans" cxnId="{580026CD-08B1-4294-A67E-F67304DA1C73}">
      <dgm:prSet/>
      <dgm:spPr/>
      <dgm:t>
        <a:bodyPr/>
        <a:lstStyle/>
        <a:p>
          <a:endParaRPr lang="en-US"/>
        </a:p>
      </dgm:t>
    </dgm:pt>
    <dgm:pt modelId="{AA5C2D04-1228-4955-923A-923F62979BC8}">
      <dgm:prSet/>
      <dgm:spPr/>
      <dgm:t>
        <a:bodyPr/>
        <a:lstStyle/>
        <a:p>
          <a:r>
            <a:rPr lang="en-GB" b="0" i="0" u="none" strike="noStrike" dirty="0">
              <a:solidFill>
                <a:srgbClr val="000000"/>
              </a:solidFill>
              <a:effectLst/>
              <a:latin typeface="Calibri" panose="020F0502020204030204" pitchFamily="34" charset="0"/>
            </a:rPr>
            <a:t>PNC members, DNC members, technical staff, Village authorities interviewed</a:t>
          </a:r>
          <a:endParaRPr lang="en-GB" b="0" i="0" dirty="0"/>
        </a:p>
        <a:p>
          <a:r>
            <a:rPr lang="en-GB" b="0" i="0" dirty="0"/>
            <a:t>			 </a:t>
          </a:r>
          <a:endParaRPr lang="en-US" dirty="0"/>
        </a:p>
      </dgm:t>
    </dgm:pt>
    <dgm:pt modelId="{81D0095B-869A-4485-8A36-D59B864E8D2E}" type="parTrans" cxnId="{67881CB0-6979-4EA7-BDC7-4972E587FDD0}">
      <dgm:prSet/>
      <dgm:spPr/>
      <dgm:t>
        <a:bodyPr/>
        <a:lstStyle/>
        <a:p>
          <a:endParaRPr lang="en-US"/>
        </a:p>
      </dgm:t>
    </dgm:pt>
    <dgm:pt modelId="{DC13B66D-C2F0-4B2C-B762-7AF58DC8B707}" type="sibTrans" cxnId="{67881CB0-6979-4EA7-BDC7-4972E587FDD0}">
      <dgm:prSet/>
      <dgm:spPr/>
      <dgm:t>
        <a:bodyPr/>
        <a:lstStyle/>
        <a:p>
          <a:endParaRPr lang="en-US"/>
        </a:p>
      </dgm:t>
    </dgm:pt>
    <dgm:pt modelId="{EDA6267A-4F07-4AA8-A770-A585BABED3D7}" type="pres">
      <dgm:prSet presAssocID="{BD714DAA-685E-4039-9193-587F9D103BF7}" presName="linear" presStyleCnt="0">
        <dgm:presLayoutVars>
          <dgm:animLvl val="lvl"/>
          <dgm:resizeHandles val="exact"/>
        </dgm:presLayoutVars>
      </dgm:prSet>
      <dgm:spPr/>
    </dgm:pt>
    <dgm:pt modelId="{F85F77C4-E8FE-4372-81CF-0932497E2EBD}" type="pres">
      <dgm:prSet presAssocID="{185E649D-3AAA-487D-8845-8F8F573D94F4}" presName="parentText" presStyleLbl="node1" presStyleIdx="0" presStyleCnt="3">
        <dgm:presLayoutVars>
          <dgm:chMax val="0"/>
          <dgm:bulletEnabled val="1"/>
        </dgm:presLayoutVars>
      </dgm:prSet>
      <dgm:spPr/>
    </dgm:pt>
    <dgm:pt modelId="{2FDE64DE-04BB-47DE-BA05-A2D59C27E4A1}" type="pres">
      <dgm:prSet presAssocID="{185E649D-3AAA-487D-8845-8F8F573D94F4}" presName="childText" presStyleLbl="revTx" presStyleIdx="0" presStyleCnt="3">
        <dgm:presLayoutVars>
          <dgm:bulletEnabled val="1"/>
        </dgm:presLayoutVars>
      </dgm:prSet>
      <dgm:spPr/>
    </dgm:pt>
    <dgm:pt modelId="{EDD25C34-5D27-4186-AD8D-5A78C55246B7}" type="pres">
      <dgm:prSet presAssocID="{D0DBF78A-8B05-4E53-B2C0-FDD4DF3B6035}" presName="parentText" presStyleLbl="node1" presStyleIdx="1" presStyleCnt="3">
        <dgm:presLayoutVars>
          <dgm:chMax val="0"/>
          <dgm:bulletEnabled val="1"/>
        </dgm:presLayoutVars>
      </dgm:prSet>
      <dgm:spPr/>
    </dgm:pt>
    <dgm:pt modelId="{66202B01-C801-4F76-9213-AA2E04E7C62E}" type="pres">
      <dgm:prSet presAssocID="{D0DBF78A-8B05-4E53-B2C0-FDD4DF3B6035}" presName="childText" presStyleLbl="revTx" presStyleIdx="1" presStyleCnt="3">
        <dgm:presLayoutVars>
          <dgm:bulletEnabled val="1"/>
        </dgm:presLayoutVars>
      </dgm:prSet>
      <dgm:spPr/>
    </dgm:pt>
    <dgm:pt modelId="{B7EEB8F2-9505-4C31-9217-BA7846C84966}" type="pres">
      <dgm:prSet presAssocID="{33464BB5-DF21-46D5-A1C8-C7575B41182C}" presName="parentText" presStyleLbl="node1" presStyleIdx="2" presStyleCnt="3">
        <dgm:presLayoutVars>
          <dgm:chMax val="0"/>
          <dgm:bulletEnabled val="1"/>
        </dgm:presLayoutVars>
      </dgm:prSet>
      <dgm:spPr/>
    </dgm:pt>
    <dgm:pt modelId="{7D67FFCA-8DF5-4C92-A7AD-6CC7DFE06D64}" type="pres">
      <dgm:prSet presAssocID="{33464BB5-DF21-46D5-A1C8-C7575B41182C}" presName="childText" presStyleLbl="revTx" presStyleIdx="2" presStyleCnt="3">
        <dgm:presLayoutVars>
          <dgm:bulletEnabled val="1"/>
        </dgm:presLayoutVars>
      </dgm:prSet>
      <dgm:spPr/>
    </dgm:pt>
  </dgm:ptLst>
  <dgm:cxnLst>
    <dgm:cxn modelId="{687DB901-A206-4939-B377-24D3B9F38EC4}" srcId="{185E649D-3AAA-487D-8845-8F8F573D94F4}" destId="{A0304B1C-37AF-4F1C-9C19-9C8F3D20AB2F}" srcOrd="0" destOrd="0" parTransId="{44BE7C2B-488F-48F9-8D4D-5F236D919AB6}" sibTransId="{DFBE2E87-2829-4182-9752-B3550CABD8AD}"/>
    <dgm:cxn modelId="{47F8A703-7771-4AC9-B8A3-5425D3CADAD7}" type="presOf" srcId="{3BC9569A-7388-47C7-96E5-AB98FBB0BF54}" destId="{66202B01-C801-4F76-9213-AA2E04E7C62E}" srcOrd="0" destOrd="4" presId="urn:microsoft.com/office/officeart/2005/8/layout/vList2"/>
    <dgm:cxn modelId="{FBAD7105-2B42-44BA-A57B-F7B9A74344B9}" srcId="{BD714DAA-685E-4039-9193-587F9D103BF7}" destId="{33464BB5-DF21-46D5-A1C8-C7575B41182C}" srcOrd="2" destOrd="0" parTransId="{5AEB82AA-B350-43B8-ADCF-8DB9D4469C18}" sibTransId="{374CFF3A-E13F-42E3-A531-30023BBA5FDA}"/>
    <dgm:cxn modelId="{9F3D531C-575D-407E-878C-11C93C6153B1}" type="presOf" srcId="{BD714DAA-685E-4039-9193-587F9D103BF7}" destId="{EDA6267A-4F07-4AA8-A770-A585BABED3D7}" srcOrd="0" destOrd="0" presId="urn:microsoft.com/office/officeart/2005/8/layout/vList2"/>
    <dgm:cxn modelId="{9049761E-F1A7-416F-BBEE-31535CEEF022}" type="presOf" srcId="{185E649D-3AAA-487D-8845-8F8F573D94F4}" destId="{F85F77C4-E8FE-4372-81CF-0932497E2EBD}" srcOrd="0" destOrd="0" presId="urn:microsoft.com/office/officeart/2005/8/layout/vList2"/>
    <dgm:cxn modelId="{7A9EAB26-6A4F-4825-993A-5BF169ADCE8E}" type="presOf" srcId="{ECFA463B-15C8-4C11-BAEE-761E5AB4A858}" destId="{66202B01-C801-4F76-9213-AA2E04E7C62E}" srcOrd="0" destOrd="5" presId="urn:microsoft.com/office/officeart/2005/8/layout/vList2"/>
    <dgm:cxn modelId="{60D56D27-6DEA-4642-A316-E2FACBCC65E0}" type="presOf" srcId="{A0304B1C-37AF-4F1C-9C19-9C8F3D20AB2F}" destId="{2FDE64DE-04BB-47DE-BA05-A2D59C27E4A1}" srcOrd="0" destOrd="0" presId="urn:microsoft.com/office/officeart/2005/8/layout/vList2"/>
    <dgm:cxn modelId="{04A5BB27-1F63-4519-A251-23E0E77F85A1}" type="presOf" srcId="{D0DBF78A-8B05-4E53-B2C0-FDD4DF3B6035}" destId="{EDD25C34-5D27-4186-AD8D-5A78C55246B7}" srcOrd="0" destOrd="0" presId="urn:microsoft.com/office/officeart/2005/8/layout/vList2"/>
    <dgm:cxn modelId="{B52B0A3D-8FF6-47DD-BD7B-4FD387DECAF0}" type="presOf" srcId="{B0FE1DCF-02A3-4E73-95F5-76CA2DB16290}" destId="{66202B01-C801-4F76-9213-AA2E04E7C62E}" srcOrd="0" destOrd="3" presId="urn:microsoft.com/office/officeart/2005/8/layout/vList2"/>
    <dgm:cxn modelId="{7018A83D-AA54-45CD-BDD5-D2F541D7704A}" type="presOf" srcId="{86A18DB5-B1BE-4EAB-9904-E581E0E1EEA3}" destId="{66202B01-C801-4F76-9213-AA2E04E7C62E}" srcOrd="0" destOrd="0" presId="urn:microsoft.com/office/officeart/2005/8/layout/vList2"/>
    <dgm:cxn modelId="{A538375B-648B-468D-A33F-616652354D62}" type="presOf" srcId="{5C16D878-6F7A-4D6E-9910-5DEE08579323}" destId="{66202B01-C801-4F76-9213-AA2E04E7C62E}" srcOrd="0" destOrd="2" presId="urn:microsoft.com/office/officeart/2005/8/layout/vList2"/>
    <dgm:cxn modelId="{27F01462-B831-4C26-847C-193C6DE8FF9E}" type="presOf" srcId="{B6A5DB4F-56D1-4B84-A985-D3DDDBA7E937}" destId="{7D67FFCA-8DF5-4C92-A7AD-6CC7DFE06D64}" srcOrd="0" destOrd="0" presId="urn:microsoft.com/office/officeart/2005/8/layout/vList2"/>
    <dgm:cxn modelId="{FE4BCD43-3738-42D9-A136-6A96F07DE442}" srcId="{BD714DAA-685E-4039-9193-587F9D103BF7}" destId="{D0DBF78A-8B05-4E53-B2C0-FDD4DF3B6035}" srcOrd="1" destOrd="0" parTransId="{CFDB9A90-B1B8-45BB-B5EC-CD4CE9190682}" sibTransId="{9AD19AC9-05E7-4064-B0A2-AA98D33802D8}"/>
    <dgm:cxn modelId="{CFA4E946-9C75-43F3-B160-1444D8E7C8B6}" type="presOf" srcId="{945B68DC-93A4-47E1-A1E2-52A261B15F8E}" destId="{66202B01-C801-4F76-9213-AA2E04E7C62E}" srcOrd="0" destOrd="1" presId="urn:microsoft.com/office/officeart/2005/8/layout/vList2"/>
    <dgm:cxn modelId="{4F7DA16D-4A51-4D46-9E45-94E13B779634}" srcId="{D0DBF78A-8B05-4E53-B2C0-FDD4DF3B6035}" destId="{B0FE1DCF-02A3-4E73-95F5-76CA2DB16290}" srcOrd="3" destOrd="0" parTransId="{FD5BC4AF-EA33-4776-821D-D42A732D97C6}" sibTransId="{8A328AEE-5681-4349-9A26-8F268ECF4449}"/>
    <dgm:cxn modelId="{78779C73-8600-4115-9EBF-C15DAAFCE9AF}" srcId="{D0DBF78A-8B05-4E53-B2C0-FDD4DF3B6035}" destId="{5C16D878-6F7A-4D6E-9910-5DEE08579323}" srcOrd="2" destOrd="0" parTransId="{D860A7D5-AD42-4159-A6A5-EE3162F6D312}" sibTransId="{CE947EA1-9B06-47C4-8F0C-ECA2D9F0B03B}"/>
    <dgm:cxn modelId="{FA589A85-8C87-43C4-9272-243764212B66}" type="presOf" srcId="{D36511BE-4CC1-4041-8B65-B0F7E315D41A}" destId="{7D67FFCA-8DF5-4C92-A7AD-6CC7DFE06D64}" srcOrd="0" destOrd="1" presId="urn:microsoft.com/office/officeart/2005/8/layout/vList2"/>
    <dgm:cxn modelId="{BAE8B294-0DE4-4888-99C5-EA834F6D69B6}" srcId="{BD714DAA-685E-4039-9193-587F9D103BF7}" destId="{185E649D-3AAA-487D-8845-8F8F573D94F4}" srcOrd="0" destOrd="0" parTransId="{CA54FD8B-BD39-4163-8EF0-E1BE72EBFC25}" sibTransId="{07DB4BF7-0EF1-4B27-969D-52A7009C7968}"/>
    <dgm:cxn modelId="{8A1BB59F-4655-485F-8264-69203C9A82AA}" srcId="{D0DBF78A-8B05-4E53-B2C0-FDD4DF3B6035}" destId="{945B68DC-93A4-47E1-A1E2-52A261B15F8E}" srcOrd="1" destOrd="0" parTransId="{7629A49C-D1D2-47A4-B6DC-9ED51965FB0B}" sibTransId="{61650177-841D-4BCE-BCF5-6F3CD04CD5B5}"/>
    <dgm:cxn modelId="{67881CB0-6979-4EA7-BDC7-4972E587FDD0}" srcId="{33464BB5-DF21-46D5-A1C8-C7575B41182C}" destId="{AA5C2D04-1228-4955-923A-923F62979BC8}" srcOrd="2" destOrd="0" parTransId="{81D0095B-869A-4485-8A36-D59B864E8D2E}" sibTransId="{DC13B66D-C2F0-4B2C-B762-7AF58DC8B707}"/>
    <dgm:cxn modelId="{8892C6C3-FD1C-4D97-AE78-5D29637430B3}" type="presOf" srcId="{33464BB5-DF21-46D5-A1C8-C7575B41182C}" destId="{B7EEB8F2-9505-4C31-9217-BA7846C84966}" srcOrd="0" destOrd="0" presId="urn:microsoft.com/office/officeart/2005/8/layout/vList2"/>
    <dgm:cxn modelId="{580026CD-08B1-4294-A67E-F67304DA1C73}" srcId="{33464BB5-DF21-46D5-A1C8-C7575B41182C}" destId="{D36511BE-4CC1-4041-8B65-B0F7E315D41A}" srcOrd="1" destOrd="0" parTransId="{D921D0C4-DE4A-4BC0-9140-8F407FD5801E}" sibTransId="{3952EECE-BE4C-4390-AD4F-8FD271A0286C}"/>
    <dgm:cxn modelId="{8328ADD1-0B87-4A1E-8F7F-C33B57A4847D}" srcId="{D0DBF78A-8B05-4E53-B2C0-FDD4DF3B6035}" destId="{86A18DB5-B1BE-4EAB-9904-E581E0E1EEA3}" srcOrd="0" destOrd="0" parTransId="{08E70B4C-4C03-4022-839D-C3F3336ACA12}" sibTransId="{C00CBD3F-045A-4124-BC97-0371B0B1002F}"/>
    <dgm:cxn modelId="{6F23BBDB-FE04-4E8F-B0CD-B250A686EF64}" srcId="{D0DBF78A-8B05-4E53-B2C0-FDD4DF3B6035}" destId="{ECFA463B-15C8-4C11-BAEE-761E5AB4A858}" srcOrd="5" destOrd="0" parTransId="{90BD16DC-8122-45F3-BFD5-8DDF4D38AD3E}" sibTransId="{21AC9C34-B6C2-4E32-96A2-2265E09C0CF9}"/>
    <dgm:cxn modelId="{EF0B59ED-EA65-4C51-A949-8C70204FCE87}" type="presOf" srcId="{AA5C2D04-1228-4955-923A-923F62979BC8}" destId="{7D67FFCA-8DF5-4C92-A7AD-6CC7DFE06D64}" srcOrd="0" destOrd="2" presId="urn:microsoft.com/office/officeart/2005/8/layout/vList2"/>
    <dgm:cxn modelId="{DEB40BF1-6C22-4509-9ABE-8CA6B8CF4BA6}" srcId="{33464BB5-DF21-46D5-A1C8-C7575B41182C}" destId="{B6A5DB4F-56D1-4B84-A985-D3DDDBA7E937}" srcOrd="0" destOrd="0" parTransId="{41FF4D54-2949-43DF-A9B6-C8FB1323870F}" sibTransId="{E6CB3B14-00B1-4CC9-8A0D-BB2659942E42}"/>
    <dgm:cxn modelId="{8F7D20F7-E3C0-4D5B-9D86-0152E94F1F31}" srcId="{D0DBF78A-8B05-4E53-B2C0-FDD4DF3B6035}" destId="{3BC9569A-7388-47C7-96E5-AB98FBB0BF54}" srcOrd="4" destOrd="0" parTransId="{2CE8F794-92AC-4F3A-B57B-9B346DBA088E}" sibTransId="{A19FB497-3E98-4241-818B-F99FC0BFAB92}"/>
    <dgm:cxn modelId="{FF122575-1DAB-4BCC-B9D1-7123E2E89D30}" type="presParOf" srcId="{EDA6267A-4F07-4AA8-A770-A585BABED3D7}" destId="{F85F77C4-E8FE-4372-81CF-0932497E2EBD}" srcOrd="0" destOrd="0" presId="urn:microsoft.com/office/officeart/2005/8/layout/vList2"/>
    <dgm:cxn modelId="{8829753A-20DE-44F7-97DE-4252F0B3C884}" type="presParOf" srcId="{EDA6267A-4F07-4AA8-A770-A585BABED3D7}" destId="{2FDE64DE-04BB-47DE-BA05-A2D59C27E4A1}" srcOrd="1" destOrd="0" presId="urn:microsoft.com/office/officeart/2005/8/layout/vList2"/>
    <dgm:cxn modelId="{DEE9CA4E-90FC-4AB8-A1D7-836AF8E522A8}" type="presParOf" srcId="{EDA6267A-4F07-4AA8-A770-A585BABED3D7}" destId="{EDD25C34-5D27-4186-AD8D-5A78C55246B7}" srcOrd="2" destOrd="0" presId="urn:microsoft.com/office/officeart/2005/8/layout/vList2"/>
    <dgm:cxn modelId="{AE210C10-1E39-4F07-94F5-460B2545DE6B}" type="presParOf" srcId="{EDA6267A-4F07-4AA8-A770-A585BABED3D7}" destId="{66202B01-C801-4F76-9213-AA2E04E7C62E}" srcOrd="3" destOrd="0" presId="urn:microsoft.com/office/officeart/2005/8/layout/vList2"/>
    <dgm:cxn modelId="{26062D22-ECC7-4AEA-AE0E-07FADFB2FDB7}" type="presParOf" srcId="{EDA6267A-4F07-4AA8-A770-A585BABED3D7}" destId="{B7EEB8F2-9505-4C31-9217-BA7846C84966}" srcOrd="4" destOrd="0" presId="urn:microsoft.com/office/officeart/2005/8/layout/vList2"/>
    <dgm:cxn modelId="{8D5F502A-6FF9-470E-BA9C-833B42311AFE}" type="presParOf" srcId="{EDA6267A-4F07-4AA8-A770-A585BABED3D7}" destId="{7D67FFCA-8DF5-4C92-A7AD-6CC7DFE06D64}"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68DFB3-5F0A-489E-B722-2711DE8C951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3A0CE55-F4CF-4422-BB46-00AA44BB5884}">
      <dgm:prSet custT="1"/>
      <dgm:spPr/>
      <dgm:t>
        <a:bodyPr/>
        <a:lstStyle/>
        <a:p>
          <a:r>
            <a:rPr lang="en-US" sz="3200" dirty="0"/>
            <a:t>NPAN dissemination needs to be done down to the district level  and include technical staff and not only DNC members</a:t>
          </a:r>
        </a:p>
      </dgm:t>
    </dgm:pt>
    <dgm:pt modelId="{450D6AE6-41BB-48D6-926E-08F386D1E308}" type="parTrans" cxnId="{9AB8734F-6AFE-48B0-985A-A3EBF6F964AC}">
      <dgm:prSet/>
      <dgm:spPr/>
      <dgm:t>
        <a:bodyPr/>
        <a:lstStyle/>
        <a:p>
          <a:endParaRPr lang="en-US"/>
        </a:p>
      </dgm:t>
    </dgm:pt>
    <dgm:pt modelId="{6D4391AB-B143-44D7-B489-F4D651ECB8EB}" type="sibTrans" cxnId="{9AB8734F-6AFE-48B0-985A-A3EBF6F964AC}">
      <dgm:prSet/>
      <dgm:spPr/>
      <dgm:t>
        <a:bodyPr/>
        <a:lstStyle/>
        <a:p>
          <a:endParaRPr lang="en-US"/>
        </a:p>
      </dgm:t>
    </dgm:pt>
    <dgm:pt modelId="{B1645C49-586F-43EF-A0BF-A44A976C797A}">
      <dgm:prSet custT="1"/>
      <dgm:spPr/>
      <dgm:t>
        <a:bodyPr/>
        <a:lstStyle/>
        <a:p>
          <a:r>
            <a:rPr lang="en-US" sz="3200" dirty="0"/>
            <a:t>Basic nutrition training for staff from relevant sectors at all levels</a:t>
          </a:r>
        </a:p>
      </dgm:t>
    </dgm:pt>
    <dgm:pt modelId="{C00DA725-80B0-4050-80AD-4DA48183E44C}" type="parTrans" cxnId="{80D39A30-73C1-4777-82BC-C53ABC7697F2}">
      <dgm:prSet/>
      <dgm:spPr/>
      <dgm:t>
        <a:bodyPr/>
        <a:lstStyle/>
        <a:p>
          <a:endParaRPr lang="en-US"/>
        </a:p>
      </dgm:t>
    </dgm:pt>
    <dgm:pt modelId="{5E69BBE4-E566-4E46-89C4-E15799EB3924}" type="sibTrans" cxnId="{80D39A30-73C1-4777-82BC-C53ABC7697F2}">
      <dgm:prSet/>
      <dgm:spPr/>
      <dgm:t>
        <a:bodyPr/>
        <a:lstStyle/>
        <a:p>
          <a:endParaRPr lang="en-US"/>
        </a:p>
      </dgm:t>
    </dgm:pt>
    <dgm:pt modelId="{79F4E4AF-9220-488D-B6B2-F4D14F4A49EA}">
      <dgm:prSet custT="1"/>
      <dgm:spPr/>
      <dgm:t>
        <a:bodyPr/>
        <a:lstStyle/>
        <a:p>
          <a:r>
            <a:rPr lang="en-US" sz="3200" dirty="0"/>
            <a:t>Management courses for nutrition committee and secretariats</a:t>
          </a:r>
        </a:p>
      </dgm:t>
    </dgm:pt>
    <dgm:pt modelId="{1A64A94F-0636-4317-8910-CA3739FEF5F4}" type="parTrans" cxnId="{C91054EE-2118-4C08-8F8C-EE08672D3B04}">
      <dgm:prSet/>
      <dgm:spPr/>
      <dgm:t>
        <a:bodyPr/>
        <a:lstStyle/>
        <a:p>
          <a:endParaRPr lang="en-US"/>
        </a:p>
      </dgm:t>
    </dgm:pt>
    <dgm:pt modelId="{3FCAB33D-5FC9-4DF4-8D8B-786497E55719}" type="sibTrans" cxnId="{C91054EE-2118-4C08-8F8C-EE08672D3B04}">
      <dgm:prSet/>
      <dgm:spPr/>
      <dgm:t>
        <a:bodyPr/>
        <a:lstStyle/>
        <a:p>
          <a:endParaRPr lang="en-US"/>
        </a:p>
      </dgm:t>
    </dgm:pt>
    <dgm:pt modelId="{D29B2AA9-11F9-4E57-97A4-768C6BA01981}">
      <dgm:prSet custT="1"/>
      <dgm:spPr/>
      <dgm:t>
        <a:bodyPr/>
        <a:lstStyle/>
        <a:p>
          <a:r>
            <a:rPr lang="en-US" sz="3200" dirty="0"/>
            <a:t>MEAL training for technical staff so hard data can be used to track progress and assess gaps</a:t>
          </a:r>
        </a:p>
      </dgm:t>
    </dgm:pt>
    <dgm:pt modelId="{D1348A6F-F75D-42B7-ACE1-B32E97C14F31}" type="parTrans" cxnId="{C1C87880-F500-42E0-9B62-1E54E4A7B9DB}">
      <dgm:prSet/>
      <dgm:spPr/>
      <dgm:t>
        <a:bodyPr/>
        <a:lstStyle/>
        <a:p>
          <a:endParaRPr lang="en-US"/>
        </a:p>
      </dgm:t>
    </dgm:pt>
    <dgm:pt modelId="{3D9A7457-0973-490C-B946-ACE1B4DE08E2}" type="sibTrans" cxnId="{C1C87880-F500-42E0-9B62-1E54E4A7B9DB}">
      <dgm:prSet/>
      <dgm:spPr/>
      <dgm:t>
        <a:bodyPr/>
        <a:lstStyle/>
        <a:p>
          <a:endParaRPr lang="en-US"/>
        </a:p>
      </dgm:t>
    </dgm:pt>
    <dgm:pt modelId="{E0713FD3-4D40-4736-B6F2-B05F80D8D686}">
      <dgm:prSet custT="1"/>
      <dgm:spPr/>
      <dgm:t>
        <a:bodyPr/>
        <a:lstStyle/>
        <a:p>
          <a:r>
            <a:rPr lang="en-US" sz="3200"/>
            <a:t>Handover process should be in place for nutrition committee members</a:t>
          </a:r>
          <a:endParaRPr lang="en-US" sz="3200" dirty="0"/>
        </a:p>
      </dgm:t>
    </dgm:pt>
    <dgm:pt modelId="{56EF70F1-06AC-4112-9C05-B6D73070F700}" type="parTrans" cxnId="{5A5AE225-623B-4A66-81F5-94CFCF144411}">
      <dgm:prSet/>
      <dgm:spPr/>
      <dgm:t>
        <a:bodyPr/>
        <a:lstStyle/>
        <a:p>
          <a:endParaRPr lang="en-US"/>
        </a:p>
      </dgm:t>
    </dgm:pt>
    <dgm:pt modelId="{00726FD4-4776-40E0-9945-DA2D27EC04F3}" type="sibTrans" cxnId="{5A5AE225-623B-4A66-81F5-94CFCF144411}">
      <dgm:prSet/>
      <dgm:spPr/>
      <dgm:t>
        <a:bodyPr/>
        <a:lstStyle/>
        <a:p>
          <a:endParaRPr lang="en-US"/>
        </a:p>
      </dgm:t>
    </dgm:pt>
    <dgm:pt modelId="{26C53538-56BA-4397-9C03-1D581D78264D}" type="pres">
      <dgm:prSet presAssocID="{9A68DFB3-5F0A-489E-B722-2711DE8C9511}" presName="vert0" presStyleCnt="0">
        <dgm:presLayoutVars>
          <dgm:dir/>
          <dgm:animOne val="branch"/>
          <dgm:animLvl val="lvl"/>
        </dgm:presLayoutVars>
      </dgm:prSet>
      <dgm:spPr/>
    </dgm:pt>
    <dgm:pt modelId="{23FDBEBB-7842-4F66-AA3E-5A6E4E56FA7E}" type="pres">
      <dgm:prSet presAssocID="{83A0CE55-F4CF-4422-BB46-00AA44BB5884}" presName="thickLine" presStyleLbl="alignNode1" presStyleIdx="0" presStyleCnt="5"/>
      <dgm:spPr/>
    </dgm:pt>
    <dgm:pt modelId="{8E387E7A-9CF8-4930-8CFE-609505BE6151}" type="pres">
      <dgm:prSet presAssocID="{83A0CE55-F4CF-4422-BB46-00AA44BB5884}" presName="horz1" presStyleCnt="0"/>
      <dgm:spPr/>
    </dgm:pt>
    <dgm:pt modelId="{C746721B-200A-469B-9F89-7BAAB8368875}" type="pres">
      <dgm:prSet presAssocID="{83A0CE55-F4CF-4422-BB46-00AA44BB5884}" presName="tx1" presStyleLbl="revTx" presStyleIdx="0" presStyleCnt="5" custScaleY="130930"/>
      <dgm:spPr/>
    </dgm:pt>
    <dgm:pt modelId="{BEE541F0-05A8-470F-B3BD-061847C3DDA3}" type="pres">
      <dgm:prSet presAssocID="{83A0CE55-F4CF-4422-BB46-00AA44BB5884}" presName="vert1" presStyleCnt="0"/>
      <dgm:spPr/>
    </dgm:pt>
    <dgm:pt modelId="{B6F262B9-49F0-4CBD-958E-A7D9DF2A376F}" type="pres">
      <dgm:prSet presAssocID="{B1645C49-586F-43EF-A0BF-A44A976C797A}" presName="thickLine" presStyleLbl="alignNode1" presStyleIdx="1" presStyleCnt="5"/>
      <dgm:spPr/>
    </dgm:pt>
    <dgm:pt modelId="{F21B5A98-A0C8-457A-A00D-A2630A7C0D8B}" type="pres">
      <dgm:prSet presAssocID="{B1645C49-586F-43EF-A0BF-A44A976C797A}" presName="horz1" presStyleCnt="0"/>
      <dgm:spPr/>
    </dgm:pt>
    <dgm:pt modelId="{6CE5CA0B-3105-4BB6-A4E4-BB4920994024}" type="pres">
      <dgm:prSet presAssocID="{B1645C49-586F-43EF-A0BF-A44A976C797A}" presName="tx1" presStyleLbl="revTx" presStyleIdx="1" presStyleCnt="5" custScaleY="82327"/>
      <dgm:spPr/>
    </dgm:pt>
    <dgm:pt modelId="{E3F2585D-1017-472A-90AD-EBB5CFACA4C2}" type="pres">
      <dgm:prSet presAssocID="{B1645C49-586F-43EF-A0BF-A44A976C797A}" presName="vert1" presStyleCnt="0"/>
      <dgm:spPr/>
    </dgm:pt>
    <dgm:pt modelId="{F10DB678-6E59-44C3-A7F0-DE0ABE2287B6}" type="pres">
      <dgm:prSet presAssocID="{79F4E4AF-9220-488D-B6B2-F4D14F4A49EA}" presName="thickLine" presStyleLbl="alignNode1" presStyleIdx="2" presStyleCnt="5"/>
      <dgm:spPr/>
    </dgm:pt>
    <dgm:pt modelId="{A4D61587-9B81-423B-913B-9F7C32516DDC}" type="pres">
      <dgm:prSet presAssocID="{79F4E4AF-9220-488D-B6B2-F4D14F4A49EA}" presName="horz1" presStyleCnt="0"/>
      <dgm:spPr/>
    </dgm:pt>
    <dgm:pt modelId="{2C1C1F07-9C2B-4025-BE0F-E63F9A6FE757}" type="pres">
      <dgm:prSet presAssocID="{79F4E4AF-9220-488D-B6B2-F4D14F4A49EA}" presName="tx1" presStyleLbl="revTx" presStyleIdx="2" presStyleCnt="5" custScaleY="89285"/>
      <dgm:spPr/>
    </dgm:pt>
    <dgm:pt modelId="{FB912CE6-838F-45E9-8845-1102C54EC99D}" type="pres">
      <dgm:prSet presAssocID="{79F4E4AF-9220-488D-B6B2-F4D14F4A49EA}" presName="vert1" presStyleCnt="0"/>
      <dgm:spPr/>
    </dgm:pt>
    <dgm:pt modelId="{6A8F0433-FD64-4CB7-A3FC-097C70937666}" type="pres">
      <dgm:prSet presAssocID="{D29B2AA9-11F9-4E57-97A4-768C6BA01981}" presName="thickLine" presStyleLbl="alignNode1" presStyleIdx="3" presStyleCnt="5"/>
      <dgm:spPr/>
    </dgm:pt>
    <dgm:pt modelId="{1F2D7A1F-F490-4803-932E-2ED10D106C4A}" type="pres">
      <dgm:prSet presAssocID="{D29B2AA9-11F9-4E57-97A4-768C6BA01981}" presName="horz1" presStyleCnt="0"/>
      <dgm:spPr/>
    </dgm:pt>
    <dgm:pt modelId="{9222CA92-8C94-430F-90EB-2A191BC9B8D8}" type="pres">
      <dgm:prSet presAssocID="{D29B2AA9-11F9-4E57-97A4-768C6BA01981}" presName="tx1" presStyleLbl="revTx" presStyleIdx="3" presStyleCnt="5" custScaleY="119732"/>
      <dgm:spPr/>
    </dgm:pt>
    <dgm:pt modelId="{36C79B6C-AFFD-441B-B725-AFE5095AB416}" type="pres">
      <dgm:prSet presAssocID="{D29B2AA9-11F9-4E57-97A4-768C6BA01981}" presName="vert1" presStyleCnt="0"/>
      <dgm:spPr/>
    </dgm:pt>
    <dgm:pt modelId="{CE047506-51E3-4C88-B4C8-5138A357E376}" type="pres">
      <dgm:prSet presAssocID="{E0713FD3-4D40-4736-B6F2-B05F80D8D686}" presName="thickLine" presStyleLbl="alignNode1" presStyleIdx="4" presStyleCnt="5"/>
      <dgm:spPr/>
    </dgm:pt>
    <dgm:pt modelId="{B640F452-EDCB-4B59-AB31-78009C50DC18}" type="pres">
      <dgm:prSet presAssocID="{E0713FD3-4D40-4736-B6F2-B05F80D8D686}" presName="horz1" presStyleCnt="0"/>
      <dgm:spPr/>
    </dgm:pt>
    <dgm:pt modelId="{C06CD668-384B-49D7-BC05-D4DEDC5FB8EB}" type="pres">
      <dgm:prSet presAssocID="{E0713FD3-4D40-4736-B6F2-B05F80D8D686}" presName="tx1" presStyleLbl="revTx" presStyleIdx="4" presStyleCnt="5"/>
      <dgm:spPr/>
    </dgm:pt>
    <dgm:pt modelId="{637873D8-5865-463C-ABD9-3C8E403CE644}" type="pres">
      <dgm:prSet presAssocID="{E0713FD3-4D40-4736-B6F2-B05F80D8D686}" presName="vert1" presStyleCnt="0"/>
      <dgm:spPr/>
    </dgm:pt>
  </dgm:ptLst>
  <dgm:cxnLst>
    <dgm:cxn modelId="{5A5AE225-623B-4A66-81F5-94CFCF144411}" srcId="{9A68DFB3-5F0A-489E-B722-2711DE8C9511}" destId="{E0713FD3-4D40-4736-B6F2-B05F80D8D686}" srcOrd="4" destOrd="0" parTransId="{56EF70F1-06AC-4112-9C05-B6D73070F700}" sibTransId="{00726FD4-4776-40E0-9945-DA2D27EC04F3}"/>
    <dgm:cxn modelId="{80D39A30-73C1-4777-82BC-C53ABC7697F2}" srcId="{9A68DFB3-5F0A-489E-B722-2711DE8C9511}" destId="{B1645C49-586F-43EF-A0BF-A44A976C797A}" srcOrd="1" destOrd="0" parTransId="{C00DA725-80B0-4050-80AD-4DA48183E44C}" sibTransId="{5E69BBE4-E566-4E46-89C4-E15799EB3924}"/>
    <dgm:cxn modelId="{9AB8734F-6AFE-48B0-985A-A3EBF6F964AC}" srcId="{9A68DFB3-5F0A-489E-B722-2711DE8C9511}" destId="{83A0CE55-F4CF-4422-BB46-00AA44BB5884}" srcOrd="0" destOrd="0" parTransId="{450D6AE6-41BB-48D6-926E-08F386D1E308}" sibTransId="{6D4391AB-B143-44D7-B489-F4D651ECB8EB}"/>
    <dgm:cxn modelId="{E875647E-1229-46BB-9D88-73E0C04EA97C}" type="presOf" srcId="{9A68DFB3-5F0A-489E-B722-2711DE8C9511}" destId="{26C53538-56BA-4397-9C03-1D581D78264D}" srcOrd="0" destOrd="0" presId="urn:microsoft.com/office/officeart/2008/layout/LinedList"/>
    <dgm:cxn modelId="{C1C87880-F500-42E0-9B62-1E54E4A7B9DB}" srcId="{9A68DFB3-5F0A-489E-B722-2711DE8C9511}" destId="{D29B2AA9-11F9-4E57-97A4-768C6BA01981}" srcOrd="3" destOrd="0" parTransId="{D1348A6F-F75D-42B7-ACE1-B32E97C14F31}" sibTransId="{3D9A7457-0973-490C-B946-ACE1B4DE08E2}"/>
    <dgm:cxn modelId="{2A6A2784-FAD9-4FEC-8C3D-BBD028135EAE}" type="presOf" srcId="{79F4E4AF-9220-488D-B6B2-F4D14F4A49EA}" destId="{2C1C1F07-9C2B-4025-BE0F-E63F9A6FE757}" srcOrd="0" destOrd="0" presId="urn:microsoft.com/office/officeart/2008/layout/LinedList"/>
    <dgm:cxn modelId="{BE89189E-2C75-4660-ACFC-414D01DF842F}" type="presOf" srcId="{83A0CE55-F4CF-4422-BB46-00AA44BB5884}" destId="{C746721B-200A-469B-9F89-7BAAB8368875}" srcOrd="0" destOrd="0" presId="urn:microsoft.com/office/officeart/2008/layout/LinedList"/>
    <dgm:cxn modelId="{AE9991AE-D857-4C6A-8455-298815B9DBE9}" type="presOf" srcId="{E0713FD3-4D40-4736-B6F2-B05F80D8D686}" destId="{C06CD668-384B-49D7-BC05-D4DEDC5FB8EB}" srcOrd="0" destOrd="0" presId="urn:microsoft.com/office/officeart/2008/layout/LinedList"/>
    <dgm:cxn modelId="{E2D363D3-7B3B-45A2-AC3A-BDCEB9B876B3}" type="presOf" srcId="{D29B2AA9-11F9-4E57-97A4-768C6BA01981}" destId="{9222CA92-8C94-430F-90EB-2A191BC9B8D8}" srcOrd="0" destOrd="0" presId="urn:microsoft.com/office/officeart/2008/layout/LinedList"/>
    <dgm:cxn modelId="{C91054EE-2118-4C08-8F8C-EE08672D3B04}" srcId="{9A68DFB3-5F0A-489E-B722-2711DE8C9511}" destId="{79F4E4AF-9220-488D-B6B2-F4D14F4A49EA}" srcOrd="2" destOrd="0" parTransId="{1A64A94F-0636-4317-8910-CA3739FEF5F4}" sibTransId="{3FCAB33D-5FC9-4DF4-8D8B-786497E55719}"/>
    <dgm:cxn modelId="{86D441FC-4461-4B3A-BEEA-B739E6F37283}" type="presOf" srcId="{B1645C49-586F-43EF-A0BF-A44A976C797A}" destId="{6CE5CA0B-3105-4BB6-A4E4-BB4920994024}" srcOrd="0" destOrd="0" presId="urn:microsoft.com/office/officeart/2008/layout/LinedList"/>
    <dgm:cxn modelId="{06C2B363-FA21-49B9-927A-2114A61797BA}" type="presParOf" srcId="{26C53538-56BA-4397-9C03-1D581D78264D}" destId="{23FDBEBB-7842-4F66-AA3E-5A6E4E56FA7E}" srcOrd="0" destOrd="0" presId="urn:microsoft.com/office/officeart/2008/layout/LinedList"/>
    <dgm:cxn modelId="{28DA0D01-AE73-41AD-9027-A854005460EC}" type="presParOf" srcId="{26C53538-56BA-4397-9C03-1D581D78264D}" destId="{8E387E7A-9CF8-4930-8CFE-609505BE6151}" srcOrd="1" destOrd="0" presId="urn:microsoft.com/office/officeart/2008/layout/LinedList"/>
    <dgm:cxn modelId="{7D549744-AA2D-44B2-8925-664D8AEABE0E}" type="presParOf" srcId="{8E387E7A-9CF8-4930-8CFE-609505BE6151}" destId="{C746721B-200A-469B-9F89-7BAAB8368875}" srcOrd="0" destOrd="0" presId="urn:microsoft.com/office/officeart/2008/layout/LinedList"/>
    <dgm:cxn modelId="{0EBEF310-61D1-4972-9897-A4FE5202C579}" type="presParOf" srcId="{8E387E7A-9CF8-4930-8CFE-609505BE6151}" destId="{BEE541F0-05A8-470F-B3BD-061847C3DDA3}" srcOrd="1" destOrd="0" presId="urn:microsoft.com/office/officeart/2008/layout/LinedList"/>
    <dgm:cxn modelId="{B7D61E05-E2F4-4404-993F-DDF6C08F592E}" type="presParOf" srcId="{26C53538-56BA-4397-9C03-1D581D78264D}" destId="{B6F262B9-49F0-4CBD-958E-A7D9DF2A376F}" srcOrd="2" destOrd="0" presId="urn:microsoft.com/office/officeart/2008/layout/LinedList"/>
    <dgm:cxn modelId="{6F81D267-93C3-4AAA-B892-30131E5FB2D6}" type="presParOf" srcId="{26C53538-56BA-4397-9C03-1D581D78264D}" destId="{F21B5A98-A0C8-457A-A00D-A2630A7C0D8B}" srcOrd="3" destOrd="0" presId="urn:microsoft.com/office/officeart/2008/layout/LinedList"/>
    <dgm:cxn modelId="{7927662C-3EFF-4020-93EB-E91CC08460C7}" type="presParOf" srcId="{F21B5A98-A0C8-457A-A00D-A2630A7C0D8B}" destId="{6CE5CA0B-3105-4BB6-A4E4-BB4920994024}" srcOrd="0" destOrd="0" presId="urn:microsoft.com/office/officeart/2008/layout/LinedList"/>
    <dgm:cxn modelId="{9ACC6348-EB81-4DCC-980D-4EDF86F93EC4}" type="presParOf" srcId="{F21B5A98-A0C8-457A-A00D-A2630A7C0D8B}" destId="{E3F2585D-1017-472A-90AD-EBB5CFACA4C2}" srcOrd="1" destOrd="0" presId="urn:microsoft.com/office/officeart/2008/layout/LinedList"/>
    <dgm:cxn modelId="{FF020CCE-7D4D-4580-9F12-F01DE4FD0F7B}" type="presParOf" srcId="{26C53538-56BA-4397-9C03-1D581D78264D}" destId="{F10DB678-6E59-44C3-A7F0-DE0ABE2287B6}" srcOrd="4" destOrd="0" presId="urn:microsoft.com/office/officeart/2008/layout/LinedList"/>
    <dgm:cxn modelId="{8BFBF923-AF1E-436F-8F42-41391206A9D9}" type="presParOf" srcId="{26C53538-56BA-4397-9C03-1D581D78264D}" destId="{A4D61587-9B81-423B-913B-9F7C32516DDC}" srcOrd="5" destOrd="0" presId="urn:microsoft.com/office/officeart/2008/layout/LinedList"/>
    <dgm:cxn modelId="{5428ACC6-9D0F-497A-9FDB-79FCEF24FF6F}" type="presParOf" srcId="{A4D61587-9B81-423B-913B-9F7C32516DDC}" destId="{2C1C1F07-9C2B-4025-BE0F-E63F9A6FE757}" srcOrd="0" destOrd="0" presId="urn:microsoft.com/office/officeart/2008/layout/LinedList"/>
    <dgm:cxn modelId="{C11E9939-AC53-4584-9D9D-A0138D90BE01}" type="presParOf" srcId="{A4D61587-9B81-423B-913B-9F7C32516DDC}" destId="{FB912CE6-838F-45E9-8845-1102C54EC99D}" srcOrd="1" destOrd="0" presId="urn:microsoft.com/office/officeart/2008/layout/LinedList"/>
    <dgm:cxn modelId="{2D0F65C7-5476-4137-830A-5D7624E274A3}" type="presParOf" srcId="{26C53538-56BA-4397-9C03-1D581D78264D}" destId="{6A8F0433-FD64-4CB7-A3FC-097C70937666}" srcOrd="6" destOrd="0" presId="urn:microsoft.com/office/officeart/2008/layout/LinedList"/>
    <dgm:cxn modelId="{13383A5C-1422-4CFA-89B1-22B30C1C52DD}" type="presParOf" srcId="{26C53538-56BA-4397-9C03-1D581D78264D}" destId="{1F2D7A1F-F490-4803-932E-2ED10D106C4A}" srcOrd="7" destOrd="0" presId="urn:microsoft.com/office/officeart/2008/layout/LinedList"/>
    <dgm:cxn modelId="{9D68ED1A-2E83-4F5F-B90D-B11117625C92}" type="presParOf" srcId="{1F2D7A1F-F490-4803-932E-2ED10D106C4A}" destId="{9222CA92-8C94-430F-90EB-2A191BC9B8D8}" srcOrd="0" destOrd="0" presId="urn:microsoft.com/office/officeart/2008/layout/LinedList"/>
    <dgm:cxn modelId="{34294B68-4DD3-48E0-B47A-62EF9FF6FEDD}" type="presParOf" srcId="{1F2D7A1F-F490-4803-932E-2ED10D106C4A}" destId="{36C79B6C-AFFD-441B-B725-AFE5095AB416}" srcOrd="1" destOrd="0" presId="urn:microsoft.com/office/officeart/2008/layout/LinedList"/>
    <dgm:cxn modelId="{853C34CF-7AB9-477C-A103-7C0F167878B6}" type="presParOf" srcId="{26C53538-56BA-4397-9C03-1D581D78264D}" destId="{CE047506-51E3-4C88-B4C8-5138A357E376}" srcOrd="8" destOrd="0" presId="urn:microsoft.com/office/officeart/2008/layout/LinedList"/>
    <dgm:cxn modelId="{A161C1A9-2296-43A7-B356-371C589C2571}" type="presParOf" srcId="{26C53538-56BA-4397-9C03-1D581D78264D}" destId="{B640F452-EDCB-4B59-AB31-78009C50DC18}" srcOrd="9" destOrd="0" presId="urn:microsoft.com/office/officeart/2008/layout/LinedList"/>
    <dgm:cxn modelId="{C734233F-445E-4A15-B736-3E7CC4012835}" type="presParOf" srcId="{B640F452-EDCB-4B59-AB31-78009C50DC18}" destId="{C06CD668-384B-49D7-BC05-D4DEDC5FB8EB}" srcOrd="0" destOrd="0" presId="urn:microsoft.com/office/officeart/2008/layout/LinedList"/>
    <dgm:cxn modelId="{ADE714BE-BAAD-4957-AB47-8F537B661AA6}" type="presParOf" srcId="{B640F452-EDCB-4B59-AB31-78009C50DC18}" destId="{637873D8-5865-463C-ABD9-3C8E403CE64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5F77C4-E8FE-4372-81CF-0932497E2EBD}">
      <dsp:nvSpPr>
        <dsp:cNvPr id="0" name=""/>
        <dsp:cNvSpPr/>
      </dsp:nvSpPr>
      <dsp:spPr>
        <a:xfrm>
          <a:off x="0" y="20278"/>
          <a:ext cx="10515600" cy="5351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b="0" i="0" kern="1200" dirty="0"/>
            <a:t>set of 24 questions on self-perceived governing practices </a:t>
          </a:r>
          <a:r>
            <a:rPr lang="en-US" sz="2100" b="0" i="0" kern="1200" dirty="0"/>
            <a:t>​</a:t>
          </a:r>
          <a:endParaRPr lang="en-US" sz="2100" kern="1200" dirty="0"/>
        </a:p>
      </dsp:txBody>
      <dsp:txXfrm>
        <a:off x="26125" y="46403"/>
        <a:ext cx="10463350" cy="482915"/>
      </dsp:txXfrm>
    </dsp:sp>
    <dsp:sp modelId="{2FDE64DE-04BB-47DE-BA05-A2D59C27E4A1}">
      <dsp:nvSpPr>
        <dsp:cNvPr id="0" name=""/>
        <dsp:cNvSpPr/>
      </dsp:nvSpPr>
      <dsp:spPr>
        <a:xfrm>
          <a:off x="0" y="555443"/>
          <a:ext cx="10515600" cy="49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6670" rIns="149352" bIns="26670" numCol="1" spcCol="1270" anchor="t" anchorCtr="0">
          <a:noAutofit/>
        </a:bodyPr>
        <a:lstStyle/>
        <a:p>
          <a:pPr marL="171450" lvl="1" indent="-171450" algn="l" defTabSz="711200">
            <a:lnSpc>
              <a:spcPct val="90000"/>
            </a:lnSpc>
            <a:spcBef>
              <a:spcPct val="0"/>
            </a:spcBef>
            <a:spcAft>
              <a:spcPct val="20000"/>
            </a:spcAft>
            <a:buNone/>
          </a:pPr>
          <a:r>
            <a:rPr lang="en-GB" sz="1600" b="0" i="0" kern="1200" dirty="0"/>
            <a:t>	e.g. </a:t>
          </a:r>
          <a:r>
            <a:rPr lang="en-US" sz="1600" b="0" i="1" kern="1200" dirty="0"/>
            <a:t>Was there a demand/suggestion from other departments for you/your department to collaborate with them on nutrition related issues?</a:t>
          </a:r>
          <a:endParaRPr lang="en-US" sz="1600" kern="1200" dirty="0"/>
        </a:p>
      </dsp:txBody>
      <dsp:txXfrm>
        <a:off x="0" y="555443"/>
        <a:ext cx="10515600" cy="499904"/>
      </dsp:txXfrm>
    </dsp:sp>
    <dsp:sp modelId="{EDD25C34-5D27-4186-AD8D-5A78C55246B7}">
      <dsp:nvSpPr>
        <dsp:cNvPr id="0" name=""/>
        <dsp:cNvSpPr/>
      </dsp:nvSpPr>
      <dsp:spPr>
        <a:xfrm>
          <a:off x="0" y="1055348"/>
          <a:ext cx="10515600" cy="5351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b="0" i="0" kern="1200" dirty="0"/>
            <a:t>The questions are grouped into 6 different themes</a:t>
          </a:r>
          <a:endParaRPr lang="en-US" sz="2100" kern="1200" dirty="0"/>
        </a:p>
      </dsp:txBody>
      <dsp:txXfrm>
        <a:off x="26125" y="1081473"/>
        <a:ext cx="10463350" cy="482915"/>
      </dsp:txXfrm>
    </dsp:sp>
    <dsp:sp modelId="{66202B01-C801-4F76-9213-AA2E04E7C62E}">
      <dsp:nvSpPr>
        <dsp:cNvPr id="0" name=""/>
        <dsp:cNvSpPr/>
      </dsp:nvSpPr>
      <dsp:spPr>
        <a:xfrm>
          <a:off x="0" y="1590514"/>
          <a:ext cx="10515600" cy="1651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GB" sz="1600" b="0" i="0" kern="1200" dirty="0"/>
            <a:t>Roles</a:t>
          </a:r>
          <a:endParaRPr lang="en-US" sz="1600" kern="1200" dirty="0"/>
        </a:p>
        <a:p>
          <a:pPr marL="171450" lvl="1" indent="-171450" algn="l" defTabSz="711200">
            <a:lnSpc>
              <a:spcPct val="90000"/>
            </a:lnSpc>
            <a:spcBef>
              <a:spcPct val="0"/>
            </a:spcBef>
            <a:spcAft>
              <a:spcPct val="20000"/>
            </a:spcAft>
            <a:buChar char="•"/>
          </a:pPr>
          <a:r>
            <a:rPr lang="en-GB" sz="1600" b="0" i="0" kern="1200" dirty="0"/>
            <a:t>Colleagues</a:t>
          </a:r>
          <a:endParaRPr lang="en-US" sz="1600" kern="1200" dirty="0"/>
        </a:p>
        <a:p>
          <a:pPr marL="171450" lvl="1" indent="-171450" algn="l" defTabSz="711200">
            <a:lnSpc>
              <a:spcPct val="90000"/>
            </a:lnSpc>
            <a:spcBef>
              <a:spcPct val="0"/>
            </a:spcBef>
            <a:spcAft>
              <a:spcPct val="20000"/>
            </a:spcAft>
            <a:buChar char="•"/>
          </a:pPr>
          <a:r>
            <a:rPr lang="en-GB" sz="1600" b="0" i="0" kern="1200" dirty="0"/>
            <a:t>Coordination </a:t>
          </a:r>
          <a:endParaRPr lang="en-US" sz="1600" kern="1200" dirty="0"/>
        </a:p>
        <a:p>
          <a:pPr marL="171450" lvl="1" indent="-171450" algn="l" defTabSz="711200">
            <a:lnSpc>
              <a:spcPct val="90000"/>
            </a:lnSpc>
            <a:spcBef>
              <a:spcPct val="0"/>
            </a:spcBef>
            <a:spcAft>
              <a:spcPct val="20000"/>
            </a:spcAft>
            <a:buChar char="•"/>
          </a:pPr>
          <a:r>
            <a:rPr lang="en-GB" sz="1600" b="0" i="0" kern="1200" dirty="0"/>
            <a:t>Finance</a:t>
          </a:r>
          <a:endParaRPr lang="en-US" sz="1600" kern="1200" dirty="0"/>
        </a:p>
        <a:p>
          <a:pPr marL="171450" lvl="1" indent="-171450" algn="l" defTabSz="711200">
            <a:lnSpc>
              <a:spcPct val="90000"/>
            </a:lnSpc>
            <a:spcBef>
              <a:spcPct val="0"/>
            </a:spcBef>
            <a:spcAft>
              <a:spcPct val="20000"/>
            </a:spcAft>
            <a:buChar char="•"/>
          </a:pPr>
          <a:r>
            <a:rPr lang="en-GB" sz="1600" b="0" i="0" kern="1200" dirty="0"/>
            <a:t>Capacity</a:t>
          </a:r>
          <a:endParaRPr lang="en-US" sz="1600" kern="1200" dirty="0"/>
        </a:p>
        <a:p>
          <a:pPr marL="171450" lvl="1" indent="-171450" algn="l" defTabSz="711200">
            <a:lnSpc>
              <a:spcPct val="90000"/>
            </a:lnSpc>
            <a:spcBef>
              <a:spcPct val="0"/>
            </a:spcBef>
            <a:spcAft>
              <a:spcPct val="20000"/>
            </a:spcAft>
            <a:buChar char="•"/>
          </a:pPr>
          <a:r>
            <a:rPr lang="en-GB" sz="1600" b="0" i="0" kern="1200" dirty="0"/>
            <a:t>Support					</a:t>
          </a:r>
          <a:endParaRPr lang="en-US" sz="1600" kern="1200" dirty="0"/>
        </a:p>
      </dsp:txBody>
      <dsp:txXfrm>
        <a:off x="0" y="1590514"/>
        <a:ext cx="10515600" cy="1651860"/>
      </dsp:txXfrm>
    </dsp:sp>
    <dsp:sp modelId="{B7EEB8F2-9505-4C31-9217-BA7846C84966}">
      <dsp:nvSpPr>
        <dsp:cNvPr id="0" name=""/>
        <dsp:cNvSpPr/>
      </dsp:nvSpPr>
      <dsp:spPr>
        <a:xfrm>
          <a:off x="0" y="3242374"/>
          <a:ext cx="10515600" cy="5351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b="0" i="0" u="none" strike="noStrike" kern="1200" dirty="0">
              <a:solidFill>
                <a:schemeClr val="bg1"/>
              </a:solidFill>
              <a:effectLst/>
              <a:latin typeface="Calibri" panose="020F0502020204030204" pitchFamily="34" charset="0"/>
            </a:rPr>
            <a:t>2 rounds of survey conducted</a:t>
          </a:r>
          <a:endParaRPr lang="en-US" sz="2200" kern="1200" dirty="0">
            <a:solidFill>
              <a:schemeClr val="bg1"/>
            </a:solidFill>
          </a:endParaRPr>
        </a:p>
      </dsp:txBody>
      <dsp:txXfrm>
        <a:off x="26125" y="3268499"/>
        <a:ext cx="10463350" cy="482915"/>
      </dsp:txXfrm>
    </dsp:sp>
    <dsp:sp modelId="{7D67FFCA-8DF5-4C92-A7AD-6CC7DFE06D64}">
      <dsp:nvSpPr>
        <dsp:cNvPr id="0" name=""/>
        <dsp:cNvSpPr/>
      </dsp:nvSpPr>
      <dsp:spPr>
        <a:xfrm>
          <a:off x="0" y="3777539"/>
          <a:ext cx="10515600" cy="1108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GB" sz="1600" kern="1200" dirty="0">
              <a:solidFill>
                <a:srgbClr val="000000"/>
              </a:solidFill>
              <a:latin typeface="Calibri" panose="020F0502020204030204" pitchFamily="34" charset="0"/>
            </a:rPr>
            <a:t>Round 1 (July-Aug 2021)  </a:t>
          </a:r>
          <a:r>
            <a:rPr lang="en-GB" sz="1600" b="0" i="0" u="none" strike="noStrike" kern="1200" dirty="0">
              <a:solidFill>
                <a:srgbClr val="000000"/>
              </a:solidFill>
              <a:effectLst/>
              <a:latin typeface="Calibri" panose="020F0502020204030204" pitchFamily="34" charset="0"/>
            </a:rPr>
            <a:t>315 respondents</a:t>
          </a:r>
          <a:endParaRPr lang="en-US" sz="1600" kern="1200" dirty="0"/>
        </a:p>
        <a:p>
          <a:pPr marL="171450" lvl="1" indent="-171450" algn="l" defTabSz="711200">
            <a:lnSpc>
              <a:spcPct val="90000"/>
            </a:lnSpc>
            <a:spcBef>
              <a:spcPct val="0"/>
            </a:spcBef>
            <a:spcAft>
              <a:spcPct val="20000"/>
            </a:spcAft>
            <a:buChar char="•"/>
          </a:pPr>
          <a:r>
            <a:rPr lang="en-GB" sz="1600" kern="1200" dirty="0">
              <a:solidFill>
                <a:srgbClr val="000000"/>
              </a:solidFill>
              <a:latin typeface="Calibri" panose="020F0502020204030204" pitchFamily="34" charset="0"/>
            </a:rPr>
            <a:t>Round 2 (Aug 2022)  322 respondents</a:t>
          </a:r>
          <a:endParaRPr lang="en-US" sz="1600" kern="1200" dirty="0"/>
        </a:p>
        <a:p>
          <a:pPr marL="171450" lvl="1" indent="-171450" algn="l" defTabSz="711200">
            <a:lnSpc>
              <a:spcPct val="90000"/>
            </a:lnSpc>
            <a:spcBef>
              <a:spcPct val="0"/>
            </a:spcBef>
            <a:spcAft>
              <a:spcPct val="20000"/>
            </a:spcAft>
            <a:buChar char="•"/>
          </a:pPr>
          <a:r>
            <a:rPr lang="en-GB" sz="1600" b="0" i="0" u="none" strike="noStrike" kern="1200" dirty="0">
              <a:solidFill>
                <a:srgbClr val="000000"/>
              </a:solidFill>
              <a:effectLst/>
              <a:latin typeface="Calibri" panose="020F0502020204030204" pitchFamily="34" charset="0"/>
            </a:rPr>
            <a:t>PNC members, DNC members, technical staff, Village authorities interviewed</a:t>
          </a:r>
          <a:endParaRPr lang="en-GB" sz="1600" b="0" i="0" kern="1200" dirty="0"/>
        </a:p>
        <a:p>
          <a:pPr marL="171450" lvl="1" indent="-171450" algn="l" defTabSz="711200">
            <a:lnSpc>
              <a:spcPct val="90000"/>
            </a:lnSpc>
            <a:spcBef>
              <a:spcPct val="0"/>
            </a:spcBef>
            <a:spcAft>
              <a:spcPct val="20000"/>
            </a:spcAft>
            <a:buChar char="•"/>
          </a:pPr>
          <a:r>
            <a:rPr lang="en-GB" sz="1600" b="0" i="0" kern="1200" dirty="0"/>
            <a:t>			 </a:t>
          </a:r>
          <a:endParaRPr lang="en-US" sz="1600" kern="1200" dirty="0"/>
        </a:p>
      </dsp:txBody>
      <dsp:txXfrm>
        <a:off x="0" y="3777539"/>
        <a:ext cx="10515600" cy="11084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DBEBB-7842-4F66-AA3E-5A6E4E56FA7E}">
      <dsp:nvSpPr>
        <dsp:cNvPr id="0" name=""/>
        <dsp:cNvSpPr/>
      </dsp:nvSpPr>
      <dsp:spPr>
        <a:xfrm>
          <a:off x="0" y="922"/>
          <a:ext cx="111773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46721B-200A-469B-9F89-7BAAB8368875}">
      <dsp:nvSpPr>
        <dsp:cNvPr id="0" name=""/>
        <dsp:cNvSpPr/>
      </dsp:nvSpPr>
      <dsp:spPr>
        <a:xfrm>
          <a:off x="0" y="922"/>
          <a:ext cx="11166421" cy="1380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NPAN dissemination needs to be done down to the district level  and include technical staff and not only DNC members</a:t>
          </a:r>
        </a:p>
      </dsp:txBody>
      <dsp:txXfrm>
        <a:off x="0" y="922"/>
        <a:ext cx="11166421" cy="1380370"/>
      </dsp:txXfrm>
    </dsp:sp>
    <dsp:sp modelId="{B6F262B9-49F0-4CBD-958E-A7D9DF2A376F}">
      <dsp:nvSpPr>
        <dsp:cNvPr id="0" name=""/>
        <dsp:cNvSpPr/>
      </dsp:nvSpPr>
      <dsp:spPr>
        <a:xfrm>
          <a:off x="0" y="1381292"/>
          <a:ext cx="111773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E5CA0B-3105-4BB6-A4E4-BB4920994024}">
      <dsp:nvSpPr>
        <dsp:cNvPr id="0" name=""/>
        <dsp:cNvSpPr/>
      </dsp:nvSpPr>
      <dsp:spPr>
        <a:xfrm>
          <a:off x="0" y="1381292"/>
          <a:ext cx="11177337" cy="867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Basic nutrition training for staff from relevant sectors at all levels</a:t>
          </a:r>
        </a:p>
      </dsp:txBody>
      <dsp:txXfrm>
        <a:off x="0" y="1381292"/>
        <a:ext cx="11177337" cy="867957"/>
      </dsp:txXfrm>
    </dsp:sp>
    <dsp:sp modelId="{F10DB678-6E59-44C3-A7F0-DE0ABE2287B6}">
      <dsp:nvSpPr>
        <dsp:cNvPr id="0" name=""/>
        <dsp:cNvSpPr/>
      </dsp:nvSpPr>
      <dsp:spPr>
        <a:xfrm>
          <a:off x="0" y="2249250"/>
          <a:ext cx="111773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1C1F07-9C2B-4025-BE0F-E63F9A6FE757}">
      <dsp:nvSpPr>
        <dsp:cNvPr id="0" name=""/>
        <dsp:cNvSpPr/>
      </dsp:nvSpPr>
      <dsp:spPr>
        <a:xfrm>
          <a:off x="0" y="2249250"/>
          <a:ext cx="11177337" cy="941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Management courses for nutrition committee and secretariats</a:t>
          </a:r>
        </a:p>
      </dsp:txBody>
      <dsp:txXfrm>
        <a:off x="0" y="2249250"/>
        <a:ext cx="11177337" cy="941314"/>
      </dsp:txXfrm>
    </dsp:sp>
    <dsp:sp modelId="{6A8F0433-FD64-4CB7-A3FC-097C70937666}">
      <dsp:nvSpPr>
        <dsp:cNvPr id="0" name=""/>
        <dsp:cNvSpPr/>
      </dsp:nvSpPr>
      <dsp:spPr>
        <a:xfrm>
          <a:off x="0" y="3190565"/>
          <a:ext cx="111773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22CA92-8C94-430F-90EB-2A191BC9B8D8}">
      <dsp:nvSpPr>
        <dsp:cNvPr id="0" name=""/>
        <dsp:cNvSpPr/>
      </dsp:nvSpPr>
      <dsp:spPr>
        <a:xfrm>
          <a:off x="0" y="3190565"/>
          <a:ext cx="11166421" cy="12623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MEAL training for technical staff so hard data can be used to track progress and assess gaps</a:t>
          </a:r>
        </a:p>
      </dsp:txBody>
      <dsp:txXfrm>
        <a:off x="0" y="3190565"/>
        <a:ext cx="11166421" cy="1262311"/>
      </dsp:txXfrm>
    </dsp:sp>
    <dsp:sp modelId="{CE047506-51E3-4C88-B4C8-5138A357E376}">
      <dsp:nvSpPr>
        <dsp:cNvPr id="0" name=""/>
        <dsp:cNvSpPr/>
      </dsp:nvSpPr>
      <dsp:spPr>
        <a:xfrm>
          <a:off x="0" y="4452876"/>
          <a:ext cx="111773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6CD668-384B-49D7-BC05-D4DEDC5FB8EB}">
      <dsp:nvSpPr>
        <dsp:cNvPr id="0" name=""/>
        <dsp:cNvSpPr/>
      </dsp:nvSpPr>
      <dsp:spPr>
        <a:xfrm>
          <a:off x="0" y="4452876"/>
          <a:ext cx="11177337" cy="1054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t>Handover process should be in place for nutrition committee members</a:t>
          </a:r>
          <a:endParaRPr lang="en-US" sz="3200" kern="1200" dirty="0"/>
        </a:p>
      </dsp:txBody>
      <dsp:txXfrm>
        <a:off x="0" y="4452876"/>
        <a:ext cx="11177337" cy="10542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EA9923-758D-4DA6-9727-269C32936F2D}" type="datetimeFigureOut">
              <a:rPr lang="en-US" smtClean="0"/>
              <a:t>3/28/2023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24BDF6-6D16-4453-BFD9-B18EF877A99A}" type="slidenum">
              <a:rPr lang="en-US" smtClean="0"/>
              <a:t>‹#›</a:t>
            </a:fld>
            <a:endParaRPr lang="en-US"/>
          </a:p>
        </p:txBody>
      </p:sp>
    </p:spTree>
    <p:extLst>
      <p:ext uri="{BB962C8B-B14F-4D97-AF65-F5344CB8AC3E}">
        <p14:creationId xmlns:p14="http://schemas.microsoft.com/office/powerpoint/2010/main" val="3842366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630BF82-F48E-455B-9C54-6B420F838589}" type="slidenum">
              <a:rPr lang="en-US" smtClean="0"/>
              <a:t>1</a:t>
            </a:fld>
            <a:endParaRPr lang="en-US"/>
          </a:p>
        </p:txBody>
      </p:sp>
      <p:sp>
        <p:nvSpPr>
          <p:cNvPr id="5" name="Date Placeholder 4">
            <a:extLst>
              <a:ext uri="{FF2B5EF4-FFF2-40B4-BE49-F238E27FC236}">
                <a16:creationId xmlns:a16="http://schemas.microsoft.com/office/drawing/2014/main" id="{BF10F141-45DF-473D-AEF5-1393B7A80380}"/>
              </a:ext>
            </a:extLst>
          </p:cNvPr>
          <p:cNvSpPr>
            <a:spLocks noGrp="1"/>
          </p:cNvSpPr>
          <p:nvPr>
            <p:ph type="dt" idx="1"/>
          </p:nvPr>
        </p:nvSpPr>
        <p:spPr/>
        <p:txBody>
          <a:bodyPr/>
          <a:lstStyle/>
          <a:p>
            <a:endParaRPr lang="en-GB"/>
          </a:p>
        </p:txBody>
      </p:sp>
    </p:spTree>
    <p:extLst>
      <p:ext uri="{BB962C8B-B14F-4D97-AF65-F5344CB8AC3E}">
        <p14:creationId xmlns:p14="http://schemas.microsoft.com/office/powerpoint/2010/main" val="4237206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Nutrition Governance Index measures the </a:t>
            </a:r>
            <a:r>
              <a:rPr lang="en-GB" sz="1800" dirty="0">
                <a:effectLst/>
                <a:highlight>
                  <a:srgbClr val="FFFF00"/>
                </a:highlight>
                <a:latin typeface="Calibri"/>
                <a:ea typeface="Calibri" panose="020F0502020204030204" pitchFamily="34" charset="0"/>
                <a:cs typeface="Calibri"/>
              </a:rPr>
              <a:t>‘quality of governance’ and allows to make an assessment of what people responsible in implementation of nutrition policies know, think and do in relation to their defined areas of responsibility at all levels of administration, and across all sectors</a:t>
            </a:r>
            <a:r>
              <a:rPr lang="en-GB" sz="1800" dirty="0">
                <a:highlight>
                  <a:srgbClr val="FFFF00"/>
                </a:highlight>
                <a:latin typeface="Calibri"/>
                <a:ea typeface="Calibri" panose="020F0502020204030204" pitchFamily="34" charset="0"/>
                <a:cs typeface="Calibri"/>
              </a:rPr>
              <a:t>.</a:t>
            </a:r>
            <a:endParaRPr lang="en-GB" sz="1800" dirty="0">
              <a:effectLst/>
              <a:highlight>
                <a:srgbClr val="FFFF00"/>
              </a:highlight>
              <a:latin typeface="Calibri"/>
              <a:ea typeface="Calibri" panose="020F0502020204030204" pitchFamily="34" charset="0"/>
            </a:endParaRPr>
          </a:p>
          <a:p>
            <a:r>
              <a:rPr lang="en-GB" sz="1800" dirty="0">
                <a:effectLst/>
                <a:highlight>
                  <a:srgbClr val="FFFF00"/>
                </a:highlight>
                <a:latin typeface="Calibri" panose="020F0502020204030204" pitchFamily="34" charset="0"/>
                <a:ea typeface="Calibri" panose="020F0502020204030204" pitchFamily="34" charset="0"/>
              </a:rPr>
              <a:t>We have been collaborating with Tufts University to conduct this research on Nutrition Governance.</a:t>
            </a:r>
          </a:p>
          <a:p>
            <a:endParaRPr lang="en-GB" sz="1800" dirty="0">
              <a:effectLst/>
              <a:highlight>
                <a:srgbClr val="FFFF00"/>
              </a:highlight>
              <a:latin typeface="Calibri" panose="020F0502020204030204" pitchFamily="34" charset="0"/>
              <a:ea typeface="Calibri" panose="020F0502020204030204" pitchFamily="34" charset="0"/>
            </a:endParaRPr>
          </a:p>
          <a:p>
            <a:r>
              <a:rPr lang="en-GB" sz="1800" dirty="0">
                <a:effectLst/>
                <a:highlight>
                  <a:srgbClr val="FFFF00"/>
                </a:highlight>
                <a:latin typeface="Calibri" panose="020F0502020204030204" pitchFamily="34" charset="0"/>
                <a:ea typeface="Calibri" panose="020F0502020204030204" pitchFamily="34" charset="0"/>
              </a:rPr>
              <a:t>Since round 1 we have disseminated NPAN, </a:t>
            </a:r>
            <a:r>
              <a:rPr lang="en-GB" sz="1800">
                <a:effectLst/>
                <a:highlight>
                  <a:srgbClr val="FFFF00"/>
                </a:highlight>
                <a:latin typeface="Calibri" panose="020F0502020204030204" pitchFamily="34" charset="0"/>
                <a:ea typeface="Calibri" panose="020F0502020204030204" pitchFamily="34" charset="0"/>
              </a:rPr>
              <a:t>budget training</a:t>
            </a:r>
            <a:endParaRPr lang="en-US" dirty="0"/>
          </a:p>
        </p:txBody>
      </p:sp>
      <p:sp>
        <p:nvSpPr>
          <p:cNvPr id="4" name="Slide Number Placeholder 3"/>
          <p:cNvSpPr>
            <a:spLocks noGrp="1"/>
          </p:cNvSpPr>
          <p:nvPr>
            <p:ph type="sldNum" sz="quarter" idx="5"/>
          </p:nvPr>
        </p:nvSpPr>
        <p:spPr/>
        <p:txBody>
          <a:bodyPr/>
          <a:lstStyle/>
          <a:p>
            <a:fld id="{F0394FE4-17F6-452D-9204-32E92FC41A7F}" type="slidenum">
              <a:rPr lang="en-US" smtClean="0"/>
              <a:t>3</a:t>
            </a:fld>
            <a:endParaRPr lang="en-US"/>
          </a:p>
        </p:txBody>
      </p:sp>
    </p:spTree>
    <p:extLst>
      <p:ext uri="{BB962C8B-B14F-4D97-AF65-F5344CB8AC3E}">
        <p14:creationId xmlns:p14="http://schemas.microsoft.com/office/powerpoint/2010/main" val="3745011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Overall more increased agreement than </a:t>
            </a:r>
            <a:r>
              <a:rPr lang="en-GB" dirty="0" err="1"/>
              <a:t>hpn</a:t>
            </a:r>
            <a:endParaRPr lang="en-GB" dirty="0"/>
          </a:p>
          <a:p>
            <a:endParaRPr lang="en-GB" dirty="0"/>
          </a:p>
          <a:p>
            <a:endParaRPr lang="en-US" dirty="0"/>
          </a:p>
        </p:txBody>
      </p:sp>
      <p:sp>
        <p:nvSpPr>
          <p:cNvPr id="4" name="Slide Number Placeholder 3"/>
          <p:cNvSpPr>
            <a:spLocks noGrp="1"/>
          </p:cNvSpPr>
          <p:nvPr>
            <p:ph type="sldNum" sz="quarter" idx="5"/>
          </p:nvPr>
        </p:nvSpPr>
        <p:spPr/>
        <p:txBody>
          <a:bodyPr/>
          <a:lstStyle/>
          <a:p>
            <a:fld id="{F0394FE4-17F6-452D-9204-32E92FC41A7F}" type="slidenum">
              <a:rPr lang="en-US" smtClean="0"/>
              <a:t>5</a:t>
            </a:fld>
            <a:endParaRPr lang="en-US"/>
          </a:p>
        </p:txBody>
      </p:sp>
    </p:spTree>
    <p:extLst>
      <p:ext uri="{BB962C8B-B14F-4D97-AF65-F5344CB8AC3E}">
        <p14:creationId xmlns:p14="http://schemas.microsoft.com/office/powerpoint/2010/main" val="2043751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394FE4-17F6-452D-9204-32E92FC41A7F}" type="slidenum">
              <a:rPr lang="en-US" smtClean="0"/>
              <a:t>6</a:t>
            </a:fld>
            <a:endParaRPr lang="en-US"/>
          </a:p>
        </p:txBody>
      </p:sp>
    </p:spTree>
    <p:extLst>
      <p:ext uri="{BB962C8B-B14F-4D97-AF65-F5344CB8AC3E}">
        <p14:creationId xmlns:p14="http://schemas.microsoft.com/office/powerpoint/2010/main" val="930323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394FE4-17F6-452D-9204-32E92FC41A7F}" type="slidenum">
              <a:rPr lang="en-US" smtClean="0"/>
              <a:t>8</a:t>
            </a:fld>
            <a:endParaRPr lang="en-US"/>
          </a:p>
        </p:txBody>
      </p:sp>
    </p:spTree>
    <p:extLst>
      <p:ext uri="{BB962C8B-B14F-4D97-AF65-F5344CB8AC3E}">
        <p14:creationId xmlns:p14="http://schemas.microsoft.com/office/powerpoint/2010/main" val="2638958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394FE4-17F6-452D-9204-32E92FC41A7F}" type="slidenum">
              <a:rPr lang="en-US" smtClean="0"/>
              <a:t>9</a:t>
            </a:fld>
            <a:endParaRPr lang="en-US"/>
          </a:p>
        </p:txBody>
      </p:sp>
    </p:spTree>
    <p:extLst>
      <p:ext uri="{BB962C8B-B14F-4D97-AF65-F5344CB8AC3E}">
        <p14:creationId xmlns:p14="http://schemas.microsoft.com/office/powerpoint/2010/main" val="3510093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394FE4-17F6-452D-9204-32E92FC41A7F}" type="slidenum">
              <a:rPr lang="en-US" smtClean="0"/>
              <a:t>11</a:t>
            </a:fld>
            <a:endParaRPr lang="en-US"/>
          </a:p>
        </p:txBody>
      </p:sp>
    </p:spTree>
    <p:extLst>
      <p:ext uri="{BB962C8B-B14F-4D97-AF65-F5344CB8AC3E}">
        <p14:creationId xmlns:p14="http://schemas.microsoft.com/office/powerpoint/2010/main" val="3511973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58192-A6C8-45CB-806C-1BC555E2A7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6DF7E4-B335-3896-E4D7-4FCBADF72C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C07E1F-E493-37FD-1382-F1ECD19950F7}"/>
              </a:ext>
            </a:extLst>
          </p:cNvPr>
          <p:cNvSpPr>
            <a:spLocks noGrp="1"/>
          </p:cNvSpPr>
          <p:nvPr>
            <p:ph type="dt" sz="half" idx="10"/>
          </p:nvPr>
        </p:nvSpPr>
        <p:spPr/>
        <p:txBody>
          <a:bodyPr/>
          <a:lstStyle/>
          <a:p>
            <a:fld id="{87799780-70EC-4C17-93F6-D0E2027C5E9B}" type="datetimeFigureOut">
              <a:rPr lang="en-US" smtClean="0"/>
              <a:t>3/28/2023</a:t>
            </a:fld>
            <a:endParaRPr lang="en-US"/>
          </a:p>
        </p:txBody>
      </p:sp>
      <p:sp>
        <p:nvSpPr>
          <p:cNvPr id="5" name="Footer Placeholder 4">
            <a:extLst>
              <a:ext uri="{FF2B5EF4-FFF2-40B4-BE49-F238E27FC236}">
                <a16:creationId xmlns:a16="http://schemas.microsoft.com/office/drawing/2014/main" id="{2E399665-0BD5-C925-A48D-1C35FF4EBF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F3B85E-DB5D-6334-25F4-F6D83FF6568D}"/>
              </a:ext>
            </a:extLst>
          </p:cNvPr>
          <p:cNvSpPr>
            <a:spLocks noGrp="1"/>
          </p:cNvSpPr>
          <p:nvPr>
            <p:ph type="sldNum" sz="quarter" idx="12"/>
          </p:nvPr>
        </p:nvSpPr>
        <p:spPr/>
        <p:txBody>
          <a:bodyPr/>
          <a:lstStyle/>
          <a:p>
            <a:fld id="{0AC4DC67-1983-4733-A8E4-EBC718CEF058}" type="slidenum">
              <a:rPr lang="en-US" smtClean="0"/>
              <a:t>‹#›</a:t>
            </a:fld>
            <a:endParaRPr lang="en-US"/>
          </a:p>
        </p:txBody>
      </p:sp>
    </p:spTree>
    <p:extLst>
      <p:ext uri="{BB962C8B-B14F-4D97-AF65-F5344CB8AC3E}">
        <p14:creationId xmlns:p14="http://schemas.microsoft.com/office/powerpoint/2010/main" val="420880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A1DC5-456E-8AA6-5914-DCCAA301E7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3A3923-78A9-4E87-EE06-B6218A5A69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358A69-912B-C8FA-45D5-BE6E57324B04}"/>
              </a:ext>
            </a:extLst>
          </p:cNvPr>
          <p:cNvSpPr>
            <a:spLocks noGrp="1"/>
          </p:cNvSpPr>
          <p:nvPr>
            <p:ph type="dt" sz="half" idx="10"/>
          </p:nvPr>
        </p:nvSpPr>
        <p:spPr/>
        <p:txBody>
          <a:bodyPr/>
          <a:lstStyle/>
          <a:p>
            <a:fld id="{87799780-70EC-4C17-93F6-D0E2027C5E9B}" type="datetimeFigureOut">
              <a:rPr lang="en-US" smtClean="0"/>
              <a:t>3/28/2023</a:t>
            </a:fld>
            <a:endParaRPr lang="en-US"/>
          </a:p>
        </p:txBody>
      </p:sp>
      <p:sp>
        <p:nvSpPr>
          <p:cNvPr id="5" name="Footer Placeholder 4">
            <a:extLst>
              <a:ext uri="{FF2B5EF4-FFF2-40B4-BE49-F238E27FC236}">
                <a16:creationId xmlns:a16="http://schemas.microsoft.com/office/drawing/2014/main" id="{93C0A61F-E5E0-810F-0EE3-D664180189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1AC6D3-38B0-5AB0-52E8-D8F8439D7C94}"/>
              </a:ext>
            </a:extLst>
          </p:cNvPr>
          <p:cNvSpPr>
            <a:spLocks noGrp="1"/>
          </p:cNvSpPr>
          <p:nvPr>
            <p:ph type="sldNum" sz="quarter" idx="12"/>
          </p:nvPr>
        </p:nvSpPr>
        <p:spPr/>
        <p:txBody>
          <a:bodyPr/>
          <a:lstStyle/>
          <a:p>
            <a:fld id="{0AC4DC67-1983-4733-A8E4-EBC718CEF058}" type="slidenum">
              <a:rPr lang="en-US" smtClean="0"/>
              <a:t>‹#›</a:t>
            </a:fld>
            <a:endParaRPr lang="en-US"/>
          </a:p>
        </p:txBody>
      </p:sp>
    </p:spTree>
    <p:extLst>
      <p:ext uri="{BB962C8B-B14F-4D97-AF65-F5344CB8AC3E}">
        <p14:creationId xmlns:p14="http://schemas.microsoft.com/office/powerpoint/2010/main" val="504015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40396-E803-99A8-AC6C-5D2DCEBFB5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443391-C6F5-E71E-3BCE-F59F13685D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262965-DC35-0A00-FE37-9EBE4B101852}"/>
              </a:ext>
            </a:extLst>
          </p:cNvPr>
          <p:cNvSpPr>
            <a:spLocks noGrp="1"/>
          </p:cNvSpPr>
          <p:nvPr>
            <p:ph type="dt" sz="half" idx="10"/>
          </p:nvPr>
        </p:nvSpPr>
        <p:spPr/>
        <p:txBody>
          <a:bodyPr/>
          <a:lstStyle/>
          <a:p>
            <a:fld id="{87799780-70EC-4C17-93F6-D0E2027C5E9B}" type="datetimeFigureOut">
              <a:rPr lang="en-US" smtClean="0"/>
              <a:t>3/28/2023</a:t>
            </a:fld>
            <a:endParaRPr lang="en-US"/>
          </a:p>
        </p:txBody>
      </p:sp>
      <p:sp>
        <p:nvSpPr>
          <p:cNvPr id="5" name="Footer Placeholder 4">
            <a:extLst>
              <a:ext uri="{FF2B5EF4-FFF2-40B4-BE49-F238E27FC236}">
                <a16:creationId xmlns:a16="http://schemas.microsoft.com/office/drawing/2014/main" id="{B3FECBF5-6F86-6450-0190-3ECF6A37B2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09A262-0CA1-1676-141D-D799415FAF92}"/>
              </a:ext>
            </a:extLst>
          </p:cNvPr>
          <p:cNvSpPr>
            <a:spLocks noGrp="1"/>
          </p:cNvSpPr>
          <p:nvPr>
            <p:ph type="sldNum" sz="quarter" idx="12"/>
          </p:nvPr>
        </p:nvSpPr>
        <p:spPr/>
        <p:txBody>
          <a:bodyPr/>
          <a:lstStyle/>
          <a:p>
            <a:fld id="{0AC4DC67-1983-4733-A8E4-EBC718CEF058}" type="slidenum">
              <a:rPr lang="en-US" smtClean="0"/>
              <a:t>‹#›</a:t>
            </a:fld>
            <a:endParaRPr lang="en-US"/>
          </a:p>
        </p:txBody>
      </p:sp>
    </p:spTree>
    <p:extLst>
      <p:ext uri="{BB962C8B-B14F-4D97-AF65-F5344CB8AC3E}">
        <p14:creationId xmlns:p14="http://schemas.microsoft.com/office/powerpoint/2010/main" val="3836003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9BB3C-4706-D31B-E412-35E6E591BC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0494D1-0920-2587-9F1E-C9AAE9C69B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13DC69-B7CA-CF31-7CD0-C8C2056815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0B758F-57DF-9645-60DF-E1152F9C6F03}"/>
              </a:ext>
            </a:extLst>
          </p:cNvPr>
          <p:cNvSpPr>
            <a:spLocks noGrp="1"/>
          </p:cNvSpPr>
          <p:nvPr>
            <p:ph type="dt" sz="half" idx="10"/>
          </p:nvPr>
        </p:nvSpPr>
        <p:spPr/>
        <p:txBody>
          <a:bodyPr/>
          <a:lstStyle/>
          <a:p>
            <a:fld id="{87799780-70EC-4C17-93F6-D0E2027C5E9B}" type="datetimeFigureOut">
              <a:rPr lang="en-US" smtClean="0"/>
              <a:t>3/28/2023</a:t>
            </a:fld>
            <a:endParaRPr lang="en-US"/>
          </a:p>
        </p:txBody>
      </p:sp>
      <p:sp>
        <p:nvSpPr>
          <p:cNvPr id="6" name="Footer Placeholder 5">
            <a:extLst>
              <a:ext uri="{FF2B5EF4-FFF2-40B4-BE49-F238E27FC236}">
                <a16:creationId xmlns:a16="http://schemas.microsoft.com/office/drawing/2014/main" id="{D632EF8D-65C0-2613-2B6C-87FAC99E0B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0AC791-65E6-0AD7-0941-563828BB77E7}"/>
              </a:ext>
            </a:extLst>
          </p:cNvPr>
          <p:cNvSpPr>
            <a:spLocks noGrp="1"/>
          </p:cNvSpPr>
          <p:nvPr>
            <p:ph type="sldNum" sz="quarter" idx="12"/>
          </p:nvPr>
        </p:nvSpPr>
        <p:spPr/>
        <p:txBody>
          <a:bodyPr/>
          <a:lstStyle/>
          <a:p>
            <a:fld id="{0AC4DC67-1983-4733-A8E4-EBC718CEF058}" type="slidenum">
              <a:rPr lang="en-US" smtClean="0"/>
              <a:t>‹#›</a:t>
            </a:fld>
            <a:endParaRPr lang="en-US"/>
          </a:p>
        </p:txBody>
      </p:sp>
    </p:spTree>
    <p:extLst>
      <p:ext uri="{BB962C8B-B14F-4D97-AF65-F5344CB8AC3E}">
        <p14:creationId xmlns:p14="http://schemas.microsoft.com/office/powerpoint/2010/main" val="2942390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B92D-4B7A-ACA3-0CC7-FD4B79801E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93F09D1-FADD-B06A-8C72-1D6DDB73AD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76B7BA-C908-4C09-8CA4-810FC2F9E9C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246E97-9E9A-0FDE-3C9A-7D3E26BCF0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C65932-ED59-9CA1-00E3-0191DFE27A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3A7ABF-DA9B-E25A-5193-E1DC1637D7ED}"/>
              </a:ext>
            </a:extLst>
          </p:cNvPr>
          <p:cNvSpPr>
            <a:spLocks noGrp="1"/>
          </p:cNvSpPr>
          <p:nvPr>
            <p:ph type="dt" sz="half" idx="10"/>
          </p:nvPr>
        </p:nvSpPr>
        <p:spPr/>
        <p:txBody>
          <a:bodyPr/>
          <a:lstStyle/>
          <a:p>
            <a:fld id="{87799780-70EC-4C17-93F6-D0E2027C5E9B}" type="datetimeFigureOut">
              <a:rPr lang="en-US" smtClean="0"/>
              <a:t>3/28/2023</a:t>
            </a:fld>
            <a:endParaRPr lang="en-US"/>
          </a:p>
        </p:txBody>
      </p:sp>
      <p:sp>
        <p:nvSpPr>
          <p:cNvPr id="8" name="Footer Placeholder 7">
            <a:extLst>
              <a:ext uri="{FF2B5EF4-FFF2-40B4-BE49-F238E27FC236}">
                <a16:creationId xmlns:a16="http://schemas.microsoft.com/office/drawing/2014/main" id="{92C95828-0A9F-2716-7FBD-E81766410B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43827BF-E2EA-85AA-AF3C-AC9847990D60}"/>
              </a:ext>
            </a:extLst>
          </p:cNvPr>
          <p:cNvSpPr>
            <a:spLocks noGrp="1"/>
          </p:cNvSpPr>
          <p:nvPr>
            <p:ph type="sldNum" sz="quarter" idx="12"/>
          </p:nvPr>
        </p:nvSpPr>
        <p:spPr/>
        <p:txBody>
          <a:bodyPr/>
          <a:lstStyle/>
          <a:p>
            <a:fld id="{0AC4DC67-1983-4733-A8E4-EBC718CEF058}" type="slidenum">
              <a:rPr lang="en-US" smtClean="0"/>
              <a:t>‹#›</a:t>
            </a:fld>
            <a:endParaRPr lang="en-US"/>
          </a:p>
        </p:txBody>
      </p:sp>
    </p:spTree>
    <p:extLst>
      <p:ext uri="{BB962C8B-B14F-4D97-AF65-F5344CB8AC3E}">
        <p14:creationId xmlns:p14="http://schemas.microsoft.com/office/powerpoint/2010/main" val="4095088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5902E-A321-B99E-1DEB-A4623EA2EDD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40DCA7-0D2C-E3DA-B11F-6F1BE4F28C4C}"/>
              </a:ext>
            </a:extLst>
          </p:cNvPr>
          <p:cNvSpPr>
            <a:spLocks noGrp="1"/>
          </p:cNvSpPr>
          <p:nvPr>
            <p:ph type="dt" sz="half" idx="10"/>
          </p:nvPr>
        </p:nvSpPr>
        <p:spPr/>
        <p:txBody>
          <a:bodyPr/>
          <a:lstStyle/>
          <a:p>
            <a:fld id="{87799780-70EC-4C17-93F6-D0E2027C5E9B}" type="datetimeFigureOut">
              <a:rPr lang="en-US" smtClean="0"/>
              <a:t>3/28/2023</a:t>
            </a:fld>
            <a:endParaRPr lang="en-US"/>
          </a:p>
        </p:txBody>
      </p:sp>
      <p:sp>
        <p:nvSpPr>
          <p:cNvPr id="4" name="Footer Placeholder 3">
            <a:extLst>
              <a:ext uri="{FF2B5EF4-FFF2-40B4-BE49-F238E27FC236}">
                <a16:creationId xmlns:a16="http://schemas.microsoft.com/office/drawing/2014/main" id="{97DD28DD-7790-C70F-F1D8-F16ACD8782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099A7C-FC45-570E-7923-762B156CD891}"/>
              </a:ext>
            </a:extLst>
          </p:cNvPr>
          <p:cNvSpPr>
            <a:spLocks noGrp="1"/>
          </p:cNvSpPr>
          <p:nvPr>
            <p:ph type="sldNum" sz="quarter" idx="12"/>
          </p:nvPr>
        </p:nvSpPr>
        <p:spPr/>
        <p:txBody>
          <a:bodyPr/>
          <a:lstStyle/>
          <a:p>
            <a:fld id="{0AC4DC67-1983-4733-A8E4-EBC718CEF058}" type="slidenum">
              <a:rPr lang="en-US" smtClean="0"/>
              <a:t>‹#›</a:t>
            </a:fld>
            <a:endParaRPr lang="en-US"/>
          </a:p>
        </p:txBody>
      </p:sp>
    </p:spTree>
    <p:extLst>
      <p:ext uri="{BB962C8B-B14F-4D97-AF65-F5344CB8AC3E}">
        <p14:creationId xmlns:p14="http://schemas.microsoft.com/office/powerpoint/2010/main" val="3489292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771494-8304-494D-FAD3-CC06839006C2}"/>
              </a:ext>
            </a:extLst>
          </p:cNvPr>
          <p:cNvSpPr>
            <a:spLocks noGrp="1"/>
          </p:cNvSpPr>
          <p:nvPr>
            <p:ph type="dt" sz="half" idx="10"/>
          </p:nvPr>
        </p:nvSpPr>
        <p:spPr/>
        <p:txBody>
          <a:bodyPr/>
          <a:lstStyle/>
          <a:p>
            <a:fld id="{87799780-70EC-4C17-93F6-D0E2027C5E9B}" type="datetimeFigureOut">
              <a:rPr lang="en-US" smtClean="0"/>
              <a:t>3/28/2023</a:t>
            </a:fld>
            <a:endParaRPr lang="en-US"/>
          </a:p>
        </p:txBody>
      </p:sp>
      <p:sp>
        <p:nvSpPr>
          <p:cNvPr id="3" name="Footer Placeholder 2">
            <a:extLst>
              <a:ext uri="{FF2B5EF4-FFF2-40B4-BE49-F238E27FC236}">
                <a16:creationId xmlns:a16="http://schemas.microsoft.com/office/drawing/2014/main" id="{4689443F-D397-DE74-0E2D-83A633AA97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86FA3F-5A1E-DCA6-0CCF-D9B6C2C17E95}"/>
              </a:ext>
            </a:extLst>
          </p:cNvPr>
          <p:cNvSpPr>
            <a:spLocks noGrp="1"/>
          </p:cNvSpPr>
          <p:nvPr>
            <p:ph type="sldNum" sz="quarter" idx="12"/>
          </p:nvPr>
        </p:nvSpPr>
        <p:spPr/>
        <p:txBody>
          <a:bodyPr/>
          <a:lstStyle/>
          <a:p>
            <a:fld id="{0AC4DC67-1983-4733-A8E4-EBC718CEF058}" type="slidenum">
              <a:rPr lang="en-US" smtClean="0"/>
              <a:t>‹#›</a:t>
            </a:fld>
            <a:endParaRPr lang="en-US"/>
          </a:p>
        </p:txBody>
      </p:sp>
    </p:spTree>
    <p:extLst>
      <p:ext uri="{BB962C8B-B14F-4D97-AF65-F5344CB8AC3E}">
        <p14:creationId xmlns:p14="http://schemas.microsoft.com/office/powerpoint/2010/main" val="1791475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435A2-080C-F86F-98B8-76E87BC295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E90F2D-47D1-3A3A-4524-421FE96A2D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C930EE-8EF0-29BE-797A-9871BE3EDB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16D78E-B3C3-C4FA-3295-5E1FC12142A1}"/>
              </a:ext>
            </a:extLst>
          </p:cNvPr>
          <p:cNvSpPr>
            <a:spLocks noGrp="1"/>
          </p:cNvSpPr>
          <p:nvPr>
            <p:ph type="dt" sz="half" idx="10"/>
          </p:nvPr>
        </p:nvSpPr>
        <p:spPr/>
        <p:txBody>
          <a:bodyPr/>
          <a:lstStyle/>
          <a:p>
            <a:fld id="{87799780-70EC-4C17-93F6-D0E2027C5E9B}" type="datetimeFigureOut">
              <a:rPr lang="en-US" smtClean="0"/>
              <a:t>3/28/2023</a:t>
            </a:fld>
            <a:endParaRPr lang="en-US"/>
          </a:p>
        </p:txBody>
      </p:sp>
      <p:sp>
        <p:nvSpPr>
          <p:cNvPr id="6" name="Footer Placeholder 5">
            <a:extLst>
              <a:ext uri="{FF2B5EF4-FFF2-40B4-BE49-F238E27FC236}">
                <a16:creationId xmlns:a16="http://schemas.microsoft.com/office/drawing/2014/main" id="{8243CDE2-2529-BEED-23C3-AED94939F6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FEC8BB-5B04-6D38-978E-7A2F95E73416}"/>
              </a:ext>
            </a:extLst>
          </p:cNvPr>
          <p:cNvSpPr>
            <a:spLocks noGrp="1"/>
          </p:cNvSpPr>
          <p:nvPr>
            <p:ph type="sldNum" sz="quarter" idx="12"/>
          </p:nvPr>
        </p:nvSpPr>
        <p:spPr/>
        <p:txBody>
          <a:bodyPr/>
          <a:lstStyle/>
          <a:p>
            <a:fld id="{0AC4DC67-1983-4733-A8E4-EBC718CEF058}" type="slidenum">
              <a:rPr lang="en-US" smtClean="0"/>
              <a:t>‹#›</a:t>
            </a:fld>
            <a:endParaRPr lang="en-US"/>
          </a:p>
        </p:txBody>
      </p:sp>
    </p:spTree>
    <p:extLst>
      <p:ext uri="{BB962C8B-B14F-4D97-AF65-F5344CB8AC3E}">
        <p14:creationId xmlns:p14="http://schemas.microsoft.com/office/powerpoint/2010/main" val="1437252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C3CC3-DBB7-4198-C649-C9351AE693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BA88286-C898-A5D7-4967-FD759964CE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2FD29F-DC42-F4CD-0398-849A9FBEF9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55D98B-58BB-3A98-9CB8-69D851DE8AD5}"/>
              </a:ext>
            </a:extLst>
          </p:cNvPr>
          <p:cNvSpPr>
            <a:spLocks noGrp="1"/>
          </p:cNvSpPr>
          <p:nvPr>
            <p:ph type="dt" sz="half" idx="10"/>
          </p:nvPr>
        </p:nvSpPr>
        <p:spPr/>
        <p:txBody>
          <a:bodyPr/>
          <a:lstStyle/>
          <a:p>
            <a:fld id="{87799780-70EC-4C17-93F6-D0E2027C5E9B}" type="datetimeFigureOut">
              <a:rPr lang="en-US" smtClean="0"/>
              <a:t>3/28/2023</a:t>
            </a:fld>
            <a:endParaRPr lang="en-US"/>
          </a:p>
        </p:txBody>
      </p:sp>
      <p:sp>
        <p:nvSpPr>
          <p:cNvPr id="6" name="Footer Placeholder 5">
            <a:extLst>
              <a:ext uri="{FF2B5EF4-FFF2-40B4-BE49-F238E27FC236}">
                <a16:creationId xmlns:a16="http://schemas.microsoft.com/office/drawing/2014/main" id="{1DCEAB42-20F1-56F5-3556-4EF4659185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686227-3F7C-5403-CB54-9AF602D52911}"/>
              </a:ext>
            </a:extLst>
          </p:cNvPr>
          <p:cNvSpPr>
            <a:spLocks noGrp="1"/>
          </p:cNvSpPr>
          <p:nvPr>
            <p:ph type="sldNum" sz="quarter" idx="12"/>
          </p:nvPr>
        </p:nvSpPr>
        <p:spPr/>
        <p:txBody>
          <a:bodyPr/>
          <a:lstStyle/>
          <a:p>
            <a:fld id="{0AC4DC67-1983-4733-A8E4-EBC718CEF058}" type="slidenum">
              <a:rPr lang="en-US" smtClean="0"/>
              <a:t>‹#›</a:t>
            </a:fld>
            <a:endParaRPr lang="en-US"/>
          </a:p>
        </p:txBody>
      </p:sp>
    </p:spTree>
    <p:extLst>
      <p:ext uri="{BB962C8B-B14F-4D97-AF65-F5344CB8AC3E}">
        <p14:creationId xmlns:p14="http://schemas.microsoft.com/office/powerpoint/2010/main" val="4229020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1B3A-C076-D9AD-251F-32C8D6CDE0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AC2912-F93A-72FF-3F75-F7DAD3A79C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84C7AC-EEBA-CBE3-EA31-7CEE3D0795C2}"/>
              </a:ext>
            </a:extLst>
          </p:cNvPr>
          <p:cNvSpPr>
            <a:spLocks noGrp="1"/>
          </p:cNvSpPr>
          <p:nvPr>
            <p:ph type="dt" sz="half" idx="10"/>
          </p:nvPr>
        </p:nvSpPr>
        <p:spPr/>
        <p:txBody>
          <a:bodyPr/>
          <a:lstStyle/>
          <a:p>
            <a:fld id="{87799780-70EC-4C17-93F6-D0E2027C5E9B}" type="datetimeFigureOut">
              <a:rPr lang="en-US" smtClean="0"/>
              <a:t>3/28/2023</a:t>
            </a:fld>
            <a:endParaRPr lang="en-US"/>
          </a:p>
        </p:txBody>
      </p:sp>
      <p:sp>
        <p:nvSpPr>
          <p:cNvPr id="5" name="Footer Placeholder 4">
            <a:extLst>
              <a:ext uri="{FF2B5EF4-FFF2-40B4-BE49-F238E27FC236}">
                <a16:creationId xmlns:a16="http://schemas.microsoft.com/office/drawing/2014/main" id="{E3D31328-2F36-BCEC-EF47-64971AF589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C50A1D-C1EC-37FC-1BEB-E0F492472717}"/>
              </a:ext>
            </a:extLst>
          </p:cNvPr>
          <p:cNvSpPr>
            <a:spLocks noGrp="1"/>
          </p:cNvSpPr>
          <p:nvPr>
            <p:ph type="sldNum" sz="quarter" idx="12"/>
          </p:nvPr>
        </p:nvSpPr>
        <p:spPr/>
        <p:txBody>
          <a:bodyPr/>
          <a:lstStyle/>
          <a:p>
            <a:fld id="{0AC4DC67-1983-4733-A8E4-EBC718CEF058}" type="slidenum">
              <a:rPr lang="en-US" smtClean="0"/>
              <a:t>‹#›</a:t>
            </a:fld>
            <a:endParaRPr lang="en-US"/>
          </a:p>
        </p:txBody>
      </p:sp>
    </p:spTree>
    <p:extLst>
      <p:ext uri="{BB962C8B-B14F-4D97-AF65-F5344CB8AC3E}">
        <p14:creationId xmlns:p14="http://schemas.microsoft.com/office/powerpoint/2010/main" val="3312701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DE7743-6ABA-D26B-2B25-94833385079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4F3DBC-F498-1177-6FA9-E6C4CEE4B3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225483-F7E8-2037-C11D-DDC3BBB37F02}"/>
              </a:ext>
            </a:extLst>
          </p:cNvPr>
          <p:cNvSpPr>
            <a:spLocks noGrp="1"/>
          </p:cNvSpPr>
          <p:nvPr>
            <p:ph type="dt" sz="half" idx="10"/>
          </p:nvPr>
        </p:nvSpPr>
        <p:spPr/>
        <p:txBody>
          <a:bodyPr/>
          <a:lstStyle/>
          <a:p>
            <a:fld id="{87799780-70EC-4C17-93F6-D0E2027C5E9B}" type="datetimeFigureOut">
              <a:rPr lang="en-US" smtClean="0"/>
              <a:t>3/28/2023</a:t>
            </a:fld>
            <a:endParaRPr lang="en-US"/>
          </a:p>
        </p:txBody>
      </p:sp>
      <p:sp>
        <p:nvSpPr>
          <p:cNvPr id="5" name="Footer Placeholder 4">
            <a:extLst>
              <a:ext uri="{FF2B5EF4-FFF2-40B4-BE49-F238E27FC236}">
                <a16:creationId xmlns:a16="http://schemas.microsoft.com/office/drawing/2014/main" id="{895FAB3F-8CDF-174C-88B6-BDE7DA21D5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0C5DAF-0C4D-A063-2AAA-7C61E71516C1}"/>
              </a:ext>
            </a:extLst>
          </p:cNvPr>
          <p:cNvSpPr>
            <a:spLocks noGrp="1"/>
          </p:cNvSpPr>
          <p:nvPr>
            <p:ph type="sldNum" sz="quarter" idx="12"/>
          </p:nvPr>
        </p:nvSpPr>
        <p:spPr/>
        <p:txBody>
          <a:bodyPr/>
          <a:lstStyle/>
          <a:p>
            <a:fld id="{0AC4DC67-1983-4733-A8E4-EBC718CEF058}" type="slidenum">
              <a:rPr lang="en-US" smtClean="0"/>
              <a:t>‹#›</a:t>
            </a:fld>
            <a:endParaRPr lang="en-US"/>
          </a:p>
        </p:txBody>
      </p:sp>
    </p:spTree>
    <p:extLst>
      <p:ext uri="{BB962C8B-B14F-4D97-AF65-F5344CB8AC3E}">
        <p14:creationId xmlns:p14="http://schemas.microsoft.com/office/powerpoint/2010/main" val="866260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C15E31-2BC7-C15E-F961-1EE4753F9C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1B04AF-BBEA-85B5-923F-42A83CEFD3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CD49A7-743F-7519-EBE9-39BC9AD4DA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799780-70EC-4C17-93F6-D0E2027C5E9B}" type="datetimeFigureOut">
              <a:rPr lang="en-US" smtClean="0"/>
              <a:t>3/28/2023</a:t>
            </a:fld>
            <a:endParaRPr lang="en-US"/>
          </a:p>
        </p:txBody>
      </p:sp>
      <p:sp>
        <p:nvSpPr>
          <p:cNvPr id="5" name="Footer Placeholder 4">
            <a:extLst>
              <a:ext uri="{FF2B5EF4-FFF2-40B4-BE49-F238E27FC236}">
                <a16:creationId xmlns:a16="http://schemas.microsoft.com/office/drawing/2014/main" id="{6C0B1F18-24A3-3296-7BAA-B3A8F3BB70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1551C0A-8A81-26D6-83CE-3520BD44E8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C4DC67-1983-4733-A8E4-EBC718CEF058}" type="slidenum">
              <a:rPr lang="en-US" smtClean="0"/>
              <a:t>‹#›</a:t>
            </a:fld>
            <a:endParaRPr lang="en-US"/>
          </a:p>
        </p:txBody>
      </p:sp>
    </p:spTree>
    <p:extLst>
      <p:ext uri="{BB962C8B-B14F-4D97-AF65-F5344CB8AC3E}">
        <p14:creationId xmlns:p14="http://schemas.microsoft.com/office/powerpoint/2010/main" val="1935725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descr="A picture containing text, tableware, dishware, plate&#10;&#10;Description automatically generated">
            <a:extLst>
              <a:ext uri="{FF2B5EF4-FFF2-40B4-BE49-F238E27FC236}">
                <a16:creationId xmlns:a16="http://schemas.microsoft.com/office/drawing/2014/main" id="{14D51EF8-26C8-4978-9F34-94DDE0AE3EA0}"/>
              </a:ext>
            </a:extLst>
          </p:cNvPr>
          <p:cNvPicPr>
            <a:picLocks noChangeAspect="1"/>
          </p:cNvPicPr>
          <p:nvPr/>
        </p:nvPicPr>
        <p:blipFill>
          <a:blip r:embed="rId3"/>
          <a:stretch>
            <a:fillRect/>
          </a:stretch>
        </p:blipFill>
        <p:spPr>
          <a:xfrm>
            <a:off x="9794750" y="5656196"/>
            <a:ext cx="1403268" cy="827162"/>
          </a:xfrm>
          <a:prstGeom prst="rect">
            <a:avLst/>
          </a:prstGeom>
          <a:noFill/>
          <a:ln>
            <a:noFill/>
          </a:ln>
        </p:spPr>
      </p:pic>
      <p:sp>
        <p:nvSpPr>
          <p:cNvPr id="17" name="Rectangle 16">
            <a:extLst>
              <a:ext uri="{FF2B5EF4-FFF2-40B4-BE49-F238E27FC236}">
                <a16:creationId xmlns:a16="http://schemas.microsoft.com/office/drawing/2014/main" id="{8CC93DB5-02FE-45CA-AA25-B02A40210720}"/>
              </a:ext>
            </a:extLst>
          </p:cNvPr>
          <p:cNvSpPr/>
          <p:nvPr/>
        </p:nvSpPr>
        <p:spPr>
          <a:xfrm>
            <a:off x="1334814" y="3352800"/>
            <a:ext cx="10068910" cy="827162"/>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AU" sz="8000" b="1" dirty="0">
                <a:solidFill>
                  <a:srgbClr val="272C76"/>
                </a:solidFill>
                <a:cs typeface="Aharoni" panose="02010803020104030203" pitchFamily="2" charset="-79"/>
              </a:rPr>
              <a:t>Nutrition Governance Index</a:t>
            </a:r>
          </a:p>
        </p:txBody>
      </p:sp>
      <p:sp>
        <p:nvSpPr>
          <p:cNvPr id="19" name="Rectangle 18">
            <a:extLst>
              <a:ext uri="{FF2B5EF4-FFF2-40B4-BE49-F238E27FC236}">
                <a16:creationId xmlns:a16="http://schemas.microsoft.com/office/drawing/2014/main" id="{D8BCE8D3-84AF-4ABB-90F0-27DE669A8F1A}"/>
              </a:ext>
            </a:extLst>
          </p:cNvPr>
          <p:cNvSpPr/>
          <p:nvPr/>
        </p:nvSpPr>
        <p:spPr>
          <a:xfrm>
            <a:off x="0" y="1698280"/>
            <a:ext cx="12192000" cy="144851"/>
          </a:xfrm>
          <a:prstGeom prst="rect">
            <a:avLst/>
          </a:prstGeom>
          <a:solidFill>
            <a:srgbClr val="2B318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endParaRPr lang="fr-FR" sz="2000" b="1">
              <a:solidFill>
                <a:schemeClr val="tx2"/>
              </a:solidFill>
              <a:latin typeface="Iskoola Pota" panose="020B0502040204020203" pitchFamily="34" charset="0"/>
              <a:cs typeface="Iskoola Pota" panose="020B0502040204020203" pitchFamily="34" charset="0"/>
            </a:endParaRPr>
          </a:p>
        </p:txBody>
      </p:sp>
      <p:pic>
        <p:nvPicPr>
          <p:cNvPr id="21" name="Picture 1">
            <a:extLst>
              <a:ext uri="{FF2B5EF4-FFF2-40B4-BE49-F238E27FC236}">
                <a16:creationId xmlns:a16="http://schemas.microsoft.com/office/drawing/2014/main" id="{0D89839B-0700-4C6B-81F1-923191D3011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05250" y="5496672"/>
            <a:ext cx="1243463" cy="1152509"/>
          </a:xfrm>
          <a:prstGeom prst="rect">
            <a:avLst/>
          </a:prstGeom>
        </p:spPr>
      </p:pic>
      <p:sp>
        <p:nvSpPr>
          <p:cNvPr id="22" name="Rectangle 33">
            <a:extLst>
              <a:ext uri="{FF2B5EF4-FFF2-40B4-BE49-F238E27FC236}">
                <a16:creationId xmlns:a16="http://schemas.microsoft.com/office/drawing/2014/main" id="{69DBC5D2-3885-4638-91E6-3F55FEBE3EF4}"/>
              </a:ext>
            </a:extLst>
          </p:cNvPr>
          <p:cNvSpPr/>
          <p:nvPr/>
        </p:nvSpPr>
        <p:spPr>
          <a:xfrm rot="8105035">
            <a:off x="-897685" y="-269385"/>
            <a:ext cx="2531223" cy="1449669"/>
          </a:xfrm>
          <a:custGeom>
            <a:avLst/>
            <a:gdLst>
              <a:gd name="connsiteX0" fmla="*/ 0 w 2652099"/>
              <a:gd name="connsiteY0" fmla="*/ 0 h 2219496"/>
              <a:gd name="connsiteX1" fmla="*/ 2652099 w 2652099"/>
              <a:gd name="connsiteY1" fmla="*/ 0 h 2219496"/>
              <a:gd name="connsiteX2" fmla="*/ 2652099 w 2652099"/>
              <a:gd name="connsiteY2" fmla="*/ 2219496 h 2219496"/>
              <a:gd name="connsiteX3" fmla="*/ 0 w 2652099"/>
              <a:gd name="connsiteY3" fmla="*/ 2219496 h 2219496"/>
              <a:gd name="connsiteX4" fmla="*/ 0 w 2652099"/>
              <a:gd name="connsiteY4" fmla="*/ 0 h 2219496"/>
              <a:gd name="connsiteX0" fmla="*/ 0 w 2652099"/>
              <a:gd name="connsiteY0" fmla="*/ 0 h 2219496"/>
              <a:gd name="connsiteX1" fmla="*/ 2652099 w 2652099"/>
              <a:gd name="connsiteY1" fmla="*/ 0 h 2219496"/>
              <a:gd name="connsiteX2" fmla="*/ 2652099 w 2652099"/>
              <a:gd name="connsiteY2" fmla="*/ 2219496 h 2219496"/>
              <a:gd name="connsiteX3" fmla="*/ 1443741 w 2652099"/>
              <a:gd name="connsiteY3" fmla="*/ 1261188 h 2219496"/>
              <a:gd name="connsiteX4" fmla="*/ 0 w 2652099"/>
              <a:gd name="connsiteY4" fmla="*/ 0 h 2219496"/>
              <a:gd name="connsiteX0" fmla="*/ 0 w 2652099"/>
              <a:gd name="connsiteY0" fmla="*/ 0 h 1261188"/>
              <a:gd name="connsiteX1" fmla="*/ 2652099 w 2652099"/>
              <a:gd name="connsiteY1" fmla="*/ 0 h 1261188"/>
              <a:gd name="connsiteX2" fmla="*/ 1705588 w 2652099"/>
              <a:gd name="connsiteY2" fmla="*/ 857329 h 1261188"/>
              <a:gd name="connsiteX3" fmla="*/ 1443741 w 2652099"/>
              <a:gd name="connsiteY3" fmla="*/ 1261188 h 1261188"/>
              <a:gd name="connsiteX4" fmla="*/ 0 w 2652099"/>
              <a:gd name="connsiteY4" fmla="*/ 0 h 1261188"/>
              <a:gd name="connsiteX0" fmla="*/ 0 w 2652099"/>
              <a:gd name="connsiteY0" fmla="*/ 0 h 1318803"/>
              <a:gd name="connsiteX1" fmla="*/ 2652099 w 2652099"/>
              <a:gd name="connsiteY1" fmla="*/ 0 h 1318803"/>
              <a:gd name="connsiteX2" fmla="*/ 1705588 w 2652099"/>
              <a:gd name="connsiteY2" fmla="*/ 857329 h 1318803"/>
              <a:gd name="connsiteX3" fmla="*/ 1311136 w 2652099"/>
              <a:gd name="connsiteY3" fmla="*/ 1318803 h 1318803"/>
              <a:gd name="connsiteX4" fmla="*/ 0 w 2652099"/>
              <a:gd name="connsiteY4" fmla="*/ 0 h 1318803"/>
              <a:gd name="connsiteX0" fmla="*/ 0 w 2652099"/>
              <a:gd name="connsiteY0" fmla="*/ 0 h 1318803"/>
              <a:gd name="connsiteX1" fmla="*/ 2652099 w 2652099"/>
              <a:gd name="connsiteY1" fmla="*/ 0 h 1318803"/>
              <a:gd name="connsiteX2" fmla="*/ 1705588 w 2652099"/>
              <a:gd name="connsiteY2" fmla="*/ 857329 h 1318803"/>
              <a:gd name="connsiteX3" fmla="*/ 1311136 w 2652099"/>
              <a:gd name="connsiteY3" fmla="*/ 1318803 h 1318803"/>
              <a:gd name="connsiteX4" fmla="*/ 0 w 2652099"/>
              <a:gd name="connsiteY4" fmla="*/ 0 h 1318803"/>
              <a:gd name="connsiteX0" fmla="*/ 0 w 2626767"/>
              <a:gd name="connsiteY0" fmla="*/ 130866 h 1449669"/>
              <a:gd name="connsiteX1" fmla="*/ 2626767 w 2626767"/>
              <a:gd name="connsiteY1" fmla="*/ 0 h 1449669"/>
              <a:gd name="connsiteX2" fmla="*/ 1705588 w 2626767"/>
              <a:gd name="connsiteY2" fmla="*/ 988195 h 1449669"/>
              <a:gd name="connsiteX3" fmla="*/ 1311136 w 2626767"/>
              <a:gd name="connsiteY3" fmla="*/ 1449669 h 1449669"/>
              <a:gd name="connsiteX4" fmla="*/ 0 w 2626767"/>
              <a:gd name="connsiteY4" fmla="*/ 130866 h 1449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767" h="1449669">
                <a:moveTo>
                  <a:pt x="0" y="130866"/>
                </a:moveTo>
                <a:lnTo>
                  <a:pt x="2626767" y="0"/>
                </a:lnTo>
                <a:lnTo>
                  <a:pt x="1705588" y="988195"/>
                </a:lnTo>
                <a:cubicBezTo>
                  <a:pt x="1574104" y="1142020"/>
                  <a:pt x="1315229" y="1256611"/>
                  <a:pt x="1311136" y="1449669"/>
                </a:cubicBezTo>
                <a:lnTo>
                  <a:pt x="0" y="130866"/>
                </a:lnTo>
                <a:close/>
              </a:path>
            </a:pathLst>
          </a:custGeom>
          <a:solidFill>
            <a:srgbClr val="2B3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5496672"/>
            <a:ext cx="3928055" cy="1163788"/>
          </a:xfrm>
          <a:prstGeom prst="rect">
            <a:avLst/>
          </a:prstGeom>
        </p:spPr>
      </p:pic>
      <p:pic>
        <p:nvPicPr>
          <p:cNvPr id="4" name="Picture 3">
            <a:extLst>
              <a:ext uri="{FF2B5EF4-FFF2-40B4-BE49-F238E27FC236}">
                <a16:creationId xmlns:a16="http://schemas.microsoft.com/office/drawing/2014/main" id="{12C97FDD-7ED7-1BF2-088C-406E0BCA591B}"/>
              </a:ext>
            </a:extLst>
          </p:cNvPr>
          <p:cNvPicPr>
            <a:picLocks noChangeAspect="1"/>
          </p:cNvPicPr>
          <p:nvPr/>
        </p:nvPicPr>
        <p:blipFill>
          <a:blip r:embed="rId6"/>
          <a:stretch>
            <a:fillRect/>
          </a:stretch>
        </p:blipFill>
        <p:spPr>
          <a:xfrm>
            <a:off x="4137597" y="84181"/>
            <a:ext cx="3441763" cy="1600420"/>
          </a:xfrm>
          <a:prstGeom prst="rect">
            <a:avLst/>
          </a:prstGeom>
        </p:spPr>
      </p:pic>
    </p:spTree>
    <p:extLst>
      <p:ext uri="{BB962C8B-B14F-4D97-AF65-F5344CB8AC3E}">
        <p14:creationId xmlns:p14="http://schemas.microsoft.com/office/powerpoint/2010/main" val="2721283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CE9FF2-9C45-4D5D-9CB0-C4CFAE63ACBB}"/>
              </a:ext>
            </a:extLst>
          </p:cNvPr>
          <p:cNvSpPr>
            <a:spLocks noGrp="1"/>
          </p:cNvSpPr>
          <p:nvPr>
            <p:ph type="title"/>
          </p:nvPr>
        </p:nvSpPr>
        <p:spPr>
          <a:xfrm>
            <a:off x="4989938" y="-63413"/>
            <a:ext cx="6002110" cy="1495425"/>
          </a:xfrm>
        </p:spPr>
        <p:txBody>
          <a:bodyPr>
            <a:normAutofit/>
          </a:bodyPr>
          <a:lstStyle/>
          <a:p>
            <a:r>
              <a:rPr lang="en-US" sz="4000" dirty="0"/>
              <a:t>Overview</a:t>
            </a:r>
            <a:endParaRPr lang="en-GB" sz="4000" dirty="0"/>
          </a:p>
        </p:txBody>
      </p:sp>
      <p:sp>
        <p:nvSpPr>
          <p:cNvPr id="3" name="Content Placeholder 2">
            <a:extLst>
              <a:ext uri="{FF2B5EF4-FFF2-40B4-BE49-F238E27FC236}">
                <a16:creationId xmlns:a16="http://schemas.microsoft.com/office/drawing/2014/main" id="{E2BCEEF6-E40E-4940-AC22-841BEDB6ED00}"/>
              </a:ext>
            </a:extLst>
          </p:cNvPr>
          <p:cNvSpPr>
            <a:spLocks noGrp="1"/>
          </p:cNvSpPr>
          <p:nvPr>
            <p:ph idx="1"/>
          </p:nvPr>
        </p:nvSpPr>
        <p:spPr>
          <a:xfrm>
            <a:off x="4812632" y="978568"/>
            <a:ext cx="7374124" cy="5709413"/>
          </a:xfrm>
        </p:spPr>
        <p:txBody>
          <a:bodyPr vert="horz" lIns="91440" tIns="45720" rIns="91440" bIns="45720" rtlCol="0">
            <a:normAutofit/>
          </a:bodyPr>
          <a:lstStyle/>
          <a:p>
            <a:pPr marL="0" indent="0">
              <a:buNone/>
            </a:pPr>
            <a:endParaRPr lang="en-GB" sz="1800" dirty="0">
              <a:cs typeface="DokChampa" panose="020B0604020202020204" pitchFamily="34" charset="-34"/>
            </a:endParaRPr>
          </a:p>
          <a:p>
            <a:pPr marL="285750" indent="-285750"/>
            <a:endParaRPr lang="en-GB" sz="1800" dirty="0">
              <a:ea typeface="Calibri" panose="020F0502020204030204" pitchFamily="34" charset="0"/>
              <a:cs typeface="DokChampa" panose="020B0604020202020204" pitchFamily="34" charset="-34"/>
            </a:endParaRPr>
          </a:p>
          <a:p>
            <a:pPr marL="285750" indent="-285750"/>
            <a:endParaRPr lang="en-GB" sz="2400" dirty="0">
              <a:cs typeface="DokChampa" panose="020B0604020202020204" pitchFamily="34" charset="-34"/>
            </a:endParaRPr>
          </a:p>
          <a:p>
            <a:pPr marL="285750" indent="-285750">
              <a:buFont typeface="Arial" panose="020B0604020202020204" pitchFamily="34" charset="0"/>
              <a:buChar char="•"/>
            </a:pPr>
            <a:r>
              <a:rPr lang="en-GB" sz="2400" dirty="0">
                <a:effectLst/>
                <a:ea typeface="Calibri" panose="020F0502020204030204" pitchFamily="34" charset="0"/>
              </a:rPr>
              <a:t>Although Laos has demonstrated strong multisectoral political commitment, there is a lack of evidence-based guidance on its implementation</a:t>
            </a:r>
            <a:endParaRPr lang="en-GB" sz="2400" dirty="0">
              <a:effectLst/>
              <a:ea typeface="Calibri" panose="020F0502020204030204" pitchFamily="34" charset="0"/>
              <a:cs typeface="Calibri"/>
            </a:endParaRPr>
          </a:p>
          <a:p>
            <a:pPr marL="285750" indent="-285750">
              <a:buFont typeface="Arial" panose="020B0604020202020204" pitchFamily="34" charset="0"/>
              <a:buChar char="•"/>
            </a:pPr>
            <a:endParaRPr lang="en-GB" sz="2400" dirty="0">
              <a:effectLst/>
              <a:ea typeface="Calibri" panose="020F0502020204030204" pitchFamily="34" charset="0"/>
              <a:cs typeface="DokChampa" panose="020B0604020202020204" pitchFamily="34" charset="-34"/>
            </a:endParaRPr>
          </a:p>
          <a:p>
            <a:pPr marL="285750" indent="-285750"/>
            <a:r>
              <a:rPr lang="en-GB" sz="2400" dirty="0">
                <a:ea typeface="Calibri" panose="020F0502020204030204" pitchFamily="34" charset="0"/>
                <a:cs typeface="DokChampa"/>
              </a:rPr>
              <a:t>ENUFF is collaborating with Tufts University to conduct research using the Nutrition Governance Index to </a:t>
            </a:r>
            <a:r>
              <a:rPr lang="en-GB" sz="2400" dirty="0">
                <a:effectLst/>
                <a:ea typeface="Calibri" panose="020F0502020204030204" pitchFamily="34" charset="0"/>
              </a:rPr>
              <a:t>analyse how the NPAN in Laos gets translated from </a:t>
            </a:r>
            <a:r>
              <a:rPr lang="en-GB" sz="2400" dirty="0">
                <a:ea typeface="Calibri" panose="020F0502020204030204" pitchFamily="34" charset="0"/>
              </a:rPr>
              <a:t>paper to practice</a:t>
            </a:r>
            <a:endParaRPr lang="en-GB" sz="2400" dirty="0">
              <a:effectLst/>
              <a:ea typeface="Calibri" panose="020F0502020204030204" pitchFamily="34" charset="0"/>
              <a:cs typeface="Calibri"/>
            </a:endParaRPr>
          </a:p>
          <a:p>
            <a:pPr marL="285750" indent="-285750">
              <a:buFont typeface="Arial" panose="020B0604020202020204" pitchFamily="34" charset="0"/>
              <a:buChar char="•"/>
            </a:pPr>
            <a:endParaRPr lang="en-GB" sz="2400" dirty="0">
              <a:ea typeface="Calibri" panose="020F0502020204030204" pitchFamily="34" charset="0"/>
              <a:cs typeface="DokChampa" panose="020B0604020202020204" pitchFamily="34" charset="-34"/>
            </a:endParaRPr>
          </a:p>
          <a:p>
            <a:pPr marL="285750" indent="-285750">
              <a:buFont typeface="Arial" panose="020B0604020202020204" pitchFamily="34" charset="0"/>
              <a:buChar char="•"/>
            </a:pPr>
            <a:r>
              <a:rPr lang="en-GB" sz="2400" dirty="0">
                <a:effectLst/>
                <a:ea typeface="Calibri" panose="020F0502020204030204" pitchFamily="34" charset="0"/>
                <a:cs typeface="DokChampa"/>
              </a:rPr>
              <a:t>The NGI research has been conducted in Nepal. It is currently being replicated in Laos, Jordan and Ethiopia</a:t>
            </a:r>
          </a:p>
          <a:p>
            <a:endParaRPr lang="en-GB" sz="1800" dirty="0"/>
          </a:p>
        </p:txBody>
      </p:sp>
      <p:pic>
        <p:nvPicPr>
          <p:cNvPr id="5" name="Picture 4">
            <a:extLst>
              <a:ext uri="{FF2B5EF4-FFF2-40B4-BE49-F238E27FC236}">
                <a16:creationId xmlns:a16="http://schemas.microsoft.com/office/drawing/2014/main" id="{7E6F74AE-A99F-7CC6-A083-1538CB514DC3}"/>
              </a:ext>
            </a:extLst>
          </p:cNvPr>
          <p:cNvPicPr>
            <a:picLocks noChangeAspect="1"/>
          </p:cNvPicPr>
          <p:nvPr/>
        </p:nvPicPr>
        <p:blipFill rotWithShape="1">
          <a:blip r:embed="rId2"/>
          <a:srcRect t="2128" r="1" b="1"/>
          <a:stretch/>
        </p:blipFill>
        <p:spPr>
          <a:xfrm>
            <a:off x="5244" y="10"/>
            <a:ext cx="4992560" cy="6857990"/>
          </a:xfrm>
          <a:prstGeom prst="rect">
            <a:avLst/>
          </a:prstGeom>
          <a:effectLst/>
        </p:spPr>
      </p:pic>
      <p:sp>
        <p:nvSpPr>
          <p:cNvPr id="6" name="Rectangle 5">
            <a:extLst>
              <a:ext uri="{FF2B5EF4-FFF2-40B4-BE49-F238E27FC236}">
                <a16:creationId xmlns:a16="http://schemas.microsoft.com/office/drawing/2014/main" id="{913650B5-CF65-0E7C-6B20-4E9826F86DD1}"/>
              </a:ext>
            </a:extLst>
          </p:cNvPr>
          <p:cNvSpPr/>
          <p:nvPr/>
        </p:nvSpPr>
        <p:spPr>
          <a:xfrm>
            <a:off x="4992133" y="1256927"/>
            <a:ext cx="7194196" cy="205037"/>
          </a:xfrm>
          <a:prstGeom prst="rect">
            <a:avLst/>
          </a:prstGeom>
          <a:solidFill>
            <a:srgbClr val="2B318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r"/>
            <a:endParaRPr lang="fr-FR" sz="2000" b="1">
              <a:solidFill>
                <a:schemeClr val="tx2"/>
              </a:solidFill>
              <a:latin typeface="Iskoola Pota" panose="020B0502040204020203" pitchFamily="34" charset="0"/>
              <a:cs typeface="Iskoola Pota" panose="020B0502040204020203" pitchFamily="34" charset="0"/>
            </a:endParaRPr>
          </a:p>
        </p:txBody>
      </p:sp>
    </p:spTree>
    <p:extLst>
      <p:ext uri="{BB962C8B-B14F-4D97-AF65-F5344CB8AC3E}">
        <p14:creationId xmlns:p14="http://schemas.microsoft.com/office/powerpoint/2010/main" val="2168184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0D5C7-C779-8B5F-69EC-66A4A464336B}"/>
              </a:ext>
            </a:extLst>
          </p:cNvPr>
          <p:cNvSpPr>
            <a:spLocks noGrp="1"/>
          </p:cNvSpPr>
          <p:nvPr>
            <p:ph type="title"/>
          </p:nvPr>
        </p:nvSpPr>
        <p:spPr>
          <a:xfrm>
            <a:off x="549442" y="-10340"/>
            <a:ext cx="10515600" cy="1325563"/>
          </a:xfrm>
        </p:spPr>
        <p:txBody>
          <a:bodyPr/>
          <a:lstStyle/>
          <a:p>
            <a:r>
              <a:rPr lang="en-GB" dirty="0"/>
              <a:t>Nutrition Governance Index</a:t>
            </a:r>
            <a:endParaRPr lang="en-US" dirty="0"/>
          </a:p>
        </p:txBody>
      </p:sp>
      <p:graphicFrame>
        <p:nvGraphicFramePr>
          <p:cNvPr id="6" name="Content Placeholder 2">
            <a:extLst>
              <a:ext uri="{FF2B5EF4-FFF2-40B4-BE49-F238E27FC236}">
                <a16:creationId xmlns:a16="http://schemas.microsoft.com/office/drawing/2014/main" id="{264583DA-6564-A710-0F63-6DF9E7FF70BC}"/>
              </a:ext>
            </a:extLst>
          </p:cNvPr>
          <p:cNvGraphicFramePr>
            <a:graphicFrameLocks noGrp="1"/>
          </p:cNvGraphicFramePr>
          <p:nvPr>
            <p:ph idx="1"/>
            <p:extLst>
              <p:ext uri="{D42A27DB-BD31-4B8C-83A1-F6EECF244321}">
                <p14:modId xmlns:p14="http://schemas.microsoft.com/office/powerpoint/2010/main" val="2659220564"/>
              </p:ext>
            </p:extLst>
          </p:nvPr>
        </p:nvGraphicFramePr>
        <p:xfrm>
          <a:off x="443658" y="1299255"/>
          <a:ext cx="10515600" cy="4906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7907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5C2FE1D-7445-10BB-7348-F797C2B4E780}"/>
              </a:ext>
            </a:extLst>
          </p:cNvPr>
          <p:cNvSpPr>
            <a:spLocks noGrp="1"/>
          </p:cNvSpPr>
          <p:nvPr>
            <p:ph idx="1"/>
          </p:nvPr>
        </p:nvSpPr>
        <p:spPr>
          <a:xfrm>
            <a:off x="192505" y="192505"/>
            <a:ext cx="11774906" cy="5680262"/>
          </a:xfrm>
        </p:spPr>
        <p:txBody>
          <a:bodyPr vert="horz" lIns="91440" tIns="45720" rIns="91440" bIns="45720" rtlCol="0" anchor="t">
            <a:normAutofit/>
          </a:bodyPr>
          <a:lstStyle/>
          <a:p>
            <a:pPr marL="0" indent="0">
              <a:buNone/>
            </a:pPr>
            <a:r>
              <a:rPr lang="en-US" sz="4000" dirty="0">
                <a:ea typeface="+mn-lt"/>
                <a:cs typeface="+mn-lt"/>
              </a:rPr>
              <a:t>During Round 1: Only 67% of the NC members were aware of the NNS and NPAN</a:t>
            </a:r>
            <a:endParaRPr lang="en-US" sz="4000" dirty="0">
              <a:cs typeface="Calibri"/>
            </a:endParaRPr>
          </a:p>
          <a:p>
            <a:pPr marL="0" indent="0">
              <a:buNone/>
            </a:pPr>
            <a:endParaRPr lang="en-US" sz="4000" dirty="0">
              <a:cs typeface="Calibri"/>
            </a:endParaRPr>
          </a:p>
          <a:p>
            <a:pPr marL="0" indent="0">
              <a:buNone/>
            </a:pPr>
            <a:r>
              <a:rPr lang="en-US" sz="4000" dirty="0">
                <a:cs typeface="Calibri"/>
              </a:rPr>
              <a:t>Activities conducted after Round 1 results:</a:t>
            </a:r>
          </a:p>
          <a:p>
            <a:pPr lvl="1"/>
            <a:r>
              <a:rPr lang="en-US" sz="3600" dirty="0">
                <a:cs typeface="Calibri"/>
              </a:rPr>
              <a:t>NPAN Dissemination at the Province</a:t>
            </a:r>
          </a:p>
          <a:p>
            <a:pPr lvl="1"/>
            <a:r>
              <a:rPr lang="en-US" sz="3600" dirty="0">
                <a:cs typeface="Calibri"/>
              </a:rPr>
              <a:t>NPAN Dissemination at the District</a:t>
            </a:r>
          </a:p>
          <a:p>
            <a:pPr lvl="1"/>
            <a:r>
              <a:rPr lang="en-US" sz="3600" dirty="0">
                <a:cs typeface="Calibri"/>
              </a:rPr>
              <a:t>Nutrition Basics Training</a:t>
            </a:r>
          </a:p>
          <a:p>
            <a:pPr lvl="1"/>
            <a:r>
              <a:rPr lang="en-US" sz="3600" dirty="0">
                <a:cs typeface="Calibri"/>
              </a:rPr>
              <a:t>Regular DNC meetings lead by DNC-S</a:t>
            </a:r>
          </a:p>
          <a:p>
            <a:pPr marL="0" indent="0">
              <a:buNone/>
            </a:pPr>
            <a:endParaRPr lang="en-US" sz="4000" dirty="0">
              <a:cs typeface="Calibri"/>
            </a:endParaRPr>
          </a:p>
          <a:p>
            <a:endParaRPr lang="en-US" sz="4000" dirty="0">
              <a:cs typeface="Calibri"/>
            </a:endParaRPr>
          </a:p>
        </p:txBody>
      </p:sp>
      <p:sp>
        <p:nvSpPr>
          <p:cNvPr id="28" name="Rectangle 27">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5594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CC3A53A9-8F9E-5AD4-A515-82A2EE171CA3}"/>
              </a:ext>
            </a:extLst>
          </p:cNvPr>
          <p:cNvGraphicFramePr>
            <a:graphicFrameLocks/>
          </p:cNvGraphicFramePr>
          <p:nvPr/>
        </p:nvGraphicFramePr>
        <p:xfrm>
          <a:off x="2477956" y="-238387"/>
          <a:ext cx="7236087" cy="733477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F00F9EA1-4C78-9E39-2961-7D705B7DF7BE}"/>
              </a:ext>
            </a:extLst>
          </p:cNvPr>
          <p:cNvSpPr txBox="1"/>
          <p:nvPr/>
        </p:nvSpPr>
        <p:spPr>
          <a:xfrm>
            <a:off x="5921110" y="3655658"/>
            <a:ext cx="349776" cy="369332"/>
          </a:xfrm>
          <a:prstGeom prst="rect">
            <a:avLst/>
          </a:prstGeom>
          <a:noFill/>
        </p:spPr>
        <p:txBody>
          <a:bodyPr wrap="none" rtlCol="0">
            <a:spAutoFit/>
          </a:bodyPr>
          <a:lstStyle/>
          <a:p>
            <a:r>
              <a:rPr lang="en-GB" dirty="0"/>
              <a:t>%</a:t>
            </a:r>
            <a:endParaRPr lang="en-US" dirty="0"/>
          </a:p>
        </p:txBody>
      </p:sp>
      <p:sp>
        <p:nvSpPr>
          <p:cNvPr id="5" name="TextBox 4">
            <a:extLst>
              <a:ext uri="{FF2B5EF4-FFF2-40B4-BE49-F238E27FC236}">
                <a16:creationId xmlns:a16="http://schemas.microsoft.com/office/drawing/2014/main" id="{B3FAD4A1-65E4-6983-64E3-3B91F18D1AD7}"/>
              </a:ext>
            </a:extLst>
          </p:cNvPr>
          <p:cNvSpPr txBox="1"/>
          <p:nvPr/>
        </p:nvSpPr>
        <p:spPr>
          <a:xfrm>
            <a:off x="5323927" y="6519446"/>
            <a:ext cx="1544141" cy="338554"/>
          </a:xfrm>
          <a:prstGeom prst="rect">
            <a:avLst/>
          </a:prstGeom>
          <a:noFill/>
        </p:spPr>
        <p:txBody>
          <a:bodyPr wrap="none" rtlCol="0">
            <a:spAutoFit/>
          </a:bodyPr>
          <a:lstStyle/>
          <a:p>
            <a:r>
              <a:rPr lang="en-GB" sz="1600" b="1" dirty="0"/>
              <a:t>COORDINATION</a:t>
            </a:r>
            <a:endParaRPr lang="en-US" sz="1600" b="1" dirty="0"/>
          </a:p>
        </p:txBody>
      </p:sp>
      <p:sp>
        <p:nvSpPr>
          <p:cNvPr id="8" name="TextBox 7">
            <a:extLst>
              <a:ext uri="{FF2B5EF4-FFF2-40B4-BE49-F238E27FC236}">
                <a16:creationId xmlns:a16="http://schemas.microsoft.com/office/drawing/2014/main" id="{CFB1A968-39AC-E1DB-6369-0246A4464675}"/>
              </a:ext>
            </a:extLst>
          </p:cNvPr>
          <p:cNvSpPr txBox="1"/>
          <p:nvPr/>
        </p:nvSpPr>
        <p:spPr>
          <a:xfrm>
            <a:off x="2665085" y="1115019"/>
            <a:ext cx="988989" cy="338554"/>
          </a:xfrm>
          <a:prstGeom prst="rect">
            <a:avLst/>
          </a:prstGeom>
          <a:noFill/>
        </p:spPr>
        <p:txBody>
          <a:bodyPr wrap="none" rtlCol="0">
            <a:spAutoFit/>
          </a:bodyPr>
          <a:lstStyle/>
          <a:p>
            <a:r>
              <a:rPr lang="en-GB" sz="1600" b="1" dirty="0"/>
              <a:t>SUPPORT</a:t>
            </a:r>
            <a:endParaRPr lang="en-US" sz="1600" b="1" dirty="0"/>
          </a:p>
        </p:txBody>
      </p:sp>
      <p:sp>
        <p:nvSpPr>
          <p:cNvPr id="9" name="Rectangle 8">
            <a:extLst>
              <a:ext uri="{FF2B5EF4-FFF2-40B4-BE49-F238E27FC236}">
                <a16:creationId xmlns:a16="http://schemas.microsoft.com/office/drawing/2014/main" id="{82640841-E6A4-6C9C-CEFE-8C76FA07F11C}"/>
              </a:ext>
            </a:extLst>
          </p:cNvPr>
          <p:cNvSpPr/>
          <p:nvPr/>
        </p:nvSpPr>
        <p:spPr>
          <a:xfrm>
            <a:off x="1818340" y="2836630"/>
            <a:ext cx="905855" cy="23268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786773-9F4B-C91B-F8B0-57A656B7C8B6}"/>
              </a:ext>
            </a:extLst>
          </p:cNvPr>
          <p:cNvSpPr/>
          <p:nvPr/>
        </p:nvSpPr>
        <p:spPr>
          <a:xfrm>
            <a:off x="1650606" y="4087603"/>
            <a:ext cx="822095" cy="26433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1CD29304-CE5D-023F-3071-4D992339D583}"/>
              </a:ext>
            </a:extLst>
          </p:cNvPr>
          <p:cNvSpPr txBox="1"/>
          <p:nvPr/>
        </p:nvSpPr>
        <p:spPr>
          <a:xfrm>
            <a:off x="8964211" y="1526589"/>
            <a:ext cx="719299" cy="338554"/>
          </a:xfrm>
          <a:prstGeom prst="rect">
            <a:avLst/>
          </a:prstGeom>
          <a:noFill/>
        </p:spPr>
        <p:txBody>
          <a:bodyPr wrap="none" rtlCol="0">
            <a:spAutoFit/>
          </a:bodyPr>
          <a:lstStyle/>
          <a:p>
            <a:r>
              <a:rPr lang="en-GB" sz="1600" b="1" dirty="0"/>
              <a:t>ROLES</a:t>
            </a:r>
            <a:endParaRPr lang="en-US" sz="1600" b="1" dirty="0"/>
          </a:p>
        </p:txBody>
      </p:sp>
      <p:sp>
        <p:nvSpPr>
          <p:cNvPr id="12" name="Rectangle 11">
            <a:extLst>
              <a:ext uri="{FF2B5EF4-FFF2-40B4-BE49-F238E27FC236}">
                <a16:creationId xmlns:a16="http://schemas.microsoft.com/office/drawing/2014/main" id="{728F4D72-44E8-763A-2308-AB010B245071}"/>
              </a:ext>
            </a:extLst>
          </p:cNvPr>
          <p:cNvSpPr/>
          <p:nvPr/>
        </p:nvSpPr>
        <p:spPr>
          <a:xfrm>
            <a:off x="9491110" y="4046023"/>
            <a:ext cx="1152293" cy="24335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CED52FA-8972-EE79-4431-8B38D5633F92}"/>
              </a:ext>
            </a:extLst>
          </p:cNvPr>
          <p:cNvSpPr/>
          <p:nvPr/>
        </p:nvSpPr>
        <p:spPr>
          <a:xfrm>
            <a:off x="8929024" y="1542227"/>
            <a:ext cx="802093" cy="328472"/>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F613F312-18E0-308F-60ED-672DBF04E86C}"/>
              </a:ext>
            </a:extLst>
          </p:cNvPr>
          <p:cNvSpPr/>
          <p:nvPr/>
        </p:nvSpPr>
        <p:spPr>
          <a:xfrm>
            <a:off x="5607985" y="1289335"/>
            <a:ext cx="988989" cy="214381"/>
          </a:xfrm>
          <a:prstGeom prst="rect">
            <a:avLst/>
          </a:prstGeom>
          <a:solidFill>
            <a:schemeClr val="accent5">
              <a:alpha val="50000"/>
            </a:schemeClr>
          </a:solidFill>
          <a:ln w="3810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BA5839AA-CBB5-DCF2-E361-47D28B027244}"/>
              </a:ext>
            </a:extLst>
          </p:cNvPr>
          <p:cNvSpPr/>
          <p:nvPr/>
        </p:nvSpPr>
        <p:spPr>
          <a:xfrm>
            <a:off x="6670060" y="1453573"/>
            <a:ext cx="1208499" cy="214380"/>
          </a:xfrm>
          <a:prstGeom prst="rect">
            <a:avLst/>
          </a:prstGeom>
          <a:solidFill>
            <a:schemeClr val="accent5">
              <a:alpha val="50000"/>
            </a:schemeClr>
          </a:solidFill>
          <a:ln w="3810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D08AEACB-E31C-2719-4C1C-87366B07BEAC}"/>
              </a:ext>
            </a:extLst>
          </p:cNvPr>
          <p:cNvSpPr txBox="1"/>
          <p:nvPr/>
        </p:nvSpPr>
        <p:spPr>
          <a:xfrm>
            <a:off x="1763618" y="2783695"/>
            <a:ext cx="1148467" cy="338554"/>
          </a:xfrm>
          <a:prstGeom prst="rect">
            <a:avLst/>
          </a:prstGeom>
          <a:noFill/>
        </p:spPr>
        <p:txBody>
          <a:bodyPr wrap="square" rtlCol="0">
            <a:spAutoFit/>
          </a:bodyPr>
          <a:lstStyle/>
          <a:p>
            <a:r>
              <a:rPr lang="en-GB" sz="1600" b="1" dirty="0"/>
              <a:t>CAPACITY</a:t>
            </a:r>
            <a:endParaRPr lang="en-US" sz="1600" b="1" dirty="0"/>
          </a:p>
        </p:txBody>
      </p:sp>
      <p:sp>
        <p:nvSpPr>
          <p:cNvPr id="19" name="TextBox 18">
            <a:extLst>
              <a:ext uri="{FF2B5EF4-FFF2-40B4-BE49-F238E27FC236}">
                <a16:creationId xmlns:a16="http://schemas.microsoft.com/office/drawing/2014/main" id="{5B46C50A-D0AB-34B3-C54C-0269BAE4353C}"/>
              </a:ext>
            </a:extLst>
          </p:cNvPr>
          <p:cNvSpPr txBox="1"/>
          <p:nvPr/>
        </p:nvSpPr>
        <p:spPr>
          <a:xfrm>
            <a:off x="1608994" y="4074305"/>
            <a:ext cx="936475" cy="338554"/>
          </a:xfrm>
          <a:prstGeom prst="rect">
            <a:avLst/>
          </a:prstGeom>
          <a:noFill/>
        </p:spPr>
        <p:txBody>
          <a:bodyPr wrap="none" rtlCol="0">
            <a:spAutoFit/>
          </a:bodyPr>
          <a:lstStyle/>
          <a:p>
            <a:r>
              <a:rPr lang="en-GB" sz="1600" b="1" dirty="0"/>
              <a:t>FINANCE</a:t>
            </a:r>
            <a:endParaRPr lang="en-US" sz="1600" b="1" dirty="0"/>
          </a:p>
        </p:txBody>
      </p:sp>
      <p:sp>
        <p:nvSpPr>
          <p:cNvPr id="20" name="TextBox 19">
            <a:extLst>
              <a:ext uri="{FF2B5EF4-FFF2-40B4-BE49-F238E27FC236}">
                <a16:creationId xmlns:a16="http://schemas.microsoft.com/office/drawing/2014/main" id="{9244F269-976A-A4FC-1F0E-245AD339D092}"/>
              </a:ext>
            </a:extLst>
          </p:cNvPr>
          <p:cNvSpPr txBox="1"/>
          <p:nvPr/>
        </p:nvSpPr>
        <p:spPr>
          <a:xfrm>
            <a:off x="9443194" y="4037194"/>
            <a:ext cx="1343145" cy="338554"/>
          </a:xfrm>
          <a:prstGeom prst="rect">
            <a:avLst/>
          </a:prstGeom>
          <a:noFill/>
        </p:spPr>
        <p:txBody>
          <a:bodyPr wrap="square" rtlCol="0">
            <a:spAutoFit/>
          </a:bodyPr>
          <a:lstStyle/>
          <a:p>
            <a:r>
              <a:rPr lang="en-GB" sz="1600" b="1" dirty="0"/>
              <a:t>COLLEAGUES</a:t>
            </a:r>
            <a:endParaRPr lang="en-US" sz="1600" b="1" dirty="0"/>
          </a:p>
        </p:txBody>
      </p:sp>
      <p:sp>
        <p:nvSpPr>
          <p:cNvPr id="21" name="Rectangle 20">
            <a:extLst>
              <a:ext uri="{FF2B5EF4-FFF2-40B4-BE49-F238E27FC236}">
                <a16:creationId xmlns:a16="http://schemas.microsoft.com/office/drawing/2014/main" id="{2E7D29B0-F355-0ABC-793C-37BC513202E9}"/>
              </a:ext>
            </a:extLst>
          </p:cNvPr>
          <p:cNvSpPr/>
          <p:nvPr/>
        </p:nvSpPr>
        <p:spPr>
          <a:xfrm>
            <a:off x="7230053" y="1658240"/>
            <a:ext cx="874452" cy="233969"/>
          </a:xfrm>
          <a:prstGeom prst="rect">
            <a:avLst/>
          </a:prstGeom>
          <a:solidFill>
            <a:schemeClr val="accent5">
              <a:alpha val="50000"/>
            </a:schemeClr>
          </a:solidFill>
          <a:ln w="3810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8D344DE7-6288-124F-2D0A-8E1BE07D80E2}"/>
              </a:ext>
            </a:extLst>
          </p:cNvPr>
          <p:cNvSpPr/>
          <p:nvPr/>
        </p:nvSpPr>
        <p:spPr>
          <a:xfrm>
            <a:off x="7716564" y="2022335"/>
            <a:ext cx="1068904" cy="264232"/>
          </a:xfrm>
          <a:prstGeom prst="rect">
            <a:avLst/>
          </a:prstGeom>
          <a:solidFill>
            <a:schemeClr val="accent5">
              <a:alpha val="50000"/>
            </a:schemeClr>
          </a:solidFill>
          <a:ln w="3810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94CDF9EB-AD0C-93B9-7917-C28950D89FD9}"/>
              </a:ext>
            </a:extLst>
          </p:cNvPr>
          <p:cNvSpPr/>
          <p:nvPr/>
        </p:nvSpPr>
        <p:spPr>
          <a:xfrm>
            <a:off x="8076751" y="2561545"/>
            <a:ext cx="662471" cy="188171"/>
          </a:xfrm>
          <a:prstGeom prst="rect">
            <a:avLst/>
          </a:prstGeom>
          <a:solidFill>
            <a:schemeClr val="accent5">
              <a:alpha val="50000"/>
            </a:schemeClr>
          </a:solidFill>
          <a:ln w="3810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1666817-7989-D7A1-D2AD-5ECFB959FB80}"/>
              </a:ext>
            </a:extLst>
          </p:cNvPr>
          <p:cNvSpPr/>
          <p:nvPr/>
        </p:nvSpPr>
        <p:spPr>
          <a:xfrm>
            <a:off x="8295512" y="3080498"/>
            <a:ext cx="963249" cy="223568"/>
          </a:xfrm>
          <a:prstGeom prst="rect">
            <a:avLst/>
          </a:prstGeom>
          <a:solidFill>
            <a:schemeClr val="accent5">
              <a:alpha val="50000"/>
            </a:schemeClr>
          </a:solidFill>
          <a:ln w="3810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3E1EF0C3-EC21-19EB-AEB0-96D379BC467A}"/>
              </a:ext>
            </a:extLst>
          </p:cNvPr>
          <p:cNvSpPr/>
          <p:nvPr/>
        </p:nvSpPr>
        <p:spPr>
          <a:xfrm>
            <a:off x="8389021" y="3683575"/>
            <a:ext cx="963249" cy="257492"/>
          </a:xfrm>
          <a:prstGeom prst="rect">
            <a:avLst/>
          </a:prstGeom>
          <a:solidFill>
            <a:schemeClr val="accent5">
              <a:alpha val="50000"/>
            </a:schemeClr>
          </a:solidFill>
          <a:ln w="3810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E3C068EE-18A3-DE9C-DE76-72A159FBD82A}"/>
              </a:ext>
            </a:extLst>
          </p:cNvPr>
          <p:cNvSpPr/>
          <p:nvPr/>
        </p:nvSpPr>
        <p:spPr>
          <a:xfrm>
            <a:off x="8295513" y="4335230"/>
            <a:ext cx="1056757" cy="165007"/>
          </a:xfrm>
          <a:prstGeom prst="rect">
            <a:avLst/>
          </a:prstGeom>
          <a:solidFill>
            <a:schemeClr val="accent3">
              <a:alpha val="50000"/>
            </a:schemeClr>
          </a:solidFill>
          <a:ln w="3810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54F2120-246F-2356-80D9-512F6C691B6B}"/>
              </a:ext>
            </a:extLst>
          </p:cNvPr>
          <p:cNvSpPr/>
          <p:nvPr/>
        </p:nvSpPr>
        <p:spPr>
          <a:xfrm>
            <a:off x="8103057" y="4867329"/>
            <a:ext cx="862110" cy="256464"/>
          </a:xfrm>
          <a:prstGeom prst="rect">
            <a:avLst/>
          </a:prstGeom>
          <a:solidFill>
            <a:schemeClr val="accent3">
              <a:alpha val="50000"/>
            </a:schemeClr>
          </a:solidFill>
          <a:ln w="38100">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BE81AD6-C27B-0CA2-FE3A-202D7757E0CE}"/>
              </a:ext>
            </a:extLst>
          </p:cNvPr>
          <p:cNvSpPr/>
          <p:nvPr/>
        </p:nvSpPr>
        <p:spPr>
          <a:xfrm>
            <a:off x="7716564" y="5371756"/>
            <a:ext cx="1364091" cy="192176"/>
          </a:xfrm>
          <a:prstGeom prst="rect">
            <a:avLst/>
          </a:prstGeom>
          <a:solidFill>
            <a:schemeClr val="accent3">
              <a:alpha val="50000"/>
            </a:schemeClr>
          </a:solidFill>
          <a:ln w="3810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8C36A7F-74B2-A2DC-826F-180046597207}"/>
              </a:ext>
            </a:extLst>
          </p:cNvPr>
          <p:cNvSpPr/>
          <p:nvPr/>
        </p:nvSpPr>
        <p:spPr>
          <a:xfrm>
            <a:off x="2915046" y="4880089"/>
            <a:ext cx="1275229" cy="235159"/>
          </a:xfrm>
          <a:prstGeom prst="rect">
            <a:avLst/>
          </a:prstGeom>
          <a:solidFill>
            <a:schemeClr val="accent4">
              <a:alpha val="50000"/>
            </a:schemeClr>
          </a:solidFill>
          <a:ln w="3810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ACCAF49-B335-7FF4-8CBE-D364401B2754}"/>
              </a:ext>
            </a:extLst>
          </p:cNvPr>
          <p:cNvSpPr/>
          <p:nvPr/>
        </p:nvSpPr>
        <p:spPr>
          <a:xfrm>
            <a:off x="2926596" y="3683236"/>
            <a:ext cx="875335" cy="257829"/>
          </a:xfrm>
          <a:prstGeom prst="rect">
            <a:avLst/>
          </a:prstGeom>
          <a:solidFill>
            <a:schemeClr val="accent6">
              <a:alpha val="50000"/>
            </a:schemeClr>
          </a:solidFill>
          <a:ln w="3810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721113EB-DBE1-9103-3C8C-4CAE0A632025}"/>
              </a:ext>
            </a:extLst>
          </p:cNvPr>
          <p:cNvSpPr/>
          <p:nvPr/>
        </p:nvSpPr>
        <p:spPr>
          <a:xfrm>
            <a:off x="3021701" y="3086211"/>
            <a:ext cx="874452" cy="232684"/>
          </a:xfrm>
          <a:prstGeom prst="rect">
            <a:avLst/>
          </a:prstGeom>
          <a:solidFill>
            <a:schemeClr val="accent6">
              <a:alpha val="50000"/>
            </a:schemeClr>
          </a:solidFill>
          <a:ln w="3810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62D6660-FBF9-76F8-6715-4F30BBA317AA}"/>
              </a:ext>
            </a:extLst>
          </p:cNvPr>
          <p:cNvSpPr/>
          <p:nvPr/>
        </p:nvSpPr>
        <p:spPr>
          <a:xfrm>
            <a:off x="10373659" y="250371"/>
            <a:ext cx="650531" cy="175051"/>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B837588-5BC5-4C0E-D149-F32AC2097E99}"/>
              </a:ext>
            </a:extLst>
          </p:cNvPr>
          <p:cNvSpPr/>
          <p:nvPr/>
        </p:nvSpPr>
        <p:spPr>
          <a:xfrm>
            <a:off x="10373659" y="536040"/>
            <a:ext cx="650531" cy="1750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67E48663-7F33-F13F-3104-6C0EBC46ADFC}"/>
              </a:ext>
            </a:extLst>
          </p:cNvPr>
          <p:cNvSpPr txBox="1"/>
          <p:nvPr/>
        </p:nvSpPr>
        <p:spPr>
          <a:xfrm>
            <a:off x="11093463" y="168277"/>
            <a:ext cx="257551" cy="366433"/>
          </a:xfrm>
          <a:prstGeom prst="rect">
            <a:avLst/>
          </a:prstGeom>
          <a:noFill/>
        </p:spPr>
        <p:txBody>
          <a:bodyPr wrap="square" rtlCol="0">
            <a:spAutoFit/>
          </a:bodyPr>
          <a:lstStyle/>
          <a:p>
            <a:r>
              <a:rPr lang="en-GB" dirty="0"/>
              <a:t>+</a:t>
            </a:r>
            <a:endParaRPr lang="en-US" dirty="0"/>
          </a:p>
        </p:txBody>
      </p:sp>
      <p:sp>
        <p:nvSpPr>
          <p:cNvPr id="38" name="TextBox 37">
            <a:extLst>
              <a:ext uri="{FF2B5EF4-FFF2-40B4-BE49-F238E27FC236}">
                <a16:creationId xmlns:a16="http://schemas.microsoft.com/office/drawing/2014/main" id="{74AC46FA-5D1E-CA68-0D4F-349C5B1613E6}"/>
              </a:ext>
            </a:extLst>
          </p:cNvPr>
          <p:cNvSpPr txBox="1"/>
          <p:nvPr/>
        </p:nvSpPr>
        <p:spPr>
          <a:xfrm>
            <a:off x="11110092" y="436857"/>
            <a:ext cx="257551" cy="366433"/>
          </a:xfrm>
          <a:prstGeom prst="rect">
            <a:avLst/>
          </a:prstGeom>
          <a:noFill/>
        </p:spPr>
        <p:txBody>
          <a:bodyPr wrap="square" rtlCol="0">
            <a:spAutoFit/>
          </a:bodyPr>
          <a:lstStyle/>
          <a:p>
            <a:r>
              <a:rPr lang="en-GB" dirty="0"/>
              <a:t>-</a:t>
            </a:r>
            <a:endParaRPr lang="en-US" dirty="0"/>
          </a:p>
        </p:txBody>
      </p:sp>
      <p:sp>
        <p:nvSpPr>
          <p:cNvPr id="39" name="Rectangle 38">
            <a:extLst>
              <a:ext uri="{FF2B5EF4-FFF2-40B4-BE49-F238E27FC236}">
                <a16:creationId xmlns:a16="http://schemas.microsoft.com/office/drawing/2014/main" id="{5D965E18-FC8C-E60A-6D97-68C46AC50845}"/>
              </a:ext>
            </a:extLst>
          </p:cNvPr>
          <p:cNvSpPr/>
          <p:nvPr/>
        </p:nvSpPr>
        <p:spPr>
          <a:xfrm>
            <a:off x="3709807" y="1714500"/>
            <a:ext cx="1275229" cy="1561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6416FC0-8E4E-DE17-3E60-18A59B191B21}"/>
              </a:ext>
            </a:extLst>
          </p:cNvPr>
          <p:cNvSpPr/>
          <p:nvPr/>
        </p:nvSpPr>
        <p:spPr>
          <a:xfrm>
            <a:off x="4380995" y="1446318"/>
            <a:ext cx="1153904" cy="1577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6336D451-6AD0-B720-7AAC-FDAC816F9692}"/>
              </a:ext>
            </a:extLst>
          </p:cNvPr>
          <p:cNvSpPr/>
          <p:nvPr/>
        </p:nvSpPr>
        <p:spPr>
          <a:xfrm>
            <a:off x="7202299" y="5766114"/>
            <a:ext cx="874452" cy="141391"/>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4AF848CB-6E99-1C9F-BB1D-B8919CE79D77}"/>
              </a:ext>
            </a:extLst>
          </p:cNvPr>
          <p:cNvSpPr/>
          <p:nvPr/>
        </p:nvSpPr>
        <p:spPr>
          <a:xfrm>
            <a:off x="6686796" y="6002284"/>
            <a:ext cx="953710" cy="127215"/>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9DCE10AC-E36E-08AF-5F1D-33512BA536E9}"/>
              </a:ext>
            </a:extLst>
          </p:cNvPr>
          <p:cNvSpPr/>
          <p:nvPr/>
        </p:nvSpPr>
        <p:spPr>
          <a:xfrm>
            <a:off x="5687881" y="6166519"/>
            <a:ext cx="840138" cy="214381"/>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B40304C7-681B-DC21-5531-ED804881DF95}"/>
              </a:ext>
            </a:extLst>
          </p:cNvPr>
          <p:cNvSpPr/>
          <p:nvPr/>
        </p:nvSpPr>
        <p:spPr>
          <a:xfrm>
            <a:off x="4305237" y="5994314"/>
            <a:ext cx="1229661" cy="127215"/>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D713879A-3ADB-5DE5-1DAA-79D39A541A04}"/>
              </a:ext>
            </a:extLst>
          </p:cNvPr>
          <p:cNvSpPr/>
          <p:nvPr/>
        </p:nvSpPr>
        <p:spPr>
          <a:xfrm>
            <a:off x="3934884" y="5758144"/>
            <a:ext cx="1050151" cy="149361"/>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2038DF84-5FAF-A79A-B31E-29CBD5BBB3F1}"/>
              </a:ext>
            </a:extLst>
          </p:cNvPr>
          <p:cNvSpPr/>
          <p:nvPr/>
        </p:nvSpPr>
        <p:spPr>
          <a:xfrm>
            <a:off x="3490542" y="5394759"/>
            <a:ext cx="1001533" cy="149362"/>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57395B15-460B-672E-5861-570B3329D63D}"/>
              </a:ext>
            </a:extLst>
          </p:cNvPr>
          <p:cNvSpPr/>
          <p:nvPr/>
        </p:nvSpPr>
        <p:spPr>
          <a:xfrm>
            <a:off x="3021700" y="2597484"/>
            <a:ext cx="874452" cy="14139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93B90FA7-8758-0332-CFA3-948910A6D8EF}"/>
              </a:ext>
            </a:extLst>
          </p:cNvPr>
          <p:cNvSpPr/>
          <p:nvPr/>
        </p:nvSpPr>
        <p:spPr>
          <a:xfrm>
            <a:off x="3343608" y="2063512"/>
            <a:ext cx="1148468" cy="223055"/>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A916FD8B-206E-36BF-2638-14555EA88564}"/>
              </a:ext>
            </a:extLst>
          </p:cNvPr>
          <p:cNvSpPr/>
          <p:nvPr/>
        </p:nvSpPr>
        <p:spPr>
          <a:xfrm>
            <a:off x="2786418" y="4326274"/>
            <a:ext cx="1148468" cy="180501"/>
          </a:xfrm>
          <a:prstGeom prst="rect">
            <a:avLst/>
          </a:prstGeom>
          <a:solidFill>
            <a:schemeClr val="accent4">
              <a:alpha val="50000"/>
            </a:schemeClr>
          </a:solidFill>
          <a:ln w="38100">
            <a:solidFill>
              <a:srgbClr val="00B05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DE8C68A7-4FB4-3C4C-E988-5EE479897632}"/>
              </a:ext>
            </a:extLst>
          </p:cNvPr>
          <p:cNvSpPr/>
          <p:nvPr/>
        </p:nvSpPr>
        <p:spPr>
          <a:xfrm rot="3073508">
            <a:off x="6528019" y="5088232"/>
            <a:ext cx="988953" cy="786111"/>
          </a:xfrm>
          <a:prstGeom prst="ellipse">
            <a:avLst/>
          </a:prstGeom>
          <a:noFill/>
          <a:ln w="57150"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58" name="Oval 57">
            <a:extLst>
              <a:ext uri="{FF2B5EF4-FFF2-40B4-BE49-F238E27FC236}">
                <a16:creationId xmlns:a16="http://schemas.microsoft.com/office/drawing/2014/main" id="{51D06D92-B69B-EA65-C96B-D628C42BC97D}"/>
              </a:ext>
            </a:extLst>
          </p:cNvPr>
          <p:cNvSpPr/>
          <p:nvPr/>
        </p:nvSpPr>
        <p:spPr>
          <a:xfrm rot="16734922">
            <a:off x="5504661" y="5021471"/>
            <a:ext cx="988953" cy="786111"/>
          </a:xfrm>
          <a:prstGeom prst="ellipse">
            <a:avLst/>
          </a:prstGeom>
          <a:noFill/>
          <a:ln w="57150"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59" name="Oval 58">
            <a:extLst>
              <a:ext uri="{FF2B5EF4-FFF2-40B4-BE49-F238E27FC236}">
                <a16:creationId xmlns:a16="http://schemas.microsoft.com/office/drawing/2014/main" id="{BFDFBF34-5EA6-937F-28E3-2518D16CAD74}"/>
              </a:ext>
            </a:extLst>
          </p:cNvPr>
          <p:cNvSpPr/>
          <p:nvPr/>
        </p:nvSpPr>
        <p:spPr>
          <a:xfrm rot="20017639">
            <a:off x="4943312" y="3696171"/>
            <a:ext cx="988953" cy="786111"/>
          </a:xfrm>
          <a:prstGeom prst="ellipse">
            <a:avLst/>
          </a:prstGeom>
          <a:noFill/>
          <a:ln w="57150"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60" name="Oval 59">
            <a:extLst>
              <a:ext uri="{FF2B5EF4-FFF2-40B4-BE49-F238E27FC236}">
                <a16:creationId xmlns:a16="http://schemas.microsoft.com/office/drawing/2014/main" id="{8E3F59BE-7E7A-F8C2-7024-915C80C7482D}"/>
              </a:ext>
            </a:extLst>
          </p:cNvPr>
          <p:cNvSpPr/>
          <p:nvPr/>
        </p:nvSpPr>
        <p:spPr>
          <a:xfrm rot="7588048">
            <a:off x="6852224" y="2252310"/>
            <a:ext cx="988953" cy="786111"/>
          </a:xfrm>
          <a:prstGeom prst="ellipse">
            <a:avLst/>
          </a:prstGeom>
          <a:noFill/>
          <a:ln w="57150"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3780860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EC49C3A1-38B3-E84C-B735-316244BA97A6}"/>
              </a:ext>
            </a:extLst>
          </p:cNvPr>
          <p:cNvGraphicFramePr>
            <a:graphicFrameLocks/>
          </p:cNvGraphicFramePr>
          <p:nvPr/>
        </p:nvGraphicFramePr>
        <p:xfrm>
          <a:off x="1657350" y="1200150"/>
          <a:ext cx="8858249" cy="549086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A7419D8D-2D9C-230E-5CF3-B34D3247C113}"/>
              </a:ext>
            </a:extLst>
          </p:cNvPr>
          <p:cNvSpPr txBox="1"/>
          <p:nvPr/>
        </p:nvSpPr>
        <p:spPr>
          <a:xfrm>
            <a:off x="182854" y="166985"/>
            <a:ext cx="11372850" cy="646331"/>
          </a:xfrm>
          <a:prstGeom prst="rect">
            <a:avLst/>
          </a:prstGeom>
          <a:noFill/>
        </p:spPr>
        <p:txBody>
          <a:bodyPr wrap="square">
            <a:spAutoFit/>
          </a:bodyPr>
          <a:lstStyle/>
          <a:p>
            <a:pPr algn="ctr"/>
            <a:r>
              <a:rPr lang="en-GB" b="1" dirty="0">
                <a:latin typeface="+mj-lt"/>
              </a:rPr>
              <a:t>86% agree that their own personal responsibilities in relation to action on nutrition are clearly defined compared to 72% (NUTRIFICIAL)</a:t>
            </a:r>
          </a:p>
        </p:txBody>
      </p:sp>
    </p:spTree>
    <p:extLst>
      <p:ext uri="{BB962C8B-B14F-4D97-AF65-F5344CB8AC3E}">
        <p14:creationId xmlns:p14="http://schemas.microsoft.com/office/powerpoint/2010/main" val="201934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72004CA-7325-FC19-F93A-82DFEE65B925}"/>
              </a:ext>
            </a:extLst>
          </p:cNvPr>
          <p:cNvSpPr txBox="1"/>
          <p:nvPr/>
        </p:nvSpPr>
        <p:spPr>
          <a:xfrm>
            <a:off x="190500" y="72419"/>
            <a:ext cx="12192000" cy="646331"/>
          </a:xfrm>
          <a:prstGeom prst="rect">
            <a:avLst/>
          </a:prstGeom>
          <a:noFill/>
        </p:spPr>
        <p:txBody>
          <a:bodyPr wrap="square">
            <a:spAutoFit/>
          </a:bodyPr>
          <a:lstStyle/>
          <a:p>
            <a:r>
              <a:rPr lang="en-GB" b="1" dirty="0"/>
              <a:t>39% agreed they personally have sufficient financial support to be effective in nutrition related activities and responsibilities  compared to 19% in 2021 (</a:t>
            </a:r>
            <a:r>
              <a:rPr lang="en-GB" b="1" dirty="0" err="1"/>
              <a:t>respbudresnut</a:t>
            </a:r>
            <a:r>
              <a:rPr lang="en-GB" b="1" dirty="0"/>
              <a:t>)</a:t>
            </a:r>
          </a:p>
        </p:txBody>
      </p:sp>
      <p:graphicFrame>
        <p:nvGraphicFramePr>
          <p:cNvPr id="8" name="Chart 7">
            <a:extLst>
              <a:ext uri="{FF2B5EF4-FFF2-40B4-BE49-F238E27FC236}">
                <a16:creationId xmlns:a16="http://schemas.microsoft.com/office/drawing/2014/main" id="{1C40463E-4839-96A1-1953-BB393919165A}"/>
              </a:ext>
            </a:extLst>
          </p:cNvPr>
          <p:cNvGraphicFramePr>
            <a:graphicFrameLocks/>
          </p:cNvGraphicFramePr>
          <p:nvPr/>
        </p:nvGraphicFramePr>
        <p:xfrm>
          <a:off x="1695450" y="933450"/>
          <a:ext cx="9410699" cy="58521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5175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B8BC5E02-A3D8-6AD6-6F5B-12FB28C5385F}"/>
              </a:ext>
            </a:extLst>
          </p:cNvPr>
          <p:cNvGraphicFramePr>
            <a:graphicFrameLocks/>
          </p:cNvGraphicFramePr>
          <p:nvPr/>
        </p:nvGraphicFramePr>
        <p:xfrm>
          <a:off x="1498934" y="1104900"/>
          <a:ext cx="8940466" cy="57531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3ACD3152-C823-4047-89B9-473FDA394607}"/>
              </a:ext>
            </a:extLst>
          </p:cNvPr>
          <p:cNvSpPr txBox="1"/>
          <p:nvPr/>
        </p:nvSpPr>
        <p:spPr>
          <a:xfrm>
            <a:off x="133350" y="147935"/>
            <a:ext cx="12192000" cy="646331"/>
          </a:xfrm>
          <a:prstGeom prst="rect">
            <a:avLst/>
          </a:prstGeom>
          <a:noFill/>
        </p:spPr>
        <p:txBody>
          <a:bodyPr wrap="square">
            <a:spAutoFit/>
          </a:bodyPr>
          <a:lstStyle/>
          <a:p>
            <a:pPr algn="ctr"/>
            <a:r>
              <a:rPr lang="en-GB" b="1" dirty="0"/>
              <a:t>80% felt that other departments were sharing information about nutrition plans and activities compared to 64% in 2021 (NFNUTACT) </a:t>
            </a:r>
          </a:p>
        </p:txBody>
      </p:sp>
    </p:spTree>
    <p:extLst>
      <p:ext uri="{BB962C8B-B14F-4D97-AF65-F5344CB8AC3E}">
        <p14:creationId xmlns:p14="http://schemas.microsoft.com/office/powerpoint/2010/main" val="256647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B12A44C4-4248-A802-B612-3566E50DF996}"/>
              </a:ext>
            </a:extLst>
          </p:cNvPr>
          <p:cNvGraphicFramePr>
            <a:graphicFrameLocks/>
          </p:cNvGraphicFramePr>
          <p:nvPr/>
        </p:nvGraphicFramePr>
        <p:xfrm>
          <a:off x="1600200" y="1028700"/>
          <a:ext cx="8286749" cy="554801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42345A42-C26D-3275-CB08-0C1C0B8C51F8}"/>
              </a:ext>
            </a:extLst>
          </p:cNvPr>
          <p:cNvSpPr txBox="1"/>
          <p:nvPr/>
        </p:nvSpPr>
        <p:spPr>
          <a:xfrm>
            <a:off x="209550" y="281285"/>
            <a:ext cx="12649200" cy="369332"/>
          </a:xfrm>
          <a:prstGeom prst="rect">
            <a:avLst/>
          </a:prstGeom>
          <a:noFill/>
        </p:spPr>
        <p:txBody>
          <a:bodyPr wrap="square">
            <a:spAutoFit/>
          </a:bodyPr>
          <a:lstStyle/>
          <a:p>
            <a:r>
              <a:rPr lang="en-GB" b="1" dirty="0"/>
              <a:t>93% felt there was effective collaboration across departments in addressing nutrition issues compared to 78% (</a:t>
            </a:r>
            <a:r>
              <a:rPr lang="en-GB" b="1" dirty="0" err="1"/>
              <a:t>Collefect</a:t>
            </a:r>
            <a:r>
              <a:rPr lang="en-GB" b="1" dirty="0"/>
              <a:t>)</a:t>
            </a:r>
          </a:p>
        </p:txBody>
      </p:sp>
    </p:spTree>
    <p:extLst>
      <p:ext uri="{BB962C8B-B14F-4D97-AF65-F5344CB8AC3E}">
        <p14:creationId xmlns:p14="http://schemas.microsoft.com/office/powerpoint/2010/main" val="113041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0D2EB3DB-6EC3-4598-0A7E-C129E5E5CC06}"/>
              </a:ext>
            </a:extLst>
          </p:cNvPr>
          <p:cNvGraphicFramePr>
            <a:graphicFrameLocks/>
          </p:cNvGraphicFramePr>
          <p:nvPr/>
        </p:nvGraphicFramePr>
        <p:xfrm>
          <a:off x="5986130" y="0"/>
          <a:ext cx="5900295" cy="3429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7754F4A5-3EDC-55CD-BCD2-E9CA3174F7D0}"/>
              </a:ext>
            </a:extLst>
          </p:cNvPr>
          <p:cNvGraphicFramePr>
            <a:graphicFrameLocks/>
          </p:cNvGraphicFramePr>
          <p:nvPr/>
        </p:nvGraphicFramePr>
        <p:xfrm>
          <a:off x="5687719" y="3519377"/>
          <a:ext cx="6198705" cy="3211031"/>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4">
            <a:extLst>
              <a:ext uri="{FF2B5EF4-FFF2-40B4-BE49-F238E27FC236}">
                <a16:creationId xmlns:a16="http://schemas.microsoft.com/office/drawing/2014/main" id="{D57F88E3-23A4-A0FB-BC86-9EFAD386D2BE}"/>
              </a:ext>
            </a:extLst>
          </p:cNvPr>
          <p:cNvSpPr>
            <a:spLocks noGrp="1"/>
          </p:cNvSpPr>
          <p:nvPr>
            <p:ph type="title"/>
          </p:nvPr>
        </p:nvSpPr>
        <p:spPr>
          <a:xfrm>
            <a:off x="150962" y="728907"/>
            <a:ext cx="5507664" cy="5400186"/>
          </a:xfrm>
        </p:spPr>
        <p:txBody>
          <a:bodyPr>
            <a:normAutofit/>
          </a:bodyPr>
          <a:lstStyle/>
          <a:p>
            <a:r>
              <a:rPr lang="en-GB" sz="5200" i="1" dirty="0"/>
              <a:t>Are you aware of the  National Nutrition Strategy and National Nutrition Plan of Action???</a:t>
            </a:r>
            <a:endParaRPr lang="en-US" sz="5200" i="1" dirty="0"/>
          </a:p>
        </p:txBody>
      </p:sp>
      <p:sp>
        <p:nvSpPr>
          <p:cNvPr id="8" name="Oval 7">
            <a:extLst>
              <a:ext uri="{FF2B5EF4-FFF2-40B4-BE49-F238E27FC236}">
                <a16:creationId xmlns:a16="http://schemas.microsoft.com/office/drawing/2014/main" id="{ACD59CBC-649A-D1D9-A326-19E1CA53F088}"/>
              </a:ext>
            </a:extLst>
          </p:cNvPr>
          <p:cNvSpPr/>
          <p:nvPr/>
        </p:nvSpPr>
        <p:spPr>
          <a:xfrm>
            <a:off x="8304028" y="925033"/>
            <a:ext cx="1265275" cy="2169041"/>
          </a:xfrm>
          <a:prstGeom prst="ellipse">
            <a:avLst/>
          </a:prstGeom>
          <a:solidFill>
            <a:schemeClr val="lt1">
              <a:alpha val="1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C62EA5F9-355C-9DE1-EC1B-C651DD0DA364}"/>
              </a:ext>
            </a:extLst>
          </p:cNvPr>
          <p:cNvSpPr/>
          <p:nvPr/>
        </p:nvSpPr>
        <p:spPr>
          <a:xfrm>
            <a:off x="8154433" y="4354033"/>
            <a:ext cx="1265275" cy="2169041"/>
          </a:xfrm>
          <a:prstGeom prst="ellipse">
            <a:avLst/>
          </a:prstGeom>
          <a:solidFill>
            <a:schemeClr val="lt1">
              <a:alpha val="1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867562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F7CC2-D0AF-BC24-EA11-2E4127381EA2}"/>
              </a:ext>
            </a:extLst>
          </p:cNvPr>
          <p:cNvSpPr>
            <a:spLocks noGrp="1"/>
          </p:cNvSpPr>
          <p:nvPr>
            <p:ph type="title"/>
          </p:nvPr>
        </p:nvSpPr>
        <p:spPr/>
        <p:txBody>
          <a:bodyPr/>
          <a:lstStyle/>
          <a:p>
            <a:r>
              <a:rPr lang="en-GB" dirty="0"/>
              <a:t>Challenge</a:t>
            </a:r>
            <a:endParaRPr lang="en-US" dirty="0"/>
          </a:p>
        </p:txBody>
      </p:sp>
      <p:graphicFrame>
        <p:nvGraphicFramePr>
          <p:cNvPr id="3" name="Table 2">
            <a:extLst>
              <a:ext uri="{FF2B5EF4-FFF2-40B4-BE49-F238E27FC236}">
                <a16:creationId xmlns:a16="http://schemas.microsoft.com/office/drawing/2014/main" id="{4933396A-5614-3DA1-1F09-3002605009B6}"/>
              </a:ext>
            </a:extLst>
          </p:cNvPr>
          <p:cNvGraphicFramePr>
            <a:graphicFrameLocks noGrp="1"/>
          </p:cNvGraphicFramePr>
          <p:nvPr/>
        </p:nvGraphicFramePr>
        <p:xfrm>
          <a:off x="838200" y="3269774"/>
          <a:ext cx="10515600" cy="1463040"/>
        </p:xfrm>
        <a:graphic>
          <a:graphicData uri="http://schemas.openxmlformats.org/drawingml/2006/table">
            <a:tbl>
              <a:tblPr/>
              <a:tblGrid>
                <a:gridCol w="5257800">
                  <a:extLst>
                    <a:ext uri="{9D8B030D-6E8A-4147-A177-3AD203B41FA5}">
                      <a16:colId xmlns:a16="http://schemas.microsoft.com/office/drawing/2014/main" val="1598340120"/>
                    </a:ext>
                  </a:extLst>
                </a:gridCol>
                <a:gridCol w="5257800">
                  <a:extLst>
                    <a:ext uri="{9D8B030D-6E8A-4147-A177-3AD203B41FA5}">
                      <a16:colId xmlns:a16="http://schemas.microsoft.com/office/drawing/2014/main" val="2494433271"/>
                    </a:ext>
                  </a:extLst>
                </a:gridCol>
              </a:tblGrid>
              <a:tr h="0">
                <a:tc>
                  <a:txBody>
                    <a:bodyPr/>
                    <a:lstStyle/>
                    <a:p>
                      <a:r>
                        <a:rPr lang="en-US" dirty="0"/>
                        <a:t>PNC member</a:t>
                      </a:r>
                    </a:p>
                  </a:txBody>
                  <a:tcPr anchor="ctr">
                    <a:lnL>
                      <a:noFill/>
                    </a:lnL>
                    <a:lnR>
                      <a:noFill/>
                    </a:lnR>
                    <a:lnT>
                      <a:noFill/>
                    </a:lnT>
                    <a:lnB>
                      <a:noFill/>
                    </a:lnB>
                  </a:tcPr>
                </a:tc>
                <a:tc>
                  <a:txBody>
                    <a:bodyPr/>
                    <a:lstStyle/>
                    <a:p>
                      <a:r>
                        <a:rPr lang="en-US" b="1" dirty="0">
                          <a:solidFill>
                            <a:srgbClr val="FF0000"/>
                          </a:solidFill>
                        </a:rPr>
                        <a:t>23.7%</a:t>
                      </a:r>
                    </a:p>
                  </a:txBody>
                  <a:tcPr anchor="ctr">
                    <a:lnL>
                      <a:noFill/>
                    </a:lnL>
                    <a:lnR>
                      <a:noFill/>
                    </a:lnR>
                    <a:lnT>
                      <a:noFill/>
                    </a:lnT>
                    <a:lnB>
                      <a:noFill/>
                    </a:lnB>
                  </a:tcPr>
                </a:tc>
                <a:extLst>
                  <a:ext uri="{0D108BD9-81ED-4DB2-BD59-A6C34878D82A}">
                    <a16:rowId xmlns:a16="http://schemas.microsoft.com/office/drawing/2014/main" val="2496262366"/>
                  </a:ext>
                </a:extLst>
              </a:tr>
              <a:tr h="0">
                <a:tc>
                  <a:txBody>
                    <a:bodyPr/>
                    <a:lstStyle/>
                    <a:p>
                      <a:r>
                        <a:rPr lang="en-US" dirty="0"/>
                        <a:t>PNC secretariat member</a:t>
                      </a:r>
                    </a:p>
                  </a:txBody>
                  <a:tcPr anchor="ctr">
                    <a:lnL>
                      <a:noFill/>
                    </a:lnL>
                    <a:lnR>
                      <a:noFill/>
                    </a:lnR>
                    <a:lnT>
                      <a:noFill/>
                    </a:lnT>
                    <a:lnB>
                      <a:noFill/>
                    </a:lnB>
                  </a:tcPr>
                </a:tc>
                <a:tc>
                  <a:txBody>
                    <a:bodyPr/>
                    <a:lstStyle/>
                    <a:p>
                      <a:r>
                        <a:rPr lang="en-US" b="1" dirty="0">
                          <a:solidFill>
                            <a:srgbClr val="FF0000"/>
                          </a:solidFill>
                        </a:rPr>
                        <a:t>27.3%</a:t>
                      </a:r>
                    </a:p>
                  </a:txBody>
                  <a:tcPr anchor="ctr">
                    <a:lnL>
                      <a:noFill/>
                    </a:lnL>
                    <a:lnR>
                      <a:noFill/>
                    </a:lnR>
                    <a:lnT>
                      <a:noFill/>
                    </a:lnT>
                    <a:lnB>
                      <a:noFill/>
                    </a:lnB>
                  </a:tcPr>
                </a:tc>
                <a:extLst>
                  <a:ext uri="{0D108BD9-81ED-4DB2-BD59-A6C34878D82A}">
                    <a16:rowId xmlns:a16="http://schemas.microsoft.com/office/drawing/2014/main" val="474620915"/>
                  </a:ext>
                </a:extLst>
              </a:tr>
              <a:tr h="0">
                <a:tc>
                  <a:txBody>
                    <a:bodyPr/>
                    <a:lstStyle/>
                    <a:p>
                      <a:r>
                        <a:rPr lang="en-US"/>
                        <a:t>DNC member</a:t>
                      </a:r>
                    </a:p>
                  </a:txBody>
                  <a:tcPr anchor="ctr">
                    <a:lnL>
                      <a:noFill/>
                    </a:lnL>
                    <a:lnR>
                      <a:noFill/>
                    </a:lnR>
                    <a:lnT>
                      <a:noFill/>
                    </a:lnT>
                    <a:lnB>
                      <a:noFill/>
                    </a:lnB>
                  </a:tcPr>
                </a:tc>
                <a:tc>
                  <a:txBody>
                    <a:bodyPr/>
                    <a:lstStyle/>
                    <a:p>
                      <a:r>
                        <a:rPr lang="en-US"/>
                        <a:t>70.2%</a:t>
                      </a:r>
                    </a:p>
                  </a:txBody>
                  <a:tcPr anchor="ctr">
                    <a:lnL>
                      <a:noFill/>
                    </a:lnL>
                    <a:lnR>
                      <a:noFill/>
                    </a:lnR>
                    <a:lnT>
                      <a:noFill/>
                    </a:lnT>
                    <a:lnB>
                      <a:noFill/>
                    </a:lnB>
                  </a:tcPr>
                </a:tc>
                <a:extLst>
                  <a:ext uri="{0D108BD9-81ED-4DB2-BD59-A6C34878D82A}">
                    <a16:rowId xmlns:a16="http://schemas.microsoft.com/office/drawing/2014/main" val="1430020085"/>
                  </a:ext>
                </a:extLst>
              </a:tr>
              <a:tr h="0">
                <a:tc>
                  <a:txBody>
                    <a:bodyPr/>
                    <a:lstStyle/>
                    <a:p>
                      <a:r>
                        <a:rPr lang="en-US"/>
                        <a:t>DNC secretariat member</a:t>
                      </a:r>
                    </a:p>
                  </a:txBody>
                  <a:tcPr anchor="ctr">
                    <a:lnL>
                      <a:noFill/>
                    </a:lnL>
                    <a:lnR>
                      <a:noFill/>
                    </a:lnR>
                    <a:lnT>
                      <a:noFill/>
                    </a:lnT>
                    <a:lnB>
                      <a:noFill/>
                    </a:lnB>
                  </a:tcPr>
                </a:tc>
                <a:tc>
                  <a:txBody>
                    <a:bodyPr/>
                    <a:lstStyle/>
                    <a:p>
                      <a:r>
                        <a:rPr lang="en-US" dirty="0"/>
                        <a:t>66.7%</a:t>
                      </a:r>
                    </a:p>
                  </a:txBody>
                  <a:tcPr anchor="ctr">
                    <a:lnL>
                      <a:noFill/>
                    </a:lnL>
                    <a:lnR>
                      <a:noFill/>
                    </a:lnR>
                    <a:lnT>
                      <a:noFill/>
                    </a:lnT>
                    <a:lnB>
                      <a:noFill/>
                    </a:lnB>
                  </a:tcPr>
                </a:tc>
                <a:extLst>
                  <a:ext uri="{0D108BD9-81ED-4DB2-BD59-A6C34878D82A}">
                    <a16:rowId xmlns:a16="http://schemas.microsoft.com/office/drawing/2014/main" val="493855310"/>
                  </a:ext>
                </a:extLst>
              </a:tr>
            </a:tbl>
          </a:graphicData>
        </a:graphic>
      </p:graphicFrame>
      <p:sp>
        <p:nvSpPr>
          <p:cNvPr id="4" name="Rectangle 1">
            <a:extLst>
              <a:ext uri="{FF2B5EF4-FFF2-40B4-BE49-F238E27FC236}">
                <a16:creationId xmlns:a16="http://schemas.microsoft.com/office/drawing/2014/main" id="{D2DC1AA4-279F-A788-7E05-110EF2D249B4}"/>
              </a:ext>
            </a:extLst>
          </p:cNvPr>
          <p:cNvSpPr>
            <a:spLocks noChangeArrowheads="1"/>
          </p:cNvSpPr>
          <p:nvPr/>
        </p:nvSpPr>
        <p:spPr bwMode="auto">
          <a:xfrm>
            <a:off x="838200" y="3270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5FFB4175-9AB0-80ED-F0B4-58C884C918E1}"/>
              </a:ext>
            </a:extLst>
          </p:cNvPr>
          <p:cNvSpPr txBox="1"/>
          <p:nvPr/>
        </p:nvSpPr>
        <p:spPr>
          <a:xfrm>
            <a:off x="733302" y="2900442"/>
            <a:ext cx="10515599" cy="369332"/>
          </a:xfrm>
          <a:prstGeom prst="rect">
            <a:avLst/>
          </a:prstGeom>
          <a:noFill/>
        </p:spPr>
        <p:txBody>
          <a:bodyPr wrap="square">
            <a:spAutoFit/>
          </a:bodyPr>
          <a:lstStyle/>
          <a:p>
            <a:r>
              <a:rPr lang="en-US" dirty="0"/>
              <a:t>Share of PNC, PNC-S, DNC and DNC-S respondents who were interviewed in both round 1 and round 2</a:t>
            </a:r>
          </a:p>
        </p:txBody>
      </p:sp>
      <p:sp>
        <p:nvSpPr>
          <p:cNvPr id="7" name="TextBox 6">
            <a:extLst>
              <a:ext uri="{FF2B5EF4-FFF2-40B4-BE49-F238E27FC236}">
                <a16:creationId xmlns:a16="http://schemas.microsoft.com/office/drawing/2014/main" id="{6A2FA18C-3C54-CDBE-D65C-A1507D472A4D}"/>
              </a:ext>
            </a:extLst>
          </p:cNvPr>
          <p:cNvSpPr txBox="1"/>
          <p:nvPr/>
        </p:nvSpPr>
        <p:spPr>
          <a:xfrm>
            <a:off x="733302" y="1990114"/>
            <a:ext cx="6205288" cy="369332"/>
          </a:xfrm>
          <a:prstGeom prst="rect">
            <a:avLst/>
          </a:prstGeom>
          <a:noFill/>
        </p:spPr>
        <p:txBody>
          <a:bodyPr wrap="none" rtlCol="0">
            <a:spAutoFit/>
          </a:bodyPr>
          <a:lstStyle/>
          <a:p>
            <a:r>
              <a:rPr lang="en-GB" b="1" dirty="0">
                <a:solidFill>
                  <a:srgbClr val="FF0000"/>
                </a:solidFill>
              </a:rPr>
              <a:t>Only 45% </a:t>
            </a:r>
            <a:r>
              <a:rPr lang="en-GB" dirty="0"/>
              <a:t>of the respondents were interviewed in both rounds </a:t>
            </a:r>
            <a:endParaRPr lang="en-US" dirty="0"/>
          </a:p>
        </p:txBody>
      </p:sp>
      <p:sp>
        <p:nvSpPr>
          <p:cNvPr id="8" name="TextBox 7">
            <a:extLst>
              <a:ext uri="{FF2B5EF4-FFF2-40B4-BE49-F238E27FC236}">
                <a16:creationId xmlns:a16="http://schemas.microsoft.com/office/drawing/2014/main" id="{A4B85BBE-C9D0-14D7-496D-0F16A53CF9A9}"/>
              </a:ext>
            </a:extLst>
          </p:cNvPr>
          <p:cNvSpPr txBox="1"/>
          <p:nvPr/>
        </p:nvSpPr>
        <p:spPr>
          <a:xfrm>
            <a:off x="495139" y="5329989"/>
            <a:ext cx="11201721" cy="523220"/>
          </a:xfrm>
          <a:prstGeom prst="rect">
            <a:avLst/>
          </a:prstGeom>
          <a:noFill/>
        </p:spPr>
        <p:txBody>
          <a:bodyPr wrap="none" rtlCol="0">
            <a:spAutoFit/>
          </a:bodyPr>
          <a:lstStyle/>
          <a:p>
            <a:r>
              <a:rPr lang="en-GB" sz="2800" b="1" dirty="0"/>
              <a:t>High staff turnover is a risk to the successful implementation of the NPAN </a:t>
            </a:r>
            <a:endParaRPr lang="en-US" sz="2800" b="1" dirty="0"/>
          </a:p>
        </p:txBody>
      </p:sp>
    </p:spTree>
    <p:extLst>
      <p:ext uri="{BB962C8B-B14F-4D97-AF65-F5344CB8AC3E}">
        <p14:creationId xmlns:p14="http://schemas.microsoft.com/office/powerpoint/2010/main" val="281875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F3F423CF-2CCB-290A-74AF-AC3179BD51D5}"/>
              </a:ext>
            </a:extLst>
          </p:cNvPr>
          <p:cNvSpPr>
            <a:spLocks noGrp="1"/>
          </p:cNvSpPr>
          <p:nvPr>
            <p:ph type="title"/>
          </p:nvPr>
        </p:nvSpPr>
        <p:spPr>
          <a:xfrm>
            <a:off x="838200" y="-260517"/>
            <a:ext cx="10515600" cy="1325563"/>
          </a:xfrm>
        </p:spPr>
        <p:txBody>
          <a:bodyPr/>
          <a:lstStyle/>
          <a:p>
            <a:r>
              <a:rPr lang="en-US" b="1">
                <a:ea typeface="Calibri Light"/>
                <a:cs typeface="Calibri Light"/>
              </a:rPr>
              <a:t>Recommendations</a:t>
            </a:r>
            <a:endParaRPr lang="en-US" b="1" dirty="0"/>
          </a:p>
        </p:txBody>
      </p:sp>
      <p:graphicFrame>
        <p:nvGraphicFramePr>
          <p:cNvPr id="5" name="TextBox 2">
            <a:extLst>
              <a:ext uri="{FF2B5EF4-FFF2-40B4-BE49-F238E27FC236}">
                <a16:creationId xmlns:a16="http://schemas.microsoft.com/office/drawing/2014/main" id="{D538CEA5-1699-9B26-4F84-18BD03356617}"/>
              </a:ext>
            </a:extLst>
          </p:cNvPr>
          <p:cNvGraphicFramePr/>
          <p:nvPr>
            <p:extLst>
              <p:ext uri="{D42A27DB-BD31-4B8C-83A1-F6EECF244321}">
                <p14:modId xmlns:p14="http://schemas.microsoft.com/office/powerpoint/2010/main" val="3763330557"/>
              </p:ext>
            </p:extLst>
          </p:nvPr>
        </p:nvGraphicFramePr>
        <p:xfrm>
          <a:off x="838200" y="844594"/>
          <a:ext cx="11177337" cy="5508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4700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6548208-15BF-FE5E-B919-E4F4BD664B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684" b="2565"/>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51" name="Rectangle 104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EE8B67D-3074-DF93-B99A-3B32E17CF22A}"/>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a:solidFill>
                  <a:schemeClr val="tx1">
                    <a:lumMod val="85000"/>
                    <a:lumOff val="15000"/>
                  </a:schemeClr>
                </a:solidFill>
                <a:latin typeface="+mj-lt"/>
                <a:ea typeface="+mj-ea"/>
                <a:cs typeface="+mj-cs"/>
              </a:rPr>
              <a:t>Thank you!</a:t>
            </a:r>
          </a:p>
        </p:txBody>
      </p:sp>
      <p:cxnSp>
        <p:nvCxnSpPr>
          <p:cNvPr id="1052" name="Straight Connector 104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053" name="Straight Connector 104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1456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623</Words>
  <Application>Microsoft Office PowerPoint</Application>
  <PresentationFormat>Widescreen</PresentationFormat>
  <Paragraphs>84</Paragraphs>
  <Slides>13</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Iskoola Pota</vt:lpstr>
      <vt:lpstr>Office Theme</vt:lpstr>
      <vt:lpstr>PowerPoint Presentation</vt:lpstr>
      <vt:lpstr>Overview</vt:lpstr>
      <vt:lpstr>Nutrition Governance Index</vt:lpstr>
      <vt:lpstr>PowerPoint Presentation</vt:lpstr>
      <vt:lpstr>PowerPoint Presentation</vt:lpstr>
      <vt:lpstr>PowerPoint Presentation</vt:lpstr>
      <vt:lpstr>PowerPoint Presentation</vt:lpstr>
      <vt:lpstr>PowerPoint Presentation</vt:lpstr>
      <vt:lpstr>PowerPoint Presentation</vt:lpstr>
      <vt:lpstr>Are you aware of the  National Nutrition Strategy and National Nutrition Plan of Action???</vt:lpstr>
      <vt:lpstr>Challenge</vt:lpstr>
      <vt:lpstr>Recommendations</vt:lpstr>
      <vt:lpstr>PowerPoint Presentation</vt:lpstr>
    </vt:vector>
  </TitlesOfParts>
  <Company>SNV Netherlands Development Organisation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Basnet, Priyanka</dc:creator>
  <cp:lastModifiedBy>Basnet, Priyanka</cp:lastModifiedBy>
  <cp:revision>1</cp:revision>
  <dcterms:created xsi:type="dcterms:W3CDTF">2023-03-28T04:41:21Z</dcterms:created>
  <dcterms:modified xsi:type="dcterms:W3CDTF">2023-03-28T05:30:56Z</dcterms:modified>
</cp:coreProperties>
</file>