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16"/>
  </p:notesMasterIdLst>
  <p:handoutMasterIdLst>
    <p:handoutMasterId r:id="rId17"/>
  </p:handoutMasterIdLst>
  <p:sldIdLst>
    <p:sldId id="257" r:id="rId6"/>
    <p:sldId id="315" r:id="rId7"/>
    <p:sldId id="316" r:id="rId8"/>
    <p:sldId id="314" r:id="rId9"/>
    <p:sldId id="324" r:id="rId10"/>
    <p:sldId id="321" r:id="rId11"/>
    <p:sldId id="323" r:id="rId12"/>
    <p:sldId id="319" r:id="rId13"/>
    <p:sldId id="325" r:id="rId14"/>
    <p:sldId id="326" r:id="rId15"/>
  </p:sldIdLst>
  <p:sldSz cx="12192000" cy="6858000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BE5D6"/>
    <a:srgbClr val="FF3300"/>
    <a:srgbClr val="FF5050"/>
    <a:srgbClr val="FF9999"/>
    <a:srgbClr val="FFD1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9C367B-1C61-4369-BE0C-E2A92B812DA3}" v="78" dt="2022-03-30T10:02:57.3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000" autoAdjust="0"/>
    <p:restoredTop sz="82591" autoAdjust="0"/>
  </p:normalViewPr>
  <p:slideViewPr>
    <p:cSldViewPr snapToGrid="0">
      <p:cViewPr varScale="1">
        <p:scale>
          <a:sx n="52" d="100"/>
          <a:sy n="52" d="100"/>
        </p:scale>
        <p:origin x="356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snvworld-my.sharepoint.com/personal/pbasnet_snv_org/Documents/ENUFF/Adolescents/Diet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400">
                <a:latin typeface="Phetsarath OT" panose="02000500000000000000" pitchFamily="2" charset="0"/>
                <a:cs typeface="Phetsarath OT" panose="02000500000000000000" pitchFamily="2" charset="0"/>
              </a:rPr>
              <a:t>% </a:t>
            </a:r>
            <a:r>
              <a:rPr lang="lo-LA" sz="2400">
                <a:latin typeface="Phetsarath OT" panose="02000500000000000000" pitchFamily="2" charset="0"/>
                <a:cs typeface="Phetsarath OT" panose="02000500000000000000" pitchFamily="2" charset="0"/>
              </a:rPr>
              <a:t>ຂອງເດັກຍິງທີ່ກິນອາຫານຈາກໝວດຕ່າງໆ</a:t>
            </a:r>
            <a:endParaRPr lang="en-GB" sz="2400">
              <a:latin typeface="Phetsarath OT" panose="02000500000000000000" pitchFamily="2" charset="0"/>
              <a:cs typeface="Phetsarath OT" panose="02000500000000000000" pitchFamily="2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'food groups'!$A$2:$A$11</c:f>
              <c:strCache>
                <c:ptCount val="10"/>
                <c:pt idx="0">
                  <c:v>rice, roots, tubers</c:v>
                </c:pt>
                <c:pt idx="1">
                  <c:v>Dark Leafy Green Vegetables</c:v>
                </c:pt>
                <c:pt idx="2">
                  <c:v>Other Fruits</c:v>
                </c:pt>
                <c:pt idx="3">
                  <c:v>Meat, fish, organs</c:v>
                </c:pt>
                <c:pt idx="4">
                  <c:v>eggs</c:v>
                </c:pt>
                <c:pt idx="5">
                  <c:v>Nuts</c:v>
                </c:pt>
                <c:pt idx="6">
                  <c:v>Other Veg</c:v>
                </c:pt>
                <c:pt idx="7">
                  <c:v>Dairy Products</c:v>
                </c:pt>
                <c:pt idx="8">
                  <c:v>Vit A rich fruits and veg</c:v>
                </c:pt>
                <c:pt idx="9">
                  <c:v>Pulses</c:v>
                </c:pt>
              </c:strCache>
            </c:strRef>
          </c:cat>
          <c:val>
            <c:numRef>
              <c:f>'food groups'!$D$2:$D$11</c:f>
              <c:numCache>
                <c:formatCode>0%</c:formatCode>
                <c:ptCount val="10"/>
                <c:pt idx="0">
                  <c:v>0.97435897435897434</c:v>
                </c:pt>
                <c:pt idx="1">
                  <c:v>0.97435897435897434</c:v>
                </c:pt>
                <c:pt idx="2">
                  <c:v>0.94871794871794868</c:v>
                </c:pt>
                <c:pt idx="3">
                  <c:v>0.89743589743589747</c:v>
                </c:pt>
                <c:pt idx="4">
                  <c:v>0.69230769230769229</c:v>
                </c:pt>
                <c:pt idx="5">
                  <c:v>0.66666666666666663</c:v>
                </c:pt>
                <c:pt idx="6">
                  <c:v>0.46153846153846156</c:v>
                </c:pt>
                <c:pt idx="7">
                  <c:v>0.4358974358974359</c:v>
                </c:pt>
                <c:pt idx="8">
                  <c:v>0.28205128205128205</c:v>
                </c:pt>
                <c:pt idx="9">
                  <c:v>0.20512820512820512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F6-4C6F-9C3D-8AAB37F1D06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770039584"/>
        <c:axId val="770041552"/>
      </c:barChart>
      <c:catAx>
        <c:axId val="7700395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0041552"/>
        <c:crosses val="autoZero"/>
        <c:auto val="1"/>
        <c:lblAlgn val="ctr"/>
        <c:lblOffset val="100"/>
        <c:noMultiLvlLbl val="0"/>
      </c:catAx>
      <c:valAx>
        <c:axId val="77004155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770039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90F61CA-5D0A-4F3B-96D8-50DEB1154B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5516AB-0364-48FB-9DBE-A0070962DB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4E5FA5-1C08-49EA-B0A2-CD27D90697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8211D0-912D-464C-9300-18635451A12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97313" y="8829675"/>
            <a:ext cx="2982912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199989-54A3-4574-A252-8C970BD69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76074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2463" y="1162050"/>
            <a:ext cx="5576887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73893"/>
            <a:ext cx="550545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30BF82-F48E-455B-9C54-6B420F8385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10371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o-LA" dirty="0"/>
              <a:t>ສະບາຍດີ, ຂ້າພະເຈົ້່າຊື່ ປານຕາວັນ, ເປັນຕົວແທນຈາກໂຄງການ </a:t>
            </a:r>
            <a:r>
              <a:rPr lang="en-US" dirty="0"/>
              <a:t>ENUFF </a:t>
            </a:r>
            <a:r>
              <a:rPr lang="lo-LA" dirty="0"/>
              <a:t>ຂອງອົງການ </a:t>
            </a:r>
            <a:r>
              <a:rPr lang="en-US" dirty="0"/>
              <a:t>SNV </a:t>
            </a:r>
            <a:r>
              <a:rPr lang="lo-LA" dirty="0"/>
              <a:t>ທີ່ຈະມານໍາສະເໜີກ່ຽວກັບກິດຈະກຳການເຕົ້າໂຮມເດັກຍິງ ຫຼື ສາມາດເອີ້ນຫຍໍ້ໆວ່າ ກິດຈະກຳນາງນ້ອຍກໍໄດ້ເນາະ.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0BF82-F48E-455B-9C54-6B420F838589}" type="slidenum">
              <a:rPr lang="en-US" smtClean="0"/>
              <a:t>1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0A3FB3-449C-4384-8E6C-36C139B1175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206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Phetsarath OT" panose="02000500000000000000" pitchFamily="2" charset="0"/>
                <a:cs typeface="Phetsarath OT" panose="02000500000000000000" pitchFamily="2" charset="0"/>
              </a:rPr>
              <a:t>SNV </a:t>
            </a:r>
            <a:r>
              <a:rPr lang="lo-LA" sz="1200" dirty="0">
                <a:latin typeface="Phetsarath OT" panose="02000500000000000000" pitchFamily="2" charset="0"/>
                <a:cs typeface="Phetsarath OT" panose="02000500000000000000" pitchFamily="2" charset="0"/>
              </a:rPr>
              <a:t>ເຊັນ</a:t>
            </a:r>
            <a:r>
              <a:rPr lang="en-US" sz="1200" dirty="0">
                <a:latin typeface="Phetsarath OT" panose="02000500000000000000" pitchFamily="2" charset="0"/>
                <a:cs typeface="Phetsarath OT" panose="02000500000000000000" pitchFamily="2" charset="0"/>
              </a:rPr>
              <a:t> MOU </a:t>
            </a:r>
            <a:r>
              <a:rPr lang="lo-LA" sz="1200" dirty="0">
                <a:latin typeface="Phetsarath OT" panose="02000500000000000000" pitchFamily="2" charset="0"/>
                <a:cs typeface="Phetsarath OT" panose="02000500000000000000" pitchFamily="2" charset="0"/>
              </a:rPr>
              <a:t>ກັບ</a:t>
            </a:r>
            <a:r>
              <a:rPr lang="en-US" sz="1200" dirty="0">
                <a:latin typeface="Phetsarath OT" panose="02000500000000000000" pitchFamily="2" charset="0"/>
                <a:cs typeface="Phetsarath OT" panose="02000500000000000000" pitchFamily="2" charset="0"/>
              </a:rPr>
              <a:t> UNFPA </a:t>
            </a:r>
            <a:r>
              <a:rPr lang="lo-LA" sz="1200" dirty="0">
                <a:latin typeface="Phetsarath OT" panose="02000500000000000000" pitchFamily="2" charset="0"/>
                <a:cs typeface="Phetsarath OT" panose="02000500000000000000" pitchFamily="2" charset="0"/>
              </a:rPr>
              <a:t>ແລະ ກະຊວງສຶກສາທິການ ແລະ ກິລາ ໃນວັນທີ</a:t>
            </a:r>
            <a:r>
              <a:rPr lang="en-US" sz="1200" dirty="0">
                <a:latin typeface="Phetsarath OT" panose="02000500000000000000" pitchFamily="2" charset="0"/>
                <a:cs typeface="Phetsarath OT" panose="02000500000000000000" pitchFamily="2" charset="0"/>
              </a:rPr>
              <a:t> 1</a:t>
            </a:r>
            <a:r>
              <a:rPr lang="lo-LA" sz="1200" dirty="0">
                <a:latin typeface="Phetsarath OT" panose="02000500000000000000" pitchFamily="2" charset="0"/>
                <a:cs typeface="Phetsarath OT" panose="02000500000000000000" pitchFamily="2" charset="0"/>
              </a:rPr>
              <a:t>8 ກຸມພາ</a:t>
            </a:r>
            <a:r>
              <a:rPr lang="en-US" sz="1200" dirty="0">
                <a:latin typeface="Phetsarath OT" panose="02000500000000000000" pitchFamily="2" charset="0"/>
                <a:cs typeface="Phetsarath OT" panose="02000500000000000000" pitchFamily="2" charset="0"/>
              </a:rPr>
              <a:t> 2021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30BF82-F48E-455B-9C54-6B420F83858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0152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30BF82-F48E-455B-9C54-6B420F83858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711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o-LA" sz="1200" dirty="0">
                <a:latin typeface="Phetsarath OT" panose="02000500000000000000" pitchFamily="2" charset="0"/>
                <a:cs typeface="Phetsarath OT" panose="02000500000000000000" pitchFamily="2" charset="0"/>
              </a:rPr>
              <a:t>ການສໍາຫຼວດກ່ຽວກັບການກິນອາຫານ ແລະ ໂພຊະນາການ ຊຶ່ງໄດ້ສໍາພາດເດັກຍິງ (ເອຶ້ອຍນາງນ້ອຍ) 41 ຄົນ</a:t>
            </a:r>
          </a:p>
          <a:p>
            <a:pPr marL="0" indent="0">
              <a:buFontTx/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0BF82-F48E-455B-9C54-6B420F838589}" type="slidenum">
              <a:rPr lang="en-US" smtClean="0"/>
              <a:t>4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FC8002-3B7B-4869-8505-7B265419477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786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30BF82-F48E-455B-9C54-6B420F83858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0471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0BF82-F48E-455B-9C54-6B420F838589}" type="slidenum">
              <a:rPr lang="en-US" smtClean="0"/>
              <a:t>6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75561E-68BA-4BAC-AB13-91487AD28D0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3267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0BF82-F48E-455B-9C54-6B420F838589}" type="slidenum">
              <a:rPr lang="en-US" smtClean="0"/>
              <a:t>7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8321D0-B4A0-41B1-8522-80A815D715D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168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30BF82-F48E-455B-9C54-6B420F83858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695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BF894-6D67-481F-A66C-0B8FFC3E6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119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BF894-6D67-481F-A66C-0B8FFC3E6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018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BF894-6D67-481F-A66C-0B8FFC3E6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854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BF894-6D67-481F-A66C-0B8FFC3E6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80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BF894-6D67-481F-A66C-0B8FFC3E6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94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BF894-6D67-481F-A66C-0B8FFC3E6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505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BF894-6D67-481F-A66C-0B8FFC3E6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310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BF894-6D67-481F-A66C-0B8FFC3E6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93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BF894-6D67-481F-A66C-0B8FFC3E6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054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BF894-6D67-481F-A66C-0B8FFC3E6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585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BF894-6D67-481F-A66C-0B8FFC3E6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227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BF894-6D67-481F-A66C-0B8FFC3E6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14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CC93DB5-02FE-45CA-AA25-B02A40210720}"/>
              </a:ext>
            </a:extLst>
          </p:cNvPr>
          <p:cNvSpPr/>
          <p:nvPr/>
        </p:nvSpPr>
        <p:spPr>
          <a:xfrm>
            <a:off x="766508" y="3332547"/>
            <a:ext cx="10658983" cy="60883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lo-LA" sz="5400" b="1" dirty="0">
                <a:solidFill>
                  <a:srgbClr val="272C76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ກິດຈະກໍາການເຕົ້າໂຮມເດັກຍິງ </a:t>
            </a:r>
            <a:endParaRPr lang="en-US" sz="5400" b="1" dirty="0">
              <a:solidFill>
                <a:srgbClr val="272C76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algn="ctr"/>
            <a:r>
              <a:rPr lang="lo-LA" sz="5400" b="1" dirty="0">
                <a:solidFill>
                  <a:srgbClr val="272C76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(ນາງນ້ອຍ)</a:t>
            </a:r>
            <a:endParaRPr lang="en-AU" sz="5400" b="1" dirty="0">
              <a:solidFill>
                <a:srgbClr val="272C76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8BCE8D3-84AF-4ABB-90F0-27DE669A8F1A}"/>
              </a:ext>
            </a:extLst>
          </p:cNvPr>
          <p:cNvSpPr/>
          <p:nvPr/>
        </p:nvSpPr>
        <p:spPr>
          <a:xfrm>
            <a:off x="0" y="1698280"/>
            <a:ext cx="12192000" cy="1631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fr-FR" sz="2000" b="1">
              <a:solidFill>
                <a:schemeClr val="tx2"/>
              </a:solidFill>
              <a:latin typeface="Iskoola Pota" panose="020B0502040204020203" pitchFamily="34" charset="0"/>
              <a:cs typeface="Iskoola Pota" panose="020B0502040204020203" pitchFamily="34" charset="0"/>
            </a:endParaRPr>
          </a:p>
        </p:txBody>
      </p:sp>
      <p:pic>
        <p:nvPicPr>
          <p:cNvPr id="21" name="Picture 1">
            <a:extLst>
              <a:ext uri="{FF2B5EF4-FFF2-40B4-BE49-F238E27FC236}">
                <a16:creationId xmlns:a16="http://schemas.microsoft.com/office/drawing/2014/main" id="{0D89839B-0700-4C6B-81F1-923191D301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31679" y="5180290"/>
            <a:ext cx="1217298" cy="1152509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13739557-CEAA-43C9-A586-7E329B3A9A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7950" y="5180290"/>
            <a:ext cx="3455574" cy="1152508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41E35EA4-362E-4C2F-9270-E7C79A7DF12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77364" y="5085896"/>
            <a:ext cx="2279350" cy="1341299"/>
          </a:xfrm>
          <a:prstGeom prst="rect">
            <a:avLst/>
          </a:prstGeom>
        </p:spPr>
      </p:pic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314F99C-5B29-48F0-A822-165C226C15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509" y="178508"/>
            <a:ext cx="4352980" cy="140364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6E6BFC0-DABE-40F8-BD2F-015E5DCC457E}"/>
              </a:ext>
            </a:extLst>
          </p:cNvPr>
          <p:cNvSpPr/>
          <p:nvPr/>
        </p:nvSpPr>
        <p:spPr>
          <a:xfrm>
            <a:off x="0" y="2024851"/>
            <a:ext cx="12192000" cy="16317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fr-FR" sz="2000" b="1">
              <a:solidFill>
                <a:schemeClr val="tx2"/>
              </a:solidFill>
              <a:latin typeface="Iskoola Pota" panose="020B0502040204020203" pitchFamily="34" charset="0"/>
              <a:cs typeface="Iskoola Pot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283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May be an image of one or more people and people standing">
            <a:extLst>
              <a:ext uri="{FF2B5EF4-FFF2-40B4-BE49-F238E27FC236}">
                <a16:creationId xmlns:a16="http://schemas.microsoft.com/office/drawing/2014/main" id="{E090F106-D24F-E74C-A3C8-81DB20E918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3" t="3115" r="5882" b="-1"/>
          <a:stretch/>
        </p:blipFill>
        <p:spPr bwMode="auto">
          <a:xfrm>
            <a:off x="0" y="0"/>
            <a:ext cx="792948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Rectangle 13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31DBB1-341F-42C4-B1CC-2E1B5D35313B}"/>
              </a:ext>
            </a:extLst>
          </p:cNvPr>
          <p:cNvSpPr/>
          <p:nvPr/>
        </p:nvSpPr>
        <p:spPr>
          <a:xfrm>
            <a:off x="5560541" y="-469900"/>
            <a:ext cx="7254094" cy="792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252078-856B-D54B-9B60-1331D1BE7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4562" y="270724"/>
            <a:ext cx="5239814" cy="747094"/>
          </a:xfrm>
        </p:spPr>
        <p:txBody>
          <a:bodyPr>
            <a:normAutofit/>
          </a:bodyPr>
          <a:lstStyle/>
          <a:p>
            <a:pPr>
              <a:tabLst>
                <a:tab pos="2176463" algn="l"/>
              </a:tabLst>
            </a:pPr>
            <a:r>
              <a:rPr lang="lo-LA" b="1" dirty="0">
                <a:solidFill>
                  <a:schemeClr val="accent5">
                    <a:lumMod val="50000"/>
                  </a:schemeClr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ວິທີການ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F12E7-E267-334A-A1A5-233EBAB9E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7871" y="1713403"/>
            <a:ext cx="5377544" cy="4993667"/>
          </a:xfrm>
        </p:spPr>
        <p:txBody>
          <a:bodyPr>
            <a:noAutofit/>
          </a:bodyPr>
          <a:lstStyle/>
          <a:p>
            <a:pPr marL="403225" indent="-403225"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"/>
            </a:pPr>
            <a:r>
              <a:rPr lang="lo-LA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ກິດຈະກໍາການເຕົ້າໂຮມເດັກຍິງ ຖືກພັດທະນາຂຶ້ນໂດຍການຮ່ວມມືກັນລະຫວ່າງ </a:t>
            </a:r>
            <a:r>
              <a:rPr lang="en-US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UNFPA</a:t>
            </a:r>
            <a:r>
              <a:rPr lang="lo-LA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 ແລະ ກະຊວງສຶກສາທິການ ແລະ ກິລາ</a:t>
            </a:r>
            <a:endParaRPr lang="en-US" sz="20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403225" indent="-403225"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"/>
            </a:pPr>
            <a:r>
              <a:rPr lang="lo-LA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ກິດຈະກໍາດັ່ງກ່າວ ຈະສ້າງຄວາມເຂັ້ມແຂງໃຫ້ແກ່ເດັກຍິງໄວໜຸ່ມເພື່ອໃຫ້ມີສຸຂະພາບ, ການສຶກສາ, ໂພຊະນາການທີ່ດີ ແລະ ມີບັນດາທັກສະຊີວິດທີ່ຈໍາເປັນ</a:t>
            </a:r>
            <a:endParaRPr lang="en-US" sz="20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403225" indent="-403225"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"/>
            </a:pPr>
            <a:r>
              <a:rPr lang="lo-LA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ເປົ້າໝາຍ</a:t>
            </a:r>
            <a:r>
              <a:rPr lang="en-US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: </a:t>
            </a:r>
            <a:r>
              <a:rPr lang="lo-LA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ເດັກ​ຍິງ​ຍັງ​ສືບ​ຕໍ່​ຢູ່​ໃນ ​ຫຼື ກັບ​ເຂົ້າ​ໂຮງ​ຮຽນ​ຄືນ​ໃຫມ່ ​ແລະ ຍືດເວລາ​ການ​ຖື​ພາກ່ອນ​ໄວ ​ຫຼື ​ການ​ແຕ່ງ​ງານແຕ່ອາຍຸຍັງນ້ອຍ</a:t>
            </a:r>
            <a:endParaRPr lang="en-US" sz="20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403225" indent="-403225">
              <a:lnSpc>
                <a:spcPct val="100000"/>
              </a:lnSpc>
              <a:spcBef>
                <a:spcPts val="1800"/>
              </a:spcBef>
              <a:buFont typeface="Wingdings" panose="05000000000000000000" pitchFamily="2" charset="2"/>
              <a:buChar char=""/>
            </a:pPr>
            <a:r>
              <a:rPr lang="lo-LA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ເປົ້າໝາຍ</a:t>
            </a:r>
            <a:r>
              <a:rPr lang="en-US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: </a:t>
            </a:r>
            <a:r>
              <a:rPr lang="lo-LA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ເດັກຍິງ ອາຍຸ 10-17 ປີ ຈໍານວນ </a:t>
            </a:r>
            <a:r>
              <a:rPr lang="en-US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3,860 </a:t>
            </a:r>
            <a:r>
              <a:rPr lang="lo-LA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ຄົນ ຢູ່ແຂວງອຸດົມໄຊ ແລະ ຫົວພັນ</a:t>
            </a:r>
            <a:endParaRPr lang="en-US" sz="20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F84E31-26D3-47DA-80EB-310828CE2E50}"/>
              </a:ext>
            </a:extLst>
          </p:cNvPr>
          <p:cNvSpPr/>
          <p:nvPr/>
        </p:nvSpPr>
        <p:spPr>
          <a:xfrm>
            <a:off x="5977440" y="926757"/>
            <a:ext cx="6214560" cy="2271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fr-FR" sz="2000" b="1">
              <a:solidFill>
                <a:schemeClr val="tx2"/>
              </a:solidFill>
              <a:latin typeface="Iskoola Pota" panose="020B0502040204020203" pitchFamily="34" charset="0"/>
              <a:cs typeface="Iskoola Pota" panose="020B0502040204020203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B43754-AA53-4EC7-A8BA-ACB2B19B0802}"/>
              </a:ext>
            </a:extLst>
          </p:cNvPr>
          <p:cNvSpPr/>
          <p:nvPr/>
        </p:nvSpPr>
        <p:spPr>
          <a:xfrm>
            <a:off x="5977440" y="1253328"/>
            <a:ext cx="6214560" cy="2271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fr-FR" sz="2000" b="1">
              <a:solidFill>
                <a:schemeClr val="tx2"/>
              </a:solidFill>
              <a:latin typeface="Iskoola Pota" panose="020B0502040204020203" pitchFamily="34" charset="0"/>
              <a:cs typeface="Iskoola Pot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376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children in a room&#10;&#10;Description automatically generated with medium confidence">
            <a:extLst>
              <a:ext uri="{FF2B5EF4-FFF2-40B4-BE49-F238E27FC236}">
                <a16:creationId xmlns:a16="http://schemas.microsoft.com/office/drawing/2014/main" id="{CE122A11-DF72-43D2-AFF6-90116B1929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3" t="6260" r="9290"/>
          <a:stretch/>
        </p:blipFill>
        <p:spPr>
          <a:xfrm>
            <a:off x="4990401" y="1206328"/>
            <a:ext cx="7153473" cy="5564615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2137285-62CC-467B-A658-1D3FAB7AF3EC}"/>
              </a:ext>
            </a:extLst>
          </p:cNvPr>
          <p:cNvSpPr/>
          <p:nvPr/>
        </p:nvSpPr>
        <p:spPr>
          <a:xfrm>
            <a:off x="-709109" y="-533400"/>
            <a:ext cx="5911303" cy="79248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4DCFBA-1152-AE40-A37B-251DC3984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598" y="-183062"/>
            <a:ext cx="4368602" cy="1202710"/>
          </a:xfrm>
        </p:spPr>
        <p:txBody>
          <a:bodyPr anchor="b">
            <a:normAutofit/>
          </a:bodyPr>
          <a:lstStyle/>
          <a:p>
            <a:r>
              <a:rPr lang="lo-LA" sz="4000" b="1" dirty="0">
                <a:solidFill>
                  <a:schemeClr val="accent5">
                    <a:lumMod val="50000"/>
                  </a:schemeClr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ຄວາມຄືບໜ້າ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EB3450-CD5F-AC42-83FF-44888ABC9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594" y="1773601"/>
            <a:ext cx="4522763" cy="5013384"/>
          </a:xfrm>
        </p:spPr>
        <p:txBody>
          <a:bodyPr>
            <a:noAutofit/>
          </a:bodyPr>
          <a:lstStyle/>
          <a:p>
            <a:pPr fontAlgn="base">
              <a:lnSpc>
                <a:spcPct val="100000"/>
              </a:lnSpc>
              <a:spcBef>
                <a:spcPts val="1800"/>
              </a:spcBef>
            </a:pPr>
            <a:r>
              <a:rPr lang="lo-LA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ຝຶກອົບຮົມຄູຝຶກ 25</a:t>
            </a:r>
            <a:r>
              <a:rPr lang="en-GB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lo-LA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ຄົນ ລວມທັງພະນັກງານໂຮງໝໍນ້ອຍ</a:t>
            </a:r>
            <a:r>
              <a:rPr lang="en-US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</a:p>
          <a:p>
            <a:pPr fontAlgn="base">
              <a:lnSpc>
                <a:spcPct val="100000"/>
              </a:lnSpc>
              <a:spcBef>
                <a:spcPts val="1800"/>
              </a:spcBef>
            </a:pPr>
            <a:r>
              <a:rPr lang="lo-LA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ຝຶກອົບຮົມຜູ້ໃຫ້ຄຳແນະນຳ (ເອຶ້ອຍນາງນ້ອຍ) 41</a:t>
            </a:r>
            <a:r>
              <a:rPr lang="en-GB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lo-LA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ຄົນ</a:t>
            </a:r>
            <a:r>
              <a:rPr lang="en-US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</a:p>
          <a:p>
            <a:pPr fontAlgn="base">
              <a:lnSpc>
                <a:spcPct val="100000"/>
              </a:lnSpc>
              <a:spcBef>
                <a:spcPts val="1800"/>
              </a:spcBef>
            </a:pPr>
            <a:r>
              <a:rPr lang="lo-LA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ມີເດັກຍິງ </a:t>
            </a:r>
            <a:r>
              <a:rPr lang="en-GB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117 </a:t>
            </a:r>
            <a:r>
              <a:rPr lang="lo-LA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ຄົນ ໃນ </a:t>
            </a:r>
            <a:r>
              <a:rPr lang="en-GB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5 </a:t>
            </a:r>
            <a:r>
              <a:rPr lang="lo-LA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ບ້ານ ຂອງເມືອງແບງເຂົ້າຮ່ວມກິດຈະກຳ</a:t>
            </a:r>
          </a:p>
          <a:p>
            <a:pPr fontAlgn="base">
              <a:lnSpc>
                <a:spcPct val="100000"/>
              </a:lnSpc>
              <a:spcBef>
                <a:spcPts val="1800"/>
              </a:spcBef>
            </a:pPr>
            <a:r>
              <a:rPr lang="lo-LA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ມີເດັກຍິງ </a:t>
            </a:r>
            <a:r>
              <a:rPr lang="en-US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276</a:t>
            </a:r>
            <a:r>
              <a:rPr lang="lo-LA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 ຄົນ ໃນ 6 ບ້ານ ຂອງເມືອງງາ ເຂົ້າຮ່ວມກິດຈະກຳ</a:t>
            </a:r>
            <a:endParaRPr lang="en-GB" sz="20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fontAlgn="base">
              <a:lnSpc>
                <a:spcPct val="100000"/>
              </a:lnSpc>
              <a:spcBef>
                <a:spcPts val="1800"/>
              </a:spcBef>
            </a:pPr>
            <a:r>
              <a:rPr lang="lo-LA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ອາສາສະໝັກທີ່ຮຽນຈົບຈາກໂຮງຮຽນສາທາລະນະສຸກອຸດົມໄຊ ໄດ້ເຂົ້າມາຮ່ວມໃນການສະໜັບສະໜູນກິດຈະກໍາ</a:t>
            </a:r>
            <a:endParaRPr lang="en-GB" sz="20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C8069F-8E17-456A-99E4-1C5DCBDF30CE}"/>
              </a:ext>
            </a:extLst>
          </p:cNvPr>
          <p:cNvSpPr/>
          <p:nvPr/>
        </p:nvSpPr>
        <p:spPr>
          <a:xfrm>
            <a:off x="-1" y="995701"/>
            <a:ext cx="4856206" cy="20290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fr-FR" sz="2000" b="1">
              <a:solidFill>
                <a:schemeClr val="tx2"/>
              </a:solidFill>
              <a:latin typeface="Iskoola Pota" panose="020B0502040204020203" pitchFamily="34" charset="0"/>
              <a:cs typeface="Iskoola Pota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93B92DA-B53B-46FE-A373-E5E4528B5528}"/>
              </a:ext>
            </a:extLst>
          </p:cNvPr>
          <p:cNvSpPr/>
          <p:nvPr/>
        </p:nvSpPr>
        <p:spPr>
          <a:xfrm>
            <a:off x="-1" y="1322272"/>
            <a:ext cx="4856206" cy="2029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fr-FR" sz="2000" b="1">
              <a:solidFill>
                <a:schemeClr val="tx2"/>
              </a:solidFill>
              <a:latin typeface="Iskoola Pota" panose="020B0502040204020203" pitchFamily="34" charset="0"/>
              <a:cs typeface="Iskoola Pot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374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DC33103-C79F-45BE-AAEE-C6912DA86F18}"/>
              </a:ext>
            </a:extLst>
          </p:cNvPr>
          <p:cNvSpPr/>
          <p:nvPr/>
        </p:nvSpPr>
        <p:spPr>
          <a:xfrm>
            <a:off x="-20782" y="4653054"/>
            <a:ext cx="3080084" cy="220494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o-LA" sz="2800" dirty="0">
                <a:latin typeface="Phetsarath OT" panose="02000500000000000000" pitchFamily="2" charset="0"/>
                <a:cs typeface="Phetsarath OT" panose="02000500000000000000" pitchFamily="2" charset="0"/>
              </a:rPr>
              <a:t>ຜົນຂອງການສໍາຫຼວດການກິນອາຫານຂອງເດັກຍິງ</a:t>
            </a:r>
            <a:endParaRPr lang="en-GB" sz="2800" i="1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pic>
        <p:nvPicPr>
          <p:cNvPr id="7" name="Picture 4" descr="Giant Instant Noodles Mug">
            <a:extLst>
              <a:ext uri="{FF2B5EF4-FFF2-40B4-BE49-F238E27FC236}">
                <a16:creationId xmlns:a16="http://schemas.microsoft.com/office/drawing/2014/main" id="{9A2829A3-0CF4-EA47-80EF-19237898C9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4" t="16894" r="12385" b="13107"/>
          <a:stretch/>
        </p:blipFill>
        <p:spPr bwMode="auto">
          <a:xfrm>
            <a:off x="89417" y="1248308"/>
            <a:ext cx="1848414" cy="175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Pepsi Soda Cola - 20 Fl. Oz.">
            <a:extLst>
              <a:ext uri="{FF2B5EF4-FFF2-40B4-BE49-F238E27FC236}">
                <a16:creationId xmlns:a16="http://schemas.microsoft.com/office/drawing/2014/main" id="{2C0B0590-8B91-EE45-AF19-CACD509F98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80" r="33887"/>
          <a:stretch/>
        </p:blipFill>
        <p:spPr bwMode="auto">
          <a:xfrm>
            <a:off x="1995498" y="524089"/>
            <a:ext cx="1063804" cy="3201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FF706C8-1C7D-9A4B-89D1-EC79374C5C2C}"/>
              </a:ext>
            </a:extLst>
          </p:cNvPr>
          <p:cNvSpPr/>
          <p:nvPr/>
        </p:nvSpPr>
        <p:spPr>
          <a:xfrm>
            <a:off x="3338419" y="2078085"/>
            <a:ext cx="7485321" cy="2756233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914400" lvl="1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lo-LA" sz="2800" dirty="0">
                <a:latin typeface="Phetsarath OT" panose="02000500000000000000" pitchFamily="2" charset="0"/>
                <a:cs typeface="Phetsarath OT" panose="02000500000000000000" pitchFamily="2" charset="0"/>
              </a:rPr>
              <a:t>92% ໄດ້ກິນອາຫານ 5 ໝວດ ຫລື ຫຼາຍກວ່າ ໃນມື້ທີ່ຜ່ານມາ</a:t>
            </a:r>
          </a:p>
          <a:p>
            <a:pPr marL="914400" lvl="1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lo-LA" sz="2800" dirty="0">
                <a:latin typeface="Phetsarath OT" panose="02000500000000000000" pitchFamily="2" charset="0"/>
                <a:cs typeface="Phetsarath OT" panose="02000500000000000000" pitchFamily="2" charset="0"/>
              </a:rPr>
              <a:t>73% ໄດ້ດື່ມເຄື່ອງດື່ມທີ່ມີລົດຫວານ</a:t>
            </a:r>
            <a:r>
              <a:rPr lang="en-US" sz="28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lo-LA" sz="2800" dirty="0">
                <a:latin typeface="Phetsarath OT" panose="02000500000000000000" pitchFamily="2" charset="0"/>
                <a:cs typeface="Phetsarath OT" panose="02000500000000000000" pitchFamily="2" charset="0"/>
              </a:rPr>
              <a:t>ໃນມື້ທີ່ຜ່ານມາ</a:t>
            </a:r>
            <a:endParaRPr lang="en-US" sz="2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914400" lvl="1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lo-LA" sz="2800" dirty="0">
                <a:latin typeface="Phetsarath OT" panose="02000500000000000000" pitchFamily="2" charset="0"/>
                <a:cs typeface="Phetsarath OT" panose="02000500000000000000" pitchFamily="2" charset="0"/>
              </a:rPr>
              <a:t>87% ໄດ້ກິນອາຫານສໍາເລັດຮູບ</a:t>
            </a:r>
            <a:endParaRPr lang="en-US" sz="2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17C456-5F49-44EB-A32D-DB220E9DC0D8}"/>
              </a:ext>
            </a:extLst>
          </p:cNvPr>
          <p:cNvSpPr/>
          <p:nvPr/>
        </p:nvSpPr>
        <p:spPr>
          <a:xfrm>
            <a:off x="-20782" y="4207206"/>
            <a:ext cx="3080084" cy="2959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i="1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FBE6833-1893-4CB9-BFA8-ADAD99D72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105" y="-150042"/>
            <a:ext cx="8232622" cy="1202710"/>
          </a:xfrm>
        </p:spPr>
        <p:txBody>
          <a:bodyPr anchor="b">
            <a:normAutofit/>
          </a:bodyPr>
          <a:lstStyle/>
          <a:p>
            <a:r>
              <a:rPr lang="lo-LA" sz="4000" b="1" dirty="0">
                <a:solidFill>
                  <a:schemeClr val="accent5">
                    <a:lumMod val="50000"/>
                  </a:schemeClr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ຜົນໄດ້ຮັບຈາກການສໍາຫຼວດ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D75941-CDE1-49DB-B6C8-1E60E31CC919}"/>
              </a:ext>
            </a:extLst>
          </p:cNvPr>
          <p:cNvSpPr/>
          <p:nvPr/>
        </p:nvSpPr>
        <p:spPr>
          <a:xfrm>
            <a:off x="3116968" y="1028721"/>
            <a:ext cx="9151510" cy="20290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fr-FR" sz="2000" b="1">
              <a:solidFill>
                <a:schemeClr val="tx2"/>
              </a:solidFill>
              <a:latin typeface="Iskoola Pota" panose="020B0502040204020203" pitchFamily="34" charset="0"/>
              <a:cs typeface="Iskoola Pota" panose="020B050204020402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7F84F3-36FC-469D-8635-9B6C65E64DDE}"/>
              </a:ext>
            </a:extLst>
          </p:cNvPr>
          <p:cNvSpPr/>
          <p:nvPr/>
        </p:nvSpPr>
        <p:spPr>
          <a:xfrm>
            <a:off x="3116968" y="1355292"/>
            <a:ext cx="9151510" cy="2029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fr-FR" sz="2000" b="1">
              <a:solidFill>
                <a:schemeClr val="tx2"/>
              </a:solidFill>
              <a:latin typeface="Iskoola Pota" panose="020B0502040204020203" pitchFamily="34" charset="0"/>
              <a:cs typeface="Iskoola Pot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8863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A32F15C-D194-4D9F-A537-7D0B97AD64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6693981"/>
              </p:ext>
            </p:extLst>
          </p:nvPr>
        </p:nvGraphicFramePr>
        <p:xfrm>
          <a:off x="643467" y="643466"/>
          <a:ext cx="10905066" cy="5571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4FE6BFD-68C1-4182-8F27-EAD72DAF55CC}"/>
              </a:ext>
            </a:extLst>
          </p:cNvPr>
          <p:cNvSpPr txBox="1"/>
          <p:nvPr/>
        </p:nvSpPr>
        <p:spPr>
          <a:xfrm>
            <a:off x="850900" y="5575300"/>
            <a:ext cx="1016000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lo-LA" sz="1400" dirty="0">
                <a:latin typeface="Phetsarath OT" panose="02000500000000000000" pitchFamily="2" charset="0"/>
                <a:cs typeface="Phetsarath OT" panose="02000500000000000000" pitchFamily="2" charset="0"/>
              </a:rPr>
              <a:t>ເຂົ້າ, ພືດທີ່ເປັນຮາກ,ເປັນຫົວ</a:t>
            </a:r>
            <a:endParaRPr lang="en-US" sz="14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445235A-4CB3-4B17-8024-F1F457B06D6C}"/>
              </a:ext>
            </a:extLst>
          </p:cNvPr>
          <p:cNvSpPr txBox="1"/>
          <p:nvPr/>
        </p:nvSpPr>
        <p:spPr>
          <a:xfrm>
            <a:off x="1866900" y="5575300"/>
            <a:ext cx="1016000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lo-LA" sz="1400" dirty="0">
                <a:latin typeface="Phetsarath OT" panose="02000500000000000000" pitchFamily="2" charset="0"/>
                <a:cs typeface="Phetsarath OT" panose="02000500000000000000" pitchFamily="2" charset="0"/>
              </a:rPr>
              <a:t>ຜັກສີຂຽວ</a:t>
            </a:r>
            <a:endParaRPr lang="en-US" sz="14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9688054-AEC1-4926-A4A2-8AEE42C9D6F9}"/>
              </a:ext>
            </a:extLst>
          </p:cNvPr>
          <p:cNvSpPr txBox="1"/>
          <p:nvPr/>
        </p:nvSpPr>
        <p:spPr>
          <a:xfrm>
            <a:off x="2946400" y="5575300"/>
            <a:ext cx="1016000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lo-LA" sz="1400" dirty="0">
                <a:latin typeface="Phetsarath OT" panose="02000500000000000000" pitchFamily="2" charset="0"/>
                <a:cs typeface="Phetsarath OT" panose="02000500000000000000" pitchFamily="2" charset="0"/>
              </a:rPr>
              <a:t>ໝາກໄມ້ຊະນິດອື່ນໆ</a:t>
            </a:r>
            <a:endParaRPr lang="en-US" sz="14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C4CC37B-F06A-4528-8B8C-55B820A5DD05}"/>
              </a:ext>
            </a:extLst>
          </p:cNvPr>
          <p:cNvSpPr txBox="1"/>
          <p:nvPr/>
        </p:nvSpPr>
        <p:spPr>
          <a:xfrm>
            <a:off x="4025900" y="5575300"/>
            <a:ext cx="1016000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lo-LA" sz="1400" dirty="0">
                <a:latin typeface="Phetsarath OT" panose="02000500000000000000" pitchFamily="2" charset="0"/>
                <a:cs typeface="Phetsarath OT" panose="02000500000000000000" pitchFamily="2" charset="0"/>
              </a:rPr>
              <a:t>ຊີ້ນ, ປາ, ເຄື່ອງໃນ</a:t>
            </a:r>
            <a:endParaRPr lang="en-US" sz="14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A27A4F6-D151-4BE9-830A-55EE478AB934}"/>
              </a:ext>
            </a:extLst>
          </p:cNvPr>
          <p:cNvSpPr txBox="1"/>
          <p:nvPr/>
        </p:nvSpPr>
        <p:spPr>
          <a:xfrm>
            <a:off x="5105400" y="5575300"/>
            <a:ext cx="1016000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lo-LA" sz="1400" dirty="0">
                <a:latin typeface="Phetsarath OT" panose="02000500000000000000" pitchFamily="2" charset="0"/>
                <a:cs typeface="Phetsarath OT" panose="02000500000000000000" pitchFamily="2" charset="0"/>
              </a:rPr>
              <a:t>ໄຂ່</a:t>
            </a:r>
            <a:endParaRPr lang="en-US" sz="14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F5CD6D9-23CE-46D6-B7EB-8CEB41054E9F}"/>
              </a:ext>
            </a:extLst>
          </p:cNvPr>
          <p:cNvSpPr txBox="1"/>
          <p:nvPr/>
        </p:nvSpPr>
        <p:spPr>
          <a:xfrm>
            <a:off x="6121400" y="5575300"/>
            <a:ext cx="1016000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lo-LA" sz="1400" dirty="0">
                <a:latin typeface="Phetsarath OT" panose="02000500000000000000" pitchFamily="2" charset="0"/>
                <a:cs typeface="Phetsarath OT" panose="02000500000000000000" pitchFamily="2" charset="0"/>
              </a:rPr>
              <a:t>ພືດຕະກຸນຖົ່ວ</a:t>
            </a:r>
            <a:endParaRPr lang="en-US" sz="14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4C84AB4-A651-4A8A-A2B9-82E91D80C8EB}"/>
              </a:ext>
            </a:extLst>
          </p:cNvPr>
          <p:cNvSpPr txBox="1"/>
          <p:nvPr/>
        </p:nvSpPr>
        <p:spPr>
          <a:xfrm>
            <a:off x="7162800" y="5575300"/>
            <a:ext cx="1016000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lo-LA" sz="1400" dirty="0">
                <a:latin typeface="Phetsarath OT" panose="02000500000000000000" pitchFamily="2" charset="0"/>
                <a:cs typeface="Phetsarath OT" panose="02000500000000000000" pitchFamily="2" charset="0"/>
              </a:rPr>
              <a:t>ຜັກຊະນິດອື່ນໆ</a:t>
            </a:r>
            <a:endParaRPr lang="en-US" sz="14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C9608DD-07E3-4D76-9CEF-0AA5AAC163D1}"/>
              </a:ext>
            </a:extLst>
          </p:cNvPr>
          <p:cNvSpPr txBox="1"/>
          <p:nvPr/>
        </p:nvSpPr>
        <p:spPr>
          <a:xfrm>
            <a:off x="8246533" y="5577364"/>
            <a:ext cx="1016000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lo-LA" sz="1400" dirty="0">
                <a:latin typeface="Phetsarath OT" panose="02000500000000000000" pitchFamily="2" charset="0"/>
                <a:cs typeface="Phetsarath OT" panose="02000500000000000000" pitchFamily="2" charset="0"/>
              </a:rPr>
              <a:t>ນົມ ແລະ ຜະລິດຕະພັນຈາກນົມ</a:t>
            </a:r>
            <a:endParaRPr lang="en-US" sz="14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EBDD70D-6422-4CB8-951B-CDAAC79643AE}"/>
              </a:ext>
            </a:extLst>
          </p:cNvPr>
          <p:cNvSpPr txBox="1"/>
          <p:nvPr/>
        </p:nvSpPr>
        <p:spPr>
          <a:xfrm>
            <a:off x="9376833" y="5575300"/>
            <a:ext cx="948267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lo-LA" sz="1400" dirty="0">
                <a:latin typeface="Phetsarath OT" panose="02000500000000000000" pitchFamily="2" charset="0"/>
                <a:cs typeface="Phetsarath OT" panose="02000500000000000000" pitchFamily="2" charset="0"/>
              </a:rPr>
              <a:t>ຜັກ ແລະ ໝາກໄມ້ທີ່ມີວິຕາມິນເອ</a:t>
            </a:r>
            <a:endParaRPr lang="en-US" sz="14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484251-437E-4F50-97FA-740828248CBA}"/>
              </a:ext>
            </a:extLst>
          </p:cNvPr>
          <p:cNvSpPr txBox="1"/>
          <p:nvPr/>
        </p:nvSpPr>
        <p:spPr>
          <a:xfrm>
            <a:off x="10384366" y="5575300"/>
            <a:ext cx="1015199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algn="ctr"/>
            <a:r>
              <a:rPr lang="lo-LA" sz="1400" dirty="0">
                <a:latin typeface="Phetsarath OT" panose="02000500000000000000" pitchFamily="2" charset="0"/>
                <a:cs typeface="Phetsarath OT" panose="02000500000000000000" pitchFamily="2" charset="0"/>
              </a:rPr>
              <a:t>ເມັດພືດ ຫຼື ທັນຍາພືດ</a:t>
            </a:r>
            <a:endParaRPr lang="en-US" sz="14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5123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110B54-B48C-414D-8291-1B306E5BD0D8}"/>
              </a:ext>
            </a:extLst>
          </p:cNvPr>
          <p:cNvSpPr/>
          <p:nvPr/>
        </p:nvSpPr>
        <p:spPr>
          <a:xfrm>
            <a:off x="-20782" y="0"/>
            <a:ext cx="3080084" cy="40766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/>
              <a:t>Your photo here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63CD8E4-5E26-804E-B1D5-132CAEDC4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82618" y="411356"/>
            <a:ext cx="8795082" cy="2674744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?"/>
            </a:pPr>
            <a:r>
              <a:rPr lang="lo-LA" sz="24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ແມ່ນຫຍັງທີ່ເຮັດໃຫ້ເຈົ້າງ່າຍໃນການເຂົ້າເຖິງອາຫານທີ່ມີໂພຊະນາການ</a:t>
            </a:r>
            <a:r>
              <a:rPr lang="en-US" sz="24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?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lo-LA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ການມີສວນຄົວ</a:t>
            </a:r>
            <a:endParaRPr lang="en-US" sz="22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lo-LA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ການມີໜອງປາ ຫຼື ຫ້ວຍເພື່ອຫາປາ</a:t>
            </a:r>
            <a:endParaRPr lang="en-US" sz="22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lo-LA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ການລ້ຽງສັດນ້ອຍ</a:t>
            </a:r>
            <a:endParaRPr lang="en-US" sz="22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lo-LA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ການມີຕົ້ນໄມ້ໃຫ້ໝາກ</a:t>
            </a:r>
            <a:endParaRPr lang="en-US" sz="22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lo-LA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ການມີຕະຫຼາດຢູ່ໃນຊຸມຊົນ</a:t>
            </a:r>
            <a:endParaRPr lang="en-US" sz="22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544572B7-99A4-B649-B94C-245CC4077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51" y="0"/>
            <a:ext cx="3080085" cy="4076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FD04CB3-B593-4612-9C21-39CD82E7F34B}"/>
              </a:ext>
            </a:extLst>
          </p:cNvPr>
          <p:cNvSpPr/>
          <p:nvPr/>
        </p:nvSpPr>
        <p:spPr>
          <a:xfrm>
            <a:off x="-22951" y="4653054"/>
            <a:ext cx="3080084" cy="220494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o-LA" sz="2800" dirty="0">
                <a:latin typeface="Phetsarath OT" panose="02000500000000000000" pitchFamily="2" charset="0"/>
                <a:cs typeface="Phetsarath OT" panose="02000500000000000000" pitchFamily="2" charset="0"/>
              </a:rPr>
              <a:t>ການເຂົ້າເຖິງອາຫານທີ່ມີໂພຊະນາການ</a:t>
            </a:r>
            <a:endParaRPr lang="en-GB" sz="2800" i="1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algn="ctr"/>
            <a:endParaRPr lang="en-GB" sz="2800" i="1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F5904E-BCF5-4EF0-B9E6-F4EA77408564}"/>
              </a:ext>
            </a:extLst>
          </p:cNvPr>
          <p:cNvSpPr/>
          <p:nvPr/>
        </p:nvSpPr>
        <p:spPr>
          <a:xfrm>
            <a:off x="-22951" y="4207206"/>
            <a:ext cx="3080084" cy="2959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i="1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5FB870-82A5-497D-9F3E-FA370A90E9B6}"/>
              </a:ext>
            </a:extLst>
          </p:cNvPr>
          <p:cNvSpPr txBox="1"/>
          <p:nvPr/>
        </p:nvSpPr>
        <p:spPr>
          <a:xfrm>
            <a:off x="3282618" y="3771901"/>
            <a:ext cx="8795082" cy="2204946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?"/>
            </a:pPr>
            <a:r>
              <a:rPr lang="lo-LA" sz="24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ແມ່ນຫຍັງທີ່ເຮັດໃຫ້ເຈົ້າຍາກໃນການເຂົ້າເຖິງອາຫານທີ່ມີໂພຊະນາການ</a:t>
            </a:r>
            <a:r>
              <a:rPr lang="en-US" sz="24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?</a:t>
            </a:r>
          </a:p>
          <a:p>
            <a:pPr marL="685800" lvl="1" indent="-2286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lo-LA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ຢູ່ໄກຕະຫຼາດ</a:t>
            </a:r>
            <a:r>
              <a:rPr lang="en-US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</a:p>
          <a:p>
            <a:pPr marL="685800" lvl="1" indent="-2286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lo-LA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ຕ້ອງໄດ້ໄປຊື້ຊີ້ນ ແລະ ໝາກໄມ້ຢູ່ຕະຫຼາດ</a:t>
            </a:r>
            <a:endParaRPr lang="en-US" sz="22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685800" lvl="1" indent="-2286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lo-LA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ຊີ້ນລາຄາແພງຂຶ້ນ</a:t>
            </a:r>
            <a:endParaRPr lang="en-US" sz="22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685800" lvl="1" indent="-2286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lo-LA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ບໍ່ມີເວລາ</a:t>
            </a:r>
            <a:endParaRPr lang="en-US" sz="22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865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B32FAA1-2B6D-1043-B055-6874132E8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5365" y="439330"/>
            <a:ext cx="8586440" cy="5979340"/>
          </a:xfrm>
        </p:spPr>
        <p:txBody>
          <a:bodyPr>
            <a:noAutofit/>
          </a:bodyPr>
          <a:lstStyle/>
          <a:p>
            <a:pPr marL="509588" indent="-509588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"/>
            </a:pPr>
            <a:r>
              <a:rPr lang="lo-LA" dirty="0">
                <a:latin typeface="Phetsarath OT" panose="02000500000000000000" pitchFamily="2" charset="0"/>
                <a:cs typeface="Phetsarath OT" panose="02000500000000000000" pitchFamily="2" charset="0"/>
              </a:rPr>
              <a:t>57% ຂອງຜູ້ໃຫ້ຄໍາແນະນຳ (ເອື້ອຍນາງນ້ອຍ) ແມ່ນໄດ້ຮັບຂໍ້ມູນກ່ຽວກັບການດູແລສຸຂະພາບ</a:t>
            </a:r>
          </a:p>
          <a:p>
            <a:pPr marL="468313" indent="-46831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J"/>
            </a:pPr>
            <a:r>
              <a:rPr lang="lo-LA" dirty="0">
                <a:latin typeface="Phetsarath OT" panose="02000500000000000000" pitchFamily="2" charset="0"/>
                <a:cs typeface="Phetsarath OT" panose="02000500000000000000" pitchFamily="2" charset="0"/>
              </a:rPr>
              <a:t>ໄດ້ຮັບຂໍ້ມູນຈາກ:</a:t>
            </a:r>
            <a:endParaRPr lang="en-US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lo-LA" dirty="0">
                <a:latin typeface="Phetsarath OT" panose="02000500000000000000" pitchFamily="2" charset="0"/>
                <a:cs typeface="Phetsarath OT" panose="02000500000000000000" pitchFamily="2" charset="0"/>
              </a:rPr>
              <a:t>ໂຮງຮຽນ</a:t>
            </a:r>
            <a:endParaRPr lang="en-US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lo-LA" dirty="0">
                <a:latin typeface="Phetsarath OT" panose="02000500000000000000" pitchFamily="2" charset="0"/>
                <a:cs typeface="Phetsarath OT" panose="02000500000000000000" pitchFamily="2" charset="0"/>
              </a:rPr>
              <a:t>ພະນັກງານໂຮງໝໍນ້ອຍທີ່ລົງຢ້ຽມຢາມໂຮງຮຽນ</a:t>
            </a:r>
            <a:endParaRPr lang="en-US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lo-LA" dirty="0">
                <a:latin typeface="Phetsarath OT" panose="02000500000000000000" pitchFamily="2" charset="0"/>
                <a:cs typeface="Phetsarath OT" panose="02000500000000000000" pitchFamily="2" charset="0"/>
              </a:rPr>
              <a:t>ພໍ່ແມ່</a:t>
            </a:r>
            <a:endParaRPr lang="en-US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lo-LA" dirty="0">
                <a:latin typeface="Phetsarath OT" panose="02000500000000000000" pitchFamily="2" charset="0"/>
                <a:cs typeface="Phetsarath OT" panose="02000500000000000000" pitchFamily="2" charset="0"/>
              </a:rPr>
              <a:t>ໂຄງການ</a:t>
            </a:r>
            <a:r>
              <a:rPr lang="en-US" dirty="0">
                <a:latin typeface="Phetsarath OT" panose="02000500000000000000" pitchFamily="2" charset="0"/>
                <a:cs typeface="Phetsarath OT" panose="02000500000000000000" pitchFamily="2" charset="0"/>
              </a:rPr>
              <a:t> (ENUFF, WFP, Room to Read)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lo-LA" dirty="0">
                <a:latin typeface="Phetsarath OT" panose="02000500000000000000" pitchFamily="2" charset="0"/>
                <a:cs typeface="Phetsarath OT" panose="02000500000000000000" pitchFamily="2" charset="0"/>
              </a:rPr>
              <a:t>ໂທລະໂຄ່ງ</a:t>
            </a:r>
            <a:endParaRPr lang="en-US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509588" indent="-50958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J"/>
            </a:pPr>
            <a:r>
              <a:rPr lang="lo-LA" dirty="0">
                <a:latin typeface="Phetsarath OT" panose="02000500000000000000" pitchFamily="2" charset="0"/>
                <a:cs typeface="Phetsarath OT" panose="02000500000000000000" pitchFamily="2" charset="0"/>
              </a:rPr>
              <a:t>41% ຂອງຜູ້ໃຫ້ຄຳແນະນຳ (ເອຶ້ອຍນາງນ້ອຍ) ທີ່ໄດ້ຮັບຂໍ້ມູນບອກວ່າໄດ້ຮັບຂໍ້ມູນພຽງພໍແລ້ວ</a:t>
            </a:r>
          </a:p>
          <a:p>
            <a:pPr marL="509588" indent="-50958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J"/>
            </a:pPr>
            <a:r>
              <a:rPr lang="lo-LA" dirty="0">
                <a:latin typeface="Phetsarath OT" panose="02000500000000000000" pitchFamily="2" charset="0"/>
                <a:cs typeface="Phetsarath OT" panose="02000500000000000000" pitchFamily="2" charset="0"/>
              </a:rPr>
              <a:t>ຜູ້ໃຫ້ຄຳແນະນຳທຸກຄົນ ບອກວ່າຕ້ອງການຮັບຮູ້ຂໍ້ມູນກ່ຽວກັບການດູແລສຸຂະພາບຕື່ມອີກ</a:t>
            </a:r>
          </a:p>
          <a:p>
            <a:pPr marL="509588" indent="-50958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J"/>
            </a:pPr>
            <a:endParaRPr lang="lo-LA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509588" indent="-509588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J"/>
            </a:pPr>
            <a:endParaRPr lang="en-US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B1C94B78-5695-4D49-83DD-677DD1FF8A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3F4F8"/>
              </a:clrFrom>
              <a:clrTo>
                <a:srgbClr val="F3F4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16"/>
          <a:stretch/>
        </p:blipFill>
        <p:spPr bwMode="auto">
          <a:xfrm>
            <a:off x="260195" y="76200"/>
            <a:ext cx="2908804" cy="3961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2C87CA5-2340-4915-A0D5-BA27879ADC1E}"/>
              </a:ext>
            </a:extLst>
          </p:cNvPr>
          <p:cNvSpPr/>
          <p:nvPr/>
        </p:nvSpPr>
        <p:spPr>
          <a:xfrm>
            <a:off x="88915" y="4564154"/>
            <a:ext cx="3080084" cy="220494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o-LA" sz="2800" dirty="0">
                <a:latin typeface="Phetsarath OT" panose="02000500000000000000" pitchFamily="2" charset="0"/>
                <a:cs typeface="Phetsarath OT" panose="02000500000000000000" pitchFamily="2" charset="0"/>
              </a:rPr>
              <a:t>ການເຂົ້າເຖິງຂໍ້ມູນຂ່າວສານດ້ານສຸຂະພາບ</a:t>
            </a:r>
            <a:endParaRPr lang="en-GB" sz="2800" i="1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934B33-6F02-4F46-8725-49617A78C6AB}"/>
              </a:ext>
            </a:extLst>
          </p:cNvPr>
          <p:cNvSpPr/>
          <p:nvPr/>
        </p:nvSpPr>
        <p:spPr>
          <a:xfrm>
            <a:off x="88915" y="4118306"/>
            <a:ext cx="3080084" cy="2959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i="1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581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5ED8688-85F2-4348-8DDF-D73B8B1BE5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5225C"/>
              </a:clrFrom>
              <a:clrTo>
                <a:srgbClr val="05225C">
                  <a:alpha val="0"/>
                </a:srgbClr>
              </a:clrTo>
            </a:clrChange>
          </a:blip>
          <a:srcRect l="35432" t="26667" r="36778" b="16748"/>
          <a:stretch/>
        </p:blipFill>
        <p:spPr>
          <a:xfrm>
            <a:off x="4824475" y="3076029"/>
            <a:ext cx="2543050" cy="3781971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49E3976-69BF-4800-A611-D6154471E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3800" y="245323"/>
            <a:ext cx="2184400" cy="747094"/>
          </a:xfrm>
        </p:spPr>
        <p:txBody>
          <a:bodyPr>
            <a:normAutofit/>
          </a:bodyPr>
          <a:lstStyle/>
          <a:p>
            <a:pPr>
              <a:tabLst>
                <a:tab pos="2176463" algn="l"/>
              </a:tabLst>
            </a:pPr>
            <a:r>
              <a:rPr lang="lo-LA" b="1" dirty="0">
                <a:solidFill>
                  <a:schemeClr val="accent5">
                    <a:lumMod val="50000"/>
                  </a:schemeClr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ສະຫຼຸບ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C2A398-0074-4414-842A-2B70A249E8FA}"/>
              </a:ext>
            </a:extLst>
          </p:cNvPr>
          <p:cNvSpPr/>
          <p:nvPr/>
        </p:nvSpPr>
        <p:spPr>
          <a:xfrm>
            <a:off x="-82756" y="1091857"/>
            <a:ext cx="12274756" cy="2271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fr-FR" sz="2000" b="1">
              <a:solidFill>
                <a:schemeClr val="tx2"/>
              </a:solidFill>
              <a:latin typeface="Iskoola Pota" panose="020B0502040204020203" pitchFamily="34" charset="0"/>
              <a:cs typeface="Iskoola Pota" panose="020B0502040204020203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5ADE42-38A1-462D-838B-B4F10104F626}"/>
              </a:ext>
            </a:extLst>
          </p:cNvPr>
          <p:cNvSpPr/>
          <p:nvPr/>
        </p:nvSpPr>
        <p:spPr>
          <a:xfrm>
            <a:off x="-82756" y="1418428"/>
            <a:ext cx="12274756" cy="2271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fr-FR" sz="2000" b="1">
              <a:solidFill>
                <a:schemeClr val="tx2"/>
              </a:solidFill>
              <a:latin typeface="Iskoola Pota" panose="020B0502040204020203" pitchFamily="34" charset="0"/>
              <a:cs typeface="Iskoola Pota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A1968B-FC76-48D1-A4C0-23FE762EB9F8}"/>
              </a:ext>
            </a:extLst>
          </p:cNvPr>
          <p:cNvSpPr txBox="1"/>
          <p:nvPr/>
        </p:nvSpPr>
        <p:spPr>
          <a:xfrm>
            <a:off x="482600" y="1955628"/>
            <a:ext cx="4521200" cy="39625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lo-LA" sz="2800" dirty="0">
                <a:latin typeface="Phetsarath OT" panose="02000500000000000000" pitchFamily="2" charset="0"/>
                <a:cs typeface="Phetsarath OT" panose="02000500000000000000" pitchFamily="2" charset="0"/>
              </a:rPr>
              <a:t>ກິດຈະກໍານາງນ້ອຍ ແມ່ນວິທີການທີ່ໄດ້ຮັບຜົນດີ ໃນການເຂົ້າເຖິງເດັກຍິງທີ່ບໍ່ໄດ້ເຂົ້າໂຮງຮຽນ</a:t>
            </a:r>
            <a:endParaRPr lang="en-US" sz="2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18CA9A-555B-4FC9-8098-37C1460A8018}"/>
              </a:ext>
            </a:extLst>
          </p:cNvPr>
          <p:cNvSpPr txBox="1"/>
          <p:nvPr/>
        </p:nvSpPr>
        <p:spPr>
          <a:xfrm>
            <a:off x="7188200" y="1955628"/>
            <a:ext cx="4521200" cy="396257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lo-LA" sz="2600" dirty="0">
                <a:latin typeface="Phetsarath OT" panose="02000500000000000000" pitchFamily="2" charset="0"/>
                <a:cs typeface="Phetsarath OT" panose="02000500000000000000" pitchFamily="2" charset="0"/>
              </a:rPr>
              <a:t>ກິດຈະກໍາ ກະສິກໍາຂອງໂຄງການ </a:t>
            </a:r>
            <a:r>
              <a:rPr lang="en-US" sz="2600" dirty="0">
                <a:latin typeface="Phetsarath OT" panose="02000500000000000000" pitchFamily="2" charset="0"/>
                <a:cs typeface="Phetsarath OT" panose="02000500000000000000" pitchFamily="2" charset="0"/>
              </a:rPr>
              <a:t>ENUFF</a:t>
            </a:r>
            <a:r>
              <a:rPr lang="lo-LA" sz="2600" dirty="0">
                <a:latin typeface="Phetsarath OT" panose="02000500000000000000" pitchFamily="2" charset="0"/>
                <a:cs typeface="Phetsarath OT" panose="02000500000000000000" pitchFamily="2" charset="0"/>
              </a:rPr>
              <a:t> ມີຄວາມສໍາຄັນຫຼາຍ ເພື່ອແກ້ໄຂບັນຫາການເຂົ້າເຖິງຕະຫຼາດ</a:t>
            </a:r>
            <a:endParaRPr lang="en-US" sz="26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628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4C5CB8D-3DB8-46F3-9BC0-38194D68FEB3}"/>
              </a:ext>
            </a:extLst>
          </p:cNvPr>
          <p:cNvSpPr txBox="1"/>
          <p:nvPr/>
        </p:nvSpPr>
        <p:spPr>
          <a:xfrm>
            <a:off x="254000" y="1592599"/>
            <a:ext cx="6769100" cy="4530571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571500" indent="-5715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?"/>
            </a:pP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ໂຄງການ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SBCC 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ບໍ່ສາມາດຈະເນັ້ນໃສ່ແຕ່ອາຫານທີ່ມີປະໂຫຍດ ແຕ່ຄວນເວົ້າເຖິງອາຫານທີ່ບໍ່ມີປະໂຫຍດເຊັ່ນກັນ</a:t>
            </a:r>
            <a:endParaRPr lang="en-US" sz="24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?"/>
            </a:pP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ໂຄງການ 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ENUFF 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ຄວນເຮັດວຽກຮ່ວມກັບໂຮງໝໍນ້ອຍ ໃນການຕອບສະໜອງຂໍ້ມູນກ່ຽວກັບສຸຂະພາບຂອງໄວໜຸ່ມ ໂດຍຜ່ານ ກິດຈະກໍານາງນ້ອຍ</a:t>
            </a:r>
            <a:endParaRPr lang="en-US" sz="24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?"/>
            </a:pP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ໂຄງການ</a:t>
            </a:r>
            <a:r>
              <a:rPr lang="lo-LA" sz="2400">
                <a:latin typeface="Phetsarath OT" panose="02000500000000000000" pitchFamily="2" charset="0"/>
                <a:cs typeface="Phetsarath OT" panose="02000500000000000000" pitchFamily="2" charset="0"/>
              </a:rPr>
              <a:t>ຄວນ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ສຸມໃສ່ເພີ່ມການປູກໄມ້ໃຫ້ໝາກຢູ່ໃນບ້ານ</a:t>
            </a:r>
            <a:endParaRPr lang="en-US" sz="24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?"/>
            </a:pP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ກິດຈະກໍາໂພຊະນາການ ຄວນປະເມີນບ້ານ/ຈຸດສຸມທີ່ມີທ່າແຮງໃນການພັດທະນາຕະຫຼາດທ້ອງຖິ່ນ ໂດຍສະເພາະໝາກໄມ້ ແລະ ຊີ້ນສັດ ເພື່ອແກ້ໄຂບັນຫາທີ່ຕະຫຼາດຢູ່ໄກບ້ານ</a:t>
            </a:r>
            <a:endParaRPr lang="en-US" sz="24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AAB5B86-658B-46DE-AEB8-0A8BAA01F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2150" y="181823"/>
            <a:ext cx="3187700" cy="747094"/>
          </a:xfrm>
        </p:spPr>
        <p:txBody>
          <a:bodyPr>
            <a:normAutofit/>
          </a:bodyPr>
          <a:lstStyle/>
          <a:p>
            <a:pPr algn="ctr">
              <a:tabLst>
                <a:tab pos="2176463" algn="l"/>
              </a:tabLst>
            </a:pPr>
            <a:r>
              <a:rPr lang="lo-LA" b="1" dirty="0">
                <a:solidFill>
                  <a:schemeClr val="accent5">
                    <a:lumMod val="50000"/>
                  </a:schemeClr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ຄຳແນະນຳ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7B1ADD-F5F4-4569-8B00-D0769F880698}"/>
              </a:ext>
            </a:extLst>
          </p:cNvPr>
          <p:cNvSpPr/>
          <p:nvPr/>
        </p:nvSpPr>
        <p:spPr>
          <a:xfrm>
            <a:off x="-82756" y="837857"/>
            <a:ext cx="12274756" cy="2271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fr-FR" sz="2000" b="1">
              <a:solidFill>
                <a:schemeClr val="tx2"/>
              </a:solidFill>
              <a:latin typeface="Iskoola Pota" panose="020B0502040204020203" pitchFamily="34" charset="0"/>
              <a:cs typeface="Iskoola Pota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0FC7079-650D-4147-A2D1-54E26BE07275}"/>
              </a:ext>
            </a:extLst>
          </p:cNvPr>
          <p:cNvSpPr/>
          <p:nvPr/>
        </p:nvSpPr>
        <p:spPr>
          <a:xfrm>
            <a:off x="-82756" y="1164428"/>
            <a:ext cx="12274756" cy="2271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fr-FR" sz="2000" b="1">
              <a:solidFill>
                <a:schemeClr val="tx2"/>
              </a:solidFill>
              <a:latin typeface="Iskoola Pota" panose="020B0502040204020203" pitchFamily="34" charset="0"/>
              <a:cs typeface="Iskoola Pota" panose="020B0502040204020203" pitchFamily="34" charset="0"/>
            </a:endParaRPr>
          </a:p>
        </p:txBody>
      </p:sp>
      <p:pic>
        <p:nvPicPr>
          <p:cNvPr id="11" name="Picture 10" descr="A person wearing a shirt with a graphic design on it&#10;&#10;Description automatically generated with low confidence">
            <a:extLst>
              <a:ext uri="{FF2B5EF4-FFF2-40B4-BE49-F238E27FC236}">
                <a16:creationId xmlns:a16="http://schemas.microsoft.com/office/drawing/2014/main" id="{61174180-5F0A-4A4F-A8EA-CE5256D685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0" y="2417436"/>
            <a:ext cx="4610100" cy="3073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26403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2">
            <a:extLst>
              <a:ext uri="{FF2B5EF4-FFF2-40B4-BE49-F238E27FC236}">
                <a16:creationId xmlns:a16="http://schemas.microsoft.com/office/drawing/2014/main" id="{B670DBD5-770C-4383-9F54-5B86E86BD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10277" y="0"/>
            <a:ext cx="9771446" cy="6858000"/>
          </a:xfrm>
          <a:custGeom>
            <a:avLst/>
            <a:gdLst>
              <a:gd name="connsiteX0" fmla="*/ 1422188 w 9771446"/>
              <a:gd name="connsiteY0" fmla="*/ 0 h 6858000"/>
              <a:gd name="connsiteX1" fmla="*/ 8349258 w 9771446"/>
              <a:gd name="connsiteY1" fmla="*/ 0 h 6858000"/>
              <a:gd name="connsiteX2" fmla="*/ 8502224 w 9771446"/>
              <a:gd name="connsiteY2" fmla="*/ 159673 h 6858000"/>
              <a:gd name="connsiteX3" fmla="*/ 9771446 w 9771446"/>
              <a:gd name="connsiteY3" fmla="*/ 3429001 h 6858000"/>
              <a:gd name="connsiteX4" fmla="*/ 8502224 w 9771446"/>
              <a:gd name="connsiteY4" fmla="*/ 6698330 h 6858000"/>
              <a:gd name="connsiteX5" fmla="*/ 8349260 w 9771446"/>
              <a:gd name="connsiteY5" fmla="*/ 6858000 h 6858000"/>
              <a:gd name="connsiteX6" fmla="*/ 1422186 w 9771446"/>
              <a:gd name="connsiteY6" fmla="*/ 6858000 h 6858000"/>
              <a:gd name="connsiteX7" fmla="*/ 1269223 w 9771446"/>
              <a:gd name="connsiteY7" fmla="*/ 6698330 h 6858000"/>
              <a:gd name="connsiteX8" fmla="*/ 0 w 9771446"/>
              <a:gd name="connsiteY8" fmla="*/ 3429001 h 6858000"/>
              <a:gd name="connsiteX9" fmla="*/ 1269223 w 9771446"/>
              <a:gd name="connsiteY9" fmla="*/ 1596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71446" h="6858000">
                <a:moveTo>
                  <a:pt x="1422188" y="0"/>
                </a:moveTo>
                <a:lnTo>
                  <a:pt x="8349258" y="0"/>
                </a:lnTo>
                <a:lnTo>
                  <a:pt x="8502224" y="159673"/>
                </a:lnTo>
                <a:cubicBezTo>
                  <a:pt x="9290813" y="1023162"/>
                  <a:pt x="9771446" y="2170221"/>
                  <a:pt x="9771446" y="3429001"/>
                </a:cubicBezTo>
                <a:cubicBezTo>
                  <a:pt x="9771446" y="4687781"/>
                  <a:pt x="9290813" y="5834840"/>
                  <a:pt x="8502224" y="6698330"/>
                </a:cubicBezTo>
                <a:lnTo>
                  <a:pt x="8349260" y="6858000"/>
                </a:lnTo>
                <a:lnTo>
                  <a:pt x="1422186" y="6858000"/>
                </a:lnTo>
                <a:lnTo>
                  <a:pt x="1269223" y="6698330"/>
                </a:lnTo>
                <a:cubicBezTo>
                  <a:pt x="480633" y="5834840"/>
                  <a:pt x="0" y="4687781"/>
                  <a:pt x="0" y="3429001"/>
                </a:cubicBezTo>
                <a:cubicBezTo>
                  <a:pt x="0" y="2170221"/>
                  <a:pt x="480633" y="1023162"/>
                  <a:pt x="1269223" y="159673"/>
                </a:cubicBezTo>
                <a:close/>
              </a:path>
            </a:pathLst>
          </a:custGeom>
          <a:solidFill>
            <a:schemeClr val="bg1">
              <a:lumMod val="85000"/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 descr="A picture containing tree, outdoor, grass, group&#10;&#10;Description automatically generated">
            <a:extLst>
              <a:ext uri="{FF2B5EF4-FFF2-40B4-BE49-F238E27FC236}">
                <a16:creationId xmlns:a16="http://schemas.microsoft.com/office/drawing/2014/main" id="{8A94ED71-E29B-4AAC-87A5-5CA51C9084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3" r="4882" b="-1"/>
          <a:stretch/>
        </p:blipFill>
        <p:spPr>
          <a:xfrm>
            <a:off x="1460597" y="10"/>
            <a:ext cx="9270806" cy="6857990"/>
          </a:xfrm>
          <a:custGeom>
            <a:avLst/>
            <a:gdLst/>
            <a:ahLst/>
            <a:cxnLst/>
            <a:rect l="l" t="t" r="r" b="b"/>
            <a:pathLst>
              <a:path w="9270806" h="6858000">
                <a:moveTo>
                  <a:pt x="1503712" y="0"/>
                </a:moveTo>
                <a:lnTo>
                  <a:pt x="7767094" y="0"/>
                </a:lnTo>
                <a:lnTo>
                  <a:pt x="7913128" y="139721"/>
                </a:lnTo>
                <a:cubicBezTo>
                  <a:pt x="8751971" y="981521"/>
                  <a:pt x="9270806" y="2144457"/>
                  <a:pt x="9270806" y="3429000"/>
                </a:cubicBezTo>
                <a:cubicBezTo>
                  <a:pt x="9270806" y="4713544"/>
                  <a:pt x="8751971" y="5876479"/>
                  <a:pt x="7913128" y="6718279"/>
                </a:cubicBezTo>
                <a:lnTo>
                  <a:pt x="7767094" y="6858000"/>
                </a:lnTo>
                <a:lnTo>
                  <a:pt x="1503712" y="6858000"/>
                </a:lnTo>
                <a:lnTo>
                  <a:pt x="1357679" y="6718279"/>
                </a:lnTo>
                <a:cubicBezTo>
                  <a:pt x="518835" y="5876479"/>
                  <a:pt x="0" y="4713544"/>
                  <a:pt x="0" y="3429000"/>
                </a:cubicBezTo>
                <a:cubicBezTo>
                  <a:pt x="0" y="2144457"/>
                  <a:pt x="518835" y="981521"/>
                  <a:pt x="1357679" y="139721"/>
                </a:cubicBezTo>
                <a:close/>
              </a:path>
            </a:pathLst>
          </a:cu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C435CE-129F-4485-B30D-9217B16F1B74}"/>
              </a:ext>
            </a:extLst>
          </p:cNvPr>
          <p:cNvSpPr txBox="1"/>
          <p:nvPr/>
        </p:nvSpPr>
        <p:spPr>
          <a:xfrm>
            <a:off x="0" y="539239"/>
            <a:ext cx="12192000" cy="2215991"/>
          </a:xfrm>
          <a:prstGeom prst="rect">
            <a:avLst/>
          </a:prstGeom>
          <a:solidFill>
            <a:srgbClr val="FFFFFF">
              <a:alpha val="61176"/>
            </a:srgb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lo-LA" sz="1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ຂອບໃຈ!!!</a:t>
            </a:r>
            <a:endParaRPr lang="en-US" sz="13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00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1B0E90F53D034EA58863A68195367C" ma:contentTypeVersion="18" ma:contentTypeDescription="Create a new document." ma:contentTypeScope="" ma:versionID="19bc8c2336fddbc42d1ec0daf0836b6c">
  <xsd:schema xmlns:xsd="http://www.w3.org/2001/XMLSchema" xmlns:xs="http://www.w3.org/2001/XMLSchema" xmlns:p="http://schemas.microsoft.com/office/2006/metadata/properties" xmlns:ns2="e6f2677e-8009-4ba8-a68c-6c95a951ad28" xmlns:ns3="5ca1ddb3-e239-4b30-82bf-1fb378c201b1" xmlns:ns4="e387ade4-6730-4aab-9d7a-b895e19528e3" targetNamespace="http://schemas.microsoft.com/office/2006/metadata/properties" ma:root="true" ma:fieldsID="b1bceb67b84a9563715274c5cdcadbe5" ns2:_="" ns3:_="" ns4:_="">
    <xsd:import namespace="e6f2677e-8009-4ba8-a68c-6c95a951ad28"/>
    <xsd:import namespace="5ca1ddb3-e239-4b30-82bf-1fb378c201b1"/>
    <xsd:import namespace="e387ade4-6730-4aab-9d7a-b895e19528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f2677e-8009-4ba8-a68c-6c95a951ad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d7329dd-438a-4558-bb02-8c32828ba0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1ddb3-e239-4b30-82bf-1fb378c201b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87ade4-6730-4aab-9d7a-b895e19528e3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8c453629-3c1d-4e41-bfb3-f17b491c47a1}" ma:internalName="TaxCatchAll" ma:showField="CatchAllData" ma:web="5ca1ddb3-e239-4b30-82bf-1fb378c201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9d7329dd-438a-4558-bb02-8c32828ba005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6f2677e-8009-4ba8-a68c-6c95a951ad28">
      <Terms xmlns="http://schemas.microsoft.com/office/infopath/2007/PartnerControls"/>
    </lcf76f155ced4ddcb4097134ff3c332f>
    <TaxCatchAll xmlns="e387ade4-6730-4aab-9d7a-b895e19528e3" xsi:nil="true"/>
  </documentManagement>
</p:properties>
</file>

<file path=customXml/itemProps1.xml><?xml version="1.0" encoding="utf-8"?>
<ds:datastoreItem xmlns:ds="http://schemas.openxmlformats.org/officeDocument/2006/customXml" ds:itemID="{7D1C92BF-5B42-4B3B-90EF-B03285D2AC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f2677e-8009-4ba8-a68c-6c95a951ad28"/>
    <ds:schemaRef ds:uri="5ca1ddb3-e239-4b30-82bf-1fb378c201b1"/>
    <ds:schemaRef ds:uri="e387ade4-6730-4aab-9d7a-b895e19528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9D6852C-FBD8-4DF2-8C40-87D33AB8BD5F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18934A53-592F-40FD-96A2-C180EFFA2721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56C2A784-F796-4F71-9C9A-3D6FBD90A3AF}">
  <ds:schemaRefs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e387ade4-6730-4aab-9d7a-b895e19528e3"/>
    <ds:schemaRef ds:uri="http://purl.org/dc/terms/"/>
    <ds:schemaRef ds:uri="http://purl.org/dc/elements/1.1/"/>
    <ds:schemaRef ds:uri="http://schemas.microsoft.com/office/infopath/2007/PartnerControls"/>
    <ds:schemaRef ds:uri="5ca1ddb3-e239-4b30-82bf-1fb378c201b1"/>
    <ds:schemaRef ds:uri="e6f2677e-8009-4ba8-a68c-6c95a951ad28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805</Words>
  <Application>Microsoft Office PowerPoint</Application>
  <PresentationFormat>Widescreen</PresentationFormat>
  <Paragraphs>72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Iskoola Pota</vt:lpstr>
      <vt:lpstr>Phetsarath OT</vt:lpstr>
      <vt:lpstr>Wingdings</vt:lpstr>
      <vt:lpstr>Office Theme</vt:lpstr>
      <vt:lpstr>PowerPoint Presentation</vt:lpstr>
      <vt:lpstr>ວິທີການ</vt:lpstr>
      <vt:lpstr>ຄວາມຄືບໜ້າ</vt:lpstr>
      <vt:lpstr>ຜົນໄດ້ຮັບຈາກການສໍາຫຼວດ</vt:lpstr>
      <vt:lpstr>PowerPoint Presentation</vt:lpstr>
      <vt:lpstr>PowerPoint Presentation</vt:lpstr>
      <vt:lpstr>PowerPoint Presentation</vt:lpstr>
      <vt:lpstr>ສະຫຼຸບ</vt:lpstr>
      <vt:lpstr>ຄຳແນະນຳ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Basnet, Priyanka</dc:creator>
  <cp:lastModifiedBy>Keobolith, Pantavanh</cp:lastModifiedBy>
  <cp:revision>24</cp:revision>
  <cp:lastPrinted>2022-01-20T02:32:37Z</cp:lastPrinted>
  <dcterms:created xsi:type="dcterms:W3CDTF">2022-01-14T07:13:52Z</dcterms:created>
  <dcterms:modified xsi:type="dcterms:W3CDTF">2022-03-30T10:02:57Z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0x010100241B0E90F53D034EA58863A68195367C</vt:lpwstr>
  </property>
</Properties>
</file>