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667" r:id="rId2"/>
    <p:sldId id="1008" r:id="rId3"/>
    <p:sldId id="736" r:id="rId4"/>
    <p:sldId id="737" r:id="rId5"/>
    <p:sldId id="722" r:id="rId6"/>
    <p:sldId id="717" r:id="rId7"/>
    <p:sldId id="256" r:id="rId8"/>
    <p:sldId id="258" r:id="rId9"/>
    <p:sldId id="259" r:id="rId10"/>
    <p:sldId id="265" r:id="rId11"/>
    <p:sldId id="267" r:id="rId12"/>
    <p:sldId id="719" r:id="rId13"/>
    <p:sldId id="327" r:id="rId14"/>
    <p:sldId id="828" r:id="rId15"/>
    <p:sldId id="829" r:id="rId16"/>
    <p:sldId id="830" r:id="rId17"/>
    <p:sldId id="725" r:id="rId18"/>
    <p:sldId id="724" r:id="rId19"/>
    <p:sldId id="720" r:id="rId20"/>
    <p:sldId id="726" r:id="rId21"/>
  </p:sldIdLst>
  <p:sldSz cx="9144000" cy="6858000" type="screen4x3"/>
  <p:notesSz cx="10234613" cy="71040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BID Coordinator" initials="CC" lastIdx="12" clrIdx="0">
    <p:extLst>
      <p:ext uri="{19B8F6BF-5375-455C-9EA6-DF929625EA0E}">
        <p15:presenceInfo xmlns:p15="http://schemas.microsoft.com/office/powerpoint/2012/main" userId="CBID Coordinator" providerId="None"/>
      </p:ext>
    </p:extLst>
  </p:cmAuthor>
  <p:cmAuthor id="2" name="Thongchanh Bouphavong" initials="TB" lastIdx="1" clrIdx="1">
    <p:extLst>
      <p:ext uri="{19B8F6BF-5375-455C-9EA6-DF929625EA0E}">
        <p15:presenceInfo xmlns:p15="http://schemas.microsoft.com/office/powerpoint/2012/main" userId="Thongchanh Bouphavong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146173-0F03-4925-94D9-8683F13278CE}" v="17" dt="2022-03-26T05:24:55.4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82" autoAdjust="0"/>
    <p:restoredTop sz="95352" autoAdjust="0"/>
  </p:normalViewPr>
  <p:slideViewPr>
    <p:cSldViewPr snapToGrid="0">
      <p:cViewPr varScale="1">
        <p:scale>
          <a:sx n="78" d="100"/>
          <a:sy n="78" d="100"/>
        </p:scale>
        <p:origin x="840" y="64"/>
      </p:cViewPr>
      <p:guideLst/>
    </p:cSldViewPr>
  </p:slideViewPr>
  <p:outlineViewPr>
    <p:cViewPr>
      <p:scale>
        <a:sx n="33" d="100"/>
        <a:sy n="33" d="100"/>
      </p:scale>
      <p:origin x="0" y="-171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999" cy="356437"/>
          </a:xfrm>
          <a:prstGeom prst="rect">
            <a:avLst/>
          </a:prstGeom>
        </p:spPr>
        <p:txBody>
          <a:bodyPr vert="horz" lIns="96105" tIns="48052" rIns="96105" bIns="480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4999" cy="356437"/>
          </a:xfrm>
          <a:prstGeom prst="rect">
            <a:avLst/>
          </a:prstGeom>
        </p:spPr>
        <p:txBody>
          <a:bodyPr vert="horz" lIns="96105" tIns="48052" rIns="96105" bIns="48052" rtlCol="0"/>
          <a:lstStyle>
            <a:lvl1pPr algn="r">
              <a:defRPr sz="1200"/>
            </a:lvl1pPr>
          </a:lstStyle>
          <a:p>
            <a:fld id="{73334D19-1723-4EF0-8FC0-2035CBDE83DF}" type="datetimeFigureOut">
              <a:rPr lang="en-US" smtClean="0"/>
              <a:t>27-Mar-22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747627"/>
            <a:ext cx="4434999" cy="356436"/>
          </a:xfrm>
          <a:prstGeom prst="rect">
            <a:avLst/>
          </a:prstGeom>
        </p:spPr>
        <p:txBody>
          <a:bodyPr vert="horz" lIns="96105" tIns="48052" rIns="96105" bIns="48052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246" y="6747627"/>
            <a:ext cx="4434999" cy="356436"/>
          </a:xfrm>
          <a:prstGeom prst="rect">
            <a:avLst/>
          </a:prstGeom>
        </p:spPr>
        <p:txBody>
          <a:bodyPr vert="horz" lIns="96105" tIns="48052" rIns="96105" bIns="48052" rtlCol="0" anchor="b"/>
          <a:lstStyle>
            <a:lvl1pPr algn="r">
              <a:defRPr sz="1200"/>
            </a:lvl1pPr>
          </a:lstStyle>
          <a:p>
            <a:fld id="{864299C6-F9ED-423B-A08E-C66D93223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973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4999" cy="356437"/>
          </a:xfrm>
          <a:prstGeom prst="rect">
            <a:avLst/>
          </a:prstGeom>
        </p:spPr>
        <p:txBody>
          <a:bodyPr vert="horz" lIns="96105" tIns="48052" rIns="96105" bIns="480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4999" cy="356437"/>
          </a:xfrm>
          <a:prstGeom prst="rect">
            <a:avLst/>
          </a:prstGeom>
        </p:spPr>
        <p:txBody>
          <a:bodyPr vert="horz" lIns="96105" tIns="48052" rIns="96105" bIns="48052" rtlCol="0"/>
          <a:lstStyle>
            <a:lvl1pPr algn="r">
              <a:defRPr sz="1200"/>
            </a:lvl1pPr>
          </a:lstStyle>
          <a:p>
            <a:fld id="{3D750CD6-656C-460F-AD22-344CA040DC03}" type="datetimeFigureOut">
              <a:rPr lang="en-US" smtClean="0"/>
              <a:t>27-Mar-22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19488" y="887413"/>
            <a:ext cx="3195637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105" tIns="48052" rIns="96105" bIns="480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418832"/>
            <a:ext cx="8187690" cy="2797225"/>
          </a:xfrm>
          <a:prstGeom prst="rect">
            <a:avLst/>
          </a:prstGeom>
        </p:spPr>
        <p:txBody>
          <a:bodyPr vert="horz" lIns="96105" tIns="48052" rIns="96105" bIns="480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7627"/>
            <a:ext cx="4434999" cy="356436"/>
          </a:xfrm>
          <a:prstGeom prst="rect">
            <a:avLst/>
          </a:prstGeom>
        </p:spPr>
        <p:txBody>
          <a:bodyPr vert="horz" lIns="96105" tIns="48052" rIns="96105" bIns="48052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6" y="6747627"/>
            <a:ext cx="4434999" cy="356436"/>
          </a:xfrm>
          <a:prstGeom prst="rect">
            <a:avLst/>
          </a:prstGeom>
        </p:spPr>
        <p:txBody>
          <a:bodyPr vert="horz" lIns="96105" tIns="48052" rIns="96105" bIns="48052" rtlCol="0" anchor="b"/>
          <a:lstStyle>
            <a:lvl1pPr algn="r">
              <a:defRPr sz="1200"/>
            </a:lvl1pPr>
          </a:lstStyle>
          <a:p>
            <a:fld id="{25CE1E8A-C8BE-4D34-B61E-F58243AC9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987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67376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85454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963968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07350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23666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208745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5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139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21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420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54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914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544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278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77775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78DD-AC8B-41C0-8AEA-97209C9BC687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90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32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9B0-7E78-4DF4-AEE8-F54416DB3029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40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7F2B5-1304-4A14-8F72-519A42B83738}" type="datetime1">
              <a:rPr lang="en-US" smtClean="0"/>
              <a:t>27-Mar-22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08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47040-282E-4E54-B10B-5AD6F5F23AD9}" type="datetime1">
              <a:rPr lang="en-US" smtClean="0"/>
              <a:t>27-Mar-22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AAAA-45CF-4658-9E42-53FEFC7914FD}" type="datetime1">
              <a:rPr lang="en-US" smtClean="0"/>
              <a:t>27-Mar-22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1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8578-A752-453D-B9B5-03D9A5ABF90C}" type="datetime1">
              <a:rPr lang="en-US" smtClean="0"/>
              <a:t>27-Mar-22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3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6A5-B551-4248-9FCB-D47455C2B106}" type="datetime1">
              <a:rPr lang="en-US" smtClean="0"/>
              <a:t>27-Mar-22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77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60E0-0121-46EB-885F-ACD192229748}" type="datetime1">
              <a:rPr lang="en-US" smtClean="0"/>
              <a:t>27-Mar-22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414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53DE-9258-4897-B71C-705B2C5104FB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2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F81-954C-43B4-8438-FD46DBFD2E9E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93FE9-D03C-44E4-8CF3-DB78510266CC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16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1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338" y="3436832"/>
            <a:ext cx="8655627" cy="41855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Association for Rural Mobilisation and Improvement (ARMI)</a:t>
            </a:r>
            <a:endParaRPr lang="lo-LA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3647" y="2960671"/>
            <a:ext cx="9080353" cy="476161"/>
          </a:xfrm>
        </p:spPr>
        <p:txBody>
          <a:bodyPr>
            <a:noAutofit/>
          </a:bodyPr>
          <a:lstStyle/>
          <a:p>
            <a:r>
              <a:rPr lang="lo-LA" sz="24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ສະມາຄົມເພື່ອການສະໜັບສະໜູນ ແລະ ປັບປຸງຊົນນະບົດ (ສພປ)</a:t>
            </a:r>
            <a:endParaRPr lang="en-US" sz="2400" b="1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75804" y="6315076"/>
            <a:ext cx="8153400" cy="40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70C0"/>
                </a:solidFill>
              </a:rPr>
              <a:t>www.armi.la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8AF-B9AB-4DD3-B064-88148D9FE05D}" type="datetime1">
              <a:rPr lang="en-US" smtClean="0"/>
              <a:t>27-Mar-22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</a:t>
            </a:fld>
            <a:endParaRPr lang="en-US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39451" y="5908676"/>
            <a:ext cx="8153400" cy="40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 </a:t>
            </a:r>
            <a:r>
              <a:rPr lang="en-US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</a:t>
            </a:r>
            <a:r>
              <a:rPr lang="lo-LA" sz="2000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22</a:t>
            </a:r>
            <a:endParaRPr lang="en-US" sz="2000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789" y="1194685"/>
            <a:ext cx="1347430" cy="134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29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948777-CF65-418F-983F-999E85E1A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8594"/>
            <a:ext cx="9144000" cy="399078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6FB8BF6-4036-46F5-A801-E55670167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9995" y="185001"/>
            <a:ext cx="5462426" cy="601328"/>
          </a:xfrm>
        </p:spPr>
        <p:txBody>
          <a:bodyPr>
            <a:normAutofit fontScale="90000"/>
          </a:bodyPr>
          <a:lstStyle/>
          <a:p>
            <a:pPr algn="ctr"/>
            <a:r>
              <a:rPr lang="lo-LA" sz="27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ວິໄສທັດ, ພາລະກິດ, ຄຳຂວັນ ແລະ ກຸ່ມເປົ້າໝາຍ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97EDF50-3385-454A-813F-1D69884BA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150" y="5271280"/>
            <a:ext cx="5340350" cy="601328"/>
          </a:xfrm>
          <a:solidFill>
            <a:schemeClr val="accent2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o-LA" sz="1575" dirty="0">
                <a:latin typeface="Phetsarath OT" panose="02000500000000020004" pitchFamily="2" charset="0"/>
                <a:cs typeface="Phetsarath OT" panose="02000500000000020004" pitchFamily="2" charset="0"/>
              </a:rPr>
              <a:t>ຊຸມຊົນໃນເຂດຊົນນະບົດ, ຜູ້ທຸກຍາກ, ຜູ້ດ້ອຍໂອກາດໂດຍສະເພາະເດັກນ້ອຍ,ໄວໜຸ່ມ, ແມ່ຍິງ ແລະ ຜູ້ມີຄວາມເປັນພິການ.</a:t>
            </a:r>
            <a:endParaRPr lang="en-US" sz="1575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BA08E71-F1E3-4FC9-89AD-CB65F3C89D5C}"/>
              </a:ext>
            </a:extLst>
          </p:cNvPr>
          <p:cNvSpPr/>
          <p:nvPr/>
        </p:nvSpPr>
        <p:spPr>
          <a:xfrm>
            <a:off x="1758950" y="5268838"/>
            <a:ext cx="1981201" cy="601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965326" y="5446917"/>
            <a:ext cx="1574800" cy="273844"/>
          </a:xfrm>
        </p:spPr>
        <p:txBody>
          <a:bodyPr/>
          <a:lstStyle/>
          <a:p>
            <a:r>
              <a:rPr lang="lo-LA" sz="2400" b="1" dirty="0">
                <a:solidFill>
                  <a:schemeClr val="bg1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ກຸ່ມເປົ້າໝາຍ</a:t>
            </a: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5F6ACE-2B3E-44ED-B5EF-6D1D1C1799C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-13049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6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192-1C3B-44C4-A3EB-A55B8BB417EE}" type="datetime1">
              <a:rPr lang="en-US" smtClean="0"/>
              <a:t>27-Mar-22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07B62-4E03-4A8A-809E-964C1DBB2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79" y="1646891"/>
            <a:ext cx="8964385" cy="432120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131E375-DDA8-4AC7-91DE-84BFAAC9E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787" y="589488"/>
            <a:ext cx="5462426" cy="601328"/>
          </a:xfrm>
        </p:spPr>
        <p:txBody>
          <a:bodyPr>
            <a:normAutofit/>
          </a:bodyPr>
          <a:lstStyle/>
          <a:p>
            <a:pPr algn="ctr"/>
            <a:r>
              <a:rPr lang="lo-LA" sz="27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ຈຸດປະສົງເປົ້າໝາຍ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07B161-6140-4005-A289-94EAD5179B7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-13049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45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17192-1C3B-44C4-A3EB-A55B8BB417EE}" type="datetime1">
              <a:rPr lang="en-US" smtClean="0"/>
              <a:t>27-Mar-22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63F9966-08FE-40F5-81D1-0543DAD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946" y="1402556"/>
            <a:ext cx="6935309" cy="44958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AD0A03C-8489-46D7-BBC4-E0B59B518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50" y="307627"/>
            <a:ext cx="5462426" cy="601328"/>
          </a:xfrm>
        </p:spPr>
        <p:txBody>
          <a:bodyPr>
            <a:normAutofit/>
          </a:bodyPr>
          <a:lstStyle/>
          <a:p>
            <a:pPr algn="ctr"/>
            <a:r>
              <a:rPr lang="lo-LA" sz="27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ໂຄງການ ແລະ ແຜນງານສືບຕໍ່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BA4573-EC41-41BB-8053-401E22704108}"/>
              </a:ext>
            </a:extLst>
          </p:cNvPr>
          <p:cNvSpPr txBox="1">
            <a:spLocks/>
          </p:cNvSpPr>
          <p:nvPr/>
        </p:nvSpPr>
        <p:spPr>
          <a:xfrm>
            <a:off x="5754414" y="2959884"/>
            <a:ext cx="3231931" cy="67209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975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ໂຄງ​ການ​ສົ່ງ​ເສີມ​ອົງການຈັດຕັ້ງສັງຄົມລາວໃຫ້ມີສ່ວນຮ່ວມ ໃນການຈັດຕັ້ງປະຕິບັດວຽກງານໂພ​ຊະ​ນາ​ການ​ຕາມ​ແຜນຍຸ​ດ​ທະ​ສາດ​​ແຫ່ງ​ຊາດ</a:t>
            </a:r>
          </a:p>
          <a:p>
            <a:r>
              <a:rPr lang="lo-LA" sz="975" dirty="0">
                <a:latin typeface="Phetsarath OT" panose="02000500000000020004" pitchFamily="2" charset="0"/>
                <a:cs typeface="Phetsarath OT" panose="02000500000000020004" pitchFamily="2" charset="0"/>
              </a:rPr>
              <a:t>ແຂວງ​ບໍ​ລິ​ຄຳ​ໄຊ, ຊຽງ​ຂວາງ ແລະ ແຂວງວຽງຈັນ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EE857F-D74D-4795-A5F4-994B0C2F5FAB}"/>
              </a:ext>
            </a:extLst>
          </p:cNvPr>
          <p:cNvSpPr txBox="1">
            <a:spLocks/>
          </p:cNvSpPr>
          <p:nvPr/>
        </p:nvSpPr>
        <p:spPr>
          <a:xfrm>
            <a:off x="628650" y="5083240"/>
            <a:ext cx="3446736" cy="672098"/>
          </a:xfrm>
          <a:prstGeom prst="rect">
            <a:avLst/>
          </a:prstGeom>
          <a:solidFill>
            <a:schemeClr val="bg1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975" b="1" dirty="0">
                <a:latin typeface="Phetsarath OT" panose="02000500000000020004" pitchFamily="2" charset="0"/>
                <a:cs typeface="Phetsarath OT" panose="02000500000000020004" pitchFamily="2" charset="0"/>
              </a:rPr>
              <a:t>ໂຄງການສະໜັບສະໜູນການເຂົ້າເຖິງວັກຊີນປ້ອງກັນພະຍາດໂຄວິດ-19</a:t>
            </a:r>
          </a:p>
          <a:p>
            <a:r>
              <a:rPr lang="lo-LA" sz="975" dirty="0">
                <a:latin typeface="Phetsarath OT" panose="02000500000000020004" pitchFamily="2" charset="0"/>
                <a:cs typeface="Phetsarath OT" panose="02000500000000020004" pitchFamily="2" charset="0"/>
              </a:rPr>
              <a:t>ເມືອງອາດສະພອນ, ທ່າປາງທອງ, ໄຊພູທອງ ແລະ ນອງ ແຂວງສະຫວັນນະເຂດ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7265A0-DB95-4386-A7EE-58564F7C66C3}"/>
              </a:ext>
            </a:extLst>
          </p:cNvPr>
          <p:cNvSpPr/>
          <p:nvPr/>
        </p:nvSpPr>
        <p:spPr>
          <a:xfrm>
            <a:off x="275750" y="5269247"/>
            <a:ext cx="353302" cy="30008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lo-LA" sz="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10</a:t>
            </a:r>
            <a:endParaRPr lang="en-US" sz="1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06739F3-5CC5-4093-9C94-65241F92049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-13049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6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7246-7C80-4F28-971E-1223C78DFE35}" type="datetime1">
              <a:rPr lang="en-US" smtClean="0"/>
              <a:t>27-Mar-22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5</a:t>
            </a:fld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2468EA8-2981-4767-82C9-1D93A5C683E4}"/>
              </a:ext>
            </a:extLst>
          </p:cNvPr>
          <p:cNvSpPr txBox="1"/>
          <p:nvPr/>
        </p:nvSpPr>
        <p:spPr>
          <a:xfrm>
            <a:off x="3548863" y="1344874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SDG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2:</a:t>
            </a:r>
            <a:r>
              <a:rPr lang="lo-LA" sz="1800" dirty="0">
                <a:effectLst/>
                <a:cs typeface="Phetsarath OT" panose="02000500000000000001" pitchFamily="2" charset="2"/>
              </a:rPr>
              <a:t> ລືບລ້າງຄວາມອຶດຫິວ, ບັນລຸການຄໍ້າປະກັນສະບຽງອາຫານ ແລະ ປັບປຸງດ້ານໂພສະນາການ ແລະ ສົ່ງເສີມກະສິກຳ ແບບຍືນຍົງ.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27E09D-076D-4798-B95D-0FE02FDAF3FF}"/>
              </a:ext>
            </a:extLst>
          </p:cNvPr>
          <p:cNvSpPr txBox="1"/>
          <p:nvPr/>
        </p:nvSpPr>
        <p:spPr>
          <a:xfrm>
            <a:off x="3548863" y="261945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SDG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3: ຮັບປະກັນການມີສຸຂະພາບທີ່ດີ ແລະ ສົ່ງເສີມຊິວິດການເປັນຢູ່ທີ່ດີຂອງທຸກຄົນ ທຸກເກນອາຍຸ.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1B2107-D245-4742-8E48-B82D41E3CE4D}"/>
              </a:ext>
            </a:extLst>
          </p:cNvPr>
          <p:cNvSpPr txBox="1"/>
          <p:nvPr/>
        </p:nvSpPr>
        <p:spPr>
          <a:xfrm>
            <a:off x="469191" y="4879023"/>
            <a:ext cx="820561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tabLst>
                <a:tab pos="2286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SEDP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 </a:t>
            </a: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9 (2021-2025): ຈຸດສຸມທີ 1: ການປັບປຸງການບໍລິການດ້ານສາທາລະນະສຸກ ແລະ ໂພສະນາການຢ່າງທົ່ວເຖິງ ແລະ ມີຄຸນນະພາບສູງຂື້ນ ເຊີ່ງຢູ່ພາຍໃຕ້ເປົ້າໝາຍທີ 2: ຊັບພະຍາກອນມະນຸດ ມີຄຸນນະພາບສູງຂື້ນ ສາມາດຕອບສະໜອງຄວາມຕ້ອງການຂອງການພັດທະນາ, ມີຄວາມສາມາດຄົ້ນຄ້ວາ ແລະ ນໍາໃຊ້ວິທະຍາສາດ-ເຕັກໂນໂລຊີ ເພື່ອຍົກສູງປະສິດທິພາບ ແລະ ສ້າງມູນຄ່າເພີ້ມການຜະລິດ ແລະ ການບໍລິການ.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62851D-2199-459D-BEE0-ADD93B9A60A7}"/>
              </a:ext>
            </a:extLst>
          </p:cNvPr>
          <p:cNvSpPr txBox="1"/>
          <p:nvPr/>
        </p:nvSpPr>
        <p:spPr>
          <a:xfrm>
            <a:off x="3548863" y="3745527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SDG</a:t>
            </a:r>
            <a:r>
              <a:rPr lang="lo-LA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6: ຮັບປະກັນໃຫ້ມີນໍ້າໃຊ້ ແລະ ການບໍລິຫານນໍ້າແບບຍືນຍົງ ແລະ ສຸຂະອະນາໄມສຳລັບໝົດທຸກຄົນ. 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04C27D-B364-4F51-AF83-6E02461D38F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77947" y="1222939"/>
            <a:ext cx="2221230" cy="1079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A1741C0-4DE5-4B64-B8AA-6B5DCA961A36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77947" y="2444083"/>
            <a:ext cx="2230755" cy="1079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57EF18-EE92-4795-8CF5-DAF75AF85FDF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59532" y="3598508"/>
            <a:ext cx="2239645" cy="1079500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DCBB21BD-04A5-46E7-AF46-CD1A41D4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606" y="207019"/>
            <a:ext cx="7996877" cy="801770"/>
          </a:xfrm>
        </p:spPr>
        <p:txBody>
          <a:bodyPr>
            <a:noAutofit/>
          </a:bodyPr>
          <a:lstStyle/>
          <a:p>
            <a:r>
              <a:rPr lang="lo-LA" sz="28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ວຽກຈຸດສຸມທີ </a:t>
            </a:r>
            <a:r>
              <a:rPr lang="en-US" sz="28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</a:t>
            </a:r>
            <a:r>
              <a:rPr lang="lo-LA" sz="28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en-US" sz="28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800" b="1" dirty="0">
                <a:solidFill>
                  <a:srgbClr val="00B05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ສົ່ງເສີມໂພຊະນາການ ແລະ ສຸຂະອະນາໄມເພື່ອສຸຂະພາບທີ່ດີຂອງທຸກຄົນໃນຊຸມຊົນ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539138B-3DC5-4A46-B31B-8E753CD9626A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-13049"/>
            <a:ext cx="680691" cy="6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6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7246-7C80-4F28-971E-1223C78DFE35}" type="datetime1">
              <a:rPr lang="en-US" smtClean="0"/>
              <a:t>27-Mar-22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6</a:t>
            </a:fld>
            <a:endParaRPr lang="en-US" dirty="0"/>
          </a:p>
        </p:txBody>
      </p:sp>
      <p:pic>
        <p:nvPicPr>
          <p:cNvPr id="12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44101"/>
            <a:ext cx="680691" cy="6380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71B2107-D245-4742-8E48-B82D41E3CE4D}"/>
              </a:ext>
            </a:extLst>
          </p:cNvPr>
          <p:cNvSpPr txBox="1"/>
          <p:nvPr/>
        </p:nvSpPr>
        <p:spPr>
          <a:xfrm>
            <a:off x="257832" y="724040"/>
            <a:ext cx="467784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lo-LA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ການສ້າງຄວາມສາມາດໃຫ້ກຸ່ມເປົ້າໝາຍ</a:t>
            </a:r>
            <a:endParaRPr lang="en-US" sz="1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ສ້າງຄອບຄົວຕົວແບບ/ຄອບຄົວຕົວຫຼັກເພື່ອໃຫ້ສາມາດໄປຖ່າຍທອດໃຫ້ຜູ້ອື່່ນໃນຮູບແບບເພື່ອນຊ່ວຍເພື່ອນ.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ສ້າງຄວາມສາມາດໃຫ້ອາສາສະໝັກບ້ານໃນການປ່ຽນແປງພຶດຕິກໍາຂອງຄອບຄົວທີ່ມີແມ່ຍິງຖືພາ ແລະ ເດັກ 1000 ວັນ ແລະ ເດັກລຸ່ມ 5 ປີ.</a:t>
            </a:r>
          </a:p>
          <a:p>
            <a:pPr lvl="0">
              <a:tabLst>
                <a:tab pos="228600" algn="l"/>
              </a:tabLst>
            </a:pPr>
            <a:endParaRPr lang="lo-L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Phetsarath OT" panose="02000500000000000001" pitchFamily="2" charset="2"/>
            </a:endParaRPr>
          </a:p>
          <a:p>
            <a:pPr lvl="0">
              <a:tabLst>
                <a:tab pos="228600" algn="l"/>
              </a:tabLst>
            </a:pPr>
            <a:r>
              <a:rPr lang="lo-LA" sz="1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ສົ່ງເສີມວຽກງານໂພຊະນາການ</a:t>
            </a: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ສົ່ງເສີມຊຸມຊົນໃຫ້ເຂົ້າເຖິງໂພຊະນາການ ໂດຍເນັ້ນໃສ່ແມ່ຍິງຖືພາ ແລະ ເດັກ 1000 ແລະ ເດັກລຸ່ມ 5 ປີ.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ເຊື່ອມສານບົດບາດຍິງ-ຊາຍເຂົ້າໃນວຽກງານໂພຊະນາການ.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ສົ່ງເສີມຄອບຄົວໄປຝາກທ້ອງ ແລະ ສັກຢາກັນພະຍາດ.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ໃຫ້ຄວາມຮູ້ດ້ານໂພຊະນາການໃຫ້ແກ່ກຸ່ມເປົ້າໝາຍ.</a:t>
            </a:r>
          </a:p>
          <a:p>
            <a:pPr lvl="0">
              <a:tabLst>
                <a:tab pos="2286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0">
              <a:tabLst>
                <a:tab pos="228600" algn="l"/>
              </a:tabLst>
            </a:pPr>
            <a:r>
              <a:rPr lang="th-TH" sz="1800" b="1" dirty="0">
                <a:solidFill>
                  <a:srgbClr val="0070C0"/>
                </a:solidFill>
                <a:effectLst/>
                <a:cs typeface="Phetsarath OT" panose="02000500000000000001" pitchFamily="2" charset="2"/>
              </a:rPr>
              <a:t>ສົ່ງເສີມ</a:t>
            </a:r>
            <a:r>
              <a:rPr lang="lo-LA" sz="1800" b="1" dirty="0">
                <a:solidFill>
                  <a:srgbClr val="0070C0"/>
                </a:solidFill>
                <a:effectLst/>
                <a:cs typeface="Phetsarath OT" panose="02000500000000000001" pitchFamily="2" charset="2"/>
              </a:rPr>
              <a:t>ສຸຂະອະນາໄມ</a:t>
            </a: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1" pitchFamily="2" charset="2"/>
              </a:rPr>
              <a:t>ຈັດຕັ້ງປະຕິບັດກິດຈະກໍາຊຸມຊົນເປັນເຈົ້າການດ້ານສຸຂະອະນາໄມ ໃນແຕ່ລະບ້ານເປົ້າໝາຍຂອງໂຄງການ.</a:t>
            </a:r>
            <a:endParaRPr lang="lo-LA" dirty="0">
              <a:latin typeface="Calibri" panose="020F0502020204030204" pitchFamily="34" charset="0"/>
              <a:ea typeface="Calibri" panose="020F0502020204030204" pitchFamily="34" charset="0"/>
              <a:cs typeface="Phetsarath OT" panose="02000500000000000001" pitchFamily="2" charset="2"/>
            </a:endParaRPr>
          </a:p>
          <a:p>
            <a:pPr marL="342900" lvl="0" indent="-342900">
              <a:buFont typeface="Times New Roman" panose="02020603050405020304" pitchFamily="18" charset="0"/>
              <a:buChar char="-"/>
              <a:tabLst>
                <a:tab pos="228600" algn="l"/>
              </a:tabLst>
            </a:pPr>
            <a:r>
              <a:rPr lang="lo-LA" sz="1800" dirty="0">
                <a:effectLst/>
                <a:cs typeface="Phetsarath OT" panose="02000500000000000001" pitchFamily="2" charset="2"/>
              </a:rPr>
              <a:t>ສະໜັບສະໜຸນນໍ້າ (ບາດານ, ນໍ້າປະປາຊຸມຊົນ...) ແລະ ເຄື່ອງກອງນໍ້າ, ວິດຖ່າຍ ແລະ ອື່ນໆ.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CD7A4E-50E5-4F84-921B-CBE44044BA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8179" y="1"/>
            <a:ext cx="4015822" cy="34973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DB6DE-354F-47B7-B778-DCB83F1274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8180" y="3497345"/>
            <a:ext cx="4015819" cy="336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068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FB86B-4FF8-4DF8-BBE0-26E20F5DC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2450" y="1913860"/>
            <a:ext cx="8039100" cy="1698711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lo-L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ໂຄງການເສີມສ້າງຄວາມເຂັ້ມແຂງໃນການຈັດຕັ້ງປະຕິບັດວຽກງານໂພຊະນາການ</a:t>
            </a:r>
            <a:br>
              <a:rPr lang="en-US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lo-LA" sz="3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  <a:t>ຕາມແຜນຍຸດທະສາດແຫ່ງຊາດ</a:t>
            </a:r>
            <a:endParaRPr lang="en-US" sz="3200" b="1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6ECDD47-3047-49A6-A2C9-F302098E1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446207"/>
            <a:ext cx="9144000" cy="141919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1ED7A3E-9BB3-4102-962B-EECEDD237DA5}"/>
              </a:ext>
            </a:extLst>
          </p:cNvPr>
          <p:cNvSpPr txBox="1"/>
          <p:nvPr/>
        </p:nvSpPr>
        <p:spPr>
          <a:xfrm>
            <a:off x="952500" y="4175446"/>
            <a:ext cx="6756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ແຂວງ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ລິ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ຄຳ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ໄຊ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ຊຽງ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ຂວາງ ແລະ ແຂວງວຽງຈັນ</a:t>
            </a:r>
          </a:p>
          <a:p>
            <a:pPr algn="ctr"/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ເລີ່ມແຕ່ມື້ຮັບອະນຸມັດ ຈົນຮອດ ວັນທີ 31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 2024</a:t>
            </a:r>
            <a:endParaRPr lang="en-US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4F0708-8402-495C-AB0E-020B380A4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43" y="0"/>
            <a:ext cx="86296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7">
            <a:extLst>
              <a:ext uri="{FF2B5EF4-FFF2-40B4-BE49-F238E27FC236}">
                <a16:creationId xmlns:a16="http://schemas.microsoft.com/office/drawing/2014/main" id="{D19919F2-5A1E-45A0-B335-208A64DF4B66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471" y="2840667"/>
            <a:ext cx="3899386" cy="31856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FC5D20E-ECA4-446B-9125-D0F8472FA92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3914" y="2920198"/>
            <a:ext cx="3899386" cy="318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A52D590-4316-413D-A5BB-26E55E5DA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5973864"/>
            <a:ext cx="9144000" cy="8915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BCBAA-09BA-40C4-AEB6-199E52331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06038"/>
            <a:ext cx="7886700" cy="630671"/>
          </a:xfrm>
        </p:spPr>
        <p:txBody>
          <a:bodyPr>
            <a:normAutofit fontScale="90000"/>
          </a:bodyPr>
          <a:lstStyle/>
          <a:p>
            <a:r>
              <a:rPr lang="lo-LA" b="1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ຈຸດປະສົງລວມ</a:t>
            </a:r>
            <a:endParaRPr lang="en-US" b="1" dirty="0">
              <a:solidFill>
                <a:srgbClr val="003399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6A8B-CA6C-4159-922F-5DD097ED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61250"/>
            <a:ext cx="7886700" cy="1031875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lo-LA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ຊ່ວຍຫຼຸດຜ່ອນບັນຫາການຂາດສານອາຫານ ແລະ ອັດຕາລວງສູງ      ເດັກຫຼຸດມາດຕະຖານ (ເຕ້ຍ)ໃນ 3 ແຂວງເປົ້າໝາຍ.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B7E4FE-E221-46AA-B8E4-956CA6F3B1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175" y="0"/>
            <a:ext cx="86296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81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8FBBD1-9649-483B-9E8D-C4DF990CE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73864"/>
            <a:ext cx="9144000" cy="8915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BCBAA-09BA-40C4-AEB6-199E52331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06038"/>
            <a:ext cx="7886700" cy="630671"/>
          </a:xfrm>
        </p:spPr>
        <p:txBody>
          <a:bodyPr>
            <a:normAutofit fontScale="90000"/>
          </a:bodyPr>
          <a:lstStyle/>
          <a:p>
            <a:r>
              <a:rPr lang="lo-LA" b="1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ຈຸດປະສົງສະເພາະ</a:t>
            </a:r>
            <a:endParaRPr lang="en-US" b="1" dirty="0">
              <a:solidFill>
                <a:srgbClr val="003399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6A8B-CA6C-4159-922F-5DD097ED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78025"/>
            <a:ext cx="7886700" cy="3773937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ເພື່ອສ້າງຄວາມເຂັ້ມແຂງດ້ານຄວາມອາດສາມາດໃຫ້ອົງການຈັດຕັ້ງສັງຄົມລາວທີ່ບໍຫວັງຜົນກໍາໄລ (ສະມາຄົມ) ໃນການປະກອບສ່ວນເຂົ້າການປະຕິບັດຕາມແຜນຍຸດທະສາດໂພຊະນາການແຫ່ງຊາດ;</a:t>
            </a:r>
          </a:p>
          <a:p>
            <a:pPr marL="514350" indent="-5143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ເພື່ອສ້າງ ແລະ ປັບປຸງລະບົບຄຸ້ມຄອງຂໍ້ມູນດ້ານ​ໂພ​ຊະ​ນາ​ການ ແລະ ​ສະ​ໜອງວັດ​ສະ​ດຸ (</a:t>
            </a:r>
            <a:r>
              <a:rPr lang="en-US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NIMSC) </a:t>
            </a: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ໃຫ້​ມີ​ຄວາມ​ຍືນ​ຍົງໃນ 3 ແຂວງ​ເປົ້າ​ໝາຍ;</a:t>
            </a:r>
          </a:p>
          <a:p>
            <a:pPr marL="514350" indent="-5143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lo-LA" sz="21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ເພື່ອສ້າງຄວາມເຂັ້ມແຂງຂອດ​ປະ​ສານ​ງານ​ຂອງບັນດາ​ສະ​ມາ​ຄົມ​ ຈາກຂັ້ນທ້ອງຖິ່ນ ຫາ ຂັ້ນ​ສູນ​ກາງ ເພື່ອ​ເຜີຍແຜ່​ດ້ານ​ນະໂຍບາຍຕ່າງໆ ແລະ ຂໍການສະ  ໜັບສະໜູນ.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6783D1-8526-4358-82D7-91D549D0E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0"/>
            <a:ext cx="86296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13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8391A4-662B-4976-9F6D-25B77B87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73864"/>
            <a:ext cx="9144000" cy="8915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BCBAA-09BA-40C4-AEB6-199E52331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5" y="1106038"/>
            <a:ext cx="8223250" cy="630671"/>
          </a:xfrm>
        </p:spPr>
        <p:txBody>
          <a:bodyPr>
            <a:normAutofit/>
          </a:bodyPr>
          <a:lstStyle/>
          <a:p>
            <a:r>
              <a:rPr lang="lo-LA" sz="3600" b="1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ກິດຈະກໍາໂຄງການ</a:t>
            </a:r>
            <a:endParaRPr lang="en-US" sz="3600" b="1" dirty="0">
              <a:solidFill>
                <a:srgbClr val="003399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404BD68-EB41-41FA-AC72-533819C1F74A}"/>
              </a:ext>
            </a:extLst>
          </p:cNvPr>
          <p:cNvSpPr/>
          <p:nvPr/>
        </p:nvSpPr>
        <p:spPr>
          <a:xfrm>
            <a:off x="630315" y="1860729"/>
            <a:ext cx="827326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lo-LA" sz="2400" b="1" dirty="0">
                <a:solidFill>
                  <a:schemeClr val="accent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ຈຸດປະສົງສະເພາະທີ 1 : ເພື່ອເສີມສ້າງຄວາມສາມາດໃຫ້ອົງການຈັດຕັ້ງສັງຄົມລາວ ເພື່ອປະກອບສ່ວນເຂົ້າໃນການຈັດຕັ້ງປະຕິບັດຍຸດທະສາດດ້ານໂພຊະນາການແຫ່ງຊາດ</a:t>
            </a:r>
          </a:p>
          <a:p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1.1.1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ການສ້າງຄວາມເຂັ້ມແຂງໃຫ້ອົງກອນ (ສມຄ) </a:t>
            </a:r>
            <a:endParaRPr lang="en-US" sz="2400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1.2.1.1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</a:t>
            </a: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ປະ</a:t>
            </a: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ເມີນ</a:t>
            </a: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ຄວາມຕ້ອງການຂອງບັນດາ 9 ສະມາຄົມ </a:t>
            </a:r>
            <a:endParaRPr lang="en-US" sz="2400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1.2.1.2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ຝຶກອົບຮົມສ້າງຄວາມອາດສາມາດດ້ານໂພຊະນາການໃຫ້ 9 ສະມາຄົມທ້ອງຖິ່ນ </a:t>
            </a:r>
            <a:endParaRPr lang="en-US" sz="2400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1.2.1.3</a:t>
            </a:r>
            <a:r>
              <a:rPr lang="lo-LA" sz="2400" dirty="0">
                <a:solidFill>
                  <a:schemeClr val="tx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ການໃຫ້​ທຶນ​ຍ່ອຍແກ່ສະມາຄົມທ້ອງຖິ່ນເຮັດກິດຈະກໍາ </a:t>
            </a:r>
            <a:endParaRPr lang="en-US" sz="2400" dirty="0">
              <a:solidFill>
                <a:schemeClr val="accent4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28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616591-C555-4579-A452-38DE852F7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0"/>
            <a:ext cx="86296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71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BCBAA-09BA-40C4-AEB6-199E52331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5" y="1106038"/>
            <a:ext cx="8223250" cy="630671"/>
          </a:xfrm>
        </p:spPr>
        <p:txBody>
          <a:bodyPr>
            <a:normAutofit/>
          </a:bodyPr>
          <a:lstStyle/>
          <a:p>
            <a:r>
              <a:rPr lang="lo-LA" sz="3600" b="1" dirty="0">
                <a:solidFill>
                  <a:srgbClr val="003399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ຂະບວນການເຮັດວຽກກັບອົງການຈັດຕັ້ງສັງຄົມ </a:t>
            </a:r>
            <a:endParaRPr lang="en-US" sz="3600" b="1" dirty="0">
              <a:solidFill>
                <a:srgbClr val="003399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6A8B-CA6C-4159-922F-5DD097ED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78025"/>
            <a:ext cx="7886700" cy="4638675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ການຢ້ຽມຢາມ ແລະ ເຮັດປະເມີນອົງກອນເບື້ອງຕົ້ນ;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ຝຶກອົບຮົມການຂຽນບົດສະເໜີໂຄງການ;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ຝຶກອົບຮົມເຄື່ອງມືໂພຊະນາການ;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ສະມາຄົມເລີ່ມລົງມືຂຽນບົດສະເໜີໂຄງການພ້ອມການສະໜັບສະໜູນຈາກ ສພປ;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ກໍານົດສົ່ງບົດສະເໜີໂຄງການໃຫ້ ສພປ;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ກອງປະຊຸມຄັດເລືອກ 4 ສະມາຄົມໄດ້ຮັບທຶນ;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586028-96AA-46C5-B753-12A807CDD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73864"/>
            <a:ext cx="9144000" cy="8915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627275-6D08-4737-AEDB-39795A0D0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5" y="0"/>
            <a:ext cx="862965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10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0F5E0552-2F13-47F9-96C1-9A22A0FDCBB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t="18"/>
          <a:stretch/>
        </p:blipFill>
        <p:spPr bwMode="auto">
          <a:xfrm>
            <a:off x="569746" y="869508"/>
            <a:ext cx="4002254" cy="2728457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2B106C3-F129-4DE6-8D44-210BB71A356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4753BE0-E16C-40C9-8080-FE7F8B601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6" y="3723724"/>
            <a:ext cx="4002254" cy="272845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AADF90B-7B90-4087-B19E-F5DFCEE2E2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585" y="3723722"/>
            <a:ext cx="4002255" cy="28361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AD656A-4DB3-4BE0-AB78-1EF31F013F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175" y="0"/>
            <a:ext cx="8629650" cy="895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7CB9A9-F7BF-414F-B2F8-388E8DA6BDB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4585" y="869508"/>
            <a:ext cx="3899669" cy="2728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2156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D5EC812-98EC-4486-B85F-20FF261F321C}"/>
              </a:ext>
            </a:extLst>
          </p:cNvPr>
          <p:cNvSpPr txBox="1">
            <a:spLocks/>
          </p:cNvSpPr>
          <p:nvPr/>
        </p:nvSpPr>
        <p:spPr>
          <a:xfrm>
            <a:off x="1685086" y="2721142"/>
            <a:ext cx="5922723" cy="22417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endParaRPr lang="lo-LA" sz="24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D35A047-6861-4437-A284-3BEA9D287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76739"/>
              </p:ext>
            </p:extLst>
          </p:nvPr>
        </p:nvGraphicFramePr>
        <p:xfrm>
          <a:off x="495977" y="1832662"/>
          <a:ext cx="7969928" cy="3192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218">
                  <a:extLst>
                    <a:ext uri="{9D8B030D-6E8A-4147-A177-3AD203B41FA5}">
                      <a16:colId xmlns:a16="http://schemas.microsoft.com/office/drawing/2014/main" val="131264553"/>
                    </a:ext>
                  </a:extLst>
                </a:gridCol>
                <a:gridCol w="4694067">
                  <a:extLst>
                    <a:ext uri="{9D8B030D-6E8A-4147-A177-3AD203B41FA5}">
                      <a16:colId xmlns:a16="http://schemas.microsoft.com/office/drawing/2014/main" val="666860536"/>
                    </a:ext>
                  </a:extLst>
                </a:gridCol>
                <a:gridCol w="2656643">
                  <a:extLst>
                    <a:ext uri="{9D8B030D-6E8A-4147-A177-3AD203B41FA5}">
                      <a16:colId xmlns:a16="http://schemas.microsoft.com/office/drawing/2014/main" val="3373644883"/>
                    </a:ext>
                  </a:extLst>
                </a:gridCol>
              </a:tblGrid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ລຳດັບ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ກິດຈະກຳ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ໄລຍະເວລາ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6151645"/>
                  </a:ext>
                </a:extLst>
              </a:tr>
              <a:tr h="49765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ຝຶກອົບຮົມການຄຸ້ມຄອງບໍລິຫານໂຄງການ, ການສື່ສານ ແລະ ລະບຽບການເງິນ ພາຍໃຕ້ມາດຖານສະຫະພາບເອີຣົບ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ມັງກອນ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07929954"/>
                  </a:ext>
                </a:extLst>
              </a:tr>
              <a:tr h="49765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ຝຶກອົບຮົມລະບົບການຄຸ້ມຄອງເກັບຮັກສາເອກະສານໂຄງການ ແລະ ການສ້າງສື່ໂຄສະນາກ່ຽວກັບຄວາມສໍາເລັດກິດຈະກໍາ 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ກຸມພາ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46428300"/>
                  </a:ext>
                </a:extLst>
              </a:tr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ຝຶກອົບຮົມທັກສະການເຮັດວຽກຮ່ວມກັບຊຸມຊົນ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ມີນາ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242022256"/>
                  </a:ext>
                </a:extLst>
              </a:tr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ຝຶກອົບຮົມການບໍລິຫານອົງກອນຝຶກອົບຮົມການຕິດຕາມ ແລະ ປະເມີນຜົນ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ເມສາ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28254165"/>
                  </a:ext>
                </a:extLst>
              </a:tr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ຝຶກອົບຮົມການບໍລິຫານບຸກຄະລາກອນ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ພຶດສະພາ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68605021"/>
                  </a:ext>
                </a:extLst>
              </a:tr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ຝຶກອົບຮົມທັກສະການເປັນຜູ້ນຳ, ການເຮັດວຽກເປັນທີມ ແລະ ການສື່ສານ 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ມິຖຸນາ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04641587"/>
                  </a:ext>
                </a:extLst>
              </a:tr>
              <a:tr h="28328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ຝຶກອົບຮົມຮູບແບບການຈັດຕັ້ງທີ່ມີປະສິດທິພາບ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ກໍລະກົດ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21865810"/>
                  </a:ext>
                </a:extLst>
              </a:tr>
              <a:tr h="49765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ຝຶກອົບຮົມກ່ຽວກັບຜູ້ທີ່ມີຄວາມເປັນພິການ, ການປົກປ້ອງເດັກ ແລະ ສິດທິເດັກ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1400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ສິງຫາ 2022</a:t>
                      </a:r>
                      <a:endParaRPr lang="en-US" sz="1400" dirty="0"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32042677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6574E95-A0E4-4FFF-BEE7-8AF2F9B92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36" y="6189350"/>
            <a:ext cx="7969928" cy="6686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0AC42A-3D7C-491E-8C5A-59397E693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84" y="322596"/>
            <a:ext cx="8132315" cy="74984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76A8B-CA6C-4159-922F-5DD097EDD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785" y="1213090"/>
            <a:ext cx="8132314" cy="39043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lo-LA" b="1" dirty="0">
                <a:solidFill>
                  <a:schemeClr val="accent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ແຜນສ້າງຄວາມອາດສາມາດໃຫ້ແກ່ບັນດາອົງການຈັດຕັ້ງສັງຄົມລາວ</a:t>
            </a:r>
          </a:p>
        </p:txBody>
      </p:sp>
    </p:spTree>
    <p:extLst>
      <p:ext uri="{BB962C8B-B14F-4D97-AF65-F5344CB8AC3E}">
        <p14:creationId xmlns:p14="http://schemas.microsoft.com/office/powerpoint/2010/main" val="1908756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1F787A-00BA-459C-A48F-1DCA66D13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7" y="6037408"/>
            <a:ext cx="7963693" cy="820593"/>
          </a:xfrm>
          <a:prstGeom prst="rect">
            <a:avLst/>
          </a:prstGeom>
        </p:spPr>
      </p:pic>
      <p:pic>
        <p:nvPicPr>
          <p:cNvPr id="6" name="Picture 4" descr="Caritas Logo">
            <a:extLst>
              <a:ext uri="{FF2B5EF4-FFF2-40B4-BE49-F238E27FC236}">
                <a16:creationId xmlns:a16="http://schemas.microsoft.com/office/drawing/2014/main" id="{7B9386FF-5D44-4C80-BEA7-61AD14D1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59" y="955381"/>
            <a:ext cx="1420220" cy="5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B601F-8BC0-48EF-9160-F2A832547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91" y="955381"/>
            <a:ext cx="566715" cy="554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3533A-6B45-4CC7-8797-50A92F4A20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80" y="955381"/>
            <a:ext cx="620110" cy="604495"/>
          </a:xfrm>
          <a:prstGeom prst="rect">
            <a:avLst/>
          </a:prstGeom>
        </p:spPr>
      </p:pic>
      <p:pic>
        <p:nvPicPr>
          <p:cNvPr id="9" name="Picture 1" descr="image002">
            <a:extLst>
              <a:ext uri="{FF2B5EF4-FFF2-40B4-BE49-F238E27FC236}">
                <a16:creationId xmlns:a16="http://schemas.microsoft.com/office/drawing/2014/main" id="{EE244B2F-3EA8-48BD-A02A-A567F82C5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32" y="916401"/>
            <a:ext cx="1523141" cy="6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5A4DFF-44C7-4ED6-8EF9-306EE71661C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75" y="955381"/>
            <a:ext cx="729671" cy="75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4CF9A0D-D036-4D92-B753-7C1270CE1813}"/>
              </a:ext>
            </a:extLst>
          </p:cNvPr>
          <p:cNvSpPr txBox="1">
            <a:spLocks/>
          </p:cNvSpPr>
          <p:nvPr/>
        </p:nvSpPr>
        <p:spPr>
          <a:xfrm>
            <a:off x="619447" y="3429001"/>
            <a:ext cx="5981701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6A9254-6D11-4E43-8504-EBC6C870C2E3}"/>
              </a:ext>
            </a:extLst>
          </p:cNvPr>
          <p:cNvSpPr txBox="1">
            <a:spLocks/>
          </p:cNvSpPr>
          <p:nvPr/>
        </p:nvSpPr>
        <p:spPr>
          <a:xfrm>
            <a:off x="5037514" y="3640023"/>
            <a:ext cx="3886448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5447923" y="1843549"/>
            <a:ext cx="3135218" cy="49674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chemeClr val="accent2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02FCBE-7F1F-45F6-8202-42A23B5F0D2A}"/>
              </a:ext>
            </a:extLst>
          </p:cNvPr>
          <p:cNvSpPr txBox="1"/>
          <p:nvPr/>
        </p:nvSpPr>
        <p:spPr>
          <a:xfrm>
            <a:off x="887506" y="2609640"/>
            <a:ext cx="727458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>
              <a:lnSpc>
                <a:spcPct val="150000"/>
              </a:lnSpc>
              <a:spcBef>
                <a:spcPts val="1800"/>
              </a:spcBef>
            </a:pP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ເພື່ອສ້າງຂີດຄວາມສາມາດຂອງພະນັກງານໂຄງການຈາກອົງການຈັດຕັ້ງສັງຄົມລາວ ກ່ຽວກັບບັນດາຫົວຂໍ້ຕ່າງໆ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ເພື່ອນຳໄປ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ເປັນຄວາມຮູ້ໃນການຈັດຕັ້ງປະຕິບັດໂຄງການ.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F1F2F-40CB-40FA-9B71-B3CB45B6A1C2}"/>
              </a:ext>
            </a:extLst>
          </p:cNvPr>
          <p:cNvSpPr txBox="1"/>
          <p:nvPr/>
        </p:nvSpPr>
        <p:spPr>
          <a:xfrm>
            <a:off x="1015253" y="1911260"/>
            <a:ext cx="58639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3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ຈຸດປະສົງ</a:t>
            </a:r>
          </a:p>
        </p:txBody>
      </p:sp>
    </p:spTree>
    <p:extLst>
      <p:ext uri="{BB962C8B-B14F-4D97-AF65-F5344CB8AC3E}">
        <p14:creationId xmlns:p14="http://schemas.microsoft.com/office/powerpoint/2010/main" val="634323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1F787A-00BA-459C-A48F-1DCA66D13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05" y="6054831"/>
            <a:ext cx="7745506" cy="803169"/>
          </a:xfrm>
          <a:prstGeom prst="rect">
            <a:avLst/>
          </a:prstGeom>
        </p:spPr>
      </p:pic>
      <p:pic>
        <p:nvPicPr>
          <p:cNvPr id="6" name="Picture 4" descr="Caritas Logo">
            <a:extLst>
              <a:ext uri="{FF2B5EF4-FFF2-40B4-BE49-F238E27FC236}">
                <a16:creationId xmlns:a16="http://schemas.microsoft.com/office/drawing/2014/main" id="{7B9386FF-5D44-4C80-BEA7-61AD14D1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59" y="955381"/>
            <a:ext cx="1420220" cy="5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B601F-8BC0-48EF-9160-F2A832547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91" y="955381"/>
            <a:ext cx="566715" cy="554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3533A-6B45-4CC7-8797-50A92F4A20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80" y="955381"/>
            <a:ext cx="620110" cy="604495"/>
          </a:xfrm>
          <a:prstGeom prst="rect">
            <a:avLst/>
          </a:prstGeom>
        </p:spPr>
      </p:pic>
      <p:pic>
        <p:nvPicPr>
          <p:cNvPr id="9" name="Picture 1" descr="image002">
            <a:extLst>
              <a:ext uri="{FF2B5EF4-FFF2-40B4-BE49-F238E27FC236}">
                <a16:creationId xmlns:a16="http://schemas.microsoft.com/office/drawing/2014/main" id="{EE244B2F-3EA8-48BD-A02A-A567F82C5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32" y="916401"/>
            <a:ext cx="1523141" cy="6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5A4DFF-44C7-4ED6-8EF9-306EE71661C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75" y="955381"/>
            <a:ext cx="729671" cy="75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4CF9A0D-D036-4D92-B753-7C1270CE1813}"/>
              </a:ext>
            </a:extLst>
          </p:cNvPr>
          <p:cNvSpPr txBox="1">
            <a:spLocks/>
          </p:cNvSpPr>
          <p:nvPr/>
        </p:nvSpPr>
        <p:spPr>
          <a:xfrm>
            <a:off x="619447" y="3429001"/>
            <a:ext cx="5981701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6A9254-6D11-4E43-8504-EBC6C870C2E3}"/>
              </a:ext>
            </a:extLst>
          </p:cNvPr>
          <p:cNvSpPr txBox="1">
            <a:spLocks/>
          </p:cNvSpPr>
          <p:nvPr/>
        </p:nvSpPr>
        <p:spPr>
          <a:xfrm>
            <a:off x="5037514" y="3640023"/>
            <a:ext cx="3886448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5447923" y="1843549"/>
            <a:ext cx="3135218" cy="49674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chemeClr val="accent2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02FCBE-7F1F-45F6-8202-42A23B5F0D2A}"/>
              </a:ext>
            </a:extLst>
          </p:cNvPr>
          <p:cNvSpPr txBox="1"/>
          <p:nvPr/>
        </p:nvSpPr>
        <p:spPr>
          <a:xfrm>
            <a:off x="934570" y="2609640"/>
            <a:ext cx="7227521" cy="25737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>
              <a:lnSpc>
                <a:spcPct val="150000"/>
              </a:lnSpc>
              <a:spcBef>
                <a:spcPts val="1800"/>
              </a:spcBef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10% ທິດສະດີ</a:t>
            </a:r>
          </a:p>
          <a:p>
            <a:pPr marL="171450">
              <a:lnSpc>
                <a:spcPct val="150000"/>
              </a:lnSpc>
              <a:spcBef>
                <a:spcPts val="1800"/>
              </a:spcBef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20% ສົນທະນາ-ແລກປ່ຽນປະສົບການ</a:t>
            </a:r>
          </a:p>
          <a:p>
            <a:pPr marL="171450">
              <a:lnSpc>
                <a:spcPct val="150000"/>
              </a:lnSpc>
              <a:spcBef>
                <a:spcPts val="1800"/>
              </a:spcBef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70% ກິດຈະກຳປະຕິບັດຕົວຈິງ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F1F2F-40CB-40FA-9B71-B3CB45B6A1C2}"/>
              </a:ext>
            </a:extLst>
          </p:cNvPr>
          <p:cNvSpPr txBox="1"/>
          <p:nvPr/>
        </p:nvSpPr>
        <p:spPr>
          <a:xfrm>
            <a:off x="879715" y="1911261"/>
            <a:ext cx="5999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ມາດຕະຖານໃນການຈັດຝຶກອົບຮົມ</a:t>
            </a:r>
          </a:p>
        </p:txBody>
      </p:sp>
    </p:spTree>
    <p:extLst>
      <p:ext uri="{BB962C8B-B14F-4D97-AF65-F5344CB8AC3E}">
        <p14:creationId xmlns:p14="http://schemas.microsoft.com/office/powerpoint/2010/main" val="591991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1F787A-00BA-459C-A48F-1DCA66D13A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47" y="6185647"/>
            <a:ext cx="7879094" cy="672353"/>
          </a:xfrm>
          <a:prstGeom prst="rect">
            <a:avLst/>
          </a:prstGeom>
        </p:spPr>
      </p:pic>
      <p:pic>
        <p:nvPicPr>
          <p:cNvPr id="6" name="Picture 4" descr="Caritas Logo">
            <a:extLst>
              <a:ext uri="{FF2B5EF4-FFF2-40B4-BE49-F238E27FC236}">
                <a16:creationId xmlns:a16="http://schemas.microsoft.com/office/drawing/2014/main" id="{7B9386FF-5D44-4C80-BEA7-61AD14D11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959" y="955381"/>
            <a:ext cx="1420220" cy="5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9B601F-8BC0-48EF-9160-F2A832547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91" y="955381"/>
            <a:ext cx="566715" cy="554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0C3533A-6B45-4CC7-8797-50A92F4A20E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80" y="955381"/>
            <a:ext cx="620110" cy="604495"/>
          </a:xfrm>
          <a:prstGeom prst="rect">
            <a:avLst/>
          </a:prstGeom>
        </p:spPr>
      </p:pic>
      <p:pic>
        <p:nvPicPr>
          <p:cNvPr id="9" name="Picture 1" descr="image002">
            <a:extLst>
              <a:ext uri="{FF2B5EF4-FFF2-40B4-BE49-F238E27FC236}">
                <a16:creationId xmlns:a16="http://schemas.microsoft.com/office/drawing/2014/main" id="{EE244B2F-3EA8-48BD-A02A-A567F82C5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32" y="916401"/>
            <a:ext cx="1523141" cy="6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5A4DFF-44C7-4ED6-8EF9-306EE71661C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75" y="955381"/>
            <a:ext cx="729671" cy="75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F4CF9A0D-D036-4D92-B753-7C1270CE1813}"/>
              </a:ext>
            </a:extLst>
          </p:cNvPr>
          <p:cNvSpPr txBox="1">
            <a:spLocks/>
          </p:cNvSpPr>
          <p:nvPr/>
        </p:nvSpPr>
        <p:spPr>
          <a:xfrm>
            <a:off x="619447" y="3429001"/>
            <a:ext cx="5981701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6A9254-6D11-4E43-8504-EBC6C870C2E3}"/>
              </a:ext>
            </a:extLst>
          </p:cNvPr>
          <p:cNvSpPr txBox="1">
            <a:spLocks/>
          </p:cNvSpPr>
          <p:nvPr/>
        </p:nvSpPr>
        <p:spPr>
          <a:xfrm>
            <a:off x="5037514" y="3640023"/>
            <a:ext cx="3886448" cy="1789046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lo-LA" sz="21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5447923" y="1843549"/>
            <a:ext cx="3135218" cy="496745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100" b="1" dirty="0">
              <a:solidFill>
                <a:schemeClr val="accent2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02FCBE-7F1F-45F6-8202-42A23B5F0D2A}"/>
              </a:ext>
            </a:extLst>
          </p:cNvPr>
          <p:cNvSpPr txBox="1"/>
          <p:nvPr/>
        </p:nvSpPr>
        <p:spPr>
          <a:xfrm>
            <a:off x="934570" y="2371251"/>
            <a:ext cx="722752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0075" indent="-428625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ສາມັກຄີ</a:t>
            </a:r>
          </a:p>
          <a:p>
            <a:pPr marL="600075" indent="-428625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ມີສ່ວນຮ່ວມ</a:t>
            </a:r>
          </a:p>
          <a:p>
            <a:pPr marL="600075" indent="-428625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ເນັ້ນໃສ່ປະສິດທິຜົນ</a:t>
            </a:r>
          </a:p>
          <a:p>
            <a:pPr marL="600075" indent="-428625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ເປີດໂອກາດໃຫ້ໝົດທຸກຄົນ</a:t>
            </a:r>
          </a:p>
          <a:p>
            <a:pPr marL="600075" indent="-428625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lo-LA" sz="30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ມ່ວນຊື່ນ ແລະ ຜ່ອນຄາຍ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7F1F2F-40CB-40FA-9B71-B3CB45B6A1C2}"/>
              </a:ext>
            </a:extLst>
          </p:cNvPr>
          <p:cNvSpPr txBox="1"/>
          <p:nvPr/>
        </p:nvSpPr>
        <p:spPr>
          <a:xfrm>
            <a:off x="1935638" y="1728019"/>
            <a:ext cx="5999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ການຈັດຝຶກອົບຮົມທີ່ດີ</a:t>
            </a:r>
          </a:p>
        </p:txBody>
      </p:sp>
    </p:spTree>
    <p:extLst>
      <p:ext uri="{BB962C8B-B14F-4D97-AF65-F5344CB8AC3E}">
        <p14:creationId xmlns:p14="http://schemas.microsoft.com/office/powerpoint/2010/main" val="120248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2B106C3-F129-4DE6-8D44-210BB71A356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6F32D-CD3D-4C86-B20C-5D4F6F5BC8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4FB47A44-1DF2-428F-B0B8-C54D43F63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825" y="252328"/>
            <a:ext cx="5568349" cy="982840"/>
          </a:xfrm>
        </p:spPr>
        <p:txBody>
          <a:bodyPr>
            <a:normAutofit/>
          </a:bodyPr>
          <a:lstStyle/>
          <a:p>
            <a:pPr lvl="0" algn="ctr"/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ຮູບພາບກິດຈະກໍາການຝຶກອົບຮົມຕ່າງໆ</a:t>
            </a:r>
            <a:br>
              <a:rPr lang="en-US" sz="24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4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1034" name="Picture 10" descr="อาจเป็นรูปภาพของ 7 คน, ผู้คนกำลังยืน, ผู้คนกำลังนั่ง และ สถานที่ในร่ม">
            <a:extLst>
              <a:ext uri="{FF2B5EF4-FFF2-40B4-BE49-F238E27FC236}">
                <a16:creationId xmlns:a16="http://schemas.microsoft.com/office/drawing/2014/main" id="{2035F2C1-AA4A-4304-A57D-17F5DEF39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491" y="858219"/>
            <a:ext cx="4154346" cy="275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9AB8BB-566D-49E2-9FAB-E9A181251F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9491" y="3726450"/>
            <a:ext cx="4175401" cy="2775754"/>
          </a:xfrm>
          <a:prstGeom prst="rect">
            <a:avLst/>
          </a:prstGeom>
        </p:spPr>
      </p:pic>
      <p:pic>
        <p:nvPicPr>
          <p:cNvPr id="2054" name="Picture 6" descr="อาจเป็นรูปภาพของ 10 คน, ผู้คนกำลังยืน และ กลางแจ้ง">
            <a:extLst>
              <a:ext uri="{FF2B5EF4-FFF2-40B4-BE49-F238E27FC236}">
                <a16:creationId xmlns:a16="http://schemas.microsoft.com/office/drawing/2014/main" id="{02AA56AA-407D-4A6A-97E4-6275BCC90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78" y="3726450"/>
            <a:ext cx="4270446" cy="277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ay be an image of 4 people, people standing and indoor">
            <a:extLst>
              <a:ext uri="{FF2B5EF4-FFF2-40B4-BE49-F238E27FC236}">
                <a16:creationId xmlns:a16="http://schemas.microsoft.com/office/drawing/2014/main" id="{874A146F-4485-41A8-A025-57BD2C1D35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78" y="858219"/>
            <a:ext cx="4270446" cy="2751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569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46" y="365126"/>
            <a:ext cx="6053504" cy="713047"/>
          </a:xfrm>
        </p:spPr>
        <p:txBody>
          <a:bodyPr>
            <a:noAutofit/>
          </a:bodyPr>
          <a:lstStyle/>
          <a:p>
            <a:pPr lvl="0"/>
            <a:br>
              <a:rPr lang="en-US" sz="2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ຈຸດດີ ແລະ ສິ່ງທ້າທາຍ</a:t>
            </a:r>
            <a:br>
              <a:rPr lang="en-US" sz="20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1612"/>
            <a:ext cx="7740127" cy="5804740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lo-LA" sz="2200" dirty="0">
              <a:solidFill>
                <a:schemeClr val="accent5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95300" marR="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lo-L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ດ້ານດີ 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marR="0" lvl="0" indent="-4572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ໄດ້ມີການປະສານງານກັນເປັນຢ່າງດີພາຍໃນທີມງານໂຄງການ, ຄູ່ຮ່ວມງານຜູ້ໃຫ້ທຶນ ແລະ ບັນດາອົງການຈັດຕັ້ງສັງຄົມລາວ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  <a:endParaRPr lang="lo-LA" sz="24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marR="0" lvl="0" indent="-4572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ກິດຈະກໍາທີ່ວາງໄວ້ໄດ້ສໍາເລັດໄປຕາມແຜນ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  <a:endParaRPr lang="en-US" sz="2400" dirty="0">
              <a:effectLst/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marR="0" lvl="0" indent="-4572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ໄດ້ມີໂອກາດແລກປ່ຽນບົດຮຽນ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ແລະ ປະສົບການຕົວຈິງນໍາ 9 ອົງກອນໃນ 3 ແຂວງເປົ້າໝາຍ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  <a:endParaRPr lang="lo-LA" sz="24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marR="0" lvl="0" indent="-4572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ໄດ້ຮຽນຮູ້ເນື້ອໃນ, ວິທີການ ແລະ ຂັ້ນຕອນຂອງການຝຶກອົບຮົມແຕ່ລະຫົວຂໍ້ຢ່າງລະອຽດ</a:t>
            </a:r>
            <a:r>
              <a:rPr lang="en-US" sz="2400" dirty="0">
                <a:effectLst/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</a:p>
          <a:p>
            <a:pPr marL="457200" marR="0" lvl="0" indent="-457200" algn="just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ໄດ້ມີການຕິດຕາມ ແລະ ໃຫ້ການສະໜັບສະໜູນຈາກຜູ້ໃຫ້ທຶນຢ່າງຕໍ່ເນື່ອງ.</a:t>
            </a:r>
            <a:endParaRPr lang="en-US" sz="2400" dirty="0">
              <a:effectLst/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0" lvl="0" indent="0">
              <a:buNone/>
            </a:pPr>
            <a:endParaRPr lang="en-US" sz="2400" dirty="0">
              <a:solidFill>
                <a:schemeClr val="accent5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6F32D-CD3D-4C86-B20C-5D4F6F5BC8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11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846" y="365126"/>
            <a:ext cx="6053504" cy="713047"/>
          </a:xfrm>
        </p:spPr>
        <p:txBody>
          <a:bodyPr>
            <a:noAutofit/>
          </a:bodyPr>
          <a:lstStyle/>
          <a:p>
            <a:pPr lvl="0"/>
            <a:br>
              <a:rPr lang="en-US" sz="20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ຈຸດດີ ແລະ ສິ່ງທ້າທາຍ</a:t>
            </a:r>
            <a:br>
              <a:rPr lang="en-US" sz="2000" dirty="0">
                <a:solidFill>
                  <a:srgbClr val="C0000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endParaRPr lang="en-US" sz="2000" dirty="0">
              <a:solidFill>
                <a:srgbClr val="C00000"/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095" y="982653"/>
            <a:ext cx="8334255" cy="5100172"/>
          </a:xfrm>
        </p:spPr>
        <p:txBody>
          <a:bodyPr>
            <a:noAutofit/>
          </a:bodyPr>
          <a:lstStyle/>
          <a:p>
            <a:pPr lvl="0"/>
            <a:endParaRPr lang="lo-LA" sz="2200" dirty="0">
              <a:solidFill>
                <a:schemeClr val="accent5">
                  <a:lumMod val="75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495300" marR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lo-LA" sz="2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Phetsarath OT" panose="02000500000000020004" pitchFamily="2" charset="0"/>
              </a:rPr>
              <a:t>ຂໍ້ຄົງຄ້າງ ແລະ ສິ່ງທ້າທາຍ </a:t>
            </a:r>
            <a:endParaRPr lang="en-US" sz="2400" dirty="0">
              <a:solidFill>
                <a:schemeClr val="accent6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457200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ອີງ​ຕາມ​ການ​ເພີ່ມ​ຂຶ້ນ​ຂອງ​ຜູ້​ຕິດ​ເຊື້ອ​ໂຄ​ວິດ-19 ໃນ​ຊຸມ​ຊົນ​, ສະນັ້ນການ​ວາງ​ແຜນ ແລະ ການ​ຈັດ​ຕັ້ງ​ປະ​ຕິ​ບັດ​ໂຄງ​ການ​ຈື່ງໄດ້​ຮັບ​ການ​ທົບ​ທວນ​ ​ແລະ ​ປັບ​ໃຫ້ເຂົ້າ​ກັບ​ສະ​ພາບ​ການ​ໃໝ່ຢູ່ຕະຫຼອດ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;</a:t>
            </a:r>
            <a:endParaRPr lang="lo-LA" sz="2400" dirty="0">
              <a:latin typeface="Phetsarath OT" panose="02000500000000020004" pitchFamily="2" charset="0"/>
              <a:ea typeface="Calibri" panose="020F0502020204030204" pitchFamily="34" charset="0"/>
              <a:cs typeface="Phetsarath OT" panose="02000500000000020004" pitchFamily="2" charset="0"/>
            </a:endParaRPr>
          </a:p>
          <a:p>
            <a:pPr marL="457200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ຂະບຽນການຂໍອະນຸມັດ </a:t>
            </a:r>
            <a:r>
              <a:rPr lang="en-US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MoU </a:t>
            </a:r>
            <a:r>
              <a:rPr lang="lo-LA" sz="2400" dirty="0">
                <a:latin typeface="Phetsarath OT" panose="02000500000000020004" pitchFamily="2" charset="0"/>
                <a:ea typeface="Calibri" panose="020F0502020204030204" pitchFamily="34" charset="0"/>
                <a:cs typeface="Phetsarath OT" panose="02000500000000020004" pitchFamily="2" charset="0"/>
              </a:rPr>
              <a:t>ແມ່ນຕ້ອງໄດ້ໃຊ້ເວລາສົມຄວນ ຈື່ງເຮັດໃຫ້ການໃຫ້ທຶນສະໜັບສະໜູນ 4 ອົງການຈັດຕັ້ງສັງຄົມ ແມ່ນລ່າຊ້າຕາມກໍານົດທີ່ວາງໄວ້.</a:t>
            </a:r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27-Mar-22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19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C6F32D-CD3D-4C86-B20C-5D4F6F5BC85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" y="44101"/>
            <a:ext cx="680691" cy="66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604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578AF-B9AB-4DD3-B064-88148D9FE05D}" type="datetime1">
              <a:rPr lang="en-US" smtClean="0"/>
              <a:t>27-Mar-22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20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60817E-10CF-47BB-995A-5F5F94E6D46B}"/>
              </a:ext>
            </a:extLst>
          </p:cNvPr>
          <p:cNvSpPr/>
          <p:nvPr/>
        </p:nvSpPr>
        <p:spPr>
          <a:xfrm>
            <a:off x="2359989" y="2179935"/>
            <a:ext cx="4254691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o-LA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ຂອບໃຈ</a:t>
            </a:r>
          </a:p>
          <a:p>
            <a:pPr algn="ctr"/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13274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9976</TotalTime>
  <Words>1443</Words>
  <Application>Microsoft Office PowerPoint</Application>
  <PresentationFormat>On-screen Show (4:3)</PresentationFormat>
  <Paragraphs>150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Adobe Gothic Std B</vt:lpstr>
      <vt:lpstr>Arial</vt:lpstr>
      <vt:lpstr>Calibri</vt:lpstr>
      <vt:lpstr>Calibri Light</vt:lpstr>
      <vt:lpstr>Phetsarath OT</vt:lpstr>
      <vt:lpstr>Times New Roman</vt:lpstr>
      <vt:lpstr>Wingdings</vt:lpstr>
      <vt:lpstr>Office Theme</vt:lpstr>
      <vt:lpstr>ສະມາຄົມເພື່ອການສະໜັບສະໜູນ ແລະ ປັບປຸງຊົນນະບົດ (ສພປ)</vt:lpstr>
      <vt:lpstr>ວິໄສທັດ, ພາລະກິດ, ຄຳຂວັນ ແລະ ກຸ່ມເປົ້າໝາຍ</vt:lpstr>
      <vt:lpstr>ຈຸດປະສົງເປົ້າໝາຍ</vt:lpstr>
      <vt:lpstr>ໂຄງການ ແລະ ແຜນງານສືບຕໍ່</vt:lpstr>
      <vt:lpstr>ວຽກຈຸດສຸມທີ 2: ສົ່ງເສີມໂພຊະນາການ ແລະ ສຸຂະອະນາໄມເພື່ອສຸຂະພາບທີ່ດີຂອງທຸກຄົນໃນຊຸມຊົນ</vt:lpstr>
      <vt:lpstr>PowerPoint Presentation</vt:lpstr>
      <vt:lpstr>ໂຄງການເສີມສ້າງຄວາມເຂັ້ມແຂງໃນການຈັດຕັ້ງປະຕິບັດວຽກງານໂພຊະນາການ ຕາມແຜນຍຸດທະສາດແຫ່ງຊາດ</vt:lpstr>
      <vt:lpstr>ຈຸດປະສົງລວມ</vt:lpstr>
      <vt:lpstr>ຈຸດປະສົງສະເພາະ</vt:lpstr>
      <vt:lpstr>ກິດຈະກໍາໂຄງການ</vt:lpstr>
      <vt:lpstr>ຂະບວນການເຮັດວຽກກັບອົງການຈັດຕັ້ງສັງຄົມ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ຮູບພາບກິດຈະກໍາການຝຶກອົບຮົມຕ່າງໆ </vt:lpstr>
      <vt:lpstr> ຈຸດດີ ແລະ ສິ່ງທ້າທາຍ </vt:lpstr>
      <vt:lpstr> ຈຸດດີ ແລະ ສິ່ງທ້າທາຍ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amphone souvannalath</dc:creator>
  <cp:lastModifiedBy>Amphone Souvannalath</cp:lastModifiedBy>
  <cp:revision>687</cp:revision>
  <cp:lastPrinted>2018-06-20T06:18:39Z</cp:lastPrinted>
  <dcterms:created xsi:type="dcterms:W3CDTF">2013-08-26T11:25:58Z</dcterms:created>
  <dcterms:modified xsi:type="dcterms:W3CDTF">2022-03-27T08:21:38Z</dcterms:modified>
</cp:coreProperties>
</file>