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29"/>
  </p:notesMasterIdLst>
  <p:sldIdLst>
    <p:sldId id="343" r:id="rId2"/>
    <p:sldId id="257" r:id="rId3"/>
    <p:sldId id="325" r:id="rId4"/>
    <p:sldId id="484" r:id="rId5"/>
    <p:sldId id="353" r:id="rId6"/>
    <p:sldId id="403" r:id="rId7"/>
    <p:sldId id="404" r:id="rId8"/>
    <p:sldId id="327" r:id="rId9"/>
    <p:sldId id="259" r:id="rId10"/>
    <p:sldId id="309" r:id="rId11"/>
    <p:sldId id="344" r:id="rId12"/>
    <p:sldId id="345" r:id="rId13"/>
    <p:sldId id="346" r:id="rId14"/>
    <p:sldId id="347" r:id="rId15"/>
    <p:sldId id="348" r:id="rId16"/>
    <p:sldId id="350" r:id="rId17"/>
    <p:sldId id="460" r:id="rId18"/>
    <p:sldId id="474" r:id="rId19"/>
    <p:sldId id="475" r:id="rId20"/>
    <p:sldId id="476" r:id="rId21"/>
    <p:sldId id="477" r:id="rId22"/>
    <p:sldId id="478" r:id="rId23"/>
    <p:sldId id="479" r:id="rId24"/>
    <p:sldId id="480" r:id="rId25"/>
    <p:sldId id="481" r:id="rId26"/>
    <p:sldId id="482" r:id="rId27"/>
    <p:sldId id="349" r:id="rId28"/>
  </p:sldIdLst>
  <p:sldSz cx="12192000" cy="6858000"/>
  <p:notesSz cx="6858000" cy="9144000"/>
  <p:embeddedFontLst>
    <p:embeddedFont>
      <p:font typeface="Calibri" panose="020F0502020204030204" pitchFamily="34" charset="0"/>
      <p:regular r:id="rId30"/>
      <p:bold r:id="rId31"/>
      <p:italic r:id="rId32"/>
      <p:boldItalic r:id="rId33"/>
    </p:embeddedFont>
    <p:embeddedFont>
      <p:font typeface="Malgun Gothic" panose="020B0503020000020004" pitchFamily="34" charset="-127"/>
      <p:regular r:id="rId34"/>
      <p:bold r:id="rId35"/>
    </p:embeddedFont>
    <p:embeddedFont>
      <p:font typeface="Montserrat Light" panose="00000400000000000000" pitchFamily="2" charset="0"/>
      <p:regular r:id="rId36"/>
      <p:italic r:id="rId37"/>
    </p:embeddedFont>
    <p:embeddedFont>
      <p:font typeface="Montserrat SemiBold" panose="00000700000000000000" pitchFamily="2" charset="0"/>
      <p:bold r:id="rId38"/>
      <p:boldItalic r:id="rId39"/>
    </p:embeddedFont>
    <p:embeddedFont>
      <p:font typeface="Phetsarath OT" panose="02000500000000020004" pitchFamily="2" charset="0"/>
      <p:regular r:id="rId40"/>
      <p:bold r:id="rId41"/>
    </p:embeddedFont>
    <p:embeddedFont>
      <p:font typeface="Saysettha OT" panose="020B0504020207020204" pitchFamily="34" charset="-34"/>
      <p:regular r:id="rId42"/>
    </p:embeddedFont>
    <p:embeddedFont>
      <p:font typeface="Tw Cen MT" panose="020B0602020104020603" pitchFamily="34" charset="0"/>
      <p:regular r:id="rId43"/>
      <p:bold r:id="rId44"/>
      <p:italic r:id="rId45"/>
      <p:boldItalic r:id="rId46"/>
    </p:embeddedFont>
    <p:embeddedFont>
      <p:font typeface="Vrinda" panose="020B0502040204020203" pitchFamily="34" charset="0"/>
      <p:regular r:id="rId47"/>
      <p:bold r:id="rId48"/>
    </p:embeddedFont>
  </p:embeddedFontLst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CC"/>
    <a:srgbClr val="006F7A"/>
    <a:srgbClr val="A77401"/>
    <a:srgbClr val="FECF63"/>
    <a:srgbClr val="132334"/>
    <a:srgbClr val="F0E6DA"/>
    <a:srgbClr val="3DD8A0"/>
    <a:srgbClr val="32CC91"/>
    <a:srgbClr val="77EDBA"/>
    <a:srgbClr val="EC940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BDBED569-4797-4DF1-A0F4-6AAB3CD982D8}" styleName="Light Style 3 - Acc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59" d="100"/>
          <a:sy n="59" d="100"/>
        </p:scale>
        <p:origin x="892" y="2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7" d="100"/>
          <a:sy n="87" d="100"/>
        </p:scale>
        <p:origin x="384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10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5.fntdata"/><Relationship Id="rId42" Type="http://schemas.openxmlformats.org/officeDocument/2006/relationships/font" Target="fonts/font13.fntdata"/><Relationship Id="rId47" Type="http://schemas.openxmlformats.org/officeDocument/2006/relationships/font" Target="fonts/font18.fntdata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4.fntdata"/><Relationship Id="rId38" Type="http://schemas.openxmlformats.org/officeDocument/2006/relationships/font" Target="fonts/font9.fntdata"/><Relationship Id="rId46" Type="http://schemas.openxmlformats.org/officeDocument/2006/relationships/font" Target="fonts/font17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41" Type="http://schemas.openxmlformats.org/officeDocument/2006/relationships/font" Target="fonts/font1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3.fntdata"/><Relationship Id="rId37" Type="http://schemas.openxmlformats.org/officeDocument/2006/relationships/font" Target="fonts/font8.fntdata"/><Relationship Id="rId40" Type="http://schemas.openxmlformats.org/officeDocument/2006/relationships/font" Target="fonts/font11.fntdata"/><Relationship Id="rId45" Type="http://schemas.openxmlformats.org/officeDocument/2006/relationships/font" Target="fonts/font16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7.fntdata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2.fntdata"/><Relationship Id="rId44" Type="http://schemas.openxmlformats.org/officeDocument/2006/relationships/font" Target="fonts/font15.fntdata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1.fntdata"/><Relationship Id="rId35" Type="http://schemas.openxmlformats.org/officeDocument/2006/relationships/font" Target="fonts/font6.fntdata"/><Relationship Id="rId43" Type="http://schemas.openxmlformats.org/officeDocument/2006/relationships/font" Target="fonts/font14.fntdata"/><Relationship Id="rId48" Type="http://schemas.openxmlformats.org/officeDocument/2006/relationships/font" Target="fonts/font19.fntdata"/><Relationship Id="rId8" Type="http://schemas.openxmlformats.org/officeDocument/2006/relationships/slide" Target="slides/slide7.xml"/><Relationship Id="rId51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D:\new%20NNC\NNC\Stratistic\LSIS2\Chart%20in%20Microsoft%20Office%20PowerPoint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lo-LA" b="1" dirty="0">
                <a:latin typeface="Phetsarath OT" panose="02000500000000020004" pitchFamily="2" charset="0"/>
                <a:cs typeface="Phetsarath OT" panose="02000500000000020004" pitchFamily="2" charset="0"/>
              </a:rPr>
              <a:t>ທ່າອ່ຽນໂພຊະນາການໃນ ສປປ ລາວ</a:t>
            </a:r>
            <a:endParaRPr lang="en-US" b="1" dirty="0">
              <a:latin typeface="Phetsarath OT" panose="02000500000000020004" pitchFamily="2" charset="0"/>
              <a:cs typeface="Phetsarath OT" panose="02000500000000020004" pitchFamily="2" charset="0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Anthro!$B$1</c:f>
              <c:strCache>
                <c:ptCount val="1"/>
                <c:pt idx="0">
                  <c:v>2006 MICS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rgbClr val="0000CC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Anthro!$A$2:$A$4</c:f>
              <c:strCache>
                <c:ptCount val="3"/>
                <c:pt idx="0">
                  <c:v>Stunting </c:v>
                </c:pt>
                <c:pt idx="1">
                  <c:v>Underweight</c:v>
                </c:pt>
                <c:pt idx="2">
                  <c:v>Wasting </c:v>
                </c:pt>
              </c:strCache>
            </c:strRef>
          </c:cat>
          <c:val>
            <c:numRef>
              <c:f>Anthro!$B$2:$B$4</c:f>
              <c:numCache>
                <c:formatCode>General</c:formatCode>
                <c:ptCount val="3"/>
                <c:pt idx="0">
                  <c:v>48</c:v>
                </c:pt>
                <c:pt idx="1">
                  <c:v>31</c:v>
                </c:pt>
                <c:pt idx="2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9EC-4708-97F9-3C17B9BCE7E7}"/>
            </c:ext>
          </c:extLst>
        </c:ser>
        <c:ser>
          <c:idx val="1"/>
          <c:order val="1"/>
          <c:tx>
            <c:strRef>
              <c:f>Anthro!$C$1</c:f>
              <c:strCache>
                <c:ptCount val="1"/>
                <c:pt idx="0">
                  <c:v>2011-12 LSIS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rgbClr val="0000CC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Anthro!$A$2:$A$4</c:f>
              <c:strCache>
                <c:ptCount val="3"/>
                <c:pt idx="0">
                  <c:v>Stunting </c:v>
                </c:pt>
                <c:pt idx="1">
                  <c:v>Underweight</c:v>
                </c:pt>
                <c:pt idx="2">
                  <c:v>Wasting </c:v>
                </c:pt>
              </c:strCache>
            </c:strRef>
          </c:cat>
          <c:val>
            <c:numRef>
              <c:f>Anthro!$C$2:$C$4</c:f>
              <c:numCache>
                <c:formatCode>General</c:formatCode>
                <c:ptCount val="3"/>
                <c:pt idx="0">
                  <c:v>44</c:v>
                </c:pt>
                <c:pt idx="1">
                  <c:v>27</c:v>
                </c:pt>
                <c:pt idx="2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9EC-4708-97F9-3C17B9BCE7E7}"/>
            </c:ext>
          </c:extLst>
        </c:ser>
        <c:ser>
          <c:idx val="2"/>
          <c:order val="2"/>
          <c:tx>
            <c:strRef>
              <c:f>Anthro!$D$1</c:f>
              <c:strCache>
                <c:ptCount val="1"/>
                <c:pt idx="0">
                  <c:v>2015 LCAAS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rgbClr val="0000CC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Anthro!$A$2:$A$4</c:f>
              <c:strCache>
                <c:ptCount val="3"/>
                <c:pt idx="0">
                  <c:v>Stunting </c:v>
                </c:pt>
                <c:pt idx="1">
                  <c:v>Underweight</c:v>
                </c:pt>
                <c:pt idx="2">
                  <c:v>Wasting </c:v>
                </c:pt>
              </c:strCache>
            </c:strRef>
          </c:cat>
          <c:val>
            <c:numRef>
              <c:f>Anthro!$D$2:$D$4</c:f>
              <c:numCache>
                <c:formatCode>General</c:formatCode>
                <c:ptCount val="3"/>
                <c:pt idx="0">
                  <c:v>36</c:v>
                </c:pt>
                <c:pt idx="1">
                  <c:v>25</c:v>
                </c:pt>
                <c:pt idx="2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9EC-4708-97F9-3C17B9BCE7E7}"/>
            </c:ext>
          </c:extLst>
        </c:ser>
        <c:ser>
          <c:idx val="3"/>
          <c:order val="3"/>
          <c:tx>
            <c:strRef>
              <c:f>Anthro!$E$1</c:f>
              <c:strCache>
                <c:ptCount val="1"/>
                <c:pt idx="0">
                  <c:v>2017 LSIS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rgbClr val="0000CC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Anthro!$A$2:$A$4</c:f>
              <c:strCache>
                <c:ptCount val="3"/>
                <c:pt idx="0">
                  <c:v>Stunting </c:v>
                </c:pt>
                <c:pt idx="1">
                  <c:v>Underweight</c:v>
                </c:pt>
                <c:pt idx="2">
                  <c:v>Wasting </c:v>
                </c:pt>
              </c:strCache>
            </c:strRef>
          </c:cat>
          <c:val>
            <c:numRef>
              <c:f>Anthro!$E$2:$E$4</c:f>
              <c:numCache>
                <c:formatCode>General</c:formatCode>
                <c:ptCount val="3"/>
                <c:pt idx="0">
                  <c:v>33</c:v>
                </c:pt>
                <c:pt idx="1">
                  <c:v>21</c:v>
                </c:pt>
                <c:pt idx="2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69EC-4708-97F9-3C17B9BCE7E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overlap val="-25"/>
        <c:axId val="330245120"/>
        <c:axId val="328351040"/>
      </c:barChart>
      <c:lineChart>
        <c:grouping val="standard"/>
        <c:varyColors val="0"/>
        <c:ser>
          <c:idx val="4"/>
          <c:order val="4"/>
          <c:tx>
            <c:strRef>
              <c:f>Anthro!$F$1</c:f>
              <c:strCache>
                <c:ptCount val="1"/>
                <c:pt idx="0">
                  <c:v>National Target 2022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rgbClr val="FF0000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1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trendline>
            <c:spPr>
              <a:ln w="19050" cap="rnd">
                <a:solidFill>
                  <a:schemeClr val="accent5"/>
                </a:solidFill>
                <a:prstDash val="sysDot"/>
              </a:ln>
              <a:effectLst/>
            </c:spPr>
            <c:trendlineType val="linear"/>
            <c:dispRSqr val="0"/>
            <c:dispEq val="0"/>
          </c:trendline>
          <c:cat>
            <c:strRef>
              <c:f>Anthro!$A$2:$A$4</c:f>
              <c:strCache>
                <c:ptCount val="3"/>
                <c:pt idx="0">
                  <c:v>Stunting </c:v>
                </c:pt>
                <c:pt idx="1">
                  <c:v>Underweight</c:v>
                </c:pt>
                <c:pt idx="2">
                  <c:v>Wasting </c:v>
                </c:pt>
              </c:strCache>
            </c:strRef>
          </c:cat>
          <c:val>
            <c:numRef>
              <c:f>Anthro!$F$2:$F$4</c:f>
              <c:numCache>
                <c:formatCode>General</c:formatCode>
                <c:ptCount val="3"/>
                <c:pt idx="0">
                  <c:v>29</c:v>
                </c:pt>
                <c:pt idx="1">
                  <c:v>16</c:v>
                </c:pt>
                <c:pt idx="2">
                  <c:v>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69EC-4708-97F9-3C17B9BCE7E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30245120"/>
        <c:axId val="328351040"/>
      </c:lineChart>
      <c:catAx>
        <c:axId val="3302451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8351040"/>
        <c:crosses val="autoZero"/>
        <c:auto val="1"/>
        <c:lblAlgn val="ctr"/>
        <c:lblOffset val="100"/>
        <c:noMultiLvlLbl val="0"/>
      </c:catAx>
      <c:valAx>
        <c:axId val="3283510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02451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2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94A6CE9-54CF-4061-9A7A-14BED50C2044}" type="doc">
      <dgm:prSet loTypeId="urn:microsoft.com/office/officeart/2005/8/layout/cycle2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A9A1AEE-67E1-4FAC-B932-680DC20F4769}">
      <dgm:prSet phldrT="[Text]" custT="1"/>
      <dgm:spPr>
        <a:solidFill>
          <a:schemeClr val="accent3"/>
        </a:solidFill>
      </dgm:spPr>
      <dgm:t>
        <a:bodyPr/>
        <a:lstStyle/>
        <a:p>
          <a:r>
            <a:rPr lang="lo-LA" sz="2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ມີອາຫານ</a:t>
          </a:r>
          <a:endParaRPr lang="en-US" sz="2000" b="1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AB8A4965-29AC-4640-80B2-C70CB627F06A}" type="parTrans" cxnId="{A33175FB-95B1-418B-A23E-DA5C23AA2F55}">
      <dgm:prSet/>
      <dgm:spPr/>
      <dgm:t>
        <a:bodyPr/>
        <a:lstStyle/>
        <a:p>
          <a:endParaRPr lang="en-US"/>
        </a:p>
      </dgm:t>
    </dgm:pt>
    <dgm:pt modelId="{3FCFD248-F993-438B-BC02-C7C6806AB70E}" type="sibTrans" cxnId="{A33175FB-95B1-418B-A23E-DA5C23AA2F55}">
      <dgm:prSet/>
      <dgm:spPr>
        <a:solidFill>
          <a:srgbClr val="FF0000"/>
        </a:solidFill>
        <a:ln>
          <a:solidFill>
            <a:srgbClr val="FF0000"/>
          </a:solidFill>
        </a:ln>
      </dgm:spPr>
      <dgm:t>
        <a:bodyPr/>
        <a:lstStyle/>
        <a:p>
          <a:endParaRPr lang="en-US"/>
        </a:p>
      </dgm:t>
    </dgm:pt>
    <dgm:pt modelId="{93812A7B-E178-4A36-B5E7-DD4969C66F2A}">
      <dgm:prSet phldrT="[Text]" custT="1"/>
      <dgm:spPr>
        <a:solidFill>
          <a:schemeClr val="accent6"/>
        </a:solidFill>
      </dgm:spPr>
      <dgm:t>
        <a:bodyPr/>
        <a:lstStyle/>
        <a:p>
          <a:r>
            <a:rPr lang="lo-LA" sz="2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ເຂົ້າເຖິງ</a:t>
          </a:r>
          <a:endParaRPr lang="en-US" sz="2000" b="1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C1A527D-4AA0-4A6D-9983-484FF3404A83}" type="parTrans" cxnId="{2D627DFD-EB6C-49C1-BD4E-C9AF5569E651}">
      <dgm:prSet/>
      <dgm:spPr/>
      <dgm:t>
        <a:bodyPr/>
        <a:lstStyle/>
        <a:p>
          <a:endParaRPr lang="en-US"/>
        </a:p>
      </dgm:t>
    </dgm:pt>
    <dgm:pt modelId="{D9909853-95A0-4CC9-B393-56D455C52F07}" type="sibTrans" cxnId="{2D627DFD-EB6C-49C1-BD4E-C9AF5569E651}">
      <dgm:prSet/>
      <dgm:spPr>
        <a:solidFill>
          <a:srgbClr val="FF0000"/>
        </a:solidFill>
      </dgm:spPr>
      <dgm:t>
        <a:bodyPr/>
        <a:lstStyle/>
        <a:p>
          <a:endParaRPr lang="en-US"/>
        </a:p>
      </dgm:t>
    </dgm:pt>
    <dgm:pt modelId="{6B44494F-7F9A-4959-B18D-C65E08663F4E}">
      <dgm:prSet phldrT="[Text]" custT="1"/>
      <dgm:spPr>
        <a:solidFill>
          <a:schemeClr val="accent3"/>
        </a:solidFill>
      </dgm:spPr>
      <dgm:t>
        <a:bodyPr/>
        <a:lstStyle/>
        <a:p>
          <a:r>
            <a:rPr lang="lo-LA" sz="2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ສາມາດຈ່າຍ</a:t>
          </a:r>
          <a:endParaRPr lang="en-US" sz="2000" b="1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D1AD8250-6AA3-4C05-9F8F-FA11D758D8B8}" type="parTrans" cxnId="{DF196321-1534-4430-90A1-CAAE242DF065}">
      <dgm:prSet/>
      <dgm:spPr/>
      <dgm:t>
        <a:bodyPr/>
        <a:lstStyle/>
        <a:p>
          <a:endParaRPr lang="en-US"/>
        </a:p>
      </dgm:t>
    </dgm:pt>
    <dgm:pt modelId="{0697FB97-5583-4C85-8FD9-1C7905CC876F}" type="sibTrans" cxnId="{DF196321-1534-4430-90A1-CAAE242DF065}">
      <dgm:prSet/>
      <dgm:spPr/>
      <dgm:t>
        <a:bodyPr/>
        <a:lstStyle/>
        <a:p>
          <a:endParaRPr lang="en-US"/>
        </a:p>
      </dgm:t>
    </dgm:pt>
    <dgm:pt modelId="{B57B4185-76EB-4232-9733-5A2CBE981B03}">
      <dgm:prSet phldrT="[Text]" custT="1"/>
      <dgm:spPr>
        <a:solidFill>
          <a:schemeClr val="accent6"/>
        </a:solidFill>
      </dgm:spPr>
      <dgm:t>
        <a:bodyPr/>
        <a:lstStyle/>
        <a:p>
          <a:r>
            <a:rPr lang="lo-LA" sz="1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ມີອາ ຫານຍາມໄພພິພັດ</a:t>
          </a:r>
          <a:endParaRPr lang="en-US" sz="1800" b="1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B8380202-DB1F-41CA-BA00-EF08C249753E}" type="parTrans" cxnId="{44C8D340-2C05-4BE9-91C3-EBBC7EABD876}">
      <dgm:prSet/>
      <dgm:spPr/>
      <dgm:t>
        <a:bodyPr/>
        <a:lstStyle/>
        <a:p>
          <a:endParaRPr lang="en-US"/>
        </a:p>
      </dgm:t>
    </dgm:pt>
    <dgm:pt modelId="{0951FCC9-82BE-4147-9D5F-C388C2A78794}" type="sibTrans" cxnId="{44C8D340-2C05-4BE9-91C3-EBBC7EABD876}">
      <dgm:prSet/>
      <dgm:spPr/>
      <dgm:t>
        <a:bodyPr/>
        <a:lstStyle/>
        <a:p>
          <a:endParaRPr lang="en-US"/>
        </a:p>
      </dgm:t>
    </dgm:pt>
    <dgm:pt modelId="{42E14B2F-A860-453C-BCAF-F50D69D6C881}">
      <dgm:prSet phldrT="[Text]" custT="1"/>
      <dgm:spPr>
        <a:solidFill>
          <a:schemeClr val="accent3"/>
        </a:solidFill>
      </dgm:spPr>
      <dgm:t>
        <a:bodyPr/>
        <a:lstStyle/>
        <a:p>
          <a:r>
            <a:rPr lang="lo-LA" sz="2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ກິນອາຫານປອດໄພ</a:t>
          </a:r>
          <a:endParaRPr lang="en-US" sz="2000" b="1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47B0B3BD-9752-4ECD-88C6-77F325C4131B}" type="parTrans" cxnId="{9D751643-D218-4697-82D2-1E91C4FA672C}">
      <dgm:prSet/>
      <dgm:spPr/>
      <dgm:t>
        <a:bodyPr/>
        <a:lstStyle/>
        <a:p>
          <a:endParaRPr lang="en-US"/>
        </a:p>
      </dgm:t>
    </dgm:pt>
    <dgm:pt modelId="{CA9E334D-1B7A-48E2-B5DC-7ECD26A6D810}" type="sibTrans" cxnId="{9D751643-D218-4697-82D2-1E91C4FA672C}">
      <dgm:prSet/>
      <dgm:spPr/>
      <dgm:t>
        <a:bodyPr/>
        <a:lstStyle/>
        <a:p>
          <a:endParaRPr lang="en-US"/>
        </a:p>
      </dgm:t>
    </dgm:pt>
    <dgm:pt modelId="{304BAB68-557A-4EE1-B193-7096E957957F}" type="pres">
      <dgm:prSet presAssocID="{494A6CE9-54CF-4061-9A7A-14BED50C2044}" presName="cycle" presStyleCnt="0">
        <dgm:presLayoutVars>
          <dgm:dir/>
          <dgm:resizeHandles val="exact"/>
        </dgm:presLayoutVars>
      </dgm:prSet>
      <dgm:spPr/>
    </dgm:pt>
    <dgm:pt modelId="{C16A0F48-454C-49F7-8295-7159E926CCBA}" type="pres">
      <dgm:prSet presAssocID="{5A9A1AEE-67E1-4FAC-B932-680DC20F4769}" presName="node" presStyleLbl="node1" presStyleIdx="0" presStyleCnt="5" custScaleX="113017">
        <dgm:presLayoutVars>
          <dgm:bulletEnabled val="1"/>
        </dgm:presLayoutVars>
      </dgm:prSet>
      <dgm:spPr/>
    </dgm:pt>
    <dgm:pt modelId="{B19A127C-2143-47A9-A53C-7AAD24E1591E}" type="pres">
      <dgm:prSet presAssocID="{3FCFD248-F993-438B-BC02-C7C6806AB70E}" presName="sibTrans" presStyleLbl="sibTrans2D1" presStyleIdx="0" presStyleCnt="5" custScaleX="116788" custLinFactX="100000" custLinFactNeighborX="117309" custLinFactNeighborY="-20103"/>
      <dgm:spPr/>
    </dgm:pt>
    <dgm:pt modelId="{4CFB6465-B869-4AE4-8748-244947436E35}" type="pres">
      <dgm:prSet presAssocID="{3FCFD248-F993-438B-BC02-C7C6806AB70E}" presName="connectorText" presStyleLbl="sibTrans2D1" presStyleIdx="0" presStyleCnt="5"/>
      <dgm:spPr/>
    </dgm:pt>
    <dgm:pt modelId="{B88C1338-A61E-4932-90BA-3032AAE50971}" type="pres">
      <dgm:prSet presAssocID="{93812A7B-E178-4A36-B5E7-DD4969C66F2A}" presName="node" presStyleLbl="node1" presStyleIdx="1" presStyleCnt="5">
        <dgm:presLayoutVars>
          <dgm:bulletEnabled val="1"/>
        </dgm:presLayoutVars>
      </dgm:prSet>
      <dgm:spPr/>
    </dgm:pt>
    <dgm:pt modelId="{F5024AE5-4102-4A0F-95E7-64111DC1BF6B}" type="pres">
      <dgm:prSet presAssocID="{D9909853-95A0-4CC9-B393-56D455C52F07}" presName="sibTrans" presStyleLbl="sibTrans2D1" presStyleIdx="1" presStyleCnt="5" custScaleX="107401" custLinFactY="37666" custLinFactNeighborX="61730" custLinFactNeighborY="100000"/>
      <dgm:spPr/>
    </dgm:pt>
    <dgm:pt modelId="{07DC99D5-AC93-4047-8C44-DCD7E2FD47DB}" type="pres">
      <dgm:prSet presAssocID="{D9909853-95A0-4CC9-B393-56D455C52F07}" presName="connectorText" presStyleLbl="sibTrans2D1" presStyleIdx="1" presStyleCnt="5"/>
      <dgm:spPr/>
    </dgm:pt>
    <dgm:pt modelId="{9D81F732-8E34-4570-9772-015AFAD822E3}" type="pres">
      <dgm:prSet presAssocID="{6B44494F-7F9A-4959-B18D-C65E08663F4E}" presName="node" presStyleLbl="node1" presStyleIdx="2" presStyleCnt="5">
        <dgm:presLayoutVars>
          <dgm:bulletEnabled val="1"/>
        </dgm:presLayoutVars>
      </dgm:prSet>
      <dgm:spPr/>
    </dgm:pt>
    <dgm:pt modelId="{ADF97762-D95F-40DD-A284-A1A431BAE1FE}" type="pres">
      <dgm:prSet presAssocID="{0697FB97-5583-4C85-8FD9-1C7905CC876F}" presName="sibTrans" presStyleLbl="sibTrans2D1" presStyleIdx="2" presStyleCnt="5" custScaleX="98911" custLinFactX="-12120" custLinFactNeighborX="-100000" custLinFactNeighborY="89940"/>
      <dgm:spPr/>
    </dgm:pt>
    <dgm:pt modelId="{7E90D706-3BBB-4457-9E9C-AADB309EF431}" type="pres">
      <dgm:prSet presAssocID="{0697FB97-5583-4C85-8FD9-1C7905CC876F}" presName="connectorText" presStyleLbl="sibTrans2D1" presStyleIdx="2" presStyleCnt="5"/>
      <dgm:spPr/>
    </dgm:pt>
    <dgm:pt modelId="{EA00082E-3363-4BCD-901E-265547A9946A}" type="pres">
      <dgm:prSet presAssocID="{B57B4185-76EB-4232-9733-5A2CBE981B03}" presName="node" presStyleLbl="node1" presStyleIdx="3" presStyleCnt="5" custScaleY="135593">
        <dgm:presLayoutVars>
          <dgm:bulletEnabled val="1"/>
        </dgm:presLayoutVars>
      </dgm:prSet>
      <dgm:spPr/>
    </dgm:pt>
    <dgm:pt modelId="{9FBC6C2F-3648-49EF-854E-67C7F96FD42B}" type="pres">
      <dgm:prSet presAssocID="{0951FCC9-82BE-4147-9D5F-C388C2A78794}" presName="sibTrans" presStyleLbl="sibTrans2D1" presStyleIdx="3" presStyleCnt="5" custScaleX="188966" custLinFactX="-191968" custLinFactNeighborX="-200000" custLinFactNeighborY="-61090"/>
      <dgm:spPr/>
    </dgm:pt>
    <dgm:pt modelId="{7298BC5C-7A10-4881-B1EC-2144710C198E}" type="pres">
      <dgm:prSet presAssocID="{0951FCC9-82BE-4147-9D5F-C388C2A78794}" presName="connectorText" presStyleLbl="sibTrans2D1" presStyleIdx="3" presStyleCnt="5"/>
      <dgm:spPr/>
    </dgm:pt>
    <dgm:pt modelId="{4F541A7B-E14C-40B2-947C-C036D9591334}" type="pres">
      <dgm:prSet presAssocID="{42E14B2F-A860-453C-BCAF-F50D69D6C881}" presName="node" presStyleLbl="node1" presStyleIdx="4" presStyleCnt="5" custScaleX="115363" custScaleY="123339" custRadScaleRad="123028" custRadScaleInc="-7292">
        <dgm:presLayoutVars>
          <dgm:bulletEnabled val="1"/>
        </dgm:presLayoutVars>
      </dgm:prSet>
      <dgm:spPr/>
    </dgm:pt>
    <dgm:pt modelId="{73D23A10-004D-4B6A-9A9B-3633976399B9}" type="pres">
      <dgm:prSet presAssocID="{CA9E334D-1B7A-48E2-B5DC-7ECD26A6D810}" presName="sibTrans" presStyleLbl="sibTrans2D1" presStyleIdx="4" presStyleCnt="5" custAng="21093742" custScaleX="146247" custScaleY="110151" custLinFactY="-8896" custLinFactNeighborX="-19314" custLinFactNeighborY="-100000"/>
      <dgm:spPr/>
    </dgm:pt>
    <dgm:pt modelId="{3AC79816-FCA5-4D40-B082-1473098C2D09}" type="pres">
      <dgm:prSet presAssocID="{CA9E334D-1B7A-48E2-B5DC-7ECD26A6D810}" presName="connectorText" presStyleLbl="sibTrans2D1" presStyleIdx="4" presStyleCnt="5"/>
      <dgm:spPr/>
    </dgm:pt>
  </dgm:ptLst>
  <dgm:cxnLst>
    <dgm:cxn modelId="{26BD1F08-0D16-4DEF-AC6F-5827A5B1128A}" type="presOf" srcId="{0951FCC9-82BE-4147-9D5F-C388C2A78794}" destId="{9FBC6C2F-3648-49EF-854E-67C7F96FD42B}" srcOrd="0" destOrd="0" presId="urn:microsoft.com/office/officeart/2005/8/layout/cycle2"/>
    <dgm:cxn modelId="{DDAC9409-06AD-413A-B5BC-17CECD113528}" type="presOf" srcId="{B57B4185-76EB-4232-9733-5A2CBE981B03}" destId="{EA00082E-3363-4BCD-901E-265547A9946A}" srcOrd="0" destOrd="0" presId="urn:microsoft.com/office/officeart/2005/8/layout/cycle2"/>
    <dgm:cxn modelId="{DF196321-1534-4430-90A1-CAAE242DF065}" srcId="{494A6CE9-54CF-4061-9A7A-14BED50C2044}" destId="{6B44494F-7F9A-4959-B18D-C65E08663F4E}" srcOrd="2" destOrd="0" parTransId="{D1AD8250-6AA3-4C05-9F8F-FA11D758D8B8}" sibTransId="{0697FB97-5583-4C85-8FD9-1C7905CC876F}"/>
    <dgm:cxn modelId="{606A6A36-CF8C-4D19-BF1B-A90224E23864}" type="presOf" srcId="{5A9A1AEE-67E1-4FAC-B932-680DC20F4769}" destId="{C16A0F48-454C-49F7-8295-7159E926CCBA}" srcOrd="0" destOrd="0" presId="urn:microsoft.com/office/officeart/2005/8/layout/cycle2"/>
    <dgm:cxn modelId="{44C8D340-2C05-4BE9-91C3-EBBC7EABD876}" srcId="{494A6CE9-54CF-4061-9A7A-14BED50C2044}" destId="{B57B4185-76EB-4232-9733-5A2CBE981B03}" srcOrd="3" destOrd="0" parTransId="{B8380202-DB1F-41CA-BA00-EF08C249753E}" sibTransId="{0951FCC9-82BE-4147-9D5F-C388C2A78794}"/>
    <dgm:cxn modelId="{9D751643-D218-4697-82D2-1E91C4FA672C}" srcId="{494A6CE9-54CF-4061-9A7A-14BED50C2044}" destId="{42E14B2F-A860-453C-BCAF-F50D69D6C881}" srcOrd="4" destOrd="0" parTransId="{47B0B3BD-9752-4ECD-88C6-77F325C4131B}" sibTransId="{CA9E334D-1B7A-48E2-B5DC-7ECD26A6D810}"/>
    <dgm:cxn modelId="{21E7C34A-ACD0-4930-BE8B-37895E548FA4}" type="presOf" srcId="{CA9E334D-1B7A-48E2-B5DC-7ECD26A6D810}" destId="{3AC79816-FCA5-4D40-B082-1473098C2D09}" srcOrd="1" destOrd="0" presId="urn:microsoft.com/office/officeart/2005/8/layout/cycle2"/>
    <dgm:cxn modelId="{673E0E71-B572-4F40-9955-D393BA48EC13}" type="presOf" srcId="{3FCFD248-F993-438B-BC02-C7C6806AB70E}" destId="{B19A127C-2143-47A9-A53C-7AAD24E1591E}" srcOrd="0" destOrd="0" presId="urn:microsoft.com/office/officeart/2005/8/layout/cycle2"/>
    <dgm:cxn modelId="{E85B8972-F046-4D5A-94BC-CFFA12767761}" type="presOf" srcId="{494A6CE9-54CF-4061-9A7A-14BED50C2044}" destId="{304BAB68-557A-4EE1-B193-7096E957957F}" srcOrd="0" destOrd="0" presId="urn:microsoft.com/office/officeart/2005/8/layout/cycle2"/>
    <dgm:cxn modelId="{B5526D73-FC4B-4EC0-9A85-A77D10FFC8D7}" type="presOf" srcId="{0697FB97-5583-4C85-8FD9-1C7905CC876F}" destId="{ADF97762-D95F-40DD-A284-A1A431BAE1FE}" srcOrd="0" destOrd="0" presId="urn:microsoft.com/office/officeart/2005/8/layout/cycle2"/>
    <dgm:cxn modelId="{55489673-F31B-4680-AA7A-8CDAB23051F5}" type="presOf" srcId="{3FCFD248-F993-438B-BC02-C7C6806AB70E}" destId="{4CFB6465-B869-4AE4-8748-244947436E35}" srcOrd="1" destOrd="0" presId="urn:microsoft.com/office/officeart/2005/8/layout/cycle2"/>
    <dgm:cxn modelId="{A35F4358-C724-4494-8319-7B6FC4D015E4}" type="presOf" srcId="{42E14B2F-A860-453C-BCAF-F50D69D6C881}" destId="{4F541A7B-E14C-40B2-947C-C036D9591334}" srcOrd="0" destOrd="0" presId="urn:microsoft.com/office/officeart/2005/8/layout/cycle2"/>
    <dgm:cxn modelId="{A3F0B67A-CF90-404C-96AC-1C7002B539B3}" type="presOf" srcId="{D9909853-95A0-4CC9-B393-56D455C52F07}" destId="{07DC99D5-AC93-4047-8C44-DCD7E2FD47DB}" srcOrd="1" destOrd="0" presId="urn:microsoft.com/office/officeart/2005/8/layout/cycle2"/>
    <dgm:cxn modelId="{DCCBDC99-2E13-44C1-B863-E8E218B65D66}" type="presOf" srcId="{CA9E334D-1B7A-48E2-B5DC-7ECD26A6D810}" destId="{73D23A10-004D-4B6A-9A9B-3633976399B9}" srcOrd="0" destOrd="0" presId="urn:microsoft.com/office/officeart/2005/8/layout/cycle2"/>
    <dgm:cxn modelId="{F61FA4CA-72C6-471E-94AE-BAE79505A526}" type="presOf" srcId="{6B44494F-7F9A-4959-B18D-C65E08663F4E}" destId="{9D81F732-8E34-4570-9772-015AFAD822E3}" srcOrd="0" destOrd="0" presId="urn:microsoft.com/office/officeart/2005/8/layout/cycle2"/>
    <dgm:cxn modelId="{B94BD8D7-19AD-4D35-A7A9-B7262B8F4090}" type="presOf" srcId="{93812A7B-E178-4A36-B5E7-DD4969C66F2A}" destId="{B88C1338-A61E-4932-90BA-3032AAE50971}" srcOrd="0" destOrd="0" presId="urn:microsoft.com/office/officeart/2005/8/layout/cycle2"/>
    <dgm:cxn modelId="{D8EFEDEF-CF5B-4201-9472-4F9E205A0BA4}" type="presOf" srcId="{0697FB97-5583-4C85-8FD9-1C7905CC876F}" destId="{7E90D706-3BBB-4457-9E9C-AADB309EF431}" srcOrd="1" destOrd="0" presId="urn:microsoft.com/office/officeart/2005/8/layout/cycle2"/>
    <dgm:cxn modelId="{0AC005F0-7387-451E-9BF2-F8AF9628A09D}" type="presOf" srcId="{D9909853-95A0-4CC9-B393-56D455C52F07}" destId="{F5024AE5-4102-4A0F-95E7-64111DC1BF6B}" srcOrd="0" destOrd="0" presId="urn:microsoft.com/office/officeart/2005/8/layout/cycle2"/>
    <dgm:cxn modelId="{F92A3EF7-2950-4E52-B3C7-841B9E0CA40E}" type="presOf" srcId="{0951FCC9-82BE-4147-9D5F-C388C2A78794}" destId="{7298BC5C-7A10-4881-B1EC-2144710C198E}" srcOrd="1" destOrd="0" presId="urn:microsoft.com/office/officeart/2005/8/layout/cycle2"/>
    <dgm:cxn modelId="{A33175FB-95B1-418B-A23E-DA5C23AA2F55}" srcId="{494A6CE9-54CF-4061-9A7A-14BED50C2044}" destId="{5A9A1AEE-67E1-4FAC-B932-680DC20F4769}" srcOrd="0" destOrd="0" parTransId="{AB8A4965-29AC-4640-80B2-C70CB627F06A}" sibTransId="{3FCFD248-F993-438B-BC02-C7C6806AB70E}"/>
    <dgm:cxn modelId="{2D627DFD-EB6C-49C1-BD4E-C9AF5569E651}" srcId="{494A6CE9-54CF-4061-9A7A-14BED50C2044}" destId="{93812A7B-E178-4A36-B5E7-DD4969C66F2A}" srcOrd="1" destOrd="0" parTransId="{7C1A527D-4AA0-4A6D-9983-484FF3404A83}" sibTransId="{D9909853-95A0-4CC9-B393-56D455C52F07}"/>
    <dgm:cxn modelId="{4FE030D6-707D-4716-A7B6-F0DD7B6952E0}" type="presParOf" srcId="{304BAB68-557A-4EE1-B193-7096E957957F}" destId="{C16A0F48-454C-49F7-8295-7159E926CCBA}" srcOrd="0" destOrd="0" presId="urn:microsoft.com/office/officeart/2005/8/layout/cycle2"/>
    <dgm:cxn modelId="{524607F7-88CF-45B0-B120-8257D23E7AAC}" type="presParOf" srcId="{304BAB68-557A-4EE1-B193-7096E957957F}" destId="{B19A127C-2143-47A9-A53C-7AAD24E1591E}" srcOrd="1" destOrd="0" presId="urn:microsoft.com/office/officeart/2005/8/layout/cycle2"/>
    <dgm:cxn modelId="{F56FFF47-DA97-48BF-81E5-2F0A5598713E}" type="presParOf" srcId="{B19A127C-2143-47A9-A53C-7AAD24E1591E}" destId="{4CFB6465-B869-4AE4-8748-244947436E35}" srcOrd="0" destOrd="0" presId="urn:microsoft.com/office/officeart/2005/8/layout/cycle2"/>
    <dgm:cxn modelId="{C682C75A-1A1D-426E-A2D7-76A43566BA80}" type="presParOf" srcId="{304BAB68-557A-4EE1-B193-7096E957957F}" destId="{B88C1338-A61E-4932-90BA-3032AAE50971}" srcOrd="2" destOrd="0" presId="urn:microsoft.com/office/officeart/2005/8/layout/cycle2"/>
    <dgm:cxn modelId="{65C9926F-F005-401E-BB2D-941FD9F348FE}" type="presParOf" srcId="{304BAB68-557A-4EE1-B193-7096E957957F}" destId="{F5024AE5-4102-4A0F-95E7-64111DC1BF6B}" srcOrd="3" destOrd="0" presId="urn:microsoft.com/office/officeart/2005/8/layout/cycle2"/>
    <dgm:cxn modelId="{F9629688-348C-40FF-9C3C-AB921E2609E7}" type="presParOf" srcId="{F5024AE5-4102-4A0F-95E7-64111DC1BF6B}" destId="{07DC99D5-AC93-4047-8C44-DCD7E2FD47DB}" srcOrd="0" destOrd="0" presId="urn:microsoft.com/office/officeart/2005/8/layout/cycle2"/>
    <dgm:cxn modelId="{9800E367-CF96-4CB1-8DF2-80154129FBA4}" type="presParOf" srcId="{304BAB68-557A-4EE1-B193-7096E957957F}" destId="{9D81F732-8E34-4570-9772-015AFAD822E3}" srcOrd="4" destOrd="0" presId="urn:microsoft.com/office/officeart/2005/8/layout/cycle2"/>
    <dgm:cxn modelId="{1EE59594-4C74-468F-8A89-94901ABE0428}" type="presParOf" srcId="{304BAB68-557A-4EE1-B193-7096E957957F}" destId="{ADF97762-D95F-40DD-A284-A1A431BAE1FE}" srcOrd="5" destOrd="0" presId="urn:microsoft.com/office/officeart/2005/8/layout/cycle2"/>
    <dgm:cxn modelId="{36C46085-7399-49C3-A095-81663189CD9A}" type="presParOf" srcId="{ADF97762-D95F-40DD-A284-A1A431BAE1FE}" destId="{7E90D706-3BBB-4457-9E9C-AADB309EF431}" srcOrd="0" destOrd="0" presId="urn:microsoft.com/office/officeart/2005/8/layout/cycle2"/>
    <dgm:cxn modelId="{47761009-AD0A-4E90-BBC2-B16C7A972983}" type="presParOf" srcId="{304BAB68-557A-4EE1-B193-7096E957957F}" destId="{EA00082E-3363-4BCD-901E-265547A9946A}" srcOrd="6" destOrd="0" presId="urn:microsoft.com/office/officeart/2005/8/layout/cycle2"/>
    <dgm:cxn modelId="{3B731F64-EDF3-449B-90F5-577F889487CD}" type="presParOf" srcId="{304BAB68-557A-4EE1-B193-7096E957957F}" destId="{9FBC6C2F-3648-49EF-854E-67C7F96FD42B}" srcOrd="7" destOrd="0" presId="urn:microsoft.com/office/officeart/2005/8/layout/cycle2"/>
    <dgm:cxn modelId="{17C9DF11-E052-496E-8263-D1FCF8B487A3}" type="presParOf" srcId="{9FBC6C2F-3648-49EF-854E-67C7F96FD42B}" destId="{7298BC5C-7A10-4881-B1EC-2144710C198E}" srcOrd="0" destOrd="0" presId="urn:microsoft.com/office/officeart/2005/8/layout/cycle2"/>
    <dgm:cxn modelId="{52989077-9746-4F93-AA94-C0086ADF7AC3}" type="presParOf" srcId="{304BAB68-557A-4EE1-B193-7096E957957F}" destId="{4F541A7B-E14C-40B2-947C-C036D9591334}" srcOrd="8" destOrd="0" presId="urn:microsoft.com/office/officeart/2005/8/layout/cycle2"/>
    <dgm:cxn modelId="{8F32983F-92FF-41B4-AA6B-5CAC6A889711}" type="presParOf" srcId="{304BAB68-557A-4EE1-B193-7096E957957F}" destId="{73D23A10-004D-4B6A-9A9B-3633976399B9}" srcOrd="9" destOrd="0" presId="urn:microsoft.com/office/officeart/2005/8/layout/cycle2"/>
    <dgm:cxn modelId="{2DD3C41F-8047-43D0-8FF1-2EEF33FA1D24}" type="presParOf" srcId="{73D23A10-004D-4B6A-9A9B-3633976399B9}" destId="{3AC79816-FCA5-4D40-B082-1473098C2D09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16A0F48-454C-49F7-8295-7159E926CCBA}">
      <dsp:nvSpPr>
        <dsp:cNvPr id="0" name=""/>
        <dsp:cNvSpPr/>
      </dsp:nvSpPr>
      <dsp:spPr>
        <a:xfrm>
          <a:off x="1592805" y="-73665"/>
          <a:ext cx="1514549" cy="1340107"/>
        </a:xfrm>
        <a:prstGeom prst="ellipse">
          <a:avLst/>
        </a:prstGeom>
        <a:solidFill>
          <a:schemeClr val="accent3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o-LA" sz="2000" b="1" kern="1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ມີອາຫານ</a:t>
          </a:r>
          <a:endParaRPr lang="en-US" sz="2000" b="1" kern="1200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1814606" y="122589"/>
        <a:ext cx="1070947" cy="947599"/>
      </dsp:txXfrm>
    </dsp:sp>
    <dsp:sp modelId="{B19A127C-2143-47A9-A53C-7AAD24E1591E}">
      <dsp:nvSpPr>
        <dsp:cNvPr id="0" name=""/>
        <dsp:cNvSpPr/>
      </dsp:nvSpPr>
      <dsp:spPr>
        <a:xfrm rot="2160000">
          <a:off x="3697819" y="880593"/>
          <a:ext cx="382269" cy="452286"/>
        </a:xfrm>
        <a:prstGeom prst="rightArrow">
          <a:avLst>
            <a:gd name="adj1" fmla="val 60000"/>
            <a:gd name="adj2" fmla="val 50000"/>
          </a:avLst>
        </a:prstGeom>
        <a:solidFill>
          <a:srgbClr val="FF0000"/>
        </a:solidFill>
        <a:ln>
          <a:solidFill>
            <a:srgbClr val="FF0000"/>
          </a:solidFill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900" kern="1200"/>
        </a:p>
      </dsp:txBody>
      <dsp:txXfrm>
        <a:off x="3708770" y="937346"/>
        <a:ext cx="267588" cy="271372"/>
      </dsp:txXfrm>
    </dsp:sp>
    <dsp:sp modelId="{B88C1338-A61E-4932-90BA-3032AAE50971}">
      <dsp:nvSpPr>
        <dsp:cNvPr id="0" name=""/>
        <dsp:cNvSpPr/>
      </dsp:nvSpPr>
      <dsp:spPr>
        <a:xfrm>
          <a:off x="3307003" y="1108402"/>
          <a:ext cx="1340107" cy="1340107"/>
        </a:xfrm>
        <a:prstGeom prst="ellipse">
          <a:avLst/>
        </a:prstGeom>
        <a:solidFill>
          <a:schemeClr val="accent6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o-LA" sz="2000" b="1" kern="1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ເຂົ້າເຖິງ</a:t>
          </a:r>
          <a:endParaRPr lang="en-US" sz="2000" b="1" kern="1200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3503257" y="1304656"/>
        <a:ext cx="947599" cy="947599"/>
      </dsp:txXfrm>
    </dsp:sp>
    <dsp:sp modelId="{F5024AE5-4102-4A0F-95E7-64111DC1BF6B}">
      <dsp:nvSpPr>
        <dsp:cNvPr id="0" name=""/>
        <dsp:cNvSpPr/>
      </dsp:nvSpPr>
      <dsp:spPr>
        <a:xfrm rot="6480000">
          <a:off x="3697995" y="3121698"/>
          <a:ext cx="381919" cy="452286"/>
        </a:xfrm>
        <a:prstGeom prst="rightArrow">
          <a:avLst>
            <a:gd name="adj1" fmla="val 60000"/>
            <a:gd name="adj2" fmla="val 50000"/>
          </a:avLst>
        </a:prstGeom>
        <a:solidFill>
          <a:srgbClr val="FF000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900" kern="1200"/>
        </a:p>
      </dsp:txBody>
      <dsp:txXfrm rot="10800000">
        <a:off x="3772986" y="3157671"/>
        <a:ext cx="267343" cy="271372"/>
      </dsp:txXfrm>
    </dsp:sp>
    <dsp:sp modelId="{9D81F732-8E34-4570-9772-015AFAD822E3}">
      <dsp:nvSpPr>
        <dsp:cNvPr id="0" name=""/>
        <dsp:cNvSpPr/>
      </dsp:nvSpPr>
      <dsp:spPr>
        <a:xfrm>
          <a:off x="2685553" y="3021027"/>
          <a:ext cx="1340107" cy="1340107"/>
        </a:xfrm>
        <a:prstGeom prst="ellipse">
          <a:avLst/>
        </a:prstGeom>
        <a:solidFill>
          <a:schemeClr val="accent3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o-LA" sz="2000" b="1" kern="1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ສາມາດຈ່າຍ</a:t>
          </a:r>
          <a:endParaRPr lang="en-US" sz="2000" b="1" kern="1200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2881807" y="3217281"/>
        <a:ext cx="947599" cy="947599"/>
      </dsp:txXfrm>
    </dsp:sp>
    <dsp:sp modelId="{ADF97762-D95F-40DD-A284-A1A431BAE1FE}">
      <dsp:nvSpPr>
        <dsp:cNvPr id="0" name=""/>
        <dsp:cNvSpPr/>
      </dsp:nvSpPr>
      <dsp:spPr>
        <a:xfrm rot="10800000">
          <a:off x="1785580" y="3871724"/>
          <a:ext cx="351728" cy="452286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900" kern="1200"/>
        </a:p>
      </dsp:txBody>
      <dsp:txXfrm rot="10800000">
        <a:off x="1891098" y="3962181"/>
        <a:ext cx="246210" cy="271372"/>
      </dsp:txXfrm>
    </dsp:sp>
    <dsp:sp modelId="{EA00082E-3363-4BCD-901E-265547A9946A}">
      <dsp:nvSpPr>
        <dsp:cNvPr id="0" name=""/>
        <dsp:cNvSpPr/>
      </dsp:nvSpPr>
      <dsp:spPr>
        <a:xfrm>
          <a:off x="674500" y="2782535"/>
          <a:ext cx="1340107" cy="1817092"/>
        </a:xfrm>
        <a:prstGeom prst="ellipse">
          <a:avLst/>
        </a:prstGeom>
        <a:solidFill>
          <a:schemeClr val="accent6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o-LA" sz="1800" b="1" kern="1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ມີອາ ຫານຍາມໄພພິພັດ</a:t>
          </a:r>
          <a:endParaRPr lang="en-US" sz="1800" b="1" kern="1200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870754" y="3048642"/>
        <a:ext cx="947599" cy="1284878"/>
      </dsp:txXfrm>
    </dsp:sp>
    <dsp:sp modelId="{9FBC6C2F-3648-49EF-854E-67C7F96FD42B}">
      <dsp:nvSpPr>
        <dsp:cNvPr id="0" name=""/>
        <dsp:cNvSpPr/>
      </dsp:nvSpPr>
      <dsp:spPr>
        <a:xfrm rot="15135304">
          <a:off x="143072" y="2196771"/>
          <a:ext cx="343428" cy="452286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900" kern="1200"/>
        </a:p>
      </dsp:txBody>
      <dsp:txXfrm rot="10800000">
        <a:off x="210286" y="2336291"/>
        <a:ext cx="240400" cy="271372"/>
      </dsp:txXfrm>
    </dsp:sp>
    <dsp:sp modelId="{4F541A7B-E14C-40B2-947C-C036D9591334}">
      <dsp:nvSpPr>
        <dsp:cNvPr id="0" name=""/>
        <dsp:cNvSpPr/>
      </dsp:nvSpPr>
      <dsp:spPr>
        <a:xfrm>
          <a:off x="-49889" y="922643"/>
          <a:ext cx="1545988" cy="1652875"/>
        </a:xfrm>
        <a:prstGeom prst="ellipse">
          <a:avLst/>
        </a:prstGeom>
        <a:solidFill>
          <a:schemeClr val="accent3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o-LA" sz="2000" b="1" kern="1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ກິນອາຫານປອດໄພ</a:t>
          </a:r>
          <a:endParaRPr lang="en-US" sz="2000" b="1" kern="1200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176516" y="1164701"/>
        <a:ext cx="1093178" cy="1168759"/>
      </dsp:txXfrm>
    </dsp:sp>
    <dsp:sp modelId="{73D23A10-004D-4B6A-9A9B-3633976399B9}">
      <dsp:nvSpPr>
        <dsp:cNvPr id="0" name=""/>
        <dsp:cNvSpPr/>
      </dsp:nvSpPr>
      <dsp:spPr>
        <a:xfrm rot="18974716">
          <a:off x="1322275" y="416418"/>
          <a:ext cx="371890" cy="498198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100" kern="1200"/>
        </a:p>
      </dsp:txBody>
      <dsp:txXfrm>
        <a:off x="1337766" y="554636"/>
        <a:ext cx="260323" cy="29891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5A49F08-9100-4AF5-BC0A-FC6A093BE3CC}" type="datetimeFigureOut">
              <a:rPr lang="ko-KR" altLang="en-US" smtClean="0"/>
              <a:t>2022-03-28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8FC7D2-309F-4B1D-AF63-DB3D4B54485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179335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5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solidFill>
                  <a:schemeClr val="accent3">
                    <a:lumMod val="50000"/>
                  </a:schemeClr>
                </a:solidFill>
              </a:rPr>
              <a:t>Latest data suggests good progress in stunting in Lao PDR</a:t>
            </a:r>
            <a:endParaRPr lang="en-US" dirty="0"/>
          </a:p>
        </p:txBody>
      </p:sp>
      <p:sp>
        <p:nvSpPr>
          <p:cNvPr id="62467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37816" indent="-283776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35102" indent="-22702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589143" indent="-22702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43184" indent="-22702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497225" indent="-22702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51266" indent="-22702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05307" indent="-22702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59347" indent="-22702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F672F403-EC32-FC4D-88A4-F1B55A69F1C9}" type="slidenum">
              <a:rPr lang="es-MX" sz="1200">
                <a:latin typeface="Calibri" charset="0"/>
                <a:cs typeface="Arial" charset="0"/>
              </a:rPr>
              <a:pPr eaLnBrk="1" hangingPunct="1"/>
              <a:t>5</a:t>
            </a:fld>
            <a:endParaRPr lang="es-MX" sz="1200" dirty="0">
              <a:latin typeface="Calibri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62291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813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th-TH"/>
          </a:p>
        </p:txBody>
      </p:sp>
      <p:sp>
        <p:nvSpPr>
          <p:cNvPr id="4813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20176CF7-F82B-4677-9763-93B62ADAB0F9}" type="slidenum">
              <a:rPr lang="en-US" smtClean="0">
                <a:ea typeface="MS PGothic" pitchFamily="34" charset="-128"/>
              </a:rPr>
              <a:pPr/>
              <a:t>6</a:t>
            </a:fld>
            <a:endParaRPr lang="en-US">
              <a:ea typeface="MS PGothic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949652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813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th-TH"/>
          </a:p>
        </p:txBody>
      </p:sp>
      <p:sp>
        <p:nvSpPr>
          <p:cNvPr id="4813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20176CF7-F82B-4677-9763-93B62ADAB0F9}" type="slidenum">
              <a:rPr lang="en-US" smtClean="0">
                <a:ea typeface="MS PGothic" pitchFamily="34" charset="-128"/>
              </a:rPr>
              <a:pPr/>
              <a:t>7</a:t>
            </a:fld>
            <a:endParaRPr lang="en-US">
              <a:ea typeface="MS PGothic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884870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hyperlink" Target="http://www.pptmon.com/" TargetMode="External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://www.pptmon.com/" TargetMode="External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png"/><Relationship Id="rId4" Type="http://schemas.openxmlformats.org/officeDocument/2006/relationships/image" Target="../media/image2.sv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://www.pptmon.com/" TargetMode="External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8.png"/><Relationship Id="rId4" Type="http://schemas.openxmlformats.org/officeDocument/2006/relationships/image" Target="../media/image2.sv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8.png"/><Relationship Id="rId2" Type="http://schemas.openxmlformats.org/officeDocument/2006/relationships/hyperlink" Target="http://www.pptmon.com/" TargetMode="External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2.sv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://www.pptmon.com/" TargetMode="External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png"/><Relationship Id="rId4" Type="http://schemas.openxmlformats.org/officeDocument/2006/relationships/image" Target="../media/image2.sv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://www.pptmon.com/" TargetMode="External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png"/><Relationship Id="rId4" Type="http://schemas.openxmlformats.org/officeDocument/2006/relationships/image" Target="../media/image2.sv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://www.pptmon.com/" TargetMode="External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png"/><Relationship Id="rId4" Type="http://schemas.openxmlformats.org/officeDocument/2006/relationships/image" Target="../media/image2.sv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://www.pptmon.com/" TargetMode="External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8.png"/><Relationship Id="rId4" Type="http://schemas.openxmlformats.org/officeDocument/2006/relationships/image" Target="../media/image2.sv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8.png"/><Relationship Id="rId2" Type="http://schemas.openxmlformats.org/officeDocument/2006/relationships/hyperlink" Target="http://www.pptmon.com/" TargetMode="External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2.sv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://www.pptmon.com/" TargetMode="External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png"/><Relationship Id="rId4" Type="http://schemas.openxmlformats.org/officeDocument/2006/relationships/image" Target="../media/image2.sv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://www.pptmon.com/" TargetMode="External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png"/><Relationship Id="rId4" Type="http://schemas.openxmlformats.org/officeDocument/2006/relationships/image" Target="../media/image2.sv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://www.pptmon.com/" TargetMode="External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png"/><Relationship Id="rId4" Type="http://schemas.openxmlformats.org/officeDocument/2006/relationships/image" Target="../media/image2.sv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8.png"/><Relationship Id="rId2" Type="http://schemas.openxmlformats.org/officeDocument/2006/relationships/hyperlink" Target="http://www.pptmon.com/" TargetMode="External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2.sv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://www.pptmon.com/" TargetMode="External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sv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://www.pptmon.com/" TargetMode="External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svg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PTM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3">
            <a:hlinkClick r:id="rId2"/>
            <a:extLst>
              <a:ext uri="{FF2B5EF4-FFF2-40B4-BE49-F238E27FC236}">
                <a16:creationId xmlns:a16="http://schemas.microsoft.com/office/drawing/2014/main" id="{18391A64-485F-424B-B3B2-B1CB6E26B08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647236" y="7063924"/>
            <a:ext cx="2471738" cy="190500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D0222388-ACFB-4C7D-92F6-B808C17D7B09}"/>
              </a:ext>
            </a:extLst>
          </p:cNvPr>
          <p:cNvSpPr txBox="1"/>
          <p:nvPr userDrawn="1"/>
        </p:nvSpPr>
        <p:spPr>
          <a:xfrm>
            <a:off x="4073025" y="7063924"/>
            <a:ext cx="269063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u="none" dirty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Presentation template by</a:t>
            </a:r>
            <a:endParaRPr lang="ko-KR" altLang="en-US" sz="1000" u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6" name="그림 35">
            <a:extLst>
              <a:ext uri="{FF2B5EF4-FFF2-40B4-BE49-F238E27FC236}">
                <a16:creationId xmlns:a16="http://schemas.microsoft.com/office/drawing/2014/main" id="{A4FBF9B1-98A5-44A7-8E92-71DA943CC2F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4872" y="3385477"/>
            <a:ext cx="3932325" cy="2080782"/>
          </a:xfrm>
          <a:prstGeom prst="rect">
            <a:avLst/>
          </a:prstGeom>
        </p:spPr>
      </p:pic>
      <p:pic>
        <p:nvPicPr>
          <p:cNvPr id="34" name="그림 33">
            <a:extLst>
              <a:ext uri="{FF2B5EF4-FFF2-40B4-BE49-F238E27FC236}">
                <a16:creationId xmlns:a16="http://schemas.microsoft.com/office/drawing/2014/main" id="{B4C7BC7D-4FB1-482D-B085-66631856ECA9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5991" y="4852986"/>
            <a:ext cx="4469238" cy="1135705"/>
          </a:xfrm>
          <a:prstGeom prst="rect">
            <a:avLst/>
          </a:prstGeom>
        </p:spPr>
      </p:pic>
      <p:pic>
        <p:nvPicPr>
          <p:cNvPr id="38" name="그림 37">
            <a:extLst>
              <a:ext uri="{FF2B5EF4-FFF2-40B4-BE49-F238E27FC236}">
                <a16:creationId xmlns:a16="http://schemas.microsoft.com/office/drawing/2014/main" id="{07B5FFFF-CEF5-4E8C-A656-8B1D514A0B84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0628" y="2124703"/>
            <a:ext cx="4642195" cy="2465941"/>
          </a:xfrm>
          <a:prstGeom prst="rect">
            <a:avLst/>
          </a:prstGeom>
        </p:spPr>
      </p:pic>
      <p:pic>
        <p:nvPicPr>
          <p:cNvPr id="42" name="그림 41">
            <a:extLst>
              <a:ext uri="{FF2B5EF4-FFF2-40B4-BE49-F238E27FC236}">
                <a16:creationId xmlns:a16="http://schemas.microsoft.com/office/drawing/2014/main" id="{F4B923B5-46E5-4885-8374-EFC62C8F59A3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1327" y="522389"/>
            <a:ext cx="4751441" cy="1101090"/>
          </a:xfrm>
          <a:prstGeom prst="rect">
            <a:avLst/>
          </a:prstGeom>
        </p:spPr>
      </p:pic>
      <p:pic>
        <p:nvPicPr>
          <p:cNvPr id="30" name="그림 29">
            <a:extLst>
              <a:ext uri="{FF2B5EF4-FFF2-40B4-BE49-F238E27FC236}">
                <a16:creationId xmlns:a16="http://schemas.microsoft.com/office/drawing/2014/main" id="{B49DC603-01BC-4F7B-9DE1-421D1DDE9F28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9104" y="689913"/>
            <a:ext cx="4469237" cy="56456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94878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PTM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3">
            <a:hlinkClick r:id="rId2"/>
            <a:extLst>
              <a:ext uri="{FF2B5EF4-FFF2-40B4-BE49-F238E27FC236}">
                <a16:creationId xmlns:a16="http://schemas.microsoft.com/office/drawing/2014/main" id="{18391A64-485F-424B-B3B2-B1CB6E26B08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647236" y="7063924"/>
            <a:ext cx="2471738" cy="1905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2444271-A7B8-483E-9662-7F237D47F619}"/>
              </a:ext>
            </a:extLst>
          </p:cNvPr>
          <p:cNvSpPr txBox="1"/>
          <p:nvPr userDrawn="1"/>
        </p:nvSpPr>
        <p:spPr>
          <a:xfrm>
            <a:off x="4073025" y="7063924"/>
            <a:ext cx="269063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u="none" dirty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Presentation template by</a:t>
            </a:r>
            <a:endParaRPr lang="ko-KR" altLang="en-US" sz="1000" u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96E6AF33-C30B-45A3-B3F9-1B64D740CEC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51" r="58019"/>
          <a:stretch/>
        </p:blipFill>
        <p:spPr>
          <a:xfrm flipH="1">
            <a:off x="0" y="0"/>
            <a:ext cx="1794778" cy="1168400"/>
          </a:xfrm>
          <a:prstGeom prst="rect">
            <a:avLst/>
          </a:prstGeom>
        </p:spPr>
      </p:pic>
      <p:pic>
        <p:nvPicPr>
          <p:cNvPr id="17" name="그림 16">
            <a:extLst>
              <a:ext uri="{FF2B5EF4-FFF2-40B4-BE49-F238E27FC236}">
                <a16:creationId xmlns:a16="http://schemas.microsoft.com/office/drawing/2014/main" id="{1339A2CC-5852-4EEA-86E6-BC2FF1F3A6B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796" b="29335"/>
          <a:stretch/>
        </p:blipFill>
        <p:spPr>
          <a:xfrm flipH="1">
            <a:off x="10430410" y="5697551"/>
            <a:ext cx="1761590" cy="11604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35502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PPTM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3">
            <a:hlinkClick r:id="rId2"/>
            <a:extLst>
              <a:ext uri="{FF2B5EF4-FFF2-40B4-BE49-F238E27FC236}">
                <a16:creationId xmlns:a16="http://schemas.microsoft.com/office/drawing/2014/main" id="{18391A64-485F-424B-B3B2-B1CB6E26B08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647236" y="7063924"/>
            <a:ext cx="2471738" cy="1905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2444271-A7B8-483E-9662-7F237D47F619}"/>
              </a:ext>
            </a:extLst>
          </p:cNvPr>
          <p:cNvSpPr txBox="1"/>
          <p:nvPr userDrawn="1"/>
        </p:nvSpPr>
        <p:spPr>
          <a:xfrm>
            <a:off x="4073025" y="7063924"/>
            <a:ext cx="269063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u="none" dirty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Presentation template by</a:t>
            </a:r>
            <a:endParaRPr lang="ko-KR" altLang="en-US" sz="1000" u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4" name="그림 13">
            <a:extLst>
              <a:ext uri="{FF2B5EF4-FFF2-40B4-BE49-F238E27FC236}">
                <a16:creationId xmlns:a16="http://schemas.microsoft.com/office/drawing/2014/main" id="{68E48AD9-547F-4C9B-83A5-23F291E64AA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299" t="29806"/>
          <a:stretch/>
        </p:blipFill>
        <p:spPr>
          <a:xfrm>
            <a:off x="-1" y="5196965"/>
            <a:ext cx="2076141" cy="1661035"/>
          </a:xfrm>
          <a:prstGeom prst="rect">
            <a:avLst/>
          </a:prstGeom>
        </p:spPr>
      </p:pic>
      <p:pic>
        <p:nvPicPr>
          <p:cNvPr id="15" name="그림 14">
            <a:extLst>
              <a:ext uri="{FF2B5EF4-FFF2-40B4-BE49-F238E27FC236}">
                <a16:creationId xmlns:a16="http://schemas.microsoft.com/office/drawing/2014/main" id="{8AFB6CF9-8324-4EEC-8838-5ED7D177151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1533" b="50000"/>
          <a:stretch/>
        </p:blipFill>
        <p:spPr>
          <a:xfrm flipV="1">
            <a:off x="9477829" y="0"/>
            <a:ext cx="2714172" cy="1232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46336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PPTM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3">
            <a:hlinkClick r:id="rId2"/>
            <a:extLst>
              <a:ext uri="{FF2B5EF4-FFF2-40B4-BE49-F238E27FC236}">
                <a16:creationId xmlns:a16="http://schemas.microsoft.com/office/drawing/2014/main" id="{18391A64-485F-424B-B3B2-B1CB6E26B08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647236" y="7063924"/>
            <a:ext cx="2471738" cy="1905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2444271-A7B8-483E-9662-7F237D47F619}"/>
              </a:ext>
            </a:extLst>
          </p:cNvPr>
          <p:cNvSpPr txBox="1"/>
          <p:nvPr userDrawn="1"/>
        </p:nvSpPr>
        <p:spPr>
          <a:xfrm>
            <a:off x="4073025" y="7063924"/>
            <a:ext cx="269063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u="none" dirty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Presentation template by</a:t>
            </a:r>
            <a:endParaRPr lang="ko-KR" altLang="en-US" sz="1000" u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그림 8">
            <a:extLst>
              <a:ext uri="{FF2B5EF4-FFF2-40B4-BE49-F238E27FC236}">
                <a16:creationId xmlns:a16="http://schemas.microsoft.com/office/drawing/2014/main" id="{09158186-DBD0-4A14-90A9-5D525B8C9A5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1533" b="50000"/>
          <a:stretch/>
        </p:blipFill>
        <p:spPr>
          <a:xfrm>
            <a:off x="9477829" y="5625029"/>
            <a:ext cx="2714172" cy="1232971"/>
          </a:xfrm>
          <a:prstGeom prst="rect">
            <a:avLst/>
          </a:prstGeom>
        </p:spPr>
      </p:pic>
      <p:pic>
        <p:nvPicPr>
          <p:cNvPr id="10" name="그림 9">
            <a:extLst>
              <a:ext uri="{FF2B5EF4-FFF2-40B4-BE49-F238E27FC236}">
                <a16:creationId xmlns:a16="http://schemas.microsoft.com/office/drawing/2014/main" id="{2CDAB6F0-E02A-405D-A006-90E9EAE81A4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64033"/>
          <a:stretch/>
        </p:blipFill>
        <p:spPr>
          <a:xfrm>
            <a:off x="10483029" y="0"/>
            <a:ext cx="1708971" cy="1101090"/>
          </a:xfrm>
          <a:prstGeom prst="rect">
            <a:avLst/>
          </a:prstGeom>
        </p:spPr>
      </p:pic>
      <p:pic>
        <p:nvPicPr>
          <p:cNvPr id="11" name="그림 10">
            <a:extLst>
              <a:ext uri="{FF2B5EF4-FFF2-40B4-BE49-F238E27FC236}">
                <a16:creationId xmlns:a16="http://schemas.microsoft.com/office/drawing/2014/main" id="{31BCDFF4-C679-4BFE-A6E2-DCBD0C662D1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299" t="29806"/>
          <a:stretch/>
        </p:blipFill>
        <p:spPr>
          <a:xfrm>
            <a:off x="-1" y="0"/>
            <a:ext cx="2076141" cy="1661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141786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PPTM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3">
            <a:hlinkClick r:id="rId2"/>
            <a:extLst>
              <a:ext uri="{FF2B5EF4-FFF2-40B4-BE49-F238E27FC236}">
                <a16:creationId xmlns:a16="http://schemas.microsoft.com/office/drawing/2014/main" id="{18391A64-485F-424B-B3B2-B1CB6E26B08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647236" y="7063924"/>
            <a:ext cx="2471738" cy="1905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2444271-A7B8-483E-9662-7F237D47F619}"/>
              </a:ext>
            </a:extLst>
          </p:cNvPr>
          <p:cNvSpPr txBox="1"/>
          <p:nvPr userDrawn="1"/>
        </p:nvSpPr>
        <p:spPr>
          <a:xfrm>
            <a:off x="4073025" y="7063924"/>
            <a:ext cx="269063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u="none" dirty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Presentation template by</a:t>
            </a:r>
            <a:endParaRPr lang="ko-KR" altLang="en-US" sz="1000" u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96E6AF33-C30B-45A3-B3F9-1B64D740CEC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51" r="58019"/>
          <a:stretch/>
        </p:blipFill>
        <p:spPr>
          <a:xfrm flipV="1">
            <a:off x="9675409" y="0"/>
            <a:ext cx="2516591" cy="1638300"/>
          </a:xfrm>
          <a:prstGeom prst="rect">
            <a:avLst/>
          </a:prstGeom>
        </p:spPr>
      </p:pic>
      <p:pic>
        <p:nvPicPr>
          <p:cNvPr id="17" name="그림 16">
            <a:extLst>
              <a:ext uri="{FF2B5EF4-FFF2-40B4-BE49-F238E27FC236}">
                <a16:creationId xmlns:a16="http://schemas.microsoft.com/office/drawing/2014/main" id="{1339A2CC-5852-4EEA-86E6-BC2FF1F3A6B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796" b="29335"/>
          <a:stretch/>
        </p:blipFill>
        <p:spPr>
          <a:xfrm flipV="1">
            <a:off x="0" y="5230849"/>
            <a:ext cx="2470057" cy="1627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46868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PPTM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3">
            <a:hlinkClick r:id="rId2"/>
            <a:extLst>
              <a:ext uri="{FF2B5EF4-FFF2-40B4-BE49-F238E27FC236}">
                <a16:creationId xmlns:a16="http://schemas.microsoft.com/office/drawing/2014/main" id="{18391A64-485F-424B-B3B2-B1CB6E26B08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647236" y="7063924"/>
            <a:ext cx="2471738" cy="1905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2444271-A7B8-483E-9662-7F237D47F619}"/>
              </a:ext>
            </a:extLst>
          </p:cNvPr>
          <p:cNvSpPr txBox="1"/>
          <p:nvPr userDrawn="1"/>
        </p:nvSpPr>
        <p:spPr>
          <a:xfrm>
            <a:off x="4073025" y="7063924"/>
            <a:ext cx="269063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u="none" dirty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Presentation template by</a:t>
            </a:r>
            <a:endParaRPr lang="ko-KR" altLang="en-US" sz="1000" u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id="{CC4BD9E1-02CE-484E-878D-FBBB9263410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9" t="18" r="66131" b="18"/>
          <a:stretch/>
        </p:blipFill>
        <p:spPr>
          <a:xfrm flipH="1">
            <a:off x="0" y="0"/>
            <a:ext cx="1448778" cy="1641600"/>
          </a:xfrm>
          <a:prstGeom prst="rect">
            <a:avLst/>
          </a:prstGeom>
        </p:spPr>
      </p:pic>
      <p:pic>
        <p:nvPicPr>
          <p:cNvPr id="8" name="그림 7">
            <a:extLst>
              <a:ext uri="{FF2B5EF4-FFF2-40B4-BE49-F238E27FC236}">
                <a16:creationId xmlns:a16="http://schemas.microsoft.com/office/drawing/2014/main" id="{E0539FCD-0036-46CD-9EBD-51150A6D1BF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793" t="18" r="-19" b="18"/>
          <a:stretch/>
        </p:blipFill>
        <p:spPr>
          <a:xfrm flipH="1">
            <a:off x="10557778" y="5216400"/>
            <a:ext cx="1634222" cy="164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380082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PPTM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3">
            <a:hlinkClick r:id="rId2"/>
            <a:extLst>
              <a:ext uri="{FF2B5EF4-FFF2-40B4-BE49-F238E27FC236}">
                <a16:creationId xmlns:a16="http://schemas.microsoft.com/office/drawing/2014/main" id="{18391A64-485F-424B-B3B2-B1CB6E26B08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647236" y="7063924"/>
            <a:ext cx="2471738" cy="1905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2444271-A7B8-483E-9662-7F237D47F619}"/>
              </a:ext>
            </a:extLst>
          </p:cNvPr>
          <p:cNvSpPr txBox="1"/>
          <p:nvPr userDrawn="1"/>
        </p:nvSpPr>
        <p:spPr>
          <a:xfrm>
            <a:off x="4073025" y="7063924"/>
            <a:ext cx="269063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u="none" dirty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Presentation template by</a:t>
            </a:r>
            <a:endParaRPr lang="ko-KR" altLang="en-US" sz="1000" u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96E6AF33-C30B-45A3-B3F9-1B64D740CEC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51" r="58019"/>
          <a:stretch/>
        </p:blipFill>
        <p:spPr>
          <a:xfrm flipH="1">
            <a:off x="0" y="0"/>
            <a:ext cx="1794778" cy="1168400"/>
          </a:xfrm>
          <a:prstGeom prst="rect">
            <a:avLst/>
          </a:prstGeom>
        </p:spPr>
      </p:pic>
      <p:pic>
        <p:nvPicPr>
          <p:cNvPr id="17" name="그림 16">
            <a:extLst>
              <a:ext uri="{FF2B5EF4-FFF2-40B4-BE49-F238E27FC236}">
                <a16:creationId xmlns:a16="http://schemas.microsoft.com/office/drawing/2014/main" id="{1339A2CC-5852-4EEA-86E6-BC2FF1F3A6B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796" b="29335"/>
          <a:stretch/>
        </p:blipFill>
        <p:spPr>
          <a:xfrm flipH="1">
            <a:off x="10430410" y="5697551"/>
            <a:ext cx="1761590" cy="1160449"/>
          </a:xfrm>
          <a:prstGeom prst="rect">
            <a:avLst/>
          </a:prstGeom>
        </p:spPr>
      </p:pic>
      <p:sp>
        <p:nvSpPr>
          <p:cNvPr id="7" name="그림 개체 틀 4">
            <a:extLst>
              <a:ext uri="{FF2B5EF4-FFF2-40B4-BE49-F238E27FC236}">
                <a16:creationId xmlns:a16="http://schemas.microsoft.com/office/drawing/2014/main" id="{B10C32E8-3D8C-44EE-A721-7040DD225309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2292351" y="1054101"/>
            <a:ext cx="7607298" cy="2935509"/>
          </a:xfrm>
          <a:prstGeom prst="rect">
            <a:avLst/>
          </a:prstGeom>
          <a:pattFill prst="pct10">
            <a:fgClr>
              <a:schemeClr val="bg1">
                <a:lumMod val="75000"/>
              </a:schemeClr>
            </a:fgClr>
            <a:bgClr>
              <a:schemeClr val="bg1">
                <a:lumMod val="95000"/>
              </a:schemeClr>
            </a:bgClr>
          </a:pattFill>
        </p:spPr>
        <p:txBody>
          <a:bodyPr tIns="828000" anchor="ctr" anchorCtr="1"/>
          <a:lstStyle>
            <a:lvl1pPr marL="0" indent="0">
              <a:buNone/>
              <a:defRPr sz="1400"/>
            </a:lvl1pPr>
          </a:lstStyle>
          <a:p>
            <a:r>
              <a:rPr lang="en-US" altLang="ko-KR" dirty="0"/>
              <a:t>Click icon to add picture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77052682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PPTM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3">
            <a:hlinkClick r:id="rId2"/>
            <a:extLst>
              <a:ext uri="{FF2B5EF4-FFF2-40B4-BE49-F238E27FC236}">
                <a16:creationId xmlns:a16="http://schemas.microsoft.com/office/drawing/2014/main" id="{18391A64-485F-424B-B3B2-B1CB6E26B08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647236" y="7063924"/>
            <a:ext cx="2471738" cy="1905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2444271-A7B8-483E-9662-7F237D47F619}"/>
              </a:ext>
            </a:extLst>
          </p:cNvPr>
          <p:cNvSpPr txBox="1"/>
          <p:nvPr userDrawn="1"/>
        </p:nvSpPr>
        <p:spPr>
          <a:xfrm>
            <a:off x="4073025" y="7063924"/>
            <a:ext cx="269063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u="none" dirty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Presentation template by</a:t>
            </a:r>
            <a:endParaRPr lang="ko-KR" altLang="en-US" sz="1000" u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4" name="그림 13">
            <a:extLst>
              <a:ext uri="{FF2B5EF4-FFF2-40B4-BE49-F238E27FC236}">
                <a16:creationId xmlns:a16="http://schemas.microsoft.com/office/drawing/2014/main" id="{68E48AD9-547F-4C9B-83A5-23F291E64AA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299" t="29806"/>
          <a:stretch/>
        </p:blipFill>
        <p:spPr>
          <a:xfrm>
            <a:off x="-1" y="5196965"/>
            <a:ext cx="2076141" cy="1661035"/>
          </a:xfrm>
          <a:prstGeom prst="rect">
            <a:avLst/>
          </a:prstGeom>
        </p:spPr>
      </p:pic>
      <p:pic>
        <p:nvPicPr>
          <p:cNvPr id="15" name="그림 14">
            <a:extLst>
              <a:ext uri="{FF2B5EF4-FFF2-40B4-BE49-F238E27FC236}">
                <a16:creationId xmlns:a16="http://schemas.microsoft.com/office/drawing/2014/main" id="{8AFB6CF9-8324-4EEC-8838-5ED7D177151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1533" b="50000"/>
          <a:stretch/>
        </p:blipFill>
        <p:spPr>
          <a:xfrm flipV="1">
            <a:off x="9477829" y="0"/>
            <a:ext cx="2714172" cy="1232971"/>
          </a:xfrm>
          <a:prstGeom prst="rect">
            <a:avLst/>
          </a:prstGeom>
        </p:spPr>
      </p:pic>
      <p:sp>
        <p:nvSpPr>
          <p:cNvPr id="6" name="그림 개체 틀 4">
            <a:extLst>
              <a:ext uri="{FF2B5EF4-FFF2-40B4-BE49-F238E27FC236}">
                <a16:creationId xmlns:a16="http://schemas.microsoft.com/office/drawing/2014/main" id="{95E75E28-B460-4A4E-9205-C14185742999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862319" y="1752600"/>
            <a:ext cx="2690631" cy="1676400"/>
          </a:xfrm>
          <a:prstGeom prst="rect">
            <a:avLst/>
          </a:prstGeom>
          <a:pattFill prst="pct10">
            <a:fgClr>
              <a:schemeClr val="bg1">
                <a:lumMod val="75000"/>
              </a:schemeClr>
            </a:fgClr>
            <a:bgClr>
              <a:schemeClr val="bg1">
                <a:lumMod val="95000"/>
              </a:schemeClr>
            </a:bgClr>
          </a:pattFill>
        </p:spPr>
        <p:txBody>
          <a:bodyPr tIns="828000" anchor="ctr" anchorCtr="1"/>
          <a:lstStyle>
            <a:lvl1pPr marL="0" indent="0">
              <a:buNone/>
              <a:defRPr sz="1400"/>
            </a:lvl1pPr>
          </a:lstStyle>
          <a:p>
            <a:r>
              <a:rPr lang="en-US" altLang="ko-KR" dirty="0"/>
              <a:t>Click icon to add picture</a:t>
            </a:r>
            <a:endParaRPr lang="ko-KR" altLang="en-US" dirty="0"/>
          </a:p>
        </p:txBody>
      </p:sp>
      <p:sp>
        <p:nvSpPr>
          <p:cNvPr id="7" name="그림 개체 틀 4">
            <a:extLst>
              <a:ext uri="{FF2B5EF4-FFF2-40B4-BE49-F238E27FC236}">
                <a16:creationId xmlns:a16="http://schemas.microsoft.com/office/drawing/2014/main" id="{51DF2716-CD38-4A7D-9513-326D432CDD17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4750684" y="1752600"/>
            <a:ext cx="2690631" cy="1676400"/>
          </a:xfrm>
          <a:prstGeom prst="rect">
            <a:avLst/>
          </a:prstGeom>
          <a:pattFill prst="pct10">
            <a:fgClr>
              <a:schemeClr val="bg1">
                <a:lumMod val="75000"/>
              </a:schemeClr>
            </a:fgClr>
            <a:bgClr>
              <a:schemeClr val="bg1">
                <a:lumMod val="95000"/>
              </a:schemeClr>
            </a:bgClr>
          </a:pattFill>
        </p:spPr>
        <p:txBody>
          <a:bodyPr tIns="828000" anchor="ctr" anchorCtr="1"/>
          <a:lstStyle>
            <a:lvl1pPr marL="0" indent="0">
              <a:buNone/>
              <a:defRPr sz="1400"/>
            </a:lvl1pPr>
          </a:lstStyle>
          <a:p>
            <a:r>
              <a:rPr lang="en-US" altLang="ko-KR" dirty="0"/>
              <a:t>Click icon to add picture</a:t>
            </a:r>
            <a:endParaRPr lang="ko-KR" altLang="en-US" dirty="0"/>
          </a:p>
        </p:txBody>
      </p:sp>
      <p:sp>
        <p:nvSpPr>
          <p:cNvPr id="8" name="그림 개체 틀 4">
            <a:extLst>
              <a:ext uri="{FF2B5EF4-FFF2-40B4-BE49-F238E27FC236}">
                <a16:creationId xmlns:a16="http://schemas.microsoft.com/office/drawing/2014/main" id="{5F5F7C4F-139A-4F53-A64A-2ED44C767886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7639050" y="1752600"/>
            <a:ext cx="2690631" cy="1676400"/>
          </a:xfrm>
          <a:prstGeom prst="rect">
            <a:avLst/>
          </a:prstGeom>
          <a:pattFill prst="pct10">
            <a:fgClr>
              <a:schemeClr val="bg1">
                <a:lumMod val="75000"/>
              </a:schemeClr>
            </a:fgClr>
            <a:bgClr>
              <a:schemeClr val="bg1">
                <a:lumMod val="95000"/>
              </a:schemeClr>
            </a:bgClr>
          </a:pattFill>
        </p:spPr>
        <p:txBody>
          <a:bodyPr tIns="828000" anchor="ctr" anchorCtr="1"/>
          <a:lstStyle>
            <a:lvl1pPr marL="0" indent="0">
              <a:buNone/>
              <a:defRPr sz="1400"/>
            </a:lvl1pPr>
          </a:lstStyle>
          <a:p>
            <a:r>
              <a:rPr lang="en-US" altLang="ko-KR" dirty="0"/>
              <a:t>Click icon to add picture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49248031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PPTM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3">
            <a:hlinkClick r:id="rId2"/>
            <a:extLst>
              <a:ext uri="{FF2B5EF4-FFF2-40B4-BE49-F238E27FC236}">
                <a16:creationId xmlns:a16="http://schemas.microsoft.com/office/drawing/2014/main" id="{18391A64-485F-424B-B3B2-B1CB6E26B08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647236" y="7063924"/>
            <a:ext cx="2471738" cy="1905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2444271-A7B8-483E-9662-7F237D47F619}"/>
              </a:ext>
            </a:extLst>
          </p:cNvPr>
          <p:cNvSpPr txBox="1"/>
          <p:nvPr userDrawn="1"/>
        </p:nvSpPr>
        <p:spPr>
          <a:xfrm>
            <a:off x="4073025" y="7063924"/>
            <a:ext cx="269063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u="none" dirty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Presentation template by</a:t>
            </a:r>
            <a:endParaRPr lang="ko-KR" altLang="en-US" sz="1000" u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그림 8">
            <a:extLst>
              <a:ext uri="{FF2B5EF4-FFF2-40B4-BE49-F238E27FC236}">
                <a16:creationId xmlns:a16="http://schemas.microsoft.com/office/drawing/2014/main" id="{09158186-DBD0-4A14-90A9-5D525B8C9A5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1533" b="50000"/>
          <a:stretch/>
        </p:blipFill>
        <p:spPr>
          <a:xfrm>
            <a:off x="9477829" y="5625029"/>
            <a:ext cx="2714172" cy="1232971"/>
          </a:xfrm>
          <a:prstGeom prst="rect">
            <a:avLst/>
          </a:prstGeom>
        </p:spPr>
      </p:pic>
      <p:pic>
        <p:nvPicPr>
          <p:cNvPr id="10" name="그림 9">
            <a:extLst>
              <a:ext uri="{FF2B5EF4-FFF2-40B4-BE49-F238E27FC236}">
                <a16:creationId xmlns:a16="http://schemas.microsoft.com/office/drawing/2014/main" id="{2CDAB6F0-E02A-405D-A006-90E9EAE81A4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64033"/>
          <a:stretch/>
        </p:blipFill>
        <p:spPr>
          <a:xfrm>
            <a:off x="10483029" y="0"/>
            <a:ext cx="1708971" cy="1101090"/>
          </a:xfrm>
          <a:prstGeom prst="rect">
            <a:avLst/>
          </a:prstGeom>
        </p:spPr>
      </p:pic>
      <p:pic>
        <p:nvPicPr>
          <p:cNvPr id="11" name="그림 10">
            <a:extLst>
              <a:ext uri="{FF2B5EF4-FFF2-40B4-BE49-F238E27FC236}">
                <a16:creationId xmlns:a16="http://schemas.microsoft.com/office/drawing/2014/main" id="{31BCDFF4-C679-4BFE-A6E2-DCBD0C662D1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299" t="29806"/>
          <a:stretch/>
        </p:blipFill>
        <p:spPr>
          <a:xfrm>
            <a:off x="-1" y="0"/>
            <a:ext cx="2076141" cy="1661035"/>
          </a:xfrm>
          <a:prstGeom prst="rect">
            <a:avLst/>
          </a:prstGeom>
        </p:spPr>
      </p:pic>
      <p:sp>
        <p:nvSpPr>
          <p:cNvPr id="7" name="그림 개체 틀 4">
            <a:extLst>
              <a:ext uri="{FF2B5EF4-FFF2-40B4-BE49-F238E27FC236}">
                <a16:creationId xmlns:a16="http://schemas.microsoft.com/office/drawing/2014/main" id="{DF392293-0267-4B80-A888-E9CDA83BE934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1993900" y="1620786"/>
            <a:ext cx="1981200" cy="1981200"/>
          </a:xfrm>
          <a:prstGeom prst="ellipse">
            <a:avLst/>
          </a:prstGeom>
          <a:pattFill prst="pct10">
            <a:fgClr>
              <a:schemeClr val="bg1">
                <a:lumMod val="75000"/>
              </a:schemeClr>
            </a:fgClr>
            <a:bgClr>
              <a:schemeClr val="bg1">
                <a:lumMod val="95000"/>
              </a:schemeClr>
            </a:bgClr>
          </a:pattFill>
        </p:spPr>
        <p:txBody>
          <a:bodyPr tIns="828000" anchor="ctr" anchorCtr="1"/>
          <a:lstStyle>
            <a:lvl1pPr marL="0" indent="0">
              <a:buNone/>
              <a:defRPr sz="1400"/>
            </a:lvl1pPr>
          </a:lstStyle>
          <a:p>
            <a:r>
              <a:rPr lang="en-US" altLang="ko-KR" dirty="0"/>
              <a:t>Click icon to add picture</a:t>
            </a:r>
            <a:endParaRPr lang="ko-KR" altLang="en-US" dirty="0"/>
          </a:p>
        </p:txBody>
      </p:sp>
      <p:sp>
        <p:nvSpPr>
          <p:cNvPr id="8" name="그림 개체 틀 4">
            <a:extLst>
              <a:ext uri="{FF2B5EF4-FFF2-40B4-BE49-F238E27FC236}">
                <a16:creationId xmlns:a16="http://schemas.microsoft.com/office/drawing/2014/main" id="{D29F0C5B-819C-4212-B4A2-8DFC1303DCB0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6096000" y="1620786"/>
            <a:ext cx="1981200" cy="1981200"/>
          </a:xfrm>
          <a:prstGeom prst="ellipse">
            <a:avLst/>
          </a:prstGeom>
          <a:pattFill prst="pct10">
            <a:fgClr>
              <a:schemeClr val="bg1">
                <a:lumMod val="75000"/>
              </a:schemeClr>
            </a:fgClr>
            <a:bgClr>
              <a:schemeClr val="bg1">
                <a:lumMod val="95000"/>
              </a:schemeClr>
            </a:bgClr>
          </a:pattFill>
        </p:spPr>
        <p:txBody>
          <a:bodyPr tIns="828000" anchor="ctr" anchorCtr="1"/>
          <a:lstStyle>
            <a:lvl1pPr marL="0" indent="0">
              <a:buNone/>
              <a:defRPr sz="1400"/>
            </a:lvl1pPr>
          </a:lstStyle>
          <a:p>
            <a:r>
              <a:rPr lang="en-US" altLang="ko-KR" dirty="0"/>
              <a:t>Click icon to add picture</a:t>
            </a:r>
            <a:endParaRPr lang="ko-KR" altLang="en-US" dirty="0"/>
          </a:p>
        </p:txBody>
      </p:sp>
      <p:sp>
        <p:nvSpPr>
          <p:cNvPr id="12" name="그림 개체 틀 4">
            <a:extLst>
              <a:ext uri="{FF2B5EF4-FFF2-40B4-BE49-F238E27FC236}">
                <a16:creationId xmlns:a16="http://schemas.microsoft.com/office/drawing/2014/main" id="{69DC7E58-567D-4AF2-805F-71129C3D1578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993900" y="4053073"/>
            <a:ext cx="1981200" cy="1981200"/>
          </a:xfrm>
          <a:prstGeom prst="ellipse">
            <a:avLst/>
          </a:prstGeom>
          <a:pattFill prst="pct10">
            <a:fgClr>
              <a:schemeClr val="bg1">
                <a:lumMod val="75000"/>
              </a:schemeClr>
            </a:fgClr>
            <a:bgClr>
              <a:schemeClr val="bg1">
                <a:lumMod val="95000"/>
              </a:schemeClr>
            </a:bgClr>
          </a:pattFill>
        </p:spPr>
        <p:txBody>
          <a:bodyPr tIns="828000" anchor="ctr" anchorCtr="1"/>
          <a:lstStyle>
            <a:lvl1pPr marL="0" indent="0">
              <a:buNone/>
              <a:defRPr sz="1400"/>
            </a:lvl1pPr>
          </a:lstStyle>
          <a:p>
            <a:r>
              <a:rPr lang="en-US" altLang="ko-KR" dirty="0"/>
              <a:t>Click icon to add picture</a:t>
            </a:r>
            <a:endParaRPr lang="ko-KR" altLang="en-US" dirty="0"/>
          </a:p>
        </p:txBody>
      </p:sp>
      <p:sp>
        <p:nvSpPr>
          <p:cNvPr id="13" name="그림 개체 틀 4">
            <a:extLst>
              <a:ext uri="{FF2B5EF4-FFF2-40B4-BE49-F238E27FC236}">
                <a16:creationId xmlns:a16="http://schemas.microsoft.com/office/drawing/2014/main" id="{057F3A2D-5574-4DEF-99B6-6A4303DB68EE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096000" y="4053073"/>
            <a:ext cx="1981200" cy="1981200"/>
          </a:xfrm>
          <a:prstGeom prst="ellipse">
            <a:avLst/>
          </a:prstGeom>
          <a:pattFill prst="pct10">
            <a:fgClr>
              <a:schemeClr val="bg1">
                <a:lumMod val="75000"/>
              </a:schemeClr>
            </a:fgClr>
            <a:bgClr>
              <a:schemeClr val="bg1">
                <a:lumMod val="95000"/>
              </a:schemeClr>
            </a:bgClr>
          </a:pattFill>
        </p:spPr>
        <p:txBody>
          <a:bodyPr tIns="828000" anchor="ctr" anchorCtr="1"/>
          <a:lstStyle>
            <a:lvl1pPr marL="0" indent="0">
              <a:buNone/>
              <a:defRPr sz="1400"/>
            </a:lvl1pPr>
          </a:lstStyle>
          <a:p>
            <a:r>
              <a:rPr lang="en-US" altLang="ko-KR" dirty="0"/>
              <a:t>Click icon to add picture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5926996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PPTM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3">
            <a:hlinkClick r:id="rId2"/>
            <a:extLst>
              <a:ext uri="{FF2B5EF4-FFF2-40B4-BE49-F238E27FC236}">
                <a16:creationId xmlns:a16="http://schemas.microsoft.com/office/drawing/2014/main" id="{18391A64-485F-424B-B3B2-B1CB6E26B08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647236" y="7063924"/>
            <a:ext cx="2471738" cy="1905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2444271-A7B8-483E-9662-7F237D47F619}"/>
              </a:ext>
            </a:extLst>
          </p:cNvPr>
          <p:cNvSpPr txBox="1"/>
          <p:nvPr userDrawn="1"/>
        </p:nvSpPr>
        <p:spPr>
          <a:xfrm>
            <a:off x="4073025" y="7063924"/>
            <a:ext cx="269063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u="none" dirty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Presentation template by</a:t>
            </a:r>
            <a:endParaRPr lang="ko-KR" altLang="en-US" sz="1000" u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96E6AF33-C30B-45A3-B3F9-1B64D740CEC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51" r="58019"/>
          <a:stretch/>
        </p:blipFill>
        <p:spPr>
          <a:xfrm flipV="1">
            <a:off x="9675409" y="0"/>
            <a:ext cx="2516591" cy="1638300"/>
          </a:xfrm>
          <a:prstGeom prst="rect">
            <a:avLst/>
          </a:prstGeom>
        </p:spPr>
      </p:pic>
      <p:pic>
        <p:nvPicPr>
          <p:cNvPr id="17" name="그림 16">
            <a:extLst>
              <a:ext uri="{FF2B5EF4-FFF2-40B4-BE49-F238E27FC236}">
                <a16:creationId xmlns:a16="http://schemas.microsoft.com/office/drawing/2014/main" id="{1339A2CC-5852-4EEA-86E6-BC2FF1F3A6B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796" b="29335"/>
          <a:stretch/>
        </p:blipFill>
        <p:spPr>
          <a:xfrm flipV="1">
            <a:off x="0" y="5230849"/>
            <a:ext cx="2470057" cy="1627152"/>
          </a:xfrm>
          <a:prstGeom prst="rect">
            <a:avLst/>
          </a:prstGeom>
        </p:spPr>
      </p:pic>
      <p:sp>
        <p:nvSpPr>
          <p:cNvPr id="7" name="그림 개체 틀 4">
            <a:extLst>
              <a:ext uri="{FF2B5EF4-FFF2-40B4-BE49-F238E27FC236}">
                <a16:creationId xmlns:a16="http://schemas.microsoft.com/office/drawing/2014/main" id="{631D2F66-A5D7-461B-8CD0-2A2C220A4C3D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945626" y="1807660"/>
            <a:ext cx="3689426" cy="2298700"/>
          </a:xfrm>
          <a:prstGeom prst="rect">
            <a:avLst/>
          </a:prstGeom>
          <a:pattFill prst="pct10">
            <a:fgClr>
              <a:schemeClr val="bg1">
                <a:lumMod val="75000"/>
              </a:schemeClr>
            </a:fgClr>
            <a:bgClr>
              <a:schemeClr val="bg1">
                <a:lumMod val="95000"/>
              </a:schemeClr>
            </a:bgClr>
          </a:pattFill>
        </p:spPr>
        <p:txBody>
          <a:bodyPr tIns="828000" anchor="ctr" anchorCtr="1"/>
          <a:lstStyle>
            <a:lvl1pPr marL="0" indent="0">
              <a:buNone/>
              <a:defRPr sz="1400"/>
            </a:lvl1pPr>
          </a:lstStyle>
          <a:p>
            <a:r>
              <a:rPr lang="en-US" altLang="ko-KR" dirty="0"/>
              <a:t>Click icon to add picture</a:t>
            </a:r>
            <a:endParaRPr lang="ko-KR" altLang="en-US" dirty="0"/>
          </a:p>
        </p:txBody>
      </p:sp>
      <p:sp>
        <p:nvSpPr>
          <p:cNvPr id="8" name="그림 개체 틀 4">
            <a:extLst>
              <a:ext uri="{FF2B5EF4-FFF2-40B4-BE49-F238E27FC236}">
                <a16:creationId xmlns:a16="http://schemas.microsoft.com/office/drawing/2014/main" id="{265D915C-325B-442B-8896-F74600D6DC10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556948" y="1807660"/>
            <a:ext cx="3689426" cy="2298700"/>
          </a:xfrm>
          <a:prstGeom prst="rect">
            <a:avLst/>
          </a:prstGeom>
          <a:pattFill prst="pct10">
            <a:fgClr>
              <a:schemeClr val="bg1">
                <a:lumMod val="75000"/>
              </a:schemeClr>
            </a:fgClr>
            <a:bgClr>
              <a:schemeClr val="bg1">
                <a:lumMod val="95000"/>
              </a:schemeClr>
            </a:bgClr>
          </a:pattFill>
        </p:spPr>
        <p:txBody>
          <a:bodyPr tIns="828000" anchor="ctr" anchorCtr="1"/>
          <a:lstStyle>
            <a:lvl1pPr marL="0" indent="0">
              <a:buNone/>
              <a:defRPr sz="1400"/>
            </a:lvl1pPr>
          </a:lstStyle>
          <a:p>
            <a:r>
              <a:rPr lang="en-US" altLang="ko-KR" dirty="0"/>
              <a:t>Click icon to add picture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08242175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PPTM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3">
            <a:hlinkClick r:id="rId2"/>
            <a:extLst>
              <a:ext uri="{FF2B5EF4-FFF2-40B4-BE49-F238E27FC236}">
                <a16:creationId xmlns:a16="http://schemas.microsoft.com/office/drawing/2014/main" id="{18391A64-485F-424B-B3B2-B1CB6E26B08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647236" y="7063924"/>
            <a:ext cx="2471738" cy="1905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2444271-A7B8-483E-9662-7F237D47F619}"/>
              </a:ext>
            </a:extLst>
          </p:cNvPr>
          <p:cNvSpPr txBox="1"/>
          <p:nvPr userDrawn="1"/>
        </p:nvSpPr>
        <p:spPr>
          <a:xfrm>
            <a:off x="4073025" y="7063924"/>
            <a:ext cx="269063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u="none" dirty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Presentation template by</a:t>
            </a:r>
            <a:endParaRPr lang="ko-KR" altLang="en-US" sz="1000" u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id="{CC4BD9E1-02CE-484E-878D-FBBB9263410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9" t="18" r="66131" b="18"/>
          <a:stretch/>
        </p:blipFill>
        <p:spPr>
          <a:xfrm flipH="1">
            <a:off x="0" y="0"/>
            <a:ext cx="1448778" cy="1641600"/>
          </a:xfrm>
          <a:prstGeom prst="rect">
            <a:avLst/>
          </a:prstGeom>
        </p:spPr>
      </p:pic>
      <p:pic>
        <p:nvPicPr>
          <p:cNvPr id="8" name="그림 7">
            <a:extLst>
              <a:ext uri="{FF2B5EF4-FFF2-40B4-BE49-F238E27FC236}">
                <a16:creationId xmlns:a16="http://schemas.microsoft.com/office/drawing/2014/main" id="{E0539FCD-0036-46CD-9EBD-51150A6D1BF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793" t="18" r="-19" b="18"/>
          <a:stretch/>
        </p:blipFill>
        <p:spPr>
          <a:xfrm flipH="1">
            <a:off x="10557778" y="5216400"/>
            <a:ext cx="1634222" cy="1641600"/>
          </a:xfrm>
          <a:prstGeom prst="rect">
            <a:avLst/>
          </a:prstGeom>
        </p:spPr>
      </p:pic>
      <p:sp>
        <p:nvSpPr>
          <p:cNvPr id="6" name="그림 개체 틀 11">
            <a:extLst>
              <a:ext uri="{FF2B5EF4-FFF2-40B4-BE49-F238E27FC236}">
                <a16:creationId xmlns:a16="http://schemas.microsoft.com/office/drawing/2014/main" id="{343AF97E-9F9C-4453-80BE-743AB4CE9081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2048152" y="748842"/>
            <a:ext cx="2422446" cy="5256000"/>
          </a:xfrm>
          <a:prstGeom prst="roundRect">
            <a:avLst>
              <a:gd name="adj" fmla="val 14137"/>
            </a:avLst>
          </a:prstGeom>
          <a:pattFill prst="pct10">
            <a:fgClr>
              <a:schemeClr val="bg1">
                <a:lumMod val="75000"/>
              </a:schemeClr>
            </a:fgClr>
            <a:bgClr>
              <a:schemeClr val="bg1"/>
            </a:bgClr>
          </a:pattFill>
        </p:spPr>
        <p:txBody>
          <a:bodyPr tIns="1152000" anchor="ctr" anchorCtr="1"/>
          <a:lstStyle>
            <a:lvl1pPr marL="228600" marR="0" indent="-228600" algn="ctr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600"/>
            </a:lvl1pPr>
          </a:lstStyle>
          <a:p>
            <a:pPr marL="228600" marR="0" lvl="0" indent="-2286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altLang="ko-KR" dirty="0"/>
              <a:t>Click icon to add picture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7030658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PPTM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3">
            <a:hlinkClick r:id="rId2"/>
            <a:extLst>
              <a:ext uri="{FF2B5EF4-FFF2-40B4-BE49-F238E27FC236}">
                <a16:creationId xmlns:a16="http://schemas.microsoft.com/office/drawing/2014/main" id="{18391A64-485F-424B-B3B2-B1CB6E26B08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647236" y="7063924"/>
            <a:ext cx="2471738" cy="1905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2444271-A7B8-483E-9662-7F237D47F619}"/>
              </a:ext>
            </a:extLst>
          </p:cNvPr>
          <p:cNvSpPr txBox="1"/>
          <p:nvPr userDrawn="1"/>
        </p:nvSpPr>
        <p:spPr>
          <a:xfrm>
            <a:off x="4073025" y="7063924"/>
            <a:ext cx="269063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u="none" dirty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Presentation template by</a:t>
            </a:r>
            <a:endParaRPr lang="ko-KR" altLang="en-US" sz="1000" u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96E6AF33-C30B-45A3-B3F9-1B64D740CEC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51" r="58019"/>
          <a:stretch/>
        </p:blipFill>
        <p:spPr>
          <a:xfrm flipH="1">
            <a:off x="0" y="0"/>
            <a:ext cx="1794778" cy="1168400"/>
          </a:xfrm>
          <a:prstGeom prst="rect">
            <a:avLst/>
          </a:prstGeom>
        </p:spPr>
      </p:pic>
      <p:pic>
        <p:nvPicPr>
          <p:cNvPr id="17" name="그림 16">
            <a:extLst>
              <a:ext uri="{FF2B5EF4-FFF2-40B4-BE49-F238E27FC236}">
                <a16:creationId xmlns:a16="http://schemas.microsoft.com/office/drawing/2014/main" id="{1339A2CC-5852-4EEA-86E6-BC2FF1F3A6B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796" b="29335"/>
          <a:stretch/>
        </p:blipFill>
        <p:spPr>
          <a:xfrm flipH="1">
            <a:off x="10430410" y="5697551"/>
            <a:ext cx="1761590" cy="1160449"/>
          </a:xfrm>
          <a:prstGeom prst="rect">
            <a:avLst/>
          </a:prstGeom>
        </p:spPr>
      </p:pic>
      <p:sp>
        <p:nvSpPr>
          <p:cNvPr id="8" name="그림 개체 틀 5">
            <a:extLst>
              <a:ext uri="{FF2B5EF4-FFF2-40B4-BE49-F238E27FC236}">
                <a16:creationId xmlns:a16="http://schemas.microsoft.com/office/drawing/2014/main" id="{25202597-5156-4761-B0A1-3C033A5B2084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388257" y="715953"/>
            <a:ext cx="3997870" cy="5332422"/>
          </a:xfrm>
          <a:prstGeom prst="roundRect">
            <a:avLst>
              <a:gd name="adj" fmla="val 1370"/>
            </a:avLst>
          </a:prstGeom>
          <a:pattFill prst="pct10">
            <a:fgClr>
              <a:schemeClr val="bg1">
                <a:lumMod val="75000"/>
              </a:schemeClr>
            </a:fgClr>
            <a:bgClr>
              <a:schemeClr val="bg1"/>
            </a:bgClr>
          </a:pattFill>
        </p:spPr>
        <p:txBody>
          <a:bodyPr tIns="1152000" anchor="ctr" anchorCtr="1"/>
          <a:lstStyle>
            <a:lvl1pPr>
              <a:defRPr lang="ko-KR" altLang="en-US" sz="1600" dirty="0"/>
            </a:lvl1pPr>
          </a:lstStyle>
          <a:p>
            <a:pPr marR="0" lvl="0" fontAlgn="auto">
              <a:spcAft>
                <a:spcPts val="0"/>
              </a:spcAft>
              <a:buClrTx/>
              <a:buSzTx/>
              <a:tabLst/>
            </a:pPr>
            <a:r>
              <a:rPr lang="en-US" altLang="ko-KR" dirty="0"/>
              <a:t>Click icon to add picture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02804348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PPTM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3">
            <a:hlinkClick r:id="rId2"/>
            <a:extLst>
              <a:ext uri="{FF2B5EF4-FFF2-40B4-BE49-F238E27FC236}">
                <a16:creationId xmlns:a16="http://schemas.microsoft.com/office/drawing/2014/main" id="{18391A64-485F-424B-B3B2-B1CB6E26B08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647236" y="7063924"/>
            <a:ext cx="2471738" cy="1905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2444271-A7B8-483E-9662-7F237D47F619}"/>
              </a:ext>
            </a:extLst>
          </p:cNvPr>
          <p:cNvSpPr txBox="1"/>
          <p:nvPr userDrawn="1"/>
        </p:nvSpPr>
        <p:spPr>
          <a:xfrm>
            <a:off x="4073025" y="7063924"/>
            <a:ext cx="269063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u="none" dirty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Presentation template by</a:t>
            </a:r>
            <a:endParaRPr lang="ko-KR" altLang="en-US" sz="1000" u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그림 8">
            <a:extLst>
              <a:ext uri="{FF2B5EF4-FFF2-40B4-BE49-F238E27FC236}">
                <a16:creationId xmlns:a16="http://schemas.microsoft.com/office/drawing/2014/main" id="{09158186-DBD0-4A14-90A9-5D525B8C9A5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1533" b="50000"/>
          <a:stretch/>
        </p:blipFill>
        <p:spPr>
          <a:xfrm>
            <a:off x="9477829" y="5625029"/>
            <a:ext cx="2714172" cy="1232971"/>
          </a:xfrm>
          <a:prstGeom prst="rect">
            <a:avLst/>
          </a:prstGeom>
        </p:spPr>
      </p:pic>
      <p:pic>
        <p:nvPicPr>
          <p:cNvPr id="10" name="그림 9">
            <a:extLst>
              <a:ext uri="{FF2B5EF4-FFF2-40B4-BE49-F238E27FC236}">
                <a16:creationId xmlns:a16="http://schemas.microsoft.com/office/drawing/2014/main" id="{2CDAB6F0-E02A-405D-A006-90E9EAE81A4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64033"/>
          <a:stretch/>
        </p:blipFill>
        <p:spPr>
          <a:xfrm>
            <a:off x="10483029" y="0"/>
            <a:ext cx="1708971" cy="1101090"/>
          </a:xfrm>
          <a:prstGeom prst="rect">
            <a:avLst/>
          </a:prstGeom>
        </p:spPr>
      </p:pic>
      <p:pic>
        <p:nvPicPr>
          <p:cNvPr id="11" name="그림 10">
            <a:extLst>
              <a:ext uri="{FF2B5EF4-FFF2-40B4-BE49-F238E27FC236}">
                <a16:creationId xmlns:a16="http://schemas.microsoft.com/office/drawing/2014/main" id="{31BCDFF4-C679-4BFE-A6E2-DCBD0C662D1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299" t="29806"/>
          <a:stretch/>
        </p:blipFill>
        <p:spPr>
          <a:xfrm>
            <a:off x="-1" y="0"/>
            <a:ext cx="2076141" cy="1661035"/>
          </a:xfrm>
          <a:prstGeom prst="rect">
            <a:avLst/>
          </a:prstGeom>
        </p:spPr>
      </p:pic>
      <p:sp>
        <p:nvSpPr>
          <p:cNvPr id="14" name="그림 개체 틀 8">
            <a:extLst>
              <a:ext uri="{FF2B5EF4-FFF2-40B4-BE49-F238E27FC236}">
                <a16:creationId xmlns:a16="http://schemas.microsoft.com/office/drawing/2014/main" id="{C5D352A7-14CB-4F51-A856-3692E4AC81D6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796206" y="1325444"/>
            <a:ext cx="5209432" cy="3222744"/>
          </a:xfrm>
          <a:prstGeom prst="rect">
            <a:avLst/>
          </a:prstGeom>
          <a:pattFill prst="pct10">
            <a:fgClr>
              <a:schemeClr val="bg1">
                <a:lumMod val="75000"/>
              </a:schemeClr>
            </a:fgClr>
            <a:bgClr>
              <a:schemeClr val="bg1"/>
            </a:bgClr>
          </a:pattFill>
        </p:spPr>
        <p:txBody>
          <a:bodyPr tIns="1152000" anchor="ctr" anchorCtr="1"/>
          <a:lstStyle>
            <a:lvl1pPr>
              <a:defRPr lang="ko-KR" altLang="en-US" sz="1600" dirty="0"/>
            </a:lvl1pPr>
          </a:lstStyle>
          <a:p>
            <a:pPr marR="0" lvl="0" fontAlgn="auto">
              <a:spcAft>
                <a:spcPts val="0"/>
              </a:spcAft>
              <a:buClrTx/>
              <a:buSzTx/>
              <a:tabLst/>
            </a:pPr>
            <a:r>
              <a:rPr lang="en-US" altLang="ko-KR" dirty="0"/>
              <a:t>Click icon to add picture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92443376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PTM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3">
            <a:hlinkClick r:id="rId2"/>
            <a:extLst>
              <a:ext uri="{FF2B5EF4-FFF2-40B4-BE49-F238E27FC236}">
                <a16:creationId xmlns:a16="http://schemas.microsoft.com/office/drawing/2014/main" id="{18391A64-485F-424B-B3B2-B1CB6E26B08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647236" y="7063924"/>
            <a:ext cx="2471738" cy="1905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2444271-A7B8-483E-9662-7F237D47F619}"/>
              </a:ext>
            </a:extLst>
          </p:cNvPr>
          <p:cNvSpPr txBox="1"/>
          <p:nvPr userDrawn="1"/>
        </p:nvSpPr>
        <p:spPr>
          <a:xfrm>
            <a:off x="4073025" y="7063924"/>
            <a:ext cx="269063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u="none" dirty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Presentation template by</a:t>
            </a:r>
            <a:endParaRPr lang="ko-KR" altLang="en-US" sz="1000" u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03925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PTMON cus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3">
            <a:hlinkClick r:id="rId2"/>
            <a:extLst>
              <a:ext uri="{FF2B5EF4-FFF2-40B4-BE49-F238E27FC236}">
                <a16:creationId xmlns:a16="http://schemas.microsoft.com/office/drawing/2014/main" id="{18391A64-485F-424B-B3B2-B1CB6E26B08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647236" y="7063924"/>
            <a:ext cx="2471738" cy="1905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A0AA798-D794-425E-BA64-2DD060502271}"/>
              </a:ext>
            </a:extLst>
          </p:cNvPr>
          <p:cNvSpPr txBox="1"/>
          <p:nvPr userDrawn="1"/>
        </p:nvSpPr>
        <p:spPr>
          <a:xfrm>
            <a:off x="4073025" y="7063924"/>
            <a:ext cx="269063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u="none" dirty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Presentation template by</a:t>
            </a:r>
            <a:endParaRPr lang="ko-KR" altLang="en-US" sz="1000" u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72780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81D18E-D29D-46C9-B951-293E26F5BCCE}" type="datetime1">
              <a:rPr lang="en-US" smtClean="0"/>
              <a:pPr>
                <a:defRPr/>
              </a:pPr>
              <a:t>28-Mar-22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A8AD97-CF5A-4C47-84E7-8F8A446F045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46902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33197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  <p:sldLayoutId id="2147483683" r:id="rId12"/>
    <p:sldLayoutId id="2147483684" r:id="rId13"/>
    <p:sldLayoutId id="2147483672" r:id="rId14"/>
    <p:sldLayoutId id="2147483664" r:id="rId15"/>
    <p:sldLayoutId id="2147483685" r:id="rId16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6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7.png"/><Relationship Id="rId5" Type="http://schemas.microsoft.com/office/2007/relationships/hdphoto" Target="../media/hdphoto2.wdp"/><Relationship Id="rId4" Type="http://schemas.openxmlformats.org/officeDocument/2006/relationships/image" Target="../media/image26.png"/><Relationship Id="rId9" Type="http://schemas.microsoft.com/office/2007/relationships/hdphoto" Target="../media/hdphoto4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238826" y="383993"/>
            <a:ext cx="5466714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lo-LA" sz="4400" b="1" dirty="0">
                <a:solidFill>
                  <a:srgbClr val="006F7A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ທວນຄືນຍຸດທະສາດ ແຫ່ງຊາດ ແລະ</a:t>
            </a:r>
            <a:r>
              <a:rPr lang="en-US" sz="4400" b="1" dirty="0">
                <a:solidFill>
                  <a:srgbClr val="006F7A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</a:t>
            </a:r>
            <a:r>
              <a:rPr lang="lo-LA" sz="4400" b="1" dirty="0">
                <a:solidFill>
                  <a:srgbClr val="006F7A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ແຜນປະຕິບັດງານ</a:t>
            </a:r>
            <a:br>
              <a:rPr lang="lo-LA" sz="4400" b="1" dirty="0">
                <a:solidFill>
                  <a:srgbClr val="006F7A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</a:br>
            <a:r>
              <a:rPr lang="lo-LA" sz="4400" b="1" dirty="0">
                <a:solidFill>
                  <a:srgbClr val="006F7A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ດ້ານໂພຊະນາການ </a:t>
            </a:r>
          </a:p>
          <a:p>
            <a:pPr algn="ctr"/>
            <a:r>
              <a:rPr lang="lo-LA" sz="4400" b="1" dirty="0">
                <a:solidFill>
                  <a:srgbClr val="006F7A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2021-2025 </a:t>
            </a:r>
            <a:endParaRPr lang="en-US" sz="4000" b="1" dirty="0">
              <a:solidFill>
                <a:srgbClr val="006F7A"/>
              </a:solidFill>
              <a:latin typeface="Tw Cen MT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158670" y="4744857"/>
            <a:ext cx="1001385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latinLnBrk="0">
              <a:defRPr/>
            </a:pPr>
            <a:r>
              <a:rPr lang="lo-LA" b="1" dirty="0">
                <a:solidFill>
                  <a:srgbClr val="006F7A"/>
                </a:solidFill>
                <a:latin typeface="Phetsarath OT" pitchFamily="2" charset="0"/>
                <a:ea typeface="Phetsarath OT" panose="02000500000000000001" pitchFamily="2" charset="2"/>
                <a:cs typeface="Phetsarath OT" pitchFamily="2" charset="0"/>
              </a:rPr>
              <a:t>ນຳສະເໜີໂດຍ: ປທ. ໄມໂຄ ວົງໄຊ, ວິຊາການແຜນການ ແລະ ພົວພັນຕ່າງປະເທດ,</a:t>
            </a:r>
          </a:p>
          <a:p>
            <a:pPr lvl="0" algn="ctr" latinLnBrk="0">
              <a:defRPr/>
            </a:pPr>
            <a:r>
              <a:rPr lang="lo-LA" b="1" dirty="0">
                <a:solidFill>
                  <a:srgbClr val="006F7A"/>
                </a:solidFill>
                <a:latin typeface="Phetsarath OT" pitchFamily="2" charset="0"/>
                <a:ea typeface="Phetsarath OT" panose="02000500000000000001" pitchFamily="2" charset="2"/>
                <a:cs typeface="Phetsarath OT" pitchFamily="2" charset="0"/>
              </a:rPr>
              <a:t> ສູນໂພຊະນາການ, ກະຊວງສາທາລນະນະສຸກ</a:t>
            </a:r>
            <a:endParaRPr lang="lo-LA" b="1" dirty="0">
              <a:solidFill>
                <a:prstClr val="black"/>
              </a:solidFill>
              <a:latin typeface="Phetsarath OT" pitchFamily="2" charset="0"/>
              <a:ea typeface="Phetsarath OT" panose="02000500000000000001" pitchFamily="2" charset="2"/>
              <a:cs typeface="Phetsarath OT" pitchFamily="2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FA06A2F-1E71-40DA-B8D7-5581BB714A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9296"/>
            <a:ext cx="4746171" cy="6820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54201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Oui\Downloads\Green-Papaya-Salad-Tam-Mak-Hoong-laos-foo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07270" y="4585647"/>
            <a:ext cx="3484730" cy="23231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0" y="542536"/>
            <a:ext cx="12192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lo-LA" sz="4800" b="1" dirty="0">
                <a:solidFill>
                  <a:srgbClr val="006F7A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ຫົວຂໍ້ເນື້ອໃນຂອງບົດສະເໜີ</a:t>
            </a:r>
            <a:endParaRPr lang="en-US" sz="4800" dirty="0">
              <a:solidFill>
                <a:srgbClr val="006F7A"/>
              </a:solidFill>
              <a:latin typeface="Tw Cen MT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881744" y="1629638"/>
            <a:ext cx="10929256" cy="26186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457200">
              <a:lnSpc>
                <a:spcPct val="150000"/>
              </a:lnSpc>
              <a:buClr>
                <a:srgbClr val="5FCBEF"/>
              </a:buClr>
              <a:buSzPct val="80000"/>
              <a:defRPr/>
            </a:pPr>
            <a:r>
              <a:rPr lang="lo-LA" sz="20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1.</a:t>
            </a:r>
            <a:r>
              <a:rPr lang="lo-LA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ysettha OT" panose="020B0504020207020204" pitchFamily="34" charset="-34"/>
                <a:cs typeface="Saysettha OT" panose="020B0504020207020204" pitchFamily="34" charset="-34"/>
              </a:rPr>
              <a:t> </a:t>
            </a:r>
            <a:r>
              <a:rPr lang="lo-LA" sz="2000" b="1" dirty="0">
                <a:latin typeface="Phetsarath OT" panose="02000500000000000001" pitchFamily="2" charset="2"/>
                <a:cs typeface="Phetsarath OT" panose="02000500000000000001" pitchFamily="2" charset="2"/>
              </a:rPr>
              <a:t>ສະພາບໂພຊະນາການ ແລະ ເສດຖະກິດໃນ ສປປ ລາວ</a:t>
            </a:r>
            <a:r>
              <a:rPr lang="en-GB" sz="2000" b="1" dirty="0">
                <a:latin typeface="Phetsarath OT" panose="02000500000000000001" pitchFamily="2" charset="2"/>
                <a:cs typeface="Phetsarath OT" panose="02000500000000000001" pitchFamily="2" charset="2"/>
              </a:rPr>
              <a:t> </a:t>
            </a:r>
            <a:endParaRPr lang="lo-LA" sz="2000" b="1" dirty="0">
              <a:latin typeface="Phetsarath OT" panose="02000500000000000001" pitchFamily="2" charset="2"/>
              <a:cs typeface="Phetsarath OT" panose="02000500000000000001" pitchFamily="2" charset="2"/>
            </a:endParaRPr>
          </a:p>
          <a:p>
            <a:pPr lvl="0" defTabSz="457200">
              <a:lnSpc>
                <a:spcPct val="150000"/>
              </a:lnSpc>
              <a:buClr>
                <a:srgbClr val="5FCBEF"/>
              </a:buClr>
              <a:buSzPct val="80000"/>
              <a:defRPr/>
            </a:pPr>
            <a:r>
              <a:rPr lang="lo-LA" sz="20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ວິໄສທັດ, ພັນທະກິດ, ແລະ ເປົ້າໝາຍລວມ</a:t>
            </a:r>
          </a:p>
          <a:p>
            <a:pPr lvl="0" defTabSz="457200">
              <a:lnSpc>
                <a:spcPct val="150000"/>
              </a:lnSpc>
              <a:buClr>
                <a:srgbClr val="5FCBEF"/>
              </a:buClr>
              <a:buSzPct val="80000"/>
              <a:defRPr/>
            </a:pPr>
            <a:r>
              <a:rPr lang="lo-LA" sz="20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2. ກອບແນວຄວາມຄິດ </a:t>
            </a:r>
            <a:endParaRPr lang="en-US" sz="2000" b="1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pPr lvl="0" latinLnBrk="0">
              <a:lnSpc>
                <a:spcPct val="150000"/>
              </a:lnSpc>
              <a:spcBef>
                <a:spcPts val="1000"/>
              </a:spcBef>
              <a:defRPr/>
            </a:pPr>
            <a:r>
              <a:rPr lang="lo-LA" sz="20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3. ກອບວຽກຍຸດທະສາດ </a:t>
            </a:r>
          </a:p>
          <a:p>
            <a:pPr lvl="0" defTabSz="457200" latinLnBrk="0">
              <a:lnSpc>
                <a:spcPct val="150000"/>
              </a:lnSpc>
              <a:spcBef>
                <a:spcPts val="1000"/>
              </a:spcBef>
              <a:buClr>
                <a:srgbClr val="5FCBEF"/>
              </a:buClr>
              <a:buSzPct val="80000"/>
              <a:defRPr/>
            </a:pPr>
            <a:r>
              <a:rPr lang="lo-LA" sz="20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4</a:t>
            </a:r>
            <a:r>
              <a:rPr lang="en-US" sz="20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.</a:t>
            </a:r>
            <a:r>
              <a:rPr lang="lo-LA" sz="20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ຕົວຊີ້ບອກສໍາລັບຈຸດປະສົງລວມ</a:t>
            </a:r>
            <a:endParaRPr lang="en-US" sz="2000" b="1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  <p:pic>
        <p:nvPicPr>
          <p:cNvPr id="1027" name="Picture 3" descr="C:\Users\Oui\Downloads\best-lao-food-lao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6464" y="4585647"/>
            <a:ext cx="3480179" cy="23201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Oui\Downloads\LaotianBBQ_LaosFood_AuthenticFoodQuest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02" t="31032" r="12523" b="7193"/>
          <a:stretch/>
        </p:blipFill>
        <p:spPr bwMode="auto">
          <a:xfrm>
            <a:off x="1998665" y="4585648"/>
            <a:ext cx="4373500" cy="2272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Oui\Downloads\0c75e8db2e7efd612e2453eec708ad2c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585648"/>
            <a:ext cx="2272352" cy="2272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092802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lo-LA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ysettha OT" panose="020B0504020207020204" pitchFamily="34" charset="-34"/>
                <a:cs typeface="Saysettha OT" panose="020B0504020207020204" pitchFamily="34" charset="-34"/>
              </a:rPr>
              <a:t>ສະພາບໂພຊະນາການ ແລະ ເສດຖະກິດໃນ ສປປ ລາວ</a:t>
            </a:r>
            <a:r>
              <a:rPr lang="en-GB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ysettha OT" panose="020B0504020207020204" pitchFamily="34" charset="-34"/>
                <a:cs typeface="Saysettha OT" panose="020B0504020207020204" pitchFamily="34" charset="-34"/>
              </a:rPr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48645" y="1055913"/>
            <a:ext cx="9817326" cy="4452257"/>
          </a:xfrm>
        </p:spPr>
        <p:txBody>
          <a:bodyPr>
            <a:noAutofit/>
          </a:bodyPr>
          <a:lstStyle/>
          <a:p>
            <a:pPr marL="0" indent="0">
              <a:lnSpc>
                <a:spcPct val="120000"/>
              </a:lnSpc>
              <a:buNone/>
              <a:defRPr/>
            </a:pPr>
            <a:r>
              <a:rPr lang="lo-LA" dirty="0">
                <a:latin typeface="Phetsarath OT" pitchFamily="2" charset="0"/>
                <a:cs typeface="Phetsarath OT" pitchFamily="2" charset="0"/>
              </a:rPr>
              <a:t>ປະເທດລາວມີການສູນເສຍດ້ານເສດຖະກິດ ປະມານ </a:t>
            </a:r>
            <a:r>
              <a:rPr lang="lo-LA" b="1" dirty="0">
                <a:solidFill>
                  <a:srgbClr val="00B0F0"/>
                </a:solidFill>
                <a:latin typeface="Phetsarath OT" pitchFamily="2" charset="0"/>
                <a:cs typeface="Phetsarath OT" pitchFamily="2" charset="0"/>
              </a:rPr>
              <a:t>197 ລ້ານ</a:t>
            </a:r>
            <a:r>
              <a:rPr lang="en-US" b="1" dirty="0">
                <a:solidFill>
                  <a:srgbClr val="00B0F0"/>
                </a:solidFill>
                <a:latin typeface="Phetsarath OT" pitchFamily="2" charset="0"/>
                <a:cs typeface="Phetsarath OT" pitchFamily="2" charset="0"/>
              </a:rPr>
              <a:t> US$ </a:t>
            </a:r>
            <a:r>
              <a:rPr lang="lo-LA" b="1" dirty="0">
                <a:solidFill>
                  <a:srgbClr val="00B0F0"/>
                </a:solidFill>
                <a:latin typeface="Phetsarath OT" pitchFamily="2" charset="0"/>
                <a:cs typeface="Phetsarath OT" pitchFamily="2" charset="0"/>
              </a:rPr>
              <a:t>ຕໍ່ ປີ = 2.4%</a:t>
            </a:r>
            <a:r>
              <a:rPr lang="en-US" b="1" dirty="0">
                <a:solidFill>
                  <a:srgbClr val="00B0F0"/>
                </a:solidFill>
                <a:latin typeface="Phetsarath OT" pitchFamily="2" charset="0"/>
                <a:cs typeface="Phetsarath OT" pitchFamily="2" charset="0"/>
              </a:rPr>
              <a:t> </a:t>
            </a:r>
            <a:r>
              <a:rPr lang="lo-LA" b="1" dirty="0">
                <a:solidFill>
                  <a:srgbClr val="00B0F0"/>
                </a:solidFill>
                <a:latin typeface="Phetsarath OT" pitchFamily="2" charset="0"/>
                <a:cs typeface="Phetsarath OT" pitchFamily="2" charset="0"/>
              </a:rPr>
              <a:t>ຂອງ </a:t>
            </a:r>
            <a:r>
              <a:rPr lang="en-US" b="1" dirty="0">
                <a:solidFill>
                  <a:srgbClr val="00B0F0"/>
                </a:solidFill>
                <a:latin typeface="Phetsarath OT" pitchFamily="2" charset="0"/>
                <a:cs typeface="Phetsarath OT" pitchFamily="2" charset="0"/>
              </a:rPr>
              <a:t>GDP</a:t>
            </a:r>
            <a:r>
              <a:rPr lang="lo-LA" dirty="0">
                <a:latin typeface="Phetsarath OT" pitchFamily="2" charset="0"/>
                <a:cs typeface="Phetsarath OT" pitchFamily="2" charset="0"/>
              </a:rPr>
              <a:t> ຍ້ອນການຂາດ ໂພຊະນາການ.</a:t>
            </a:r>
          </a:p>
          <a:p>
            <a:pPr>
              <a:lnSpc>
                <a:spcPct val="120000"/>
              </a:lnSpc>
              <a:defRPr/>
            </a:pPr>
            <a:r>
              <a:rPr lang="lo-LA" dirty="0">
                <a:latin typeface="Phetsarath OT" pitchFamily="2" charset="0"/>
                <a:cs typeface="Phetsarath OT" pitchFamily="2" charset="0"/>
              </a:rPr>
              <a:t>ໃນນັ້ນປະມານ </a:t>
            </a:r>
            <a:r>
              <a:rPr lang="pt-BR" dirty="0">
                <a:solidFill>
                  <a:srgbClr val="00B0F0"/>
                </a:solidFill>
                <a:latin typeface="Phetsarath OT" pitchFamily="2" charset="0"/>
                <a:cs typeface="Phetsarath OT" pitchFamily="2" charset="0"/>
              </a:rPr>
              <a:t>142 </a:t>
            </a:r>
            <a:r>
              <a:rPr lang="lo-LA" dirty="0">
                <a:solidFill>
                  <a:srgbClr val="00B0F0"/>
                </a:solidFill>
                <a:latin typeface="Phetsarath OT" pitchFamily="2" charset="0"/>
                <a:cs typeface="Phetsarath OT" pitchFamily="2" charset="0"/>
              </a:rPr>
              <a:t>ລ້ານ</a:t>
            </a:r>
            <a:r>
              <a:rPr lang="pt-BR" dirty="0">
                <a:solidFill>
                  <a:srgbClr val="00B0F0"/>
                </a:solidFill>
                <a:latin typeface="Phetsarath OT" pitchFamily="2" charset="0"/>
                <a:cs typeface="Phetsarath OT" pitchFamily="2" charset="0"/>
              </a:rPr>
              <a:t>​</a:t>
            </a:r>
            <a:r>
              <a:rPr lang="lo-LA" dirty="0">
                <a:solidFill>
                  <a:srgbClr val="00B0F0"/>
                </a:solidFill>
                <a:latin typeface="Phetsarath OT" pitchFamily="2" charset="0"/>
                <a:cs typeface="Phetsarath OT" pitchFamily="2" charset="0"/>
              </a:rPr>
              <a:t> </a:t>
            </a:r>
            <a:r>
              <a:rPr lang="en-US" dirty="0">
                <a:solidFill>
                  <a:srgbClr val="00B0F0"/>
                </a:solidFill>
                <a:latin typeface="Phetsarath OT" pitchFamily="2" charset="0"/>
                <a:cs typeface="Phetsarath OT" pitchFamily="2" charset="0"/>
              </a:rPr>
              <a:t>US$</a:t>
            </a:r>
            <a:r>
              <a:rPr lang="lo-LA" dirty="0">
                <a:solidFill>
                  <a:srgbClr val="00B0F0"/>
                </a:solidFill>
                <a:latin typeface="Phetsarath OT" pitchFamily="2" charset="0"/>
                <a:cs typeface="Phetsarath OT" pitchFamily="2" charset="0"/>
              </a:rPr>
              <a:t> ຫລື</a:t>
            </a:r>
            <a:r>
              <a:rPr lang="pt-BR" dirty="0">
                <a:solidFill>
                  <a:srgbClr val="00B0F0"/>
                </a:solidFill>
                <a:latin typeface="Phetsarath OT" pitchFamily="2" charset="0"/>
                <a:cs typeface="Phetsarath OT" pitchFamily="2" charset="0"/>
              </a:rPr>
              <a:t> 73% </a:t>
            </a:r>
            <a:r>
              <a:rPr lang="lo-LA" dirty="0">
                <a:latin typeface="Phetsarath OT" pitchFamily="2" charset="0"/>
                <a:cs typeface="Phetsarath OT" pitchFamily="2" charset="0"/>
              </a:rPr>
              <a:t>ມາ</a:t>
            </a:r>
            <a:r>
              <a:rPr lang="pt-BR" dirty="0">
                <a:latin typeface="Phetsarath OT" pitchFamily="2" charset="0"/>
                <a:cs typeface="Phetsarath OT" pitchFamily="2" charset="0"/>
              </a:rPr>
              <a:t>​</a:t>
            </a:r>
            <a:r>
              <a:rPr lang="lo-LA" dirty="0">
                <a:latin typeface="Phetsarath OT" pitchFamily="2" charset="0"/>
                <a:cs typeface="Phetsarath OT" pitchFamily="2" charset="0"/>
              </a:rPr>
              <a:t>ຈາກ</a:t>
            </a:r>
            <a:r>
              <a:rPr lang="pt-BR" dirty="0">
                <a:latin typeface="Phetsarath OT" pitchFamily="2" charset="0"/>
                <a:cs typeface="Phetsarath OT" pitchFamily="2" charset="0"/>
              </a:rPr>
              <a:t>​</a:t>
            </a:r>
            <a:r>
              <a:rPr lang="lo-LA" dirty="0">
                <a:latin typeface="Phetsarath OT" pitchFamily="2" charset="0"/>
                <a:cs typeface="Phetsarath OT" pitchFamily="2" charset="0"/>
              </a:rPr>
              <a:t>ການຂາດສານອາຫານທີ່</a:t>
            </a:r>
            <a:r>
              <a:rPr lang="pt-BR" dirty="0">
                <a:latin typeface="Phetsarath OT" pitchFamily="2" charset="0"/>
                <a:cs typeface="Phetsarath OT" pitchFamily="2" charset="0"/>
              </a:rPr>
              <a:t>​</a:t>
            </a:r>
            <a:r>
              <a:rPr lang="lo-LA" dirty="0">
                <a:latin typeface="Phetsarath OT" pitchFamily="2" charset="0"/>
                <a:cs typeface="Phetsarath OT" pitchFamily="2" charset="0"/>
              </a:rPr>
              <a:t>ເກີ</a:t>
            </a:r>
            <a:r>
              <a:rPr lang="pt-BR" dirty="0">
                <a:latin typeface="Phetsarath OT" pitchFamily="2" charset="0"/>
                <a:cs typeface="Phetsarath OT" pitchFamily="2" charset="0"/>
              </a:rPr>
              <a:t>​</a:t>
            </a:r>
            <a:r>
              <a:rPr lang="lo-LA" dirty="0">
                <a:latin typeface="Phetsarath OT" pitchFamily="2" charset="0"/>
                <a:cs typeface="Phetsarath OT" pitchFamily="2" charset="0"/>
              </a:rPr>
              <a:t>ດຂື້ນ</a:t>
            </a:r>
            <a:r>
              <a:rPr lang="pt-BR" dirty="0">
                <a:latin typeface="Phetsarath OT" pitchFamily="2" charset="0"/>
                <a:cs typeface="Phetsarath OT" pitchFamily="2" charset="0"/>
              </a:rPr>
              <a:t>​</a:t>
            </a:r>
            <a:r>
              <a:rPr lang="lo-LA" dirty="0">
                <a:latin typeface="Phetsarath OT" pitchFamily="2" charset="0"/>
                <a:cs typeface="Phetsarath OT" pitchFamily="2" charset="0"/>
              </a:rPr>
              <a:t>ໃນຊ່ວງໄລຍະ</a:t>
            </a:r>
            <a:r>
              <a:rPr lang="pt-BR" dirty="0">
                <a:latin typeface="Phetsarath OT" pitchFamily="2" charset="0"/>
                <a:cs typeface="Phetsarath OT" pitchFamily="2" charset="0"/>
              </a:rPr>
              <a:t>​ </a:t>
            </a:r>
            <a:r>
              <a:rPr lang="pt-BR" dirty="0">
                <a:solidFill>
                  <a:srgbClr val="00B0F0"/>
                </a:solidFill>
                <a:latin typeface="Phetsarath OT" pitchFamily="2" charset="0"/>
                <a:cs typeface="Phetsarath OT" pitchFamily="2" charset="0"/>
              </a:rPr>
              <a:t>1000</a:t>
            </a:r>
            <a:r>
              <a:rPr lang="lo-LA" dirty="0">
                <a:solidFill>
                  <a:srgbClr val="00B0F0"/>
                </a:solidFill>
                <a:latin typeface="Phetsarath OT" pitchFamily="2" charset="0"/>
                <a:cs typeface="Phetsarath OT" pitchFamily="2" charset="0"/>
              </a:rPr>
              <a:t> ວັນທໍາອິດຂອງຊີວິດ</a:t>
            </a:r>
          </a:p>
          <a:p>
            <a:pPr>
              <a:lnSpc>
                <a:spcPct val="120000"/>
              </a:lnSpc>
              <a:defRPr/>
            </a:pPr>
            <a:r>
              <a:rPr lang="en-US" dirty="0">
                <a:latin typeface="Phetsarath OT" pitchFamily="2" charset="0"/>
                <a:cs typeface="Phetsarath OT" pitchFamily="2" charset="0"/>
              </a:rPr>
              <a:t>&gt;</a:t>
            </a:r>
            <a:r>
              <a:rPr lang="pt-BR" dirty="0">
                <a:latin typeface="Phetsarath OT" pitchFamily="2" charset="0"/>
                <a:cs typeface="Phetsarath OT" pitchFamily="2" charset="0"/>
              </a:rPr>
              <a:t> </a:t>
            </a:r>
            <a:r>
              <a:rPr lang="pt-BR" dirty="0">
                <a:solidFill>
                  <a:srgbClr val="00B0F0"/>
                </a:solidFill>
                <a:latin typeface="Phetsarath OT" pitchFamily="2" charset="0"/>
                <a:cs typeface="Phetsarath OT" pitchFamily="2" charset="0"/>
              </a:rPr>
              <a:t>38 </a:t>
            </a:r>
            <a:r>
              <a:rPr lang="lo-LA" dirty="0">
                <a:solidFill>
                  <a:srgbClr val="00B0F0"/>
                </a:solidFill>
                <a:latin typeface="Phetsarath OT" pitchFamily="2" charset="0"/>
                <a:cs typeface="Phetsarath OT" pitchFamily="2" charset="0"/>
              </a:rPr>
              <a:t>ລ້ານ</a:t>
            </a:r>
            <a:r>
              <a:rPr lang="pt-BR" dirty="0">
                <a:solidFill>
                  <a:srgbClr val="00B0F0"/>
                </a:solidFill>
                <a:latin typeface="Phetsarath OT" pitchFamily="2" charset="0"/>
                <a:cs typeface="Phetsarath OT" pitchFamily="2" charset="0"/>
              </a:rPr>
              <a:t>​ ​</a:t>
            </a:r>
            <a:r>
              <a:rPr lang="lo-LA" dirty="0">
                <a:solidFill>
                  <a:srgbClr val="00B0F0"/>
                </a:solidFill>
                <a:latin typeface="Phetsarath OT" pitchFamily="2" charset="0"/>
                <a:cs typeface="Phetsarath OT" pitchFamily="2" charset="0"/>
              </a:rPr>
              <a:t> </a:t>
            </a:r>
            <a:r>
              <a:rPr lang="en-US" dirty="0">
                <a:solidFill>
                  <a:srgbClr val="00B0F0"/>
                </a:solidFill>
                <a:latin typeface="Phetsarath OT" pitchFamily="2" charset="0"/>
                <a:cs typeface="Phetsarath OT" pitchFamily="2" charset="0"/>
              </a:rPr>
              <a:t>US$</a:t>
            </a:r>
            <a:r>
              <a:rPr lang="lo-LA" dirty="0">
                <a:solidFill>
                  <a:srgbClr val="00B0F0"/>
                </a:solidFill>
                <a:latin typeface="Phetsarath OT" pitchFamily="2" charset="0"/>
                <a:cs typeface="Phetsarath OT" pitchFamily="2" charset="0"/>
              </a:rPr>
              <a:t> </a:t>
            </a:r>
            <a:r>
              <a:rPr lang="lo-LA" dirty="0">
                <a:latin typeface="Phetsarath OT" pitchFamily="2" charset="0"/>
                <a:cs typeface="Phetsarath OT" pitchFamily="2" charset="0"/>
              </a:rPr>
              <a:t>ຫລື</a:t>
            </a:r>
            <a:r>
              <a:rPr lang="pt-BR" dirty="0">
                <a:latin typeface="Phetsarath OT" pitchFamily="2" charset="0"/>
                <a:cs typeface="Phetsarath OT" pitchFamily="2" charset="0"/>
              </a:rPr>
              <a:t> </a:t>
            </a:r>
            <a:r>
              <a:rPr lang="pt-BR" dirty="0">
                <a:solidFill>
                  <a:srgbClr val="00B0F0"/>
                </a:solidFill>
                <a:latin typeface="Phetsarath OT" pitchFamily="2" charset="0"/>
                <a:cs typeface="Phetsarath OT" pitchFamily="2" charset="0"/>
              </a:rPr>
              <a:t>1/3</a:t>
            </a:r>
            <a:r>
              <a:rPr lang="lo-LA" dirty="0">
                <a:latin typeface="Phetsarath OT" pitchFamily="2" charset="0"/>
                <a:cs typeface="Phetsarath OT" pitchFamily="2" charset="0"/>
              </a:rPr>
              <a:t> ຂອງ</a:t>
            </a:r>
            <a:r>
              <a:rPr lang="pt-BR" dirty="0">
                <a:latin typeface="Phetsarath OT" pitchFamily="2" charset="0"/>
                <a:cs typeface="Phetsarath OT" pitchFamily="2" charset="0"/>
              </a:rPr>
              <a:t>​</a:t>
            </a:r>
            <a:r>
              <a:rPr lang="lo-LA" dirty="0">
                <a:latin typeface="Phetsarath OT" pitchFamily="2" charset="0"/>
                <a:cs typeface="Phetsarath OT" pitchFamily="2" charset="0"/>
              </a:rPr>
              <a:t>ການ</a:t>
            </a:r>
            <a:r>
              <a:rPr lang="pt-BR" dirty="0">
                <a:latin typeface="Phetsarath OT" pitchFamily="2" charset="0"/>
                <a:cs typeface="Phetsarath OT" pitchFamily="2" charset="0"/>
              </a:rPr>
              <a:t>​</a:t>
            </a:r>
            <a:r>
              <a:rPr lang="lo-LA" dirty="0">
                <a:latin typeface="Phetsarath OT" pitchFamily="2" charset="0"/>
                <a:cs typeface="Phetsarath OT" pitchFamily="2" charset="0"/>
              </a:rPr>
              <a:t>ສູນ</a:t>
            </a:r>
            <a:r>
              <a:rPr lang="pt-BR" dirty="0">
                <a:latin typeface="Phetsarath OT" pitchFamily="2" charset="0"/>
                <a:cs typeface="Phetsarath OT" pitchFamily="2" charset="0"/>
              </a:rPr>
              <a:t>​</a:t>
            </a:r>
            <a:r>
              <a:rPr lang="lo-LA" dirty="0">
                <a:latin typeface="Phetsarath OT" pitchFamily="2" charset="0"/>
                <a:cs typeface="Phetsarath OT" pitchFamily="2" charset="0"/>
              </a:rPr>
              <a:t>ເສຍທັງ</a:t>
            </a:r>
            <a:r>
              <a:rPr lang="pt-BR" dirty="0">
                <a:latin typeface="Phetsarath OT" pitchFamily="2" charset="0"/>
                <a:cs typeface="Phetsarath OT" pitchFamily="2" charset="0"/>
              </a:rPr>
              <a:t>​</a:t>
            </a:r>
            <a:r>
              <a:rPr lang="lo-LA" dirty="0">
                <a:latin typeface="Phetsarath OT" pitchFamily="2" charset="0"/>
                <a:cs typeface="Phetsarath OT" pitchFamily="2" charset="0"/>
              </a:rPr>
              <a:t>ໝົດ </a:t>
            </a:r>
            <a:r>
              <a:rPr lang="pt-BR" dirty="0">
                <a:latin typeface="Phetsarath OT" pitchFamily="2" charset="0"/>
                <a:cs typeface="Phetsarath OT" pitchFamily="2" charset="0"/>
              </a:rPr>
              <a:t>​</a:t>
            </a:r>
            <a:r>
              <a:rPr lang="lo-LA" dirty="0">
                <a:latin typeface="Phetsarath OT" pitchFamily="2" charset="0"/>
                <a:cs typeface="Phetsarath OT" pitchFamily="2" charset="0"/>
              </a:rPr>
              <a:t>ພົວພັນ</a:t>
            </a:r>
            <a:r>
              <a:rPr lang="pt-BR" dirty="0">
                <a:latin typeface="Phetsarath OT" pitchFamily="2" charset="0"/>
                <a:cs typeface="Phetsarath OT" pitchFamily="2" charset="0"/>
              </a:rPr>
              <a:t>​</a:t>
            </a:r>
            <a:r>
              <a:rPr lang="lo-LA" dirty="0">
                <a:latin typeface="Phetsarath OT" pitchFamily="2" charset="0"/>
                <a:cs typeface="Phetsarath OT" pitchFamily="2" charset="0"/>
              </a:rPr>
              <a:t>ກັບ</a:t>
            </a:r>
            <a:r>
              <a:rPr lang="pt-BR" dirty="0">
                <a:latin typeface="Phetsarath OT" pitchFamily="2" charset="0"/>
                <a:cs typeface="Phetsarath OT" pitchFamily="2" charset="0"/>
              </a:rPr>
              <a:t>​</a:t>
            </a:r>
            <a:r>
              <a:rPr lang="lo-LA" dirty="0">
                <a:latin typeface="Phetsarath OT" pitchFamily="2" charset="0"/>
                <a:cs typeface="Phetsarath OT" pitchFamily="2" charset="0"/>
              </a:rPr>
              <a:t>ສະພາບ</a:t>
            </a:r>
            <a:r>
              <a:rPr lang="pt-BR" dirty="0">
                <a:latin typeface="Phetsarath OT" pitchFamily="2" charset="0"/>
                <a:cs typeface="Phetsarath OT" pitchFamily="2" charset="0"/>
              </a:rPr>
              <a:t>​</a:t>
            </a:r>
            <a:r>
              <a:rPr lang="lo-LA" dirty="0">
                <a:latin typeface="Phetsarath OT" pitchFamily="2" charset="0"/>
                <a:cs typeface="Phetsarath OT" pitchFamily="2" charset="0"/>
              </a:rPr>
              <a:t>ໂພຊະ</a:t>
            </a:r>
            <a:r>
              <a:rPr lang="pt-BR" dirty="0">
                <a:latin typeface="Phetsarath OT" pitchFamily="2" charset="0"/>
                <a:cs typeface="Phetsarath OT" pitchFamily="2" charset="0"/>
              </a:rPr>
              <a:t>​</a:t>
            </a:r>
            <a:r>
              <a:rPr lang="lo-LA" dirty="0">
                <a:latin typeface="Phetsarath OT" pitchFamily="2" charset="0"/>
                <a:cs typeface="Phetsarath OT" pitchFamily="2" charset="0"/>
              </a:rPr>
              <a:t>ນາ</a:t>
            </a:r>
            <a:r>
              <a:rPr lang="pt-BR" dirty="0">
                <a:latin typeface="Phetsarath OT" pitchFamily="2" charset="0"/>
                <a:cs typeface="Phetsarath OT" pitchFamily="2" charset="0"/>
              </a:rPr>
              <a:t>​</a:t>
            </a:r>
            <a:r>
              <a:rPr lang="lo-LA" dirty="0">
                <a:latin typeface="Phetsarath OT" pitchFamily="2" charset="0"/>
                <a:cs typeface="Phetsarath OT" pitchFamily="2" charset="0"/>
              </a:rPr>
              <a:t>ການ</a:t>
            </a:r>
            <a:r>
              <a:rPr lang="pt-BR" dirty="0">
                <a:latin typeface="Phetsarath OT" pitchFamily="2" charset="0"/>
                <a:cs typeface="Phetsarath OT" pitchFamily="2" charset="0"/>
              </a:rPr>
              <a:t>​</a:t>
            </a:r>
            <a:r>
              <a:rPr lang="lo-LA" dirty="0">
                <a:latin typeface="Phetsarath OT" pitchFamily="2" charset="0"/>
                <a:cs typeface="Phetsarath OT" pitchFamily="2" charset="0"/>
              </a:rPr>
              <a:t>ຂອງ</a:t>
            </a:r>
            <a:r>
              <a:rPr lang="pt-BR" dirty="0">
                <a:latin typeface="Phetsarath OT" pitchFamily="2" charset="0"/>
                <a:cs typeface="Phetsarath OT" pitchFamily="2" charset="0"/>
              </a:rPr>
              <a:t>​</a:t>
            </a:r>
            <a:r>
              <a:rPr lang="lo-LA" dirty="0">
                <a:latin typeface="Phetsarath OT" pitchFamily="2" charset="0"/>
                <a:cs typeface="Phetsarath OT" pitchFamily="2" charset="0"/>
              </a:rPr>
              <a:t>ແມ່</a:t>
            </a:r>
            <a:r>
              <a:rPr lang="pt-BR" dirty="0">
                <a:latin typeface="Phetsarath OT" pitchFamily="2" charset="0"/>
                <a:cs typeface="Phetsarath OT" pitchFamily="2" charset="0"/>
              </a:rPr>
              <a:t>​</a:t>
            </a:r>
            <a:r>
              <a:rPr lang="lo-LA" dirty="0">
                <a:latin typeface="Phetsarath OT" pitchFamily="2" charset="0"/>
                <a:cs typeface="Phetsarath OT" pitchFamily="2" charset="0"/>
              </a:rPr>
              <a:t>ຍິງ </a:t>
            </a:r>
            <a:r>
              <a:rPr lang="pt-BR" dirty="0">
                <a:latin typeface="Phetsarath OT" pitchFamily="2" charset="0"/>
                <a:cs typeface="Phetsarath OT" pitchFamily="2" charset="0"/>
              </a:rPr>
              <a:t>​</a:t>
            </a:r>
            <a:r>
              <a:rPr lang="lo-LA" dirty="0">
                <a:latin typeface="Phetsarath OT" pitchFamily="2" charset="0"/>
                <a:cs typeface="Phetsarath OT" pitchFamily="2" charset="0"/>
              </a:rPr>
              <a:t>ແລະ</a:t>
            </a:r>
            <a:r>
              <a:rPr lang="pt-BR" dirty="0">
                <a:latin typeface="Phetsarath OT" pitchFamily="2" charset="0"/>
                <a:cs typeface="Phetsarath OT" pitchFamily="2" charset="0"/>
              </a:rPr>
              <a:t>​ ​</a:t>
            </a:r>
            <a:r>
              <a:rPr lang="lo-LA" dirty="0">
                <a:latin typeface="Phetsarath OT" pitchFamily="2" charset="0"/>
                <a:cs typeface="Phetsarath OT" pitchFamily="2" charset="0"/>
              </a:rPr>
              <a:t>ບົດບາດ</a:t>
            </a:r>
            <a:r>
              <a:rPr lang="pt-BR" dirty="0">
                <a:latin typeface="Phetsarath OT" pitchFamily="2" charset="0"/>
                <a:cs typeface="Phetsarath OT" pitchFamily="2" charset="0"/>
              </a:rPr>
              <a:t>​</a:t>
            </a:r>
            <a:r>
              <a:rPr lang="lo-LA" dirty="0">
                <a:latin typeface="Phetsarath OT" pitchFamily="2" charset="0"/>
                <a:cs typeface="Phetsarath OT" pitchFamily="2" charset="0"/>
              </a:rPr>
              <a:t>ຂອງ</a:t>
            </a:r>
            <a:r>
              <a:rPr lang="pt-BR" dirty="0">
                <a:latin typeface="Phetsarath OT" pitchFamily="2" charset="0"/>
                <a:cs typeface="Phetsarath OT" pitchFamily="2" charset="0"/>
              </a:rPr>
              <a:t>​</a:t>
            </a:r>
            <a:r>
              <a:rPr lang="lo-LA" dirty="0">
                <a:latin typeface="Phetsarath OT" pitchFamily="2" charset="0"/>
                <a:cs typeface="Phetsarath OT" pitchFamily="2" charset="0"/>
              </a:rPr>
              <a:t>ແມ່</a:t>
            </a:r>
            <a:r>
              <a:rPr lang="pt-BR" dirty="0">
                <a:latin typeface="Phetsarath OT" pitchFamily="2" charset="0"/>
                <a:cs typeface="Phetsarath OT" pitchFamily="2" charset="0"/>
              </a:rPr>
              <a:t>​</a:t>
            </a:r>
            <a:r>
              <a:rPr lang="lo-LA" dirty="0">
                <a:latin typeface="Phetsarath OT" pitchFamily="2" charset="0"/>
                <a:cs typeface="Phetsarath OT" pitchFamily="2" charset="0"/>
              </a:rPr>
              <a:t>ຍິງ</a:t>
            </a:r>
            <a:r>
              <a:rPr lang="pt-BR" dirty="0">
                <a:latin typeface="Phetsarath OT" pitchFamily="2" charset="0"/>
                <a:cs typeface="Phetsarath OT" pitchFamily="2" charset="0"/>
              </a:rPr>
              <a:t>​</a:t>
            </a:r>
            <a:r>
              <a:rPr lang="lo-LA" dirty="0">
                <a:latin typeface="Phetsarath OT" pitchFamily="2" charset="0"/>
                <a:cs typeface="Phetsarath OT" pitchFamily="2" charset="0"/>
              </a:rPr>
              <a:t>ໃນການ</a:t>
            </a:r>
            <a:r>
              <a:rPr lang="pt-BR" dirty="0">
                <a:latin typeface="Phetsarath OT" pitchFamily="2" charset="0"/>
                <a:cs typeface="Phetsarath OT" pitchFamily="2" charset="0"/>
              </a:rPr>
              <a:t>​</a:t>
            </a:r>
            <a:r>
              <a:rPr lang="lo-LA" dirty="0">
                <a:latin typeface="Phetsarath OT" pitchFamily="2" charset="0"/>
                <a:cs typeface="Phetsarath OT" pitchFamily="2" charset="0"/>
              </a:rPr>
              <a:t>ດູ</a:t>
            </a:r>
            <a:r>
              <a:rPr lang="pt-BR" dirty="0">
                <a:latin typeface="Phetsarath OT" pitchFamily="2" charset="0"/>
                <a:cs typeface="Phetsarath OT" pitchFamily="2" charset="0"/>
              </a:rPr>
              <a:t>​</a:t>
            </a:r>
            <a:r>
              <a:rPr lang="lo-LA" dirty="0">
                <a:latin typeface="Phetsarath OT" pitchFamily="2" charset="0"/>
                <a:cs typeface="Phetsarath OT" pitchFamily="2" charset="0"/>
              </a:rPr>
              <a:t>ແລເບິ່ງແຍງ</a:t>
            </a:r>
            <a:r>
              <a:rPr lang="pt-BR" dirty="0">
                <a:latin typeface="Phetsarath OT" pitchFamily="2" charset="0"/>
                <a:cs typeface="Phetsarath OT" pitchFamily="2" charset="0"/>
              </a:rPr>
              <a:t>​</a:t>
            </a:r>
            <a:r>
              <a:rPr lang="lo-LA" dirty="0">
                <a:latin typeface="Phetsarath OT" pitchFamily="2" charset="0"/>
                <a:cs typeface="Phetsarath OT" pitchFamily="2" charset="0"/>
              </a:rPr>
              <a:t>ເດັກ</a:t>
            </a:r>
            <a:r>
              <a:rPr lang="pt-BR" dirty="0">
                <a:latin typeface="Phetsarath OT" pitchFamily="2" charset="0"/>
                <a:cs typeface="Phetsarath OT" pitchFamily="2" charset="0"/>
              </a:rPr>
              <a:t>​</a:t>
            </a:r>
            <a:r>
              <a:rPr lang="lo-LA" dirty="0">
                <a:latin typeface="Phetsarath OT" pitchFamily="2" charset="0"/>
                <a:cs typeface="Phetsarath OT" pitchFamily="2" charset="0"/>
              </a:rPr>
              <a:t>ນອ້ຍ</a:t>
            </a:r>
            <a:r>
              <a:rPr lang="pt-BR" dirty="0">
                <a:latin typeface="Phetsarath OT" pitchFamily="2" charset="0"/>
                <a:cs typeface="Phetsarath OT" pitchFamily="2" charset="0"/>
              </a:rPr>
              <a:t>.</a:t>
            </a:r>
            <a:endParaRPr lang="lo-LA" dirty="0">
              <a:latin typeface="Phetsarath OT" pitchFamily="2" charset="0"/>
              <a:cs typeface="Phetsarath OT" pitchFamily="2" charset="0"/>
            </a:endParaRPr>
          </a:p>
        </p:txBody>
      </p:sp>
      <p:sp>
        <p:nvSpPr>
          <p:cNvPr id="11268" name="TextBox 6"/>
          <p:cNvSpPr txBox="1">
            <a:spLocks noChangeArrowheads="1"/>
          </p:cNvSpPr>
          <p:nvPr/>
        </p:nvSpPr>
        <p:spPr bwMode="auto">
          <a:xfrm>
            <a:off x="1754188" y="6283325"/>
            <a:ext cx="8913812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lo-LA" sz="1600">
                <a:latin typeface="Saysettha OT" pitchFamily="34" charset="-34"/>
                <a:cs typeface="Saysettha OT" pitchFamily="34" charset="-34"/>
              </a:rPr>
              <a:t>ຜົນສະທ້ອນດ້ານເສດຖະກິດຈາກການຂາດສານອາຫານໃນ ສປປລາວ:</a:t>
            </a:r>
            <a:r>
              <a:rPr lang="en-GB" sz="1600">
                <a:latin typeface="Saysettha OT" pitchFamily="34" charset="-34"/>
                <a:cs typeface="Saysettha OT" pitchFamily="34" charset="-34"/>
              </a:rPr>
              <a:t>: </a:t>
            </a:r>
            <a:r>
              <a:rPr lang="lo-LA" sz="1600">
                <a:latin typeface="Saysettha OT" pitchFamily="34" charset="-34"/>
                <a:cs typeface="Saysettha OT" pitchFamily="34" charset="-34"/>
              </a:rPr>
              <a:t>ບົດລາຍງານການປະເມີນຜົນການເສຍຫາຍ</a:t>
            </a:r>
            <a:r>
              <a:rPr lang="en-GB" sz="1600">
                <a:latin typeface="Saysettha OT" pitchFamily="34" charset="-34"/>
                <a:cs typeface="Saysettha OT" pitchFamily="34" charset="-34"/>
              </a:rPr>
              <a:t>. NERI and UNICEF, 2013</a:t>
            </a:r>
          </a:p>
        </p:txBody>
      </p:sp>
      <p:sp>
        <p:nvSpPr>
          <p:cNvPr id="11269" name="Slide Number Placeholder 5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C2EC7075-8257-4C14-8F1A-8AAB78573F87}" type="slidenum">
              <a:rPr lang="en-GB" smtClean="0">
                <a:ea typeface="MS PGothic" pitchFamily="34" charset="-128"/>
              </a:rPr>
              <a:pPr/>
              <a:t>3</a:t>
            </a:fld>
            <a:endParaRPr lang="en-GB" dirty="0">
              <a:ea typeface="MS PGothic" pitchFamily="34" charset="-128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A8B1BD8-5D55-40A0-BA67-E71EF336C8A7}"/>
              </a:ext>
            </a:extLst>
          </p:cNvPr>
          <p:cNvSpPr/>
          <p:nvPr/>
        </p:nvSpPr>
        <p:spPr>
          <a:xfrm>
            <a:off x="0" y="161536"/>
            <a:ext cx="12192000" cy="7190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lo-LA" sz="1800" b="1" dirty="0">
                <a:solidFill>
                  <a:srgbClr val="17365D"/>
                </a:solidFill>
                <a:effectLst/>
                <a:latin typeface="Calibri" panose="020F0502020204030204" pitchFamily="34" charset="0"/>
                <a:ea typeface="Phetsarath OT" panose="02000500000000020004" pitchFamily="2" charset="0"/>
                <a:cs typeface="Phetsarath OT" panose="02000500000000020004" pitchFamily="2" charset="0"/>
              </a:rPr>
              <a:t>ຮູບສະແດງ </a:t>
            </a:r>
            <a:r>
              <a:rPr lang="en-US" sz="1800" b="1" dirty="0">
                <a:solidFill>
                  <a:srgbClr val="17365D"/>
                </a:solidFill>
                <a:effectLst/>
                <a:latin typeface="Calibri" panose="020F0502020204030204" pitchFamily="34" charset="0"/>
                <a:ea typeface="Phetsarath OT" panose="02000500000000020004" pitchFamily="2" charset="0"/>
                <a:cs typeface="Phetsarath OT" panose="02000500000000020004" pitchFamily="2" charset="0"/>
              </a:rPr>
              <a:t>1</a:t>
            </a:r>
            <a:r>
              <a:rPr lang="lo-LA" sz="1800" b="1" dirty="0">
                <a:solidFill>
                  <a:srgbClr val="17365D"/>
                </a:solidFill>
                <a:effectLst/>
                <a:latin typeface="Calibri" panose="020F0502020204030204" pitchFamily="34" charset="0"/>
                <a:ea typeface="Phetsarath OT" panose="02000500000000020004" pitchFamily="2" charset="0"/>
                <a:cs typeface="Phetsarath OT" panose="02000500000000020004" pitchFamily="2" charset="0"/>
              </a:rPr>
              <a:t>: ການປ່ຽນແປງຂອງເດັກນ້ອຍທີ່ຂາດສານອາຫານແບບລວງສູງບໍ່ໄດ້ມາດຕະຖານ</a:t>
            </a:r>
            <a:r>
              <a:rPr lang="en-US" sz="1800" b="1" dirty="0">
                <a:solidFill>
                  <a:srgbClr val="17365D"/>
                </a:solidFill>
                <a:effectLst/>
                <a:latin typeface="Calibri" panose="020F0502020204030204" pitchFamily="34" charset="0"/>
                <a:ea typeface="Phetsarath OT" panose="02000500000000020004" pitchFamily="2" charset="0"/>
                <a:cs typeface="Phetsarath OT" panose="02000500000000020004" pitchFamily="2" charset="0"/>
              </a:rPr>
              <a:t> (Stunting)</a:t>
            </a:r>
            <a:r>
              <a:rPr lang="lo-LA" sz="1800" b="1" dirty="0">
                <a:solidFill>
                  <a:srgbClr val="17365D"/>
                </a:solidFill>
                <a:effectLst/>
                <a:latin typeface="Calibri" panose="020F0502020204030204" pitchFamily="34" charset="0"/>
                <a:ea typeface="Phetsarath OT" panose="02000500000000020004" pitchFamily="2" charset="0"/>
                <a:cs typeface="Phetsarath OT" panose="02000500000000020004" pitchFamily="2" charset="0"/>
              </a:rPr>
              <a:t> ໃນເກນອາຍຸຕໍ່າກວ່າ </a:t>
            </a:r>
            <a:r>
              <a:rPr lang="th-TH" sz="1800" b="1" dirty="0">
                <a:solidFill>
                  <a:srgbClr val="17365D"/>
                </a:solidFill>
                <a:effectLst/>
                <a:latin typeface="Calibri" panose="020F0502020204030204" pitchFamily="34" charset="0"/>
                <a:ea typeface="Phetsarath OT" panose="02000500000000020004" pitchFamily="2" charset="0"/>
                <a:cs typeface="Phetsarath OT" panose="02000500000000020004" pitchFamily="2" charset="0"/>
              </a:rPr>
              <a:t>5 </a:t>
            </a:r>
            <a:r>
              <a:rPr lang="lo-LA" sz="1800" b="1" dirty="0">
                <a:solidFill>
                  <a:srgbClr val="17365D"/>
                </a:solidFill>
                <a:effectLst/>
                <a:latin typeface="Calibri" panose="020F0502020204030204" pitchFamily="34" charset="0"/>
                <a:ea typeface="Phetsarath OT" panose="02000500000000020004" pitchFamily="2" charset="0"/>
                <a:cs typeface="Phetsarath OT" panose="02000500000000020004" pitchFamily="2" charset="0"/>
              </a:rPr>
              <a:t>ປີໃນ ສປປ ລາວ (</a:t>
            </a:r>
            <a:r>
              <a:rPr lang="th-TH" sz="1800" b="1" dirty="0">
                <a:solidFill>
                  <a:srgbClr val="17365D"/>
                </a:solidFill>
                <a:effectLst/>
                <a:latin typeface="Calibri" panose="020F0502020204030204" pitchFamily="34" charset="0"/>
                <a:ea typeface="Phetsarath OT" panose="02000500000000020004" pitchFamily="2" charset="0"/>
                <a:cs typeface="Phetsarath OT" panose="02000500000000020004" pitchFamily="2" charset="0"/>
              </a:rPr>
              <a:t>2011 </a:t>
            </a:r>
            <a:r>
              <a:rPr lang="lo-LA" sz="1800" b="1" dirty="0">
                <a:solidFill>
                  <a:srgbClr val="17365D"/>
                </a:solidFill>
                <a:effectLst/>
                <a:latin typeface="Calibri" panose="020F0502020204030204" pitchFamily="34" charset="0"/>
                <a:ea typeface="Phetsarath OT" panose="02000500000000020004" pitchFamily="2" charset="0"/>
                <a:cs typeface="Phetsarath OT" panose="02000500000000020004" pitchFamily="2" charset="0"/>
              </a:rPr>
              <a:t>ແລະ </a:t>
            </a:r>
            <a:r>
              <a:rPr lang="th-TH" sz="1800" b="1" dirty="0">
                <a:solidFill>
                  <a:srgbClr val="17365D"/>
                </a:solidFill>
                <a:effectLst/>
                <a:latin typeface="Calibri" panose="020F0502020204030204" pitchFamily="34" charset="0"/>
                <a:ea typeface="Phetsarath OT" panose="02000500000000020004" pitchFamily="2" charset="0"/>
                <a:cs typeface="Phetsarath OT" panose="02000500000000020004" pitchFamily="2" charset="0"/>
              </a:rPr>
              <a:t>2017): </a:t>
            </a:r>
            <a:r>
              <a:rPr lang="en-US" sz="1800" b="1" dirty="0">
                <a:solidFill>
                  <a:srgbClr val="17365D"/>
                </a:solidFill>
                <a:effectLst/>
                <a:latin typeface="Calibri" panose="020F0502020204030204" pitchFamily="34" charset="0"/>
                <a:ea typeface="Phetsarath OT" panose="02000500000000020004" pitchFamily="2" charset="0"/>
                <a:cs typeface="Phetsarath OT" panose="02000500000000020004" pitchFamily="2" charset="0"/>
              </a:rPr>
              <a:t>11</a:t>
            </a:r>
            <a:r>
              <a:rPr lang="lo-LA" sz="1800" b="1" dirty="0">
                <a:solidFill>
                  <a:srgbClr val="17365D"/>
                </a:solidFill>
                <a:effectLst/>
                <a:latin typeface="Calibri" panose="020F0502020204030204" pitchFamily="34" charset="0"/>
                <a:ea typeface="Phetsarath OT" panose="02000500000000020004" pitchFamily="2" charset="0"/>
                <a:cs typeface="Phetsarath OT" panose="02000500000000020004" pitchFamily="2" charset="0"/>
              </a:rPr>
              <a:t> ແຂວງຍັງມີອັດຕາການຂາດສານອາຫານແບບລວງສູງບໍ່ໄດ້ມາດຕະຖານສູງຫຼາຍໃນເດັກນ້ອຍ</a:t>
            </a:r>
            <a:endParaRPr lang="en-US" sz="18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Cordia New" panose="020B0304020202020204" pitchFamily="34" charset="-34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4951090-71A8-4D91-980F-0EBE615D65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6001" y="1279892"/>
            <a:ext cx="7954428" cy="4717057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6152B1C6-BE30-4D88-85EC-EFCF9A7D999F}"/>
              </a:ext>
            </a:extLst>
          </p:cNvPr>
          <p:cNvSpPr/>
          <p:nvPr/>
        </p:nvSpPr>
        <p:spPr>
          <a:xfrm>
            <a:off x="783772" y="6196015"/>
            <a:ext cx="11190514" cy="7190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lo-LA" sz="1800" b="1" i="1" dirty="0">
                <a:solidFill>
                  <a:srgbClr val="17365D"/>
                </a:solidFill>
                <a:effectLst/>
                <a:latin typeface="Calibri" panose="020F0502020204030204" pitchFamily="34" charset="0"/>
                <a:ea typeface="Phetsarath OT" panose="02000500000000020004" pitchFamily="2" charset="0"/>
                <a:cs typeface="Phetsarath OT" panose="02000500000000020004" pitchFamily="2" charset="0"/>
              </a:rPr>
              <a:t>ແຫຼ່ງຂໍ້ມູນ: ຂໍ້ມູນດ້ານໂພຊະນາການ ຂອງໂຄງການການສ້າງຖານຂໍ້ມູນຂ່າວສານ ແຫ່ງຊາດດ້ານໂພຊະນາການ (</a:t>
            </a:r>
            <a:r>
              <a:rPr lang="en-US" sz="1800" b="1" i="1" dirty="0">
                <a:solidFill>
                  <a:srgbClr val="17365D"/>
                </a:solidFill>
                <a:effectLst/>
                <a:latin typeface="Calibri" panose="020F0502020204030204" pitchFamily="34" charset="0"/>
                <a:ea typeface="Phetsarath OT" panose="02000500000000020004" pitchFamily="2" charset="0"/>
                <a:cs typeface="Phetsarath OT" panose="02000500000000020004" pitchFamily="2" charset="0"/>
              </a:rPr>
              <a:t>NIPN) (</a:t>
            </a:r>
            <a:r>
              <a:rPr lang="th-TH" sz="1800" b="1" i="1" dirty="0">
                <a:solidFill>
                  <a:srgbClr val="17365D"/>
                </a:solidFill>
                <a:effectLst/>
                <a:latin typeface="Calibri" panose="020F0502020204030204" pitchFamily="34" charset="0"/>
                <a:ea typeface="Phetsarath OT" panose="02000500000000020004" pitchFamily="2" charset="0"/>
                <a:cs typeface="Phetsarath OT" panose="02000500000000020004" pitchFamily="2" charset="0"/>
              </a:rPr>
              <a:t>2020)  </a:t>
            </a:r>
            <a:r>
              <a:rPr lang="lo-LA" sz="1800" b="1" i="1" dirty="0">
                <a:solidFill>
                  <a:srgbClr val="17365D"/>
                </a:solidFill>
                <a:effectLst/>
                <a:latin typeface="Calibri" panose="020F0502020204030204" pitchFamily="34" charset="0"/>
                <a:ea typeface="Phetsarath OT" panose="02000500000000020004" pitchFamily="2" charset="0"/>
                <a:cs typeface="Phetsarath OT" panose="02000500000000020004" pitchFamily="2" charset="0"/>
              </a:rPr>
              <a:t>ຂອງ ສປປລາວ</a:t>
            </a:r>
            <a:endParaRPr lang="en-US" sz="18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Cordia New" panose="020B0304020202020204" pitchFamily="34" charset="-34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C2A0F00-0311-4B33-BEFC-49D29631C93B}"/>
              </a:ext>
            </a:extLst>
          </p:cNvPr>
          <p:cNvSpPr/>
          <p:nvPr/>
        </p:nvSpPr>
        <p:spPr>
          <a:xfrm>
            <a:off x="3690257" y="1088571"/>
            <a:ext cx="1132114" cy="719043"/>
          </a:xfrm>
          <a:prstGeom prst="rect">
            <a:avLst/>
          </a:prstGeom>
          <a:solidFill>
            <a:srgbClr val="32CC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6000" rIns="0" bIns="36000" rtlCol="0" anchor="ctr"/>
          <a:lstStyle/>
          <a:p>
            <a:pPr algn="ctr"/>
            <a:r>
              <a:rPr lang="lo-LA" sz="2400" dirty="0">
                <a:latin typeface="+mj-lt"/>
              </a:rPr>
              <a:t>2012</a:t>
            </a:r>
            <a:endParaRPr lang="en-US" sz="2400" dirty="0">
              <a:latin typeface="+mj-lt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EF36970-DFED-498D-BDE5-982503B20FA2}"/>
              </a:ext>
            </a:extLst>
          </p:cNvPr>
          <p:cNvSpPr/>
          <p:nvPr/>
        </p:nvSpPr>
        <p:spPr>
          <a:xfrm>
            <a:off x="6811427" y="1034621"/>
            <a:ext cx="1132114" cy="719043"/>
          </a:xfrm>
          <a:prstGeom prst="rect">
            <a:avLst/>
          </a:prstGeom>
          <a:solidFill>
            <a:srgbClr val="32CC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6000" rIns="0" bIns="36000" rtlCol="0" anchor="ctr"/>
          <a:lstStyle/>
          <a:p>
            <a:pPr algn="ctr"/>
            <a:r>
              <a:rPr lang="lo-LA" sz="2400" dirty="0">
                <a:latin typeface="+mj-lt"/>
              </a:rPr>
              <a:t>2017</a:t>
            </a:r>
            <a:endParaRPr lang="en-US" sz="24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8288490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05001" y="30534"/>
            <a:ext cx="8721725" cy="831850"/>
          </a:xfrm>
          <a:solidFill>
            <a:schemeClr val="accent6">
              <a:lumMod val="40000"/>
              <a:lumOff val="60000"/>
            </a:schemeClr>
          </a:solidFill>
        </p:spPr>
        <p:txBody>
          <a:bodyPr>
            <a:noAutofit/>
          </a:bodyPr>
          <a:lstStyle/>
          <a:p>
            <a:pPr>
              <a:defRPr/>
            </a:pPr>
            <a:r>
              <a:rPr lang="en-US" sz="3600" b="1" dirty="0" err="1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ysettha OT"/>
                <a:cs typeface="Saysettha OT"/>
              </a:rPr>
              <a:t>ສະພາບໂພຊະນາການ</a:t>
            </a:r>
            <a:r>
              <a:rPr lang="en-US" sz="36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ysettha OT"/>
                <a:cs typeface="Saysettha OT"/>
              </a:rPr>
              <a:t> </a:t>
            </a:r>
            <a:r>
              <a:rPr lang="en-US" sz="3600" b="1" dirty="0" err="1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ysettha OT"/>
                <a:cs typeface="Saysettha OT"/>
              </a:rPr>
              <a:t>ໃນ</a:t>
            </a:r>
            <a:r>
              <a:rPr lang="en-US" sz="36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ysettha OT"/>
                <a:cs typeface="Saysettha OT"/>
              </a:rPr>
              <a:t> </a:t>
            </a:r>
            <a:r>
              <a:rPr lang="en-US" sz="3600" b="1" dirty="0" err="1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ysettha OT"/>
                <a:cs typeface="Saysettha OT"/>
              </a:rPr>
              <a:t>ສປປ</a:t>
            </a:r>
            <a:r>
              <a:rPr lang="en-US" sz="36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ysettha OT"/>
                <a:cs typeface="Saysettha OT"/>
              </a:rPr>
              <a:t> </a:t>
            </a:r>
            <a:r>
              <a:rPr lang="en-US" sz="3600" b="1" dirty="0" err="1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ysettha OT"/>
                <a:cs typeface="Saysettha OT"/>
              </a:rPr>
              <a:t>ລາວ</a:t>
            </a:r>
            <a:endParaRPr lang="en-US" sz="3600" b="1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aysettha OT"/>
              <a:cs typeface="Saysettha OT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536940" y="838201"/>
            <a:ext cx="9144000" cy="180049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285750" indent="-285750">
              <a:spcBef>
                <a:spcPts val="600"/>
              </a:spcBef>
              <a:spcAft>
                <a:spcPts val="1200"/>
              </a:spcAft>
              <a:buFont typeface="Arial"/>
              <a:buChar char="•"/>
            </a:pPr>
            <a:r>
              <a:rPr lang="en-US" altLang="en-US" sz="2400" dirty="0" err="1">
                <a:solidFill>
                  <a:srgbClr val="2C395E"/>
                </a:solidFill>
                <a:latin typeface="Saysettha OT" pitchFamily="34" charset="-34"/>
                <a:cs typeface="Saysettha OT" pitchFamily="34" charset="-34"/>
              </a:rPr>
              <a:t>ພາວະ</a:t>
            </a:r>
            <a:r>
              <a:rPr lang="en-US" altLang="en-US" sz="2400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ysettha OT" pitchFamily="34" charset="-34"/>
                <a:cs typeface="Saysettha OT" pitchFamily="34" charset="-34"/>
              </a:rPr>
              <a:t>ຈ່ອຍຜອມ</a:t>
            </a:r>
            <a:r>
              <a:rPr lang="en-US" altLang="en-US" sz="2400" dirty="0" err="1">
                <a:solidFill>
                  <a:srgbClr val="2C395E"/>
                </a:solidFill>
                <a:latin typeface="Saysettha OT" pitchFamily="34" charset="-34"/>
                <a:cs typeface="Saysettha OT" pitchFamily="34" charset="-34"/>
              </a:rPr>
              <a:t>ແມ່ນ</a:t>
            </a:r>
            <a:r>
              <a:rPr lang="en-US" altLang="en-US" sz="2400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ysettha OT" pitchFamily="34" charset="-34"/>
                <a:cs typeface="Saysettha OT" pitchFamily="34" charset="-34"/>
              </a:rPr>
              <a:t>ສູງ</a:t>
            </a:r>
            <a:r>
              <a:rPr lang="en-US" altLang="en-US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ysettha OT" pitchFamily="34" charset="-34"/>
                <a:cs typeface="Saysettha OT" pitchFamily="34" charset="-34"/>
              </a:rPr>
              <a:t> </a:t>
            </a:r>
            <a:r>
              <a:rPr lang="lo-LA" altLang="en-US" sz="2400" dirty="0">
                <a:latin typeface="Saysettha OT" pitchFamily="34" charset="-34"/>
                <a:cs typeface="Saysettha OT" pitchFamily="34" charset="-34"/>
              </a:rPr>
              <a:t>ຍ້ອນ </a:t>
            </a:r>
            <a:r>
              <a:rPr lang="lo-LA" altLang="en-US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ysettha OT" pitchFamily="34" charset="-34"/>
                <a:cs typeface="Saysettha OT" pitchFamily="34" charset="-34"/>
              </a:rPr>
              <a:t>ຂາດແຄນສະບຽງອາຫານ </a:t>
            </a:r>
            <a:r>
              <a:rPr lang="lo-LA" altLang="en-US" sz="2400" dirty="0">
                <a:latin typeface="Saysettha OT" pitchFamily="34" charset="-34"/>
                <a:cs typeface="Saysettha OT" pitchFamily="34" charset="-34"/>
              </a:rPr>
              <a:t>ໄລຍະຈັດຕັ້ງການເດີນສຳຫລວດ</a:t>
            </a:r>
          </a:p>
          <a:p>
            <a:pPr marL="285750" indent="-285750">
              <a:spcBef>
                <a:spcPts val="600"/>
              </a:spcBef>
              <a:spcAft>
                <a:spcPts val="1200"/>
              </a:spcAft>
              <a:buFont typeface="Arial"/>
              <a:buChar char="•"/>
            </a:pPr>
            <a:r>
              <a:rPr lang="lo-LA" altLang="en-US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ysettha OT" pitchFamily="34" charset="-34"/>
                <a:cs typeface="Saysettha OT" pitchFamily="34" charset="-34"/>
              </a:rPr>
              <a:t>ການຂາດແຄນສະບຽງອາຫານ, ຊົນນະບົດ, ຄວາມທຸກຍາກ, ຄຸນະພາບການບໍລິການ </a:t>
            </a:r>
            <a:r>
              <a:rPr lang="lo-LA" altLang="en-US" sz="2400" dirty="0">
                <a:solidFill>
                  <a:srgbClr val="2C395E"/>
                </a:solidFill>
                <a:latin typeface="Saysettha OT" pitchFamily="34" charset="-34"/>
                <a:cs typeface="Saysettha OT" pitchFamily="34" charset="-34"/>
              </a:rPr>
              <a:t>ແລະ </a:t>
            </a:r>
            <a:r>
              <a:rPr lang="lo-LA" altLang="en-US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ysettha OT" pitchFamily="34" charset="-34"/>
                <a:cs typeface="Saysettha OT" pitchFamily="34" charset="-34"/>
              </a:rPr>
              <a:t>ຄວາມເຄີຍຊິນ </a:t>
            </a:r>
            <a:r>
              <a:rPr lang="lo-LA" altLang="en-US" sz="2400" dirty="0">
                <a:solidFill>
                  <a:srgbClr val="2C395E"/>
                </a:solidFill>
                <a:latin typeface="Saysettha OT" pitchFamily="34" charset="-34"/>
                <a:cs typeface="Saysettha OT" pitchFamily="34" charset="-34"/>
              </a:rPr>
              <a:t>ເປັນປັດໃຈຕໍ່ຂາດໂພຊະນາການ</a:t>
            </a:r>
            <a:endParaRPr lang="en-GB" altLang="en-US" sz="2400" dirty="0">
              <a:solidFill>
                <a:srgbClr val="2C395E"/>
              </a:solidFill>
              <a:latin typeface="Saysettha OT" pitchFamily="34" charset="-34"/>
              <a:cs typeface="Saysettha OT" pitchFamily="34" charset="-34"/>
            </a:endParaRPr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00000000-0008-0000-0100-000003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36191381"/>
              </p:ext>
            </p:extLst>
          </p:nvPr>
        </p:nvGraphicFramePr>
        <p:xfrm>
          <a:off x="1905001" y="2879244"/>
          <a:ext cx="7936653" cy="330665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6966835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1524000" y="0"/>
            <a:ext cx="914400" cy="0"/>
          </a:xfrm>
          <a:prstGeom prst="line">
            <a:avLst/>
          </a:prstGeom>
          <a:ln w="0" cap="flat" cmpd="sng" algn="ctr">
            <a:solidFill>
              <a:srgbClr val="FBFFFF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8150" y="260648"/>
            <a:ext cx="8229600" cy="1143000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 eaLnBrk="1" hangingPunct="1">
              <a:defRPr/>
            </a:pPr>
            <a:r>
              <a:rPr lang="lo-LA" b="1" dirty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Phetsarath OT" pitchFamily="2" charset="0"/>
                <a:cs typeface="Saysettha OT" pitchFamily="34" charset="-34"/>
              </a:rPr>
              <a:t>ໂພຊະນາການແມ່ນຫຍັງ</a:t>
            </a:r>
            <a:endParaRPr lang="en-US" b="1" dirty="0">
              <a:solidFill>
                <a:srgbClr val="0070C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Phetsarath OT" pitchFamily="2" charset="0"/>
              <a:cs typeface="Saysettha OT" pitchFamily="34" charset="-34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70857" y="1556792"/>
            <a:ext cx="5297151" cy="5301208"/>
          </a:xfrm>
        </p:spPr>
        <p:txBody>
          <a:bodyPr>
            <a:normAutofit/>
          </a:bodyPr>
          <a:lstStyle/>
          <a:p>
            <a:pPr marL="0" indent="0">
              <a:buNone/>
              <a:defRPr/>
            </a:pPr>
            <a:r>
              <a:rPr lang="lo-LA" sz="1600" dirty="0">
                <a:effectLst>
                  <a:outerShdw blurRad="38100" dist="38100" dir="2700000" algn="tl">
                    <a:srgbClr val="C0C0C0"/>
                  </a:outerShdw>
                </a:effectLst>
                <a:latin typeface="Saysettha OT" pitchFamily="34" charset="-34"/>
                <a:cs typeface="Saysettha OT" pitchFamily="34" charset="-34"/>
              </a:rPr>
              <a:t>ກົດໝາຍອະນາໄມກັນພະຍາດສົ່ງເສີມສຸຂະພາບສະບັບປັບປຸງ 2012</a:t>
            </a:r>
          </a:p>
          <a:p>
            <a:pPr marL="0" indent="0">
              <a:buNone/>
              <a:defRPr/>
            </a:pPr>
            <a:endParaRPr lang="lo-LA" sz="4000" dirty="0">
              <a:effectLst>
                <a:outerShdw blurRad="38100" dist="38100" dir="2700000" algn="tl">
                  <a:srgbClr val="C0C0C0"/>
                </a:outerShdw>
              </a:effectLst>
              <a:latin typeface="Saysettha OT" pitchFamily="34" charset="-34"/>
              <a:cs typeface="Saysettha OT" pitchFamily="34" charset="-34"/>
            </a:endParaRPr>
          </a:p>
          <a:p>
            <a:pPr marL="0" indent="0">
              <a:buNone/>
              <a:defRPr/>
            </a:pPr>
            <a:r>
              <a:rPr lang="lo-LA" sz="2600" dirty="0">
                <a:effectLst>
                  <a:outerShdw blurRad="38100" dist="38100" dir="2700000" algn="tl">
                    <a:srgbClr val="C0C0C0"/>
                  </a:outerShdw>
                </a:effectLst>
                <a:latin typeface="Saysettha OT" pitchFamily="34" charset="-34"/>
                <a:cs typeface="Saysettha OT" pitchFamily="34" charset="-34"/>
              </a:rPr>
              <a:t>ໂພຊະນາການແມ່ນຕ່ອງໂສ້ </a:t>
            </a:r>
          </a:p>
          <a:p>
            <a:pPr eaLnBrk="1" hangingPunct="1">
              <a:defRPr/>
            </a:pPr>
            <a:r>
              <a:rPr lang="lo-LA" sz="2600" dirty="0">
                <a:effectLst>
                  <a:outerShdw blurRad="38100" dist="38100" dir="2700000" algn="tl">
                    <a:srgbClr val="C0C0C0"/>
                  </a:outerShdw>
                </a:effectLst>
                <a:latin typeface="Saysettha OT" pitchFamily="34" charset="-34"/>
                <a:cs typeface="Saysettha OT" pitchFamily="34" charset="-34"/>
              </a:rPr>
              <a:t>ການ</a:t>
            </a:r>
            <a:r>
              <a:rPr lang="lo-LA" sz="2600" b="1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Saysettha OT" pitchFamily="34" charset="-34"/>
                <a:cs typeface="Saysettha OT" pitchFamily="34" charset="-34"/>
              </a:rPr>
              <a:t>ມີ</a:t>
            </a:r>
            <a:r>
              <a:rPr lang="lo-LA" sz="2600" dirty="0">
                <a:effectLst>
                  <a:outerShdw blurRad="38100" dist="38100" dir="2700000" algn="tl">
                    <a:srgbClr val="C0C0C0"/>
                  </a:outerShdw>
                </a:effectLst>
                <a:latin typeface="Saysettha OT" pitchFamily="34" charset="-34"/>
                <a:cs typeface="Saysettha OT" pitchFamily="34" charset="-34"/>
              </a:rPr>
              <a:t>ອາຫານ </a:t>
            </a:r>
            <a:endParaRPr lang="en-US" sz="2600" dirty="0">
              <a:effectLst>
                <a:outerShdw blurRad="38100" dist="38100" dir="2700000" algn="tl">
                  <a:srgbClr val="C0C0C0"/>
                </a:outerShdw>
              </a:effectLst>
              <a:latin typeface="Saysettha OT" pitchFamily="34" charset="-34"/>
              <a:cs typeface="Saysettha OT" pitchFamily="34" charset="-34"/>
            </a:endParaRPr>
          </a:p>
          <a:p>
            <a:pPr eaLnBrk="1" hangingPunct="1">
              <a:defRPr/>
            </a:pPr>
            <a:r>
              <a:rPr lang="lo-LA" sz="2600" dirty="0">
                <a:effectLst>
                  <a:outerShdw blurRad="38100" dist="38100" dir="2700000" algn="tl">
                    <a:srgbClr val="C0C0C0"/>
                  </a:outerShdw>
                </a:effectLst>
                <a:latin typeface="Saysettha OT" pitchFamily="34" charset="-34"/>
                <a:cs typeface="Saysettha OT" pitchFamily="34" charset="-34"/>
              </a:rPr>
              <a:t>ການ</a:t>
            </a:r>
            <a:r>
              <a:rPr lang="lo-LA" sz="2600" b="1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Saysettha OT" pitchFamily="34" charset="-34"/>
                <a:cs typeface="Saysettha OT" pitchFamily="34" charset="-34"/>
              </a:rPr>
              <a:t>ເຂົ້າເຖິງ </a:t>
            </a:r>
          </a:p>
          <a:p>
            <a:pPr eaLnBrk="1" hangingPunct="1">
              <a:defRPr/>
            </a:pPr>
            <a:r>
              <a:rPr lang="lo-LA" sz="2600" dirty="0">
                <a:effectLst>
                  <a:outerShdw blurRad="38100" dist="38100" dir="2700000" algn="tl">
                    <a:srgbClr val="C0C0C0"/>
                  </a:outerShdw>
                </a:effectLst>
                <a:latin typeface="Saysettha OT" pitchFamily="34" charset="-34"/>
                <a:cs typeface="Saysettha OT" pitchFamily="34" charset="-34"/>
              </a:rPr>
              <a:t>ການ</a:t>
            </a:r>
            <a:r>
              <a:rPr lang="lo-LA" sz="2600" b="1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Saysettha OT" pitchFamily="34" charset="-34"/>
                <a:cs typeface="Saysettha OT" pitchFamily="34" charset="-34"/>
              </a:rPr>
              <a:t>ສາມາດຈ່າຍ</a:t>
            </a:r>
          </a:p>
          <a:p>
            <a:pPr eaLnBrk="1" hangingPunct="1">
              <a:defRPr/>
            </a:pPr>
            <a:r>
              <a:rPr lang="lo-LA" sz="2600" b="1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Saysettha OT" pitchFamily="34" charset="-34"/>
                <a:cs typeface="Saysettha OT" pitchFamily="34" charset="-34"/>
              </a:rPr>
              <a:t>ມີອາຫານ</a:t>
            </a:r>
            <a:r>
              <a:rPr lang="lo-LA" sz="2600" dirty="0">
                <a:effectLst>
                  <a:outerShdw blurRad="38100" dist="38100" dir="2700000" algn="tl">
                    <a:srgbClr val="C0C0C0"/>
                  </a:outerShdw>
                </a:effectLst>
                <a:latin typeface="Saysettha OT" pitchFamily="34" charset="-34"/>
                <a:cs typeface="Saysettha OT" pitchFamily="34" charset="-34"/>
              </a:rPr>
              <a:t>ເວລາ</a:t>
            </a:r>
            <a:r>
              <a:rPr lang="lo-LA" sz="2600" b="1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Saysettha OT" pitchFamily="34" charset="-34"/>
                <a:cs typeface="Saysettha OT" pitchFamily="34" charset="-34"/>
              </a:rPr>
              <a:t>ໄພພິບັດ</a:t>
            </a:r>
          </a:p>
          <a:p>
            <a:pPr eaLnBrk="1" hangingPunct="1">
              <a:defRPr/>
            </a:pPr>
            <a:r>
              <a:rPr lang="lo-LA" sz="2600" dirty="0">
                <a:effectLst>
                  <a:outerShdw blurRad="38100" dist="38100" dir="2700000" algn="tl">
                    <a:srgbClr val="C0C0C0"/>
                  </a:outerShdw>
                </a:effectLst>
                <a:latin typeface="Saysettha OT" pitchFamily="34" charset="-34"/>
                <a:cs typeface="Saysettha OT" pitchFamily="34" charset="-34"/>
              </a:rPr>
              <a:t>ການບໍລິໂພກອາຫານ</a:t>
            </a:r>
            <a:r>
              <a:rPr lang="lo-LA" sz="2600" b="1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Saysettha OT" pitchFamily="34" charset="-34"/>
                <a:cs typeface="Saysettha OT" pitchFamily="34" charset="-34"/>
              </a:rPr>
              <a:t>ປອດໄພ</a:t>
            </a:r>
          </a:p>
          <a:p>
            <a:pPr eaLnBrk="1" hangingPunct="1">
              <a:defRPr/>
            </a:pPr>
            <a:r>
              <a:rPr lang="lo-LA" sz="2600" dirty="0">
                <a:effectLst>
                  <a:outerShdw blurRad="38100" dist="38100" dir="2700000" algn="tl">
                    <a:srgbClr val="C0C0C0"/>
                  </a:outerShdw>
                </a:effectLst>
                <a:latin typeface="Saysettha OT" pitchFamily="34" charset="-34"/>
                <a:cs typeface="Saysettha OT" pitchFamily="34" charset="-34"/>
              </a:rPr>
              <a:t>ການມີ</a:t>
            </a:r>
            <a:r>
              <a:rPr lang="lo-LA" sz="2600" b="1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Saysettha OT" pitchFamily="34" charset="-34"/>
                <a:cs typeface="Saysettha OT" pitchFamily="34" charset="-34"/>
              </a:rPr>
              <a:t>ພັດທະນາການ</a:t>
            </a:r>
            <a:r>
              <a:rPr lang="lo-LA" sz="2600" dirty="0">
                <a:effectLst>
                  <a:outerShdw blurRad="38100" dist="38100" dir="2700000" algn="tl">
                    <a:srgbClr val="C0C0C0"/>
                  </a:outerShdw>
                </a:effectLst>
                <a:latin typeface="Saysettha OT" pitchFamily="34" charset="-34"/>
                <a:cs typeface="Saysettha OT" pitchFamily="34" charset="-34"/>
              </a:rPr>
              <a:t>ຂອງຮ່</a:t>
            </a:r>
            <a:r>
              <a:rPr lang="lo-LA" sz="2600" b="1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Saysettha OT" pitchFamily="34" charset="-34"/>
                <a:cs typeface="Saysettha OT" pitchFamily="34" charset="-34"/>
              </a:rPr>
              <a:t>າງກາຍ</a:t>
            </a:r>
            <a:r>
              <a:rPr lang="lo-LA" sz="2600" dirty="0">
                <a:effectLst>
                  <a:outerShdw blurRad="38100" dist="38100" dir="2700000" algn="tl">
                    <a:srgbClr val="C0C0C0"/>
                  </a:outerShdw>
                </a:effectLst>
                <a:latin typeface="Saysettha OT" pitchFamily="34" charset="-34"/>
                <a:cs typeface="Saysettha OT" pitchFamily="34" charset="-34"/>
              </a:rPr>
              <a:t> ແລະ </a:t>
            </a:r>
            <a:r>
              <a:rPr lang="lo-LA" sz="2600" b="1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Saysettha OT" pitchFamily="34" charset="-34"/>
                <a:cs typeface="Saysettha OT" pitchFamily="34" charset="-34"/>
              </a:rPr>
              <a:t>ມັນສະໝອງທີ່ດີ </a:t>
            </a:r>
            <a:r>
              <a:rPr lang="lo-LA" sz="2600" dirty="0">
                <a:effectLst>
                  <a:outerShdw blurRad="38100" dist="38100" dir="2700000" algn="tl">
                    <a:srgbClr val="C0C0C0"/>
                  </a:outerShdw>
                </a:effectLst>
                <a:latin typeface="Saysettha OT" pitchFamily="34" charset="-34"/>
                <a:cs typeface="Saysettha OT" pitchFamily="34" charset="-34"/>
              </a:rPr>
              <a:t>ມີສຸຂະພາບທີ່ດີ</a:t>
            </a:r>
          </a:p>
          <a:p>
            <a:pPr eaLnBrk="1" hangingPunct="1">
              <a:defRPr/>
            </a:pPr>
            <a:endParaRPr lang="lo-LA" sz="4000" dirty="0">
              <a:effectLst>
                <a:outerShdw blurRad="38100" dist="38100" dir="2700000" algn="tl">
                  <a:srgbClr val="C0C0C0"/>
                </a:outerShdw>
              </a:effectLst>
              <a:latin typeface="Saysettha OT" pitchFamily="34" charset="-34"/>
              <a:cs typeface="Saysettha OT" pitchFamily="34" charset="-34"/>
            </a:endParaRPr>
          </a:p>
          <a:p>
            <a:pPr eaLnBrk="1" hangingPunct="1">
              <a:defRPr/>
            </a:pPr>
            <a:endParaRPr lang="lo-LA" sz="4000" dirty="0">
              <a:effectLst>
                <a:outerShdw blurRad="38100" dist="38100" dir="2700000" algn="tl">
                  <a:srgbClr val="C0C0C0"/>
                </a:outerShdw>
              </a:effectLst>
              <a:latin typeface="Saysettha OT" pitchFamily="34" charset="-34"/>
              <a:cs typeface="Saysettha OT" pitchFamily="34" charset="-34"/>
            </a:endParaRPr>
          </a:p>
          <a:p>
            <a:pPr eaLnBrk="1" hangingPunct="1">
              <a:defRPr/>
            </a:pPr>
            <a:endParaRPr lang="lo-LA" sz="4000" dirty="0">
              <a:effectLst>
                <a:outerShdw blurRad="38100" dist="38100" dir="2700000" algn="tl">
                  <a:srgbClr val="C0C0C0"/>
                </a:outerShdw>
              </a:effectLst>
              <a:latin typeface="Saysettha OT" pitchFamily="34" charset="-34"/>
              <a:cs typeface="Saysettha OT" pitchFamily="34" charset="-34"/>
            </a:endParaRPr>
          </a:p>
          <a:p>
            <a:pPr eaLnBrk="1" hangingPunct="1">
              <a:defRPr/>
            </a:pPr>
            <a:endParaRPr lang="en-US" sz="4000" dirty="0">
              <a:effectLst>
                <a:outerShdw blurRad="38100" dist="38100" dir="2700000" algn="tl">
                  <a:srgbClr val="C0C0C0"/>
                </a:outerShdw>
              </a:effectLst>
              <a:latin typeface="Saysettha OT" pitchFamily="34" charset="-34"/>
              <a:cs typeface="Saysettha OT" pitchFamily="34" charset="-34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AA8AD97-CF5A-4C47-84E7-8F8A446F0450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  <p:graphicFrame>
        <p:nvGraphicFramePr>
          <p:cNvPr id="6" name="Content Placeholder 3"/>
          <p:cNvGraphicFramePr>
            <a:graphicFrameLocks/>
          </p:cNvGraphicFramePr>
          <p:nvPr/>
        </p:nvGraphicFramePr>
        <p:xfrm>
          <a:off x="6010128" y="1742083"/>
          <a:ext cx="4597221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Oval 6"/>
          <p:cNvSpPr/>
          <p:nvPr/>
        </p:nvSpPr>
        <p:spPr>
          <a:xfrm>
            <a:off x="7392144" y="3068960"/>
            <a:ext cx="2016224" cy="1656184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lo-LA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ຮ່າງກາຍ ສະໝອງພັດທະນາ</a:t>
            </a:r>
            <a:endParaRPr lang="en-US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15" name="Freeform 14"/>
          <p:cNvSpPr/>
          <p:nvPr/>
        </p:nvSpPr>
        <p:spPr>
          <a:xfrm>
            <a:off x="6960097" y="2349325"/>
            <a:ext cx="569607" cy="437942"/>
          </a:xfrm>
          <a:custGeom>
            <a:avLst/>
            <a:gdLst>
              <a:gd name="connsiteX0" fmla="*/ 61455 w 569607"/>
              <a:gd name="connsiteY0" fmla="*/ 382858 h 437942"/>
              <a:gd name="connsiteX1" fmla="*/ 6370 w 569607"/>
              <a:gd name="connsiteY1" fmla="*/ 195571 h 437942"/>
              <a:gd name="connsiteX2" fmla="*/ 39421 w 569607"/>
              <a:gd name="connsiteY2" fmla="*/ 173538 h 437942"/>
              <a:gd name="connsiteX3" fmla="*/ 127556 w 569607"/>
              <a:gd name="connsiteY3" fmla="*/ 184555 h 437942"/>
              <a:gd name="connsiteX4" fmla="*/ 204674 w 569607"/>
              <a:gd name="connsiteY4" fmla="*/ 228622 h 437942"/>
              <a:gd name="connsiteX5" fmla="*/ 259758 w 569607"/>
              <a:gd name="connsiteY5" fmla="*/ 283706 h 437942"/>
              <a:gd name="connsiteX6" fmla="*/ 314843 w 569607"/>
              <a:gd name="connsiteY6" fmla="*/ 338791 h 437942"/>
              <a:gd name="connsiteX7" fmla="*/ 336876 w 569607"/>
              <a:gd name="connsiteY7" fmla="*/ 371841 h 437942"/>
              <a:gd name="connsiteX8" fmla="*/ 325859 w 569607"/>
              <a:gd name="connsiteY8" fmla="*/ 415909 h 437942"/>
              <a:gd name="connsiteX9" fmla="*/ 292809 w 569607"/>
              <a:gd name="connsiteY9" fmla="*/ 426926 h 437942"/>
              <a:gd name="connsiteX10" fmla="*/ 226708 w 569607"/>
              <a:gd name="connsiteY10" fmla="*/ 437942 h 437942"/>
              <a:gd name="connsiteX11" fmla="*/ 171623 w 569607"/>
              <a:gd name="connsiteY11" fmla="*/ 426926 h 437942"/>
              <a:gd name="connsiteX12" fmla="*/ 160606 w 569607"/>
              <a:gd name="connsiteY12" fmla="*/ 382858 h 437942"/>
              <a:gd name="connsiteX13" fmla="*/ 127556 w 569607"/>
              <a:gd name="connsiteY13" fmla="*/ 349808 h 437942"/>
              <a:gd name="connsiteX14" fmla="*/ 127556 w 569607"/>
              <a:gd name="connsiteY14" fmla="*/ 228622 h 437942"/>
              <a:gd name="connsiteX15" fmla="*/ 149589 w 569607"/>
              <a:gd name="connsiteY15" fmla="*/ 129470 h 437942"/>
              <a:gd name="connsiteX16" fmla="*/ 182640 w 569607"/>
              <a:gd name="connsiteY16" fmla="*/ 96420 h 437942"/>
              <a:gd name="connsiteX17" fmla="*/ 215691 w 569607"/>
              <a:gd name="connsiteY17" fmla="*/ 85403 h 437942"/>
              <a:gd name="connsiteX18" fmla="*/ 314843 w 569607"/>
              <a:gd name="connsiteY18" fmla="*/ 96420 h 437942"/>
              <a:gd name="connsiteX19" fmla="*/ 336876 w 569607"/>
              <a:gd name="connsiteY19" fmla="*/ 129470 h 437942"/>
              <a:gd name="connsiteX20" fmla="*/ 402977 w 569607"/>
              <a:gd name="connsiteY20" fmla="*/ 173538 h 437942"/>
              <a:gd name="connsiteX21" fmla="*/ 425011 w 569607"/>
              <a:gd name="connsiteY21" fmla="*/ 206588 h 437942"/>
              <a:gd name="connsiteX22" fmla="*/ 524163 w 569607"/>
              <a:gd name="connsiteY22" fmla="*/ 261673 h 437942"/>
              <a:gd name="connsiteX23" fmla="*/ 535180 w 569607"/>
              <a:gd name="connsiteY23" fmla="*/ 294723 h 437942"/>
              <a:gd name="connsiteX24" fmla="*/ 557214 w 569607"/>
              <a:gd name="connsiteY24" fmla="*/ 338791 h 437942"/>
              <a:gd name="connsiteX25" fmla="*/ 380944 w 569607"/>
              <a:gd name="connsiteY25" fmla="*/ 327774 h 437942"/>
              <a:gd name="connsiteX26" fmla="*/ 347893 w 569607"/>
              <a:gd name="connsiteY26" fmla="*/ 294723 h 437942"/>
              <a:gd name="connsiteX27" fmla="*/ 281792 w 569607"/>
              <a:gd name="connsiteY27" fmla="*/ 250656 h 437942"/>
              <a:gd name="connsiteX28" fmla="*/ 325859 w 569607"/>
              <a:gd name="connsiteY28" fmla="*/ 85403 h 437942"/>
              <a:gd name="connsiteX29" fmla="*/ 347893 w 569607"/>
              <a:gd name="connsiteY29" fmla="*/ 52352 h 437942"/>
              <a:gd name="connsiteX30" fmla="*/ 380944 w 569607"/>
              <a:gd name="connsiteY30" fmla="*/ 30318 h 437942"/>
              <a:gd name="connsiteX31" fmla="*/ 447045 w 569607"/>
              <a:gd name="connsiteY31" fmla="*/ 19302 h 437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569607" h="437942">
                <a:moveTo>
                  <a:pt x="61455" y="382858"/>
                </a:moveTo>
                <a:cubicBezTo>
                  <a:pt x="5646" y="313098"/>
                  <a:pt x="-10530" y="313870"/>
                  <a:pt x="6370" y="195571"/>
                </a:cubicBezTo>
                <a:cubicBezTo>
                  <a:pt x="8243" y="182463"/>
                  <a:pt x="28404" y="180882"/>
                  <a:pt x="39421" y="173538"/>
                </a:cubicBezTo>
                <a:cubicBezTo>
                  <a:pt x="68799" y="177210"/>
                  <a:pt x="98833" y="177374"/>
                  <a:pt x="127556" y="184555"/>
                </a:cubicBezTo>
                <a:cubicBezTo>
                  <a:pt x="149921" y="190146"/>
                  <a:pt x="185004" y="215509"/>
                  <a:pt x="204674" y="228622"/>
                </a:cubicBezTo>
                <a:cubicBezTo>
                  <a:pt x="263432" y="316760"/>
                  <a:pt x="186312" y="210260"/>
                  <a:pt x="259758" y="283706"/>
                </a:cubicBezTo>
                <a:cubicBezTo>
                  <a:pt x="333205" y="357153"/>
                  <a:pt x="226707" y="280034"/>
                  <a:pt x="314843" y="338791"/>
                </a:cubicBezTo>
                <a:cubicBezTo>
                  <a:pt x="322187" y="349808"/>
                  <a:pt x="335004" y="358734"/>
                  <a:pt x="336876" y="371841"/>
                </a:cubicBezTo>
                <a:cubicBezTo>
                  <a:pt x="339017" y="386830"/>
                  <a:pt x="335318" y="404085"/>
                  <a:pt x="325859" y="415909"/>
                </a:cubicBezTo>
                <a:cubicBezTo>
                  <a:pt x="318605" y="424977"/>
                  <a:pt x="304145" y="424407"/>
                  <a:pt x="292809" y="426926"/>
                </a:cubicBezTo>
                <a:cubicBezTo>
                  <a:pt x="271003" y="431772"/>
                  <a:pt x="248742" y="434270"/>
                  <a:pt x="226708" y="437942"/>
                </a:cubicBezTo>
                <a:cubicBezTo>
                  <a:pt x="208346" y="434270"/>
                  <a:pt x="186008" y="438913"/>
                  <a:pt x="171623" y="426926"/>
                </a:cubicBezTo>
                <a:cubicBezTo>
                  <a:pt x="159991" y="417233"/>
                  <a:pt x="168118" y="396004"/>
                  <a:pt x="160606" y="382858"/>
                </a:cubicBezTo>
                <a:cubicBezTo>
                  <a:pt x="152876" y="369331"/>
                  <a:pt x="138573" y="360825"/>
                  <a:pt x="127556" y="349808"/>
                </a:cubicBezTo>
                <a:cubicBezTo>
                  <a:pt x="107665" y="290135"/>
                  <a:pt x="113853" y="324543"/>
                  <a:pt x="127556" y="228622"/>
                </a:cubicBezTo>
                <a:cubicBezTo>
                  <a:pt x="128646" y="220994"/>
                  <a:pt x="137663" y="147359"/>
                  <a:pt x="149589" y="129470"/>
                </a:cubicBezTo>
                <a:cubicBezTo>
                  <a:pt x="158231" y="116506"/>
                  <a:pt x="169676" y="105062"/>
                  <a:pt x="182640" y="96420"/>
                </a:cubicBezTo>
                <a:cubicBezTo>
                  <a:pt x="192303" y="89978"/>
                  <a:pt x="204674" y="89075"/>
                  <a:pt x="215691" y="85403"/>
                </a:cubicBezTo>
                <a:cubicBezTo>
                  <a:pt x="248742" y="89075"/>
                  <a:pt x="283591" y="85056"/>
                  <a:pt x="314843" y="96420"/>
                </a:cubicBezTo>
                <a:cubicBezTo>
                  <a:pt x="327286" y="100945"/>
                  <a:pt x="328400" y="119298"/>
                  <a:pt x="336876" y="129470"/>
                </a:cubicBezTo>
                <a:cubicBezTo>
                  <a:pt x="368616" y="167558"/>
                  <a:pt x="362244" y="159960"/>
                  <a:pt x="402977" y="173538"/>
                </a:cubicBezTo>
                <a:cubicBezTo>
                  <a:pt x="410322" y="184555"/>
                  <a:pt x="415046" y="197869"/>
                  <a:pt x="425011" y="206588"/>
                </a:cubicBezTo>
                <a:cubicBezTo>
                  <a:pt x="471636" y="247385"/>
                  <a:pt x="478768" y="246541"/>
                  <a:pt x="524163" y="261673"/>
                </a:cubicBezTo>
                <a:cubicBezTo>
                  <a:pt x="527835" y="272690"/>
                  <a:pt x="526969" y="286512"/>
                  <a:pt x="535180" y="294723"/>
                </a:cubicBezTo>
                <a:cubicBezTo>
                  <a:pt x="571903" y="331446"/>
                  <a:pt x="579246" y="272689"/>
                  <a:pt x="557214" y="338791"/>
                </a:cubicBezTo>
                <a:cubicBezTo>
                  <a:pt x="498457" y="335119"/>
                  <a:pt x="438552" y="339902"/>
                  <a:pt x="380944" y="327774"/>
                </a:cubicBezTo>
                <a:cubicBezTo>
                  <a:pt x="365698" y="324564"/>
                  <a:pt x="360191" y="304288"/>
                  <a:pt x="347893" y="294723"/>
                </a:cubicBezTo>
                <a:cubicBezTo>
                  <a:pt x="326990" y="278465"/>
                  <a:pt x="281792" y="250656"/>
                  <a:pt x="281792" y="250656"/>
                </a:cubicBezTo>
                <a:cubicBezTo>
                  <a:pt x="297484" y="62358"/>
                  <a:pt x="260349" y="164015"/>
                  <a:pt x="325859" y="85403"/>
                </a:cubicBezTo>
                <a:cubicBezTo>
                  <a:pt x="334336" y="75231"/>
                  <a:pt x="338530" y="61715"/>
                  <a:pt x="347893" y="52352"/>
                </a:cubicBezTo>
                <a:cubicBezTo>
                  <a:pt x="357256" y="42989"/>
                  <a:pt x="368844" y="35696"/>
                  <a:pt x="380944" y="30318"/>
                </a:cubicBezTo>
                <a:cubicBezTo>
                  <a:pt x="450529" y="-608"/>
                  <a:pt x="447045" y="-13718"/>
                  <a:pt x="447045" y="19302"/>
                </a:cubicBezTo>
              </a:path>
            </a:pathLst>
          </a:cu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 15"/>
          <p:cNvSpPr/>
          <p:nvPr/>
        </p:nvSpPr>
        <p:spPr>
          <a:xfrm>
            <a:off x="9158286" y="2093205"/>
            <a:ext cx="826668" cy="694062"/>
          </a:xfrm>
          <a:custGeom>
            <a:avLst/>
            <a:gdLst>
              <a:gd name="connsiteX0" fmla="*/ 44471 w 826668"/>
              <a:gd name="connsiteY0" fmla="*/ 132202 h 694062"/>
              <a:gd name="connsiteX1" fmla="*/ 403 w 826668"/>
              <a:gd name="connsiteY1" fmla="*/ 77118 h 694062"/>
              <a:gd name="connsiteX2" fmla="*/ 22437 w 826668"/>
              <a:gd name="connsiteY2" fmla="*/ 44067 h 694062"/>
              <a:gd name="connsiteX3" fmla="*/ 88538 w 826668"/>
              <a:gd name="connsiteY3" fmla="*/ 0 h 694062"/>
              <a:gd name="connsiteX4" fmla="*/ 121589 w 826668"/>
              <a:gd name="connsiteY4" fmla="*/ 33050 h 694062"/>
              <a:gd name="connsiteX5" fmla="*/ 154639 w 826668"/>
              <a:gd name="connsiteY5" fmla="*/ 55084 h 694062"/>
              <a:gd name="connsiteX6" fmla="*/ 176673 w 826668"/>
              <a:gd name="connsiteY6" fmla="*/ 88135 h 694062"/>
              <a:gd name="connsiteX7" fmla="*/ 209724 w 826668"/>
              <a:gd name="connsiteY7" fmla="*/ 110168 h 694062"/>
              <a:gd name="connsiteX8" fmla="*/ 275825 w 826668"/>
              <a:gd name="connsiteY8" fmla="*/ 165253 h 694062"/>
              <a:gd name="connsiteX9" fmla="*/ 264808 w 826668"/>
              <a:gd name="connsiteY9" fmla="*/ 275422 h 694062"/>
              <a:gd name="connsiteX10" fmla="*/ 198707 w 826668"/>
              <a:gd name="connsiteY10" fmla="*/ 319489 h 694062"/>
              <a:gd name="connsiteX11" fmla="*/ 165656 w 826668"/>
              <a:gd name="connsiteY11" fmla="*/ 352540 h 694062"/>
              <a:gd name="connsiteX12" fmla="*/ 44471 w 826668"/>
              <a:gd name="connsiteY12" fmla="*/ 319489 h 694062"/>
              <a:gd name="connsiteX13" fmla="*/ 22437 w 826668"/>
              <a:gd name="connsiteY13" fmla="*/ 253388 h 694062"/>
              <a:gd name="connsiteX14" fmla="*/ 55487 w 826668"/>
              <a:gd name="connsiteY14" fmla="*/ 242371 h 694062"/>
              <a:gd name="connsiteX15" fmla="*/ 77521 w 826668"/>
              <a:gd name="connsiteY15" fmla="*/ 209320 h 694062"/>
              <a:gd name="connsiteX16" fmla="*/ 110572 w 826668"/>
              <a:gd name="connsiteY16" fmla="*/ 187287 h 694062"/>
              <a:gd name="connsiteX17" fmla="*/ 121589 w 826668"/>
              <a:gd name="connsiteY17" fmla="*/ 154236 h 694062"/>
              <a:gd name="connsiteX18" fmla="*/ 154639 w 826668"/>
              <a:gd name="connsiteY18" fmla="*/ 143219 h 694062"/>
              <a:gd name="connsiteX19" fmla="*/ 187690 w 826668"/>
              <a:gd name="connsiteY19" fmla="*/ 121185 h 694062"/>
              <a:gd name="connsiteX20" fmla="*/ 297859 w 826668"/>
              <a:gd name="connsiteY20" fmla="*/ 143219 h 694062"/>
              <a:gd name="connsiteX21" fmla="*/ 330909 w 826668"/>
              <a:gd name="connsiteY21" fmla="*/ 176270 h 694062"/>
              <a:gd name="connsiteX22" fmla="*/ 363960 w 826668"/>
              <a:gd name="connsiteY22" fmla="*/ 198303 h 694062"/>
              <a:gd name="connsiteX23" fmla="*/ 430061 w 826668"/>
              <a:gd name="connsiteY23" fmla="*/ 253388 h 694062"/>
              <a:gd name="connsiteX24" fmla="*/ 452095 w 826668"/>
              <a:gd name="connsiteY24" fmla="*/ 286438 h 694062"/>
              <a:gd name="connsiteX25" fmla="*/ 485145 w 826668"/>
              <a:gd name="connsiteY25" fmla="*/ 308472 h 694062"/>
              <a:gd name="connsiteX26" fmla="*/ 496162 w 826668"/>
              <a:gd name="connsiteY26" fmla="*/ 341523 h 694062"/>
              <a:gd name="connsiteX27" fmla="*/ 485145 w 826668"/>
              <a:gd name="connsiteY27" fmla="*/ 418641 h 694062"/>
              <a:gd name="connsiteX28" fmla="*/ 408027 w 826668"/>
              <a:gd name="connsiteY28" fmla="*/ 506776 h 694062"/>
              <a:gd name="connsiteX29" fmla="*/ 352943 w 826668"/>
              <a:gd name="connsiteY29" fmla="*/ 517793 h 694062"/>
              <a:gd name="connsiteX30" fmla="*/ 341926 w 826668"/>
              <a:gd name="connsiteY30" fmla="*/ 352540 h 694062"/>
              <a:gd name="connsiteX31" fmla="*/ 352943 w 826668"/>
              <a:gd name="connsiteY31" fmla="*/ 319489 h 694062"/>
              <a:gd name="connsiteX32" fmla="*/ 419044 w 826668"/>
              <a:gd name="connsiteY32" fmla="*/ 275422 h 694062"/>
              <a:gd name="connsiteX33" fmla="*/ 452095 w 826668"/>
              <a:gd name="connsiteY33" fmla="*/ 264405 h 694062"/>
              <a:gd name="connsiteX34" fmla="*/ 507179 w 826668"/>
              <a:gd name="connsiteY34" fmla="*/ 286438 h 694062"/>
              <a:gd name="connsiteX35" fmla="*/ 573280 w 826668"/>
              <a:gd name="connsiteY35" fmla="*/ 341523 h 694062"/>
              <a:gd name="connsiteX36" fmla="*/ 595314 w 826668"/>
              <a:gd name="connsiteY36" fmla="*/ 374573 h 694062"/>
              <a:gd name="connsiteX37" fmla="*/ 606331 w 826668"/>
              <a:gd name="connsiteY37" fmla="*/ 407624 h 694062"/>
              <a:gd name="connsiteX38" fmla="*/ 639381 w 826668"/>
              <a:gd name="connsiteY38" fmla="*/ 429658 h 694062"/>
              <a:gd name="connsiteX39" fmla="*/ 661415 w 826668"/>
              <a:gd name="connsiteY39" fmla="*/ 495759 h 694062"/>
              <a:gd name="connsiteX40" fmla="*/ 672432 w 826668"/>
              <a:gd name="connsiteY40" fmla="*/ 528809 h 694062"/>
              <a:gd name="connsiteX41" fmla="*/ 628365 w 826668"/>
              <a:gd name="connsiteY41" fmla="*/ 672029 h 694062"/>
              <a:gd name="connsiteX42" fmla="*/ 595314 w 826668"/>
              <a:gd name="connsiteY42" fmla="*/ 683046 h 694062"/>
              <a:gd name="connsiteX43" fmla="*/ 518196 w 826668"/>
              <a:gd name="connsiteY43" fmla="*/ 672029 h 694062"/>
              <a:gd name="connsiteX44" fmla="*/ 474128 w 826668"/>
              <a:gd name="connsiteY44" fmla="*/ 605928 h 694062"/>
              <a:gd name="connsiteX45" fmla="*/ 507179 w 826668"/>
              <a:gd name="connsiteY45" fmla="*/ 517793 h 694062"/>
              <a:gd name="connsiteX46" fmla="*/ 573280 w 826668"/>
              <a:gd name="connsiteY46" fmla="*/ 473725 h 694062"/>
              <a:gd name="connsiteX47" fmla="*/ 595314 w 826668"/>
              <a:gd name="connsiteY47" fmla="*/ 440675 h 694062"/>
              <a:gd name="connsiteX48" fmla="*/ 672432 w 826668"/>
              <a:gd name="connsiteY48" fmla="*/ 462708 h 694062"/>
              <a:gd name="connsiteX49" fmla="*/ 694466 w 826668"/>
              <a:gd name="connsiteY49" fmla="*/ 495759 h 694062"/>
              <a:gd name="connsiteX50" fmla="*/ 727516 w 826668"/>
              <a:gd name="connsiteY50" fmla="*/ 517793 h 694062"/>
              <a:gd name="connsiteX51" fmla="*/ 738533 w 826668"/>
              <a:gd name="connsiteY51" fmla="*/ 550843 h 694062"/>
              <a:gd name="connsiteX52" fmla="*/ 760567 w 826668"/>
              <a:gd name="connsiteY52" fmla="*/ 583894 h 694062"/>
              <a:gd name="connsiteX53" fmla="*/ 804634 w 826668"/>
              <a:gd name="connsiteY53" fmla="*/ 649995 h 694062"/>
              <a:gd name="connsiteX54" fmla="*/ 826668 w 826668"/>
              <a:gd name="connsiteY54" fmla="*/ 694062 h 6940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</a:cxnLst>
            <a:rect l="l" t="t" r="r" b="b"/>
            <a:pathLst>
              <a:path w="826668" h="694062">
                <a:moveTo>
                  <a:pt x="44471" y="132202"/>
                </a:moveTo>
                <a:cubicBezTo>
                  <a:pt x="29782" y="113841"/>
                  <a:pt x="6106" y="99930"/>
                  <a:pt x="403" y="77118"/>
                </a:cubicBezTo>
                <a:cubicBezTo>
                  <a:pt x="-2808" y="64273"/>
                  <a:pt x="13960" y="54239"/>
                  <a:pt x="22437" y="44067"/>
                </a:cubicBezTo>
                <a:cubicBezTo>
                  <a:pt x="54177" y="5979"/>
                  <a:pt x="47804" y="13578"/>
                  <a:pt x="88538" y="0"/>
                </a:cubicBezTo>
                <a:cubicBezTo>
                  <a:pt x="99555" y="11017"/>
                  <a:pt x="109620" y="23076"/>
                  <a:pt x="121589" y="33050"/>
                </a:cubicBezTo>
                <a:cubicBezTo>
                  <a:pt x="131761" y="41526"/>
                  <a:pt x="145277" y="45721"/>
                  <a:pt x="154639" y="55084"/>
                </a:cubicBezTo>
                <a:cubicBezTo>
                  <a:pt x="164002" y="64447"/>
                  <a:pt x="167310" y="78772"/>
                  <a:pt x="176673" y="88135"/>
                </a:cubicBezTo>
                <a:cubicBezTo>
                  <a:pt x="186036" y="97497"/>
                  <a:pt x="199552" y="101692"/>
                  <a:pt x="209724" y="110168"/>
                </a:cubicBezTo>
                <a:cubicBezTo>
                  <a:pt x="294558" y="180863"/>
                  <a:pt x="193759" y="110542"/>
                  <a:pt x="275825" y="165253"/>
                </a:cubicBezTo>
                <a:cubicBezTo>
                  <a:pt x="272153" y="201976"/>
                  <a:pt x="281313" y="242412"/>
                  <a:pt x="264808" y="275422"/>
                </a:cubicBezTo>
                <a:cubicBezTo>
                  <a:pt x="252965" y="299107"/>
                  <a:pt x="220741" y="304800"/>
                  <a:pt x="198707" y="319489"/>
                </a:cubicBezTo>
                <a:cubicBezTo>
                  <a:pt x="185743" y="328131"/>
                  <a:pt x="176673" y="341523"/>
                  <a:pt x="165656" y="352540"/>
                </a:cubicBezTo>
                <a:cubicBezTo>
                  <a:pt x="146000" y="350083"/>
                  <a:pt x="65655" y="353384"/>
                  <a:pt x="44471" y="319489"/>
                </a:cubicBezTo>
                <a:cubicBezTo>
                  <a:pt x="32162" y="299794"/>
                  <a:pt x="22437" y="253388"/>
                  <a:pt x="22437" y="253388"/>
                </a:cubicBezTo>
                <a:cubicBezTo>
                  <a:pt x="33454" y="249716"/>
                  <a:pt x="46419" y="249625"/>
                  <a:pt x="55487" y="242371"/>
                </a:cubicBezTo>
                <a:cubicBezTo>
                  <a:pt x="65826" y="234099"/>
                  <a:pt x="68158" y="218683"/>
                  <a:pt x="77521" y="209320"/>
                </a:cubicBezTo>
                <a:cubicBezTo>
                  <a:pt x="86884" y="199958"/>
                  <a:pt x="99555" y="194631"/>
                  <a:pt x="110572" y="187287"/>
                </a:cubicBezTo>
                <a:cubicBezTo>
                  <a:pt x="114244" y="176270"/>
                  <a:pt x="113378" y="162448"/>
                  <a:pt x="121589" y="154236"/>
                </a:cubicBezTo>
                <a:cubicBezTo>
                  <a:pt x="129800" y="146025"/>
                  <a:pt x="144252" y="148412"/>
                  <a:pt x="154639" y="143219"/>
                </a:cubicBezTo>
                <a:cubicBezTo>
                  <a:pt x="166482" y="137297"/>
                  <a:pt x="176673" y="128530"/>
                  <a:pt x="187690" y="121185"/>
                </a:cubicBezTo>
                <a:cubicBezTo>
                  <a:pt x="194220" y="122118"/>
                  <a:pt x="276883" y="129235"/>
                  <a:pt x="297859" y="143219"/>
                </a:cubicBezTo>
                <a:cubicBezTo>
                  <a:pt x="310822" y="151861"/>
                  <a:pt x="318940" y="166296"/>
                  <a:pt x="330909" y="176270"/>
                </a:cubicBezTo>
                <a:cubicBezTo>
                  <a:pt x="341081" y="184746"/>
                  <a:pt x="353788" y="189827"/>
                  <a:pt x="363960" y="198303"/>
                </a:cubicBezTo>
                <a:cubicBezTo>
                  <a:pt x="448794" y="268998"/>
                  <a:pt x="347995" y="198677"/>
                  <a:pt x="430061" y="253388"/>
                </a:cubicBezTo>
                <a:cubicBezTo>
                  <a:pt x="437406" y="264405"/>
                  <a:pt x="442733" y="277076"/>
                  <a:pt x="452095" y="286438"/>
                </a:cubicBezTo>
                <a:cubicBezTo>
                  <a:pt x="461457" y="295800"/>
                  <a:pt x="476874" y="298133"/>
                  <a:pt x="485145" y="308472"/>
                </a:cubicBezTo>
                <a:cubicBezTo>
                  <a:pt x="492399" y="317540"/>
                  <a:pt x="492490" y="330506"/>
                  <a:pt x="496162" y="341523"/>
                </a:cubicBezTo>
                <a:cubicBezTo>
                  <a:pt x="492490" y="367229"/>
                  <a:pt x="494467" y="394405"/>
                  <a:pt x="485145" y="418641"/>
                </a:cubicBezTo>
                <a:cubicBezTo>
                  <a:pt x="473591" y="448680"/>
                  <a:pt x="443182" y="493593"/>
                  <a:pt x="408027" y="506776"/>
                </a:cubicBezTo>
                <a:cubicBezTo>
                  <a:pt x="390494" y="513351"/>
                  <a:pt x="371304" y="514121"/>
                  <a:pt x="352943" y="517793"/>
                </a:cubicBezTo>
                <a:cubicBezTo>
                  <a:pt x="349271" y="462709"/>
                  <a:pt x="341926" y="407747"/>
                  <a:pt x="341926" y="352540"/>
                </a:cubicBezTo>
                <a:cubicBezTo>
                  <a:pt x="341926" y="340927"/>
                  <a:pt x="344731" y="327701"/>
                  <a:pt x="352943" y="319489"/>
                </a:cubicBezTo>
                <a:cubicBezTo>
                  <a:pt x="371668" y="300764"/>
                  <a:pt x="397010" y="290111"/>
                  <a:pt x="419044" y="275422"/>
                </a:cubicBezTo>
                <a:cubicBezTo>
                  <a:pt x="428707" y="268980"/>
                  <a:pt x="441078" y="268077"/>
                  <a:pt x="452095" y="264405"/>
                </a:cubicBezTo>
                <a:cubicBezTo>
                  <a:pt x="470456" y="271749"/>
                  <a:pt x="489491" y="277594"/>
                  <a:pt x="507179" y="286438"/>
                </a:cubicBezTo>
                <a:cubicBezTo>
                  <a:pt x="531941" y="298819"/>
                  <a:pt x="555875" y="320637"/>
                  <a:pt x="573280" y="341523"/>
                </a:cubicBezTo>
                <a:cubicBezTo>
                  <a:pt x="581756" y="351695"/>
                  <a:pt x="587969" y="363556"/>
                  <a:pt x="595314" y="374573"/>
                </a:cubicBezTo>
                <a:cubicBezTo>
                  <a:pt x="598986" y="385590"/>
                  <a:pt x="599077" y="398556"/>
                  <a:pt x="606331" y="407624"/>
                </a:cubicBezTo>
                <a:cubicBezTo>
                  <a:pt x="614602" y="417963"/>
                  <a:pt x="632364" y="418430"/>
                  <a:pt x="639381" y="429658"/>
                </a:cubicBezTo>
                <a:cubicBezTo>
                  <a:pt x="651690" y="449353"/>
                  <a:pt x="654070" y="473725"/>
                  <a:pt x="661415" y="495759"/>
                </a:cubicBezTo>
                <a:lnTo>
                  <a:pt x="672432" y="528809"/>
                </a:lnTo>
                <a:cubicBezTo>
                  <a:pt x="664869" y="604440"/>
                  <a:pt x="685399" y="634006"/>
                  <a:pt x="628365" y="672029"/>
                </a:cubicBezTo>
                <a:cubicBezTo>
                  <a:pt x="618702" y="678471"/>
                  <a:pt x="606331" y="679374"/>
                  <a:pt x="595314" y="683046"/>
                </a:cubicBezTo>
                <a:cubicBezTo>
                  <a:pt x="569608" y="679374"/>
                  <a:pt x="540103" y="685970"/>
                  <a:pt x="518196" y="672029"/>
                </a:cubicBezTo>
                <a:cubicBezTo>
                  <a:pt x="495855" y="657812"/>
                  <a:pt x="474128" y="605928"/>
                  <a:pt x="474128" y="605928"/>
                </a:cubicBezTo>
                <a:cubicBezTo>
                  <a:pt x="480795" y="572593"/>
                  <a:pt x="479670" y="541864"/>
                  <a:pt x="507179" y="517793"/>
                </a:cubicBezTo>
                <a:cubicBezTo>
                  <a:pt x="527108" y="500355"/>
                  <a:pt x="573280" y="473725"/>
                  <a:pt x="573280" y="473725"/>
                </a:cubicBezTo>
                <a:cubicBezTo>
                  <a:pt x="580625" y="462708"/>
                  <a:pt x="582753" y="444862"/>
                  <a:pt x="595314" y="440675"/>
                </a:cubicBezTo>
                <a:cubicBezTo>
                  <a:pt x="602232" y="438369"/>
                  <a:pt x="662151" y="459281"/>
                  <a:pt x="672432" y="462708"/>
                </a:cubicBezTo>
                <a:cubicBezTo>
                  <a:pt x="679777" y="473725"/>
                  <a:pt x="685103" y="486396"/>
                  <a:pt x="694466" y="495759"/>
                </a:cubicBezTo>
                <a:cubicBezTo>
                  <a:pt x="703828" y="505122"/>
                  <a:pt x="719245" y="507454"/>
                  <a:pt x="727516" y="517793"/>
                </a:cubicBezTo>
                <a:cubicBezTo>
                  <a:pt x="734770" y="526861"/>
                  <a:pt x="733340" y="540456"/>
                  <a:pt x="738533" y="550843"/>
                </a:cubicBezTo>
                <a:cubicBezTo>
                  <a:pt x="744455" y="562686"/>
                  <a:pt x="754645" y="572051"/>
                  <a:pt x="760567" y="583894"/>
                </a:cubicBezTo>
                <a:cubicBezTo>
                  <a:pt x="792455" y="647669"/>
                  <a:pt x="741981" y="587340"/>
                  <a:pt x="804634" y="649995"/>
                </a:cubicBezTo>
                <a:cubicBezTo>
                  <a:pt x="817293" y="687973"/>
                  <a:pt x="807439" y="674835"/>
                  <a:pt x="826668" y="694062"/>
                </a:cubicBezTo>
              </a:path>
            </a:pathLst>
          </a:cu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Freeform 20"/>
          <p:cNvSpPr/>
          <p:nvPr/>
        </p:nvSpPr>
        <p:spPr>
          <a:xfrm rot="3737872">
            <a:off x="9694612" y="4185316"/>
            <a:ext cx="826668" cy="694062"/>
          </a:xfrm>
          <a:custGeom>
            <a:avLst/>
            <a:gdLst>
              <a:gd name="connsiteX0" fmla="*/ 44471 w 826668"/>
              <a:gd name="connsiteY0" fmla="*/ 132202 h 694062"/>
              <a:gd name="connsiteX1" fmla="*/ 403 w 826668"/>
              <a:gd name="connsiteY1" fmla="*/ 77118 h 694062"/>
              <a:gd name="connsiteX2" fmla="*/ 22437 w 826668"/>
              <a:gd name="connsiteY2" fmla="*/ 44067 h 694062"/>
              <a:gd name="connsiteX3" fmla="*/ 88538 w 826668"/>
              <a:gd name="connsiteY3" fmla="*/ 0 h 694062"/>
              <a:gd name="connsiteX4" fmla="*/ 121589 w 826668"/>
              <a:gd name="connsiteY4" fmla="*/ 33050 h 694062"/>
              <a:gd name="connsiteX5" fmla="*/ 154639 w 826668"/>
              <a:gd name="connsiteY5" fmla="*/ 55084 h 694062"/>
              <a:gd name="connsiteX6" fmla="*/ 176673 w 826668"/>
              <a:gd name="connsiteY6" fmla="*/ 88135 h 694062"/>
              <a:gd name="connsiteX7" fmla="*/ 209724 w 826668"/>
              <a:gd name="connsiteY7" fmla="*/ 110168 h 694062"/>
              <a:gd name="connsiteX8" fmla="*/ 275825 w 826668"/>
              <a:gd name="connsiteY8" fmla="*/ 165253 h 694062"/>
              <a:gd name="connsiteX9" fmla="*/ 264808 w 826668"/>
              <a:gd name="connsiteY9" fmla="*/ 275422 h 694062"/>
              <a:gd name="connsiteX10" fmla="*/ 198707 w 826668"/>
              <a:gd name="connsiteY10" fmla="*/ 319489 h 694062"/>
              <a:gd name="connsiteX11" fmla="*/ 165656 w 826668"/>
              <a:gd name="connsiteY11" fmla="*/ 352540 h 694062"/>
              <a:gd name="connsiteX12" fmla="*/ 44471 w 826668"/>
              <a:gd name="connsiteY12" fmla="*/ 319489 h 694062"/>
              <a:gd name="connsiteX13" fmla="*/ 22437 w 826668"/>
              <a:gd name="connsiteY13" fmla="*/ 253388 h 694062"/>
              <a:gd name="connsiteX14" fmla="*/ 55487 w 826668"/>
              <a:gd name="connsiteY14" fmla="*/ 242371 h 694062"/>
              <a:gd name="connsiteX15" fmla="*/ 77521 w 826668"/>
              <a:gd name="connsiteY15" fmla="*/ 209320 h 694062"/>
              <a:gd name="connsiteX16" fmla="*/ 110572 w 826668"/>
              <a:gd name="connsiteY16" fmla="*/ 187287 h 694062"/>
              <a:gd name="connsiteX17" fmla="*/ 121589 w 826668"/>
              <a:gd name="connsiteY17" fmla="*/ 154236 h 694062"/>
              <a:gd name="connsiteX18" fmla="*/ 154639 w 826668"/>
              <a:gd name="connsiteY18" fmla="*/ 143219 h 694062"/>
              <a:gd name="connsiteX19" fmla="*/ 187690 w 826668"/>
              <a:gd name="connsiteY19" fmla="*/ 121185 h 694062"/>
              <a:gd name="connsiteX20" fmla="*/ 297859 w 826668"/>
              <a:gd name="connsiteY20" fmla="*/ 143219 h 694062"/>
              <a:gd name="connsiteX21" fmla="*/ 330909 w 826668"/>
              <a:gd name="connsiteY21" fmla="*/ 176270 h 694062"/>
              <a:gd name="connsiteX22" fmla="*/ 363960 w 826668"/>
              <a:gd name="connsiteY22" fmla="*/ 198303 h 694062"/>
              <a:gd name="connsiteX23" fmla="*/ 430061 w 826668"/>
              <a:gd name="connsiteY23" fmla="*/ 253388 h 694062"/>
              <a:gd name="connsiteX24" fmla="*/ 452095 w 826668"/>
              <a:gd name="connsiteY24" fmla="*/ 286438 h 694062"/>
              <a:gd name="connsiteX25" fmla="*/ 485145 w 826668"/>
              <a:gd name="connsiteY25" fmla="*/ 308472 h 694062"/>
              <a:gd name="connsiteX26" fmla="*/ 496162 w 826668"/>
              <a:gd name="connsiteY26" fmla="*/ 341523 h 694062"/>
              <a:gd name="connsiteX27" fmla="*/ 485145 w 826668"/>
              <a:gd name="connsiteY27" fmla="*/ 418641 h 694062"/>
              <a:gd name="connsiteX28" fmla="*/ 408027 w 826668"/>
              <a:gd name="connsiteY28" fmla="*/ 506776 h 694062"/>
              <a:gd name="connsiteX29" fmla="*/ 352943 w 826668"/>
              <a:gd name="connsiteY29" fmla="*/ 517793 h 694062"/>
              <a:gd name="connsiteX30" fmla="*/ 341926 w 826668"/>
              <a:gd name="connsiteY30" fmla="*/ 352540 h 694062"/>
              <a:gd name="connsiteX31" fmla="*/ 352943 w 826668"/>
              <a:gd name="connsiteY31" fmla="*/ 319489 h 694062"/>
              <a:gd name="connsiteX32" fmla="*/ 419044 w 826668"/>
              <a:gd name="connsiteY32" fmla="*/ 275422 h 694062"/>
              <a:gd name="connsiteX33" fmla="*/ 452095 w 826668"/>
              <a:gd name="connsiteY33" fmla="*/ 264405 h 694062"/>
              <a:gd name="connsiteX34" fmla="*/ 507179 w 826668"/>
              <a:gd name="connsiteY34" fmla="*/ 286438 h 694062"/>
              <a:gd name="connsiteX35" fmla="*/ 573280 w 826668"/>
              <a:gd name="connsiteY35" fmla="*/ 341523 h 694062"/>
              <a:gd name="connsiteX36" fmla="*/ 595314 w 826668"/>
              <a:gd name="connsiteY36" fmla="*/ 374573 h 694062"/>
              <a:gd name="connsiteX37" fmla="*/ 606331 w 826668"/>
              <a:gd name="connsiteY37" fmla="*/ 407624 h 694062"/>
              <a:gd name="connsiteX38" fmla="*/ 639381 w 826668"/>
              <a:gd name="connsiteY38" fmla="*/ 429658 h 694062"/>
              <a:gd name="connsiteX39" fmla="*/ 661415 w 826668"/>
              <a:gd name="connsiteY39" fmla="*/ 495759 h 694062"/>
              <a:gd name="connsiteX40" fmla="*/ 672432 w 826668"/>
              <a:gd name="connsiteY40" fmla="*/ 528809 h 694062"/>
              <a:gd name="connsiteX41" fmla="*/ 628365 w 826668"/>
              <a:gd name="connsiteY41" fmla="*/ 672029 h 694062"/>
              <a:gd name="connsiteX42" fmla="*/ 595314 w 826668"/>
              <a:gd name="connsiteY42" fmla="*/ 683046 h 694062"/>
              <a:gd name="connsiteX43" fmla="*/ 518196 w 826668"/>
              <a:gd name="connsiteY43" fmla="*/ 672029 h 694062"/>
              <a:gd name="connsiteX44" fmla="*/ 474128 w 826668"/>
              <a:gd name="connsiteY44" fmla="*/ 605928 h 694062"/>
              <a:gd name="connsiteX45" fmla="*/ 507179 w 826668"/>
              <a:gd name="connsiteY45" fmla="*/ 517793 h 694062"/>
              <a:gd name="connsiteX46" fmla="*/ 573280 w 826668"/>
              <a:gd name="connsiteY46" fmla="*/ 473725 h 694062"/>
              <a:gd name="connsiteX47" fmla="*/ 595314 w 826668"/>
              <a:gd name="connsiteY47" fmla="*/ 440675 h 694062"/>
              <a:gd name="connsiteX48" fmla="*/ 672432 w 826668"/>
              <a:gd name="connsiteY48" fmla="*/ 462708 h 694062"/>
              <a:gd name="connsiteX49" fmla="*/ 694466 w 826668"/>
              <a:gd name="connsiteY49" fmla="*/ 495759 h 694062"/>
              <a:gd name="connsiteX50" fmla="*/ 727516 w 826668"/>
              <a:gd name="connsiteY50" fmla="*/ 517793 h 694062"/>
              <a:gd name="connsiteX51" fmla="*/ 738533 w 826668"/>
              <a:gd name="connsiteY51" fmla="*/ 550843 h 694062"/>
              <a:gd name="connsiteX52" fmla="*/ 760567 w 826668"/>
              <a:gd name="connsiteY52" fmla="*/ 583894 h 694062"/>
              <a:gd name="connsiteX53" fmla="*/ 804634 w 826668"/>
              <a:gd name="connsiteY53" fmla="*/ 649995 h 694062"/>
              <a:gd name="connsiteX54" fmla="*/ 826668 w 826668"/>
              <a:gd name="connsiteY54" fmla="*/ 694062 h 6940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</a:cxnLst>
            <a:rect l="l" t="t" r="r" b="b"/>
            <a:pathLst>
              <a:path w="826668" h="694062">
                <a:moveTo>
                  <a:pt x="44471" y="132202"/>
                </a:moveTo>
                <a:cubicBezTo>
                  <a:pt x="29782" y="113841"/>
                  <a:pt x="6106" y="99930"/>
                  <a:pt x="403" y="77118"/>
                </a:cubicBezTo>
                <a:cubicBezTo>
                  <a:pt x="-2808" y="64273"/>
                  <a:pt x="13960" y="54239"/>
                  <a:pt x="22437" y="44067"/>
                </a:cubicBezTo>
                <a:cubicBezTo>
                  <a:pt x="54177" y="5979"/>
                  <a:pt x="47804" y="13578"/>
                  <a:pt x="88538" y="0"/>
                </a:cubicBezTo>
                <a:cubicBezTo>
                  <a:pt x="99555" y="11017"/>
                  <a:pt x="109620" y="23076"/>
                  <a:pt x="121589" y="33050"/>
                </a:cubicBezTo>
                <a:cubicBezTo>
                  <a:pt x="131761" y="41526"/>
                  <a:pt x="145277" y="45721"/>
                  <a:pt x="154639" y="55084"/>
                </a:cubicBezTo>
                <a:cubicBezTo>
                  <a:pt x="164002" y="64447"/>
                  <a:pt x="167310" y="78772"/>
                  <a:pt x="176673" y="88135"/>
                </a:cubicBezTo>
                <a:cubicBezTo>
                  <a:pt x="186036" y="97497"/>
                  <a:pt x="199552" y="101692"/>
                  <a:pt x="209724" y="110168"/>
                </a:cubicBezTo>
                <a:cubicBezTo>
                  <a:pt x="294558" y="180863"/>
                  <a:pt x="193759" y="110542"/>
                  <a:pt x="275825" y="165253"/>
                </a:cubicBezTo>
                <a:cubicBezTo>
                  <a:pt x="272153" y="201976"/>
                  <a:pt x="281313" y="242412"/>
                  <a:pt x="264808" y="275422"/>
                </a:cubicBezTo>
                <a:cubicBezTo>
                  <a:pt x="252965" y="299107"/>
                  <a:pt x="220741" y="304800"/>
                  <a:pt x="198707" y="319489"/>
                </a:cubicBezTo>
                <a:cubicBezTo>
                  <a:pt x="185743" y="328131"/>
                  <a:pt x="176673" y="341523"/>
                  <a:pt x="165656" y="352540"/>
                </a:cubicBezTo>
                <a:cubicBezTo>
                  <a:pt x="146000" y="350083"/>
                  <a:pt x="65655" y="353384"/>
                  <a:pt x="44471" y="319489"/>
                </a:cubicBezTo>
                <a:cubicBezTo>
                  <a:pt x="32162" y="299794"/>
                  <a:pt x="22437" y="253388"/>
                  <a:pt x="22437" y="253388"/>
                </a:cubicBezTo>
                <a:cubicBezTo>
                  <a:pt x="33454" y="249716"/>
                  <a:pt x="46419" y="249625"/>
                  <a:pt x="55487" y="242371"/>
                </a:cubicBezTo>
                <a:cubicBezTo>
                  <a:pt x="65826" y="234099"/>
                  <a:pt x="68158" y="218683"/>
                  <a:pt x="77521" y="209320"/>
                </a:cubicBezTo>
                <a:cubicBezTo>
                  <a:pt x="86884" y="199958"/>
                  <a:pt x="99555" y="194631"/>
                  <a:pt x="110572" y="187287"/>
                </a:cubicBezTo>
                <a:cubicBezTo>
                  <a:pt x="114244" y="176270"/>
                  <a:pt x="113378" y="162448"/>
                  <a:pt x="121589" y="154236"/>
                </a:cubicBezTo>
                <a:cubicBezTo>
                  <a:pt x="129800" y="146025"/>
                  <a:pt x="144252" y="148412"/>
                  <a:pt x="154639" y="143219"/>
                </a:cubicBezTo>
                <a:cubicBezTo>
                  <a:pt x="166482" y="137297"/>
                  <a:pt x="176673" y="128530"/>
                  <a:pt x="187690" y="121185"/>
                </a:cubicBezTo>
                <a:cubicBezTo>
                  <a:pt x="194220" y="122118"/>
                  <a:pt x="276883" y="129235"/>
                  <a:pt x="297859" y="143219"/>
                </a:cubicBezTo>
                <a:cubicBezTo>
                  <a:pt x="310822" y="151861"/>
                  <a:pt x="318940" y="166296"/>
                  <a:pt x="330909" y="176270"/>
                </a:cubicBezTo>
                <a:cubicBezTo>
                  <a:pt x="341081" y="184746"/>
                  <a:pt x="353788" y="189827"/>
                  <a:pt x="363960" y="198303"/>
                </a:cubicBezTo>
                <a:cubicBezTo>
                  <a:pt x="448794" y="268998"/>
                  <a:pt x="347995" y="198677"/>
                  <a:pt x="430061" y="253388"/>
                </a:cubicBezTo>
                <a:cubicBezTo>
                  <a:pt x="437406" y="264405"/>
                  <a:pt x="442733" y="277076"/>
                  <a:pt x="452095" y="286438"/>
                </a:cubicBezTo>
                <a:cubicBezTo>
                  <a:pt x="461457" y="295800"/>
                  <a:pt x="476874" y="298133"/>
                  <a:pt x="485145" y="308472"/>
                </a:cubicBezTo>
                <a:cubicBezTo>
                  <a:pt x="492399" y="317540"/>
                  <a:pt x="492490" y="330506"/>
                  <a:pt x="496162" y="341523"/>
                </a:cubicBezTo>
                <a:cubicBezTo>
                  <a:pt x="492490" y="367229"/>
                  <a:pt x="494467" y="394405"/>
                  <a:pt x="485145" y="418641"/>
                </a:cubicBezTo>
                <a:cubicBezTo>
                  <a:pt x="473591" y="448680"/>
                  <a:pt x="443182" y="493593"/>
                  <a:pt x="408027" y="506776"/>
                </a:cubicBezTo>
                <a:cubicBezTo>
                  <a:pt x="390494" y="513351"/>
                  <a:pt x="371304" y="514121"/>
                  <a:pt x="352943" y="517793"/>
                </a:cubicBezTo>
                <a:cubicBezTo>
                  <a:pt x="349271" y="462709"/>
                  <a:pt x="341926" y="407747"/>
                  <a:pt x="341926" y="352540"/>
                </a:cubicBezTo>
                <a:cubicBezTo>
                  <a:pt x="341926" y="340927"/>
                  <a:pt x="344731" y="327701"/>
                  <a:pt x="352943" y="319489"/>
                </a:cubicBezTo>
                <a:cubicBezTo>
                  <a:pt x="371668" y="300764"/>
                  <a:pt x="397010" y="290111"/>
                  <a:pt x="419044" y="275422"/>
                </a:cubicBezTo>
                <a:cubicBezTo>
                  <a:pt x="428707" y="268980"/>
                  <a:pt x="441078" y="268077"/>
                  <a:pt x="452095" y="264405"/>
                </a:cubicBezTo>
                <a:cubicBezTo>
                  <a:pt x="470456" y="271749"/>
                  <a:pt x="489491" y="277594"/>
                  <a:pt x="507179" y="286438"/>
                </a:cubicBezTo>
                <a:cubicBezTo>
                  <a:pt x="531941" y="298819"/>
                  <a:pt x="555875" y="320637"/>
                  <a:pt x="573280" y="341523"/>
                </a:cubicBezTo>
                <a:cubicBezTo>
                  <a:pt x="581756" y="351695"/>
                  <a:pt x="587969" y="363556"/>
                  <a:pt x="595314" y="374573"/>
                </a:cubicBezTo>
                <a:cubicBezTo>
                  <a:pt x="598986" y="385590"/>
                  <a:pt x="599077" y="398556"/>
                  <a:pt x="606331" y="407624"/>
                </a:cubicBezTo>
                <a:cubicBezTo>
                  <a:pt x="614602" y="417963"/>
                  <a:pt x="632364" y="418430"/>
                  <a:pt x="639381" y="429658"/>
                </a:cubicBezTo>
                <a:cubicBezTo>
                  <a:pt x="651690" y="449353"/>
                  <a:pt x="654070" y="473725"/>
                  <a:pt x="661415" y="495759"/>
                </a:cubicBezTo>
                <a:lnTo>
                  <a:pt x="672432" y="528809"/>
                </a:lnTo>
                <a:cubicBezTo>
                  <a:pt x="664869" y="604440"/>
                  <a:pt x="685399" y="634006"/>
                  <a:pt x="628365" y="672029"/>
                </a:cubicBezTo>
                <a:cubicBezTo>
                  <a:pt x="618702" y="678471"/>
                  <a:pt x="606331" y="679374"/>
                  <a:pt x="595314" y="683046"/>
                </a:cubicBezTo>
                <a:cubicBezTo>
                  <a:pt x="569608" y="679374"/>
                  <a:pt x="540103" y="685970"/>
                  <a:pt x="518196" y="672029"/>
                </a:cubicBezTo>
                <a:cubicBezTo>
                  <a:pt x="495855" y="657812"/>
                  <a:pt x="474128" y="605928"/>
                  <a:pt x="474128" y="605928"/>
                </a:cubicBezTo>
                <a:cubicBezTo>
                  <a:pt x="480795" y="572593"/>
                  <a:pt x="479670" y="541864"/>
                  <a:pt x="507179" y="517793"/>
                </a:cubicBezTo>
                <a:cubicBezTo>
                  <a:pt x="527108" y="500355"/>
                  <a:pt x="573280" y="473725"/>
                  <a:pt x="573280" y="473725"/>
                </a:cubicBezTo>
                <a:cubicBezTo>
                  <a:pt x="580625" y="462708"/>
                  <a:pt x="582753" y="444862"/>
                  <a:pt x="595314" y="440675"/>
                </a:cubicBezTo>
                <a:cubicBezTo>
                  <a:pt x="602232" y="438369"/>
                  <a:pt x="662151" y="459281"/>
                  <a:pt x="672432" y="462708"/>
                </a:cubicBezTo>
                <a:cubicBezTo>
                  <a:pt x="679777" y="473725"/>
                  <a:pt x="685103" y="486396"/>
                  <a:pt x="694466" y="495759"/>
                </a:cubicBezTo>
                <a:cubicBezTo>
                  <a:pt x="703828" y="505122"/>
                  <a:pt x="719245" y="507454"/>
                  <a:pt x="727516" y="517793"/>
                </a:cubicBezTo>
                <a:cubicBezTo>
                  <a:pt x="734770" y="526861"/>
                  <a:pt x="733340" y="540456"/>
                  <a:pt x="738533" y="550843"/>
                </a:cubicBezTo>
                <a:cubicBezTo>
                  <a:pt x="744455" y="562686"/>
                  <a:pt x="754645" y="572051"/>
                  <a:pt x="760567" y="583894"/>
                </a:cubicBezTo>
                <a:cubicBezTo>
                  <a:pt x="792455" y="647669"/>
                  <a:pt x="741981" y="587340"/>
                  <a:pt x="804634" y="649995"/>
                </a:cubicBezTo>
                <a:cubicBezTo>
                  <a:pt x="817293" y="687973"/>
                  <a:pt x="807439" y="674835"/>
                  <a:pt x="826668" y="694062"/>
                </a:cubicBezTo>
              </a:path>
            </a:pathLst>
          </a:cu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Freeform 21"/>
          <p:cNvSpPr/>
          <p:nvPr/>
        </p:nvSpPr>
        <p:spPr>
          <a:xfrm rot="8005968">
            <a:off x="7986925" y="5492917"/>
            <a:ext cx="826668" cy="694062"/>
          </a:xfrm>
          <a:custGeom>
            <a:avLst/>
            <a:gdLst>
              <a:gd name="connsiteX0" fmla="*/ 44471 w 826668"/>
              <a:gd name="connsiteY0" fmla="*/ 132202 h 694062"/>
              <a:gd name="connsiteX1" fmla="*/ 403 w 826668"/>
              <a:gd name="connsiteY1" fmla="*/ 77118 h 694062"/>
              <a:gd name="connsiteX2" fmla="*/ 22437 w 826668"/>
              <a:gd name="connsiteY2" fmla="*/ 44067 h 694062"/>
              <a:gd name="connsiteX3" fmla="*/ 88538 w 826668"/>
              <a:gd name="connsiteY3" fmla="*/ 0 h 694062"/>
              <a:gd name="connsiteX4" fmla="*/ 121589 w 826668"/>
              <a:gd name="connsiteY4" fmla="*/ 33050 h 694062"/>
              <a:gd name="connsiteX5" fmla="*/ 154639 w 826668"/>
              <a:gd name="connsiteY5" fmla="*/ 55084 h 694062"/>
              <a:gd name="connsiteX6" fmla="*/ 176673 w 826668"/>
              <a:gd name="connsiteY6" fmla="*/ 88135 h 694062"/>
              <a:gd name="connsiteX7" fmla="*/ 209724 w 826668"/>
              <a:gd name="connsiteY7" fmla="*/ 110168 h 694062"/>
              <a:gd name="connsiteX8" fmla="*/ 275825 w 826668"/>
              <a:gd name="connsiteY8" fmla="*/ 165253 h 694062"/>
              <a:gd name="connsiteX9" fmla="*/ 264808 w 826668"/>
              <a:gd name="connsiteY9" fmla="*/ 275422 h 694062"/>
              <a:gd name="connsiteX10" fmla="*/ 198707 w 826668"/>
              <a:gd name="connsiteY10" fmla="*/ 319489 h 694062"/>
              <a:gd name="connsiteX11" fmla="*/ 165656 w 826668"/>
              <a:gd name="connsiteY11" fmla="*/ 352540 h 694062"/>
              <a:gd name="connsiteX12" fmla="*/ 44471 w 826668"/>
              <a:gd name="connsiteY12" fmla="*/ 319489 h 694062"/>
              <a:gd name="connsiteX13" fmla="*/ 22437 w 826668"/>
              <a:gd name="connsiteY13" fmla="*/ 253388 h 694062"/>
              <a:gd name="connsiteX14" fmla="*/ 55487 w 826668"/>
              <a:gd name="connsiteY14" fmla="*/ 242371 h 694062"/>
              <a:gd name="connsiteX15" fmla="*/ 77521 w 826668"/>
              <a:gd name="connsiteY15" fmla="*/ 209320 h 694062"/>
              <a:gd name="connsiteX16" fmla="*/ 110572 w 826668"/>
              <a:gd name="connsiteY16" fmla="*/ 187287 h 694062"/>
              <a:gd name="connsiteX17" fmla="*/ 121589 w 826668"/>
              <a:gd name="connsiteY17" fmla="*/ 154236 h 694062"/>
              <a:gd name="connsiteX18" fmla="*/ 154639 w 826668"/>
              <a:gd name="connsiteY18" fmla="*/ 143219 h 694062"/>
              <a:gd name="connsiteX19" fmla="*/ 187690 w 826668"/>
              <a:gd name="connsiteY19" fmla="*/ 121185 h 694062"/>
              <a:gd name="connsiteX20" fmla="*/ 297859 w 826668"/>
              <a:gd name="connsiteY20" fmla="*/ 143219 h 694062"/>
              <a:gd name="connsiteX21" fmla="*/ 330909 w 826668"/>
              <a:gd name="connsiteY21" fmla="*/ 176270 h 694062"/>
              <a:gd name="connsiteX22" fmla="*/ 363960 w 826668"/>
              <a:gd name="connsiteY22" fmla="*/ 198303 h 694062"/>
              <a:gd name="connsiteX23" fmla="*/ 430061 w 826668"/>
              <a:gd name="connsiteY23" fmla="*/ 253388 h 694062"/>
              <a:gd name="connsiteX24" fmla="*/ 452095 w 826668"/>
              <a:gd name="connsiteY24" fmla="*/ 286438 h 694062"/>
              <a:gd name="connsiteX25" fmla="*/ 485145 w 826668"/>
              <a:gd name="connsiteY25" fmla="*/ 308472 h 694062"/>
              <a:gd name="connsiteX26" fmla="*/ 496162 w 826668"/>
              <a:gd name="connsiteY26" fmla="*/ 341523 h 694062"/>
              <a:gd name="connsiteX27" fmla="*/ 485145 w 826668"/>
              <a:gd name="connsiteY27" fmla="*/ 418641 h 694062"/>
              <a:gd name="connsiteX28" fmla="*/ 408027 w 826668"/>
              <a:gd name="connsiteY28" fmla="*/ 506776 h 694062"/>
              <a:gd name="connsiteX29" fmla="*/ 352943 w 826668"/>
              <a:gd name="connsiteY29" fmla="*/ 517793 h 694062"/>
              <a:gd name="connsiteX30" fmla="*/ 341926 w 826668"/>
              <a:gd name="connsiteY30" fmla="*/ 352540 h 694062"/>
              <a:gd name="connsiteX31" fmla="*/ 352943 w 826668"/>
              <a:gd name="connsiteY31" fmla="*/ 319489 h 694062"/>
              <a:gd name="connsiteX32" fmla="*/ 419044 w 826668"/>
              <a:gd name="connsiteY32" fmla="*/ 275422 h 694062"/>
              <a:gd name="connsiteX33" fmla="*/ 452095 w 826668"/>
              <a:gd name="connsiteY33" fmla="*/ 264405 h 694062"/>
              <a:gd name="connsiteX34" fmla="*/ 507179 w 826668"/>
              <a:gd name="connsiteY34" fmla="*/ 286438 h 694062"/>
              <a:gd name="connsiteX35" fmla="*/ 573280 w 826668"/>
              <a:gd name="connsiteY35" fmla="*/ 341523 h 694062"/>
              <a:gd name="connsiteX36" fmla="*/ 595314 w 826668"/>
              <a:gd name="connsiteY36" fmla="*/ 374573 h 694062"/>
              <a:gd name="connsiteX37" fmla="*/ 606331 w 826668"/>
              <a:gd name="connsiteY37" fmla="*/ 407624 h 694062"/>
              <a:gd name="connsiteX38" fmla="*/ 639381 w 826668"/>
              <a:gd name="connsiteY38" fmla="*/ 429658 h 694062"/>
              <a:gd name="connsiteX39" fmla="*/ 661415 w 826668"/>
              <a:gd name="connsiteY39" fmla="*/ 495759 h 694062"/>
              <a:gd name="connsiteX40" fmla="*/ 672432 w 826668"/>
              <a:gd name="connsiteY40" fmla="*/ 528809 h 694062"/>
              <a:gd name="connsiteX41" fmla="*/ 628365 w 826668"/>
              <a:gd name="connsiteY41" fmla="*/ 672029 h 694062"/>
              <a:gd name="connsiteX42" fmla="*/ 595314 w 826668"/>
              <a:gd name="connsiteY42" fmla="*/ 683046 h 694062"/>
              <a:gd name="connsiteX43" fmla="*/ 518196 w 826668"/>
              <a:gd name="connsiteY43" fmla="*/ 672029 h 694062"/>
              <a:gd name="connsiteX44" fmla="*/ 474128 w 826668"/>
              <a:gd name="connsiteY44" fmla="*/ 605928 h 694062"/>
              <a:gd name="connsiteX45" fmla="*/ 507179 w 826668"/>
              <a:gd name="connsiteY45" fmla="*/ 517793 h 694062"/>
              <a:gd name="connsiteX46" fmla="*/ 573280 w 826668"/>
              <a:gd name="connsiteY46" fmla="*/ 473725 h 694062"/>
              <a:gd name="connsiteX47" fmla="*/ 595314 w 826668"/>
              <a:gd name="connsiteY47" fmla="*/ 440675 h 694062"/>
              <a:gd name="connsiteX48" fmla="*/ 672432 w 826668"/>
              <a:gd name="connsiteY48" fmla="*/ 462708 h 694062"/>
              <a:gd name="connsiteX49" fmla="*/ 694466 w 826668"/>
              <a:gd name="connsiteY49" fmla="*/ 495759 h 694062"/>
              <a:gd name="connsiteX50" fmla="*/ 727516 w 826668"/>
              <a:gd name="connsiteY50" fmla="*/ 517793 h 694062"/>
              <a:gd name="connsiteX51" fmla="*/ 738533 w 826668"/>
              <a:gd name="connsiteY51" fmla="*/ 550843 h 694062"/>
              <a:gd name="connsiteX52" fmla="*/ 760567 w 826668"/>
              <a:gd name="connsiteY52" fmla="*/ 583894 h 694062"/>
              <a:gd name="connsiteX53" fmla="*/ 804634 w 826668"/>
              <a:gd name="connsiteY53" fmla="*/ 649995 h 694062"/>
              <a:gd name="connsiteX54" fmla="*/ 826668 w 826668"/>
              <a:gd name="connsiteY54" fmla="*/ 694062 h 6940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</a:cxnLst>
            <a:rect l="l" t="t" r="r" b="b"/>
            <a:pathLst>
              <a:path w="826668" h="694062">
                <a:moveTo>
                  <a:pt x="44471" y="132202"/>
                </a:moveTo>
                <a:cubicBezTo>
                  <a:pt x="29782" y="113841"/>
                  <a:pt x="6106" y="99930"/>
                  <a:pt x="403" y="77118"/>
                </a:cubicBezTo>
                <a:cubicBezTo>
                  <a:pt x="-2808" y="64273"/>
                  <a:pt x="13960" y="54239"/>
                  <a:pt x="22437" y="44067"/>
                </a:cubicBezTo>
                <a:cubicBezTo>
                  <a:pt x="54177" y="5979"/>
                  <a:pt x="47804" y="13578"/>
                  <a:pt x="88538" y="0"/>
                </a:cubicBezTo>
                <a:cubicBezTo>
                  <a:pt x="99555" y="11017"/>
                  <a:pt x="109620" y="23076"/>
                  <a:pt x="121589" y="33050"/>
                </a:cubicBezTo>
                <a:cubicBezTo>
                  <a:pt x="131761" y="41526"/>
                  <a:pt x="145277" y="45721"/>
                  <a:pt x="154639" y="55084"/>
                </a:cubicBezTo>
                <a:cubicBezTo>
                  <a:pt x="164002" y="64447"/>
                  <a:pt x="167310" y="78772"/>
                  <a:pt x="176673" y="88135"/>
                </a:cubicBezTo>
                <a:cubicBezTo>
                  <a:pt x="186036" y="97497"/>
                  <a:pt x="199552" y="101692"/>
                  <a:pt x="209724" y="110168"/>
                </a:cubicBezTo>
                <a:cubicBezTo>
                  <a:pt x="294558" y="180863"/>
                  <a:pt x="193759" y="110542"/>
                  <a:pt x="275825" y="165253"/>
                </a:cubicBezTo>
                <a:cubicBezTo>
                  <a:pt x="272153" y="201976"/>
                  <a:pt x="281313" y="242412"/>
                  <a:pt x="264808" y="275422"/>
                </a:cubicBezTo>
                <a:cubicBezTo>
                  <a:pt x="252965" y="299107"/>
                  <a:pt x="220741" y="304800"/>
                  <a:pt x="198707" y="319489"/>
                </a:cubicBezTo>
                <a:cubicBezTo>
                  <a:pt x="185743" y="328131"/>
                  <a:pt x="176673" y="341523"/>
                  <a:pt x="165656" y="352540"/>
                </a:cubicBezTo>
                <a:cubicBezTo>
                  <a:pt x="146000" y="350083"/>
                  <a:pt x="65655" y="353384"/>
                  <a:pt x="44471" y="319489"/>
                </a:cubicBezTo>
                <a:cubicBezTo>
                  <a:pt x="32162" y="299794"/>
                  <a:pt x="22437" y="253388"/>
                  <a:pt x="22437" y="253388"/>
                </a:cubicBezTo>
                <a:cubicBezTo>
                  <a:pt x="33454" y="249716"/>
                  <a:pt x="46419" y="249625"/>
                  <a:pt x="55487" y="242371"/>
                </a:cubicBezTo>
                <a:cubicBezTo>
                  <a:pt x="65826" y="234099"/>
                  <a:pt x="68158" y="218683"/>
                  <a:pt x="77521" y="209320"/>
                </a:cubicBezTo>
                <a:cubicBezTo>
                  <a:pt x="86884" y="199958"/>
                  <a:pt x="99555" y="194631"/>
                  <a:pt x="110572" y="187287"/>
                </a:cubicBezTo>
                <a:cubicBezTo>
                  <a:pt x="114244" y="176270"/>
                  <a:pt x="113378" y="162448"/>
                  <a:pt x="121589" y="154236"/>
                </a:cubicBezTo>
                <a:cubicBezTo>
                  <a:pt x="129800" y="146025"/>
                  <a:pt x="144252" y="148412"/>
                  <a:pt x="154639" y="143219"/>
                </a:cubicBezTo>
                <a:cubicBezTo>
                  <a:pt x="166482" y="137297"/>
                  <a:pt x="176673" y="128530"/>
                  <a:pt x="187690" y="121185"/>
                </a:cubicBezTo>
                <a:cubicBezTo>
                  <a:pt x="194220" y="122118"/>
                  <a:pt x="276883" y="129235"/>
                  <a:pt x="297859" y="143219"/>
                </a:cubicBezTo>
                <a:cubicBezTo>
                  <a:pt x="310822" y="151861"/>
                  <a:pt x="318940" y="166296"/>
                  <a:pt x="330909" y="176270"/>
                </a:cubicBezTo>
                <a:cubicBezTo>
                  <a:pt x="341081" y="184746"/>
                  <a:pt x="353788" y="189827"/>
                  <a:pt x="363960" y="198303"/>
                </a:cubicBezTo>
                <a:cubicBezTo>
                  <a:pt x="448794" y="268998"/>
                  <a:pt x="347995" y="198677"/>
                  <a:pt x="430061" y="253388"/>
                </a:cubicBezTo>
                <a:cubicBezTo>
                  <a:pt x="437406" y="264405"/>
                  <a:pt x="442733" y="277076"/>
                  <a:pt x="452095" y="286438"/>
                </a:cubicBezTo>
                <a:cubicBezTo>
                  <a:pt x="461457" y="295800"/>
                  <a:pt x="476874" y="298133"/>
                  <a:pt x="485145" y="308472"/>
                </a:cubicBezTo>
                <a:cubicBezTo>
                  <a:pt x="492399" y="317540"/>
                  <a:pt x="492490" y="330506"/>
                  <a:pt x="496162" y="341523"/>
                </a:cubicBezTo>
                <a:cubicBezTo>
                  <a:pt x="492490" y="367229"/>
                  <a:pt x="494467" y="394405"/>
                  <a:pt x="485145" y="418641"/>
                </a:cubicBezTo>
                <a:cubicBezTo>
                  <a:pt x="473591" y="448680"/>
                  <a:pt x="443182" y="493593"/>
                  <a:pt x="408027" y="506776"/>
                </a:cubicBezTo>
                <a:cubicBezTo>
                  <a:pt x="390494" y="513351"/>
                  <a:pt x="371304" y="514121"/>
                  <a:pt x="352943" y="517793"/>
                </a:cubicBezTo>
                <a:cubicBezTo>
                  <a:pt x="349271" y="462709"/>
                  <a:pt x="341926" y="407747"/>
                  <a:pt x="341926" y="352540"/>
                </a:cubicBezTo>
                <a:cubicBezTo>
                  <a:pt x="341926" y="340927"/>
                  <a:pt x="344731" y="327701"/>
                  <a:pt x="352943" y="319489"/>
                </a:cubicBezTo>
                <a:cubicBezTo>
                  <a:pt x="371668" y="300764"/>
                  <a:pt x="397010" y="290111"/>
                  <a:pt x="419044" y="275422"/>
                </a:cubicBezTo>
                <a:cubicBezTo>
                  <a:pt x="428707" y="268980"/>
                  <a:pt x="441078" y="268077"/>
                  <a:pt x="452095" y="264405"/>
                </a:cubicBezTo>
                <a:cubicBezTo>
                  <a:pt x="470456" y="271749"/>
                  <a:pt x="489491" y="277594"/>
                  <a:pt x="507179" y="286438"/>
                </a:cubicBezTo>
                <a:cubicBezTo>
                  <a:pt x="531941" y="298819"/>
                  <a:pt x="555875" y="320637"/>
                  <a:pt x="573280" y="341523"/>
                </a:cubicBezTo>
                <a:cubicBezTo>
                  <a:pt x="581756" y="351695"/>
                  <a:pt x="587969" y="363556"/>
                  <a:pt x="595314" y="374573"/>
                </a:cubicBezTo>
                <a:cubicBezTo>
                  <a:pt x="598986" y="385590"/>
                  <a:pt x="599077" y="398556"/>
                  <a:pt x="606331" y="407624"/>
                </a:cubicBezTo>
                <a:cubicBezTo>
                  <a:pt x="614602" y="417963"/>
                  <a:pt x="632364" y="418430"/>
                  <a:pt x="639381" y="429658"/>
                </a:cubicBezTo>
                <a:cubicBezTo>
                  <a:pt x="651690" y="449353"/>
                  <a:pt x="654070" y="473725"/>
                  <a:pt x="661415" y="495759"/>
                </a:cubicBezTo>
                <a:lnTo>
                  <a:pt x="672432" y="528809"/>
                </a:lnTo>
                <a:cubicBezTo>
                  <a:pt x="664869" y="604440"/>
                  <a:pt x="685399" y="634006"/>
                  <a:pt x="628365" y="672029"/>
                </a:cubicBezTo>
                <a:cubicBezTo>
                  <a:pt x="618702" y="678471"/>
                  <a:pt x="606331" y="679374"/>
                  <a:pt x="595314" y="683046"/>
                </a:cubicBezTo>
                <a:cubicBezTo>
                  <a:pt x="569608" y="679374"/>
                  <a:pt x="540103" y="685970"/>
                  <a:pt x="518196" y="672029"/>
                </a:cubicBezTo>
                <a:cubicBezTo>
                  <a:pt x="495855" y="657812"/>
                  <a:pt x="474128" y="605928"/>
                  <a:pt x="474128" y="605928"/>
                </a:cubicBezTo>
                <a:cubicBezTo>
                  <a:pt x="480795" y="572593"/>
                  <a:pt x="479670" y="541864"/>
                  <a:pt x="507179" y="517793"/>
                </a:cubicBezTo>
                <a:cubicBezTo>
                  <a:pt x="527108" y="500355"/>
                  <a:pt x="573280" y="473725"/>
                  <a:pt x="573280" y="473725"/>
                </a:cubicBezTo>
                <a:cubicBezTo>
                  <a:pt x="580625" y="462708"/>
                  <a:pt x="582753" y="444862"/>
                  <a:pt x="595314" y="440675"/>
                </a:cubicBezTo>
                <a:cubicBezTo>
                  <a:pt x="602232" y="438369"/>
                  <a:pt x="662151" y="459281"/>
                  <a:pt x="672432" y="462708"/>
                </a:cubicBezTo>
                <a:cubicBezTo>
                  <a:pt x="679777" y="473725"/>
                  <a:pt x="685103" y="486396"/>
                  <a:pt x="694466" y="495759"/>
                </a:cubicBezTo>
                <a:cubicBezTo>
                  <a:pt x="703828" y="505122"/>
                  <a:pt x="719245" y="507454"/>
                  <a:pt x="727516" y="517793"/>
                </a:cubicBezTo>
                <a:cubicBezTo>
                  <a:pt x="734770" y="526861"/>
                  <a:pt x="733340" y="540456"/>
                  <a:pt x="738533" y="550843"/>
                </a:cubicBezTo>
                <a:cubicBezTo>
                  <a:pt x="744455" y="562686"/>
                  <a:pt x="754645" y="572051"/>
                  <a:pt x="760567" y="583894"/>
                </a:cubicBezTo>
                <a:cubicBezTo>
                  <a:pt x="792455" y="647669"/>
                  <a:pt x="741981" y="587340"/>
                  <a:pt x="804634" y="649995"/>
                </a:cubicBezTo>
                <a:cubicBezTo>
                  <a:pt x="817293" y="687973"/>
                  <a:pt x="807439" y="674835"/>
                  <a:pt x="826668" y="694062"/>
                </a:cubicBezTo>
              </a:path>
            </a:pathLst>
          </a:cu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Freeform 24"/>
          <p:cNvSpPr/>
          <p:nvPr/>
        </p:nvSpPr>
        <p:spPr>
          <a:xfrm>
            <a:off x="6168009" y="4005064"/>
            <a:ext cx="705235" cy="1002716"/>
          </a:xfrm>
          <a:custGeom>
            <a:avLst/>
            <a:gdLst>
              <a:gd name="connsiteX0" fmla="*/ 121186 w 705235"/>
              <a:gd name="connsiteY0" fmla="*/ 0 h 1002716"/>
              <a:gd name="connsiteX1" fmla="*/ 66102 w 705235"/>
              <a:gd name="connsiteY1" fmla="*/ 11017 h 1002716"/>
              <a:gd name="connsiteX2" fmla="*/ 11017 w 705235"/>
              <a:gd name="connsiteY2" fmla="*/ 66101 h 1002716"/>
              <a:gd name="connsiteX3" fmla="*/ 0 w 705235"/>
              <a:gd name="connsiteY3" fmla="*/ 99152 h 1002716"/>
              <a:gd name="connsiteX4" fmla="*/ 11017 w 705235"/>
              <a:gd name="connsiteY4" fmla="*/ 198303 h 1002716"/>
              <a:gd name="connsiteX5" fmla="*/ 22034 w 705235"/>
              <a:gd name="connsiteY5" fmla="*/ 231354 h 1002716"/>
              <a:gd name="connsiteX6" fmla="*/ 55085 w 705235"/>
              <a:gd name="connsiteY6" fmla="*/ 264405 h 1002716"/>
              <a:gd name="connsiteX7" fmla="*/ 77118 w 705235"/>
              <a:gd name="connsiteY7" fmla="*/ 297455 h 1002716"/>
              <a:gd name="connsiteX8" fmla="*/ 143220 w 705235"/>
              <a:gd name="connsiteY8" fmla="*/ 341523 h 1002716"/>
              <a:gd name="connsiteX9" fmla="*/ 231355 w 705235"/>
              <a:gd name="connsiteY9" fmla="*/ 363556 h 1002716"/>
              <a:gd name="connsiteX10" fmla="*/ 440675 w 705235"/>
              <a:gd name="connsiteY10" fmla="*/ 341523 h 1002716"/>
              <a:gd name="connsiteX11" fmla="*/ 473726 w 705235"/>
              <a:gd name="connsiteY11" fmla="*/ 319489 h 1002716"/>
              <a:gd name="connsiteX12" fmla="*/ 495759 w 705235"/>
              <a:gd name="connsiteY12" fmla="*/ 286438 h 1002716"/>
              <a:gd name="connsiteX13" fmla="*/ 429658 w 705235"/>
              <a:gd name="connsiteY13" fmla="*/ 253388 h 1002716"/>
              <a:gd name="connsiteX14" fmla="*/ 264405 w 705235"/>
              <a:gd name="connsiteY14" fmla="*/ 264405 h 1002716"/>
              <a:gd name="connsiteX15" fmla="*/ 165253 w 705235"/>
              <a:gd name="connsiteY15" fmla="*/ 297455 h 1002716"/>
              <a:gd name="connsiteX16" fmla="*/ 132203 w 705235"/>
              <a:gd name="connsiteY16" fmla="*/ 308472 h 1002716"/>
              <a:gd name="connsiteX17" fmla="*/ 154237 w 705235"/>
              <a:gd name="connsiteY17" fmla="*/ 440675 h 1002716"/>
              <a:gd name="connsiteX18" fmla="*/ 187287 w 705235"/>
              <a:gd name="connsiteY18" fmla="*/ 605928 h 1002716"/>
              <a:gd name="connsiteX19" fmla="*/ 220338 w 705235"/>
              <a:gd name="connsiteY19" fmla="*/ 616944 h 1002716"/>
              <a:gd name="connsiteX20" fmla="*/ 253388 w 705235"/>
              <a:gd name="connsiteY20" fmla="*/ 638978 h 1002716"/>
              <a:gd name="connsiteX21" fmla="*/ 297456 w 705235"/>
              <a:gd name="connsiteY21" fmla="*/ 649995 h 1002716"/>
              <a:gd name="connsiteX22" fmla="*/ 352540 w 705235"/>
              <a:gd name="connsiteY22" fmla="*/ 705079 h 1002716"/>
              <a:gd name="connsiteX23" fmla="*/ 418641 w 705235"/>
              <a:gd name="connsiteY23" fmla="*/ 727113 h 1002716"/>
              <a:gd name="connsiteX24" fmla="*/ 539827 w 705235"/>
              <a:gd name="connsiteY24" fmla="*/ 705079 h 1002716"/>
              <a:gd name="connsiteX25" fmla="*/ 572878 w 705235"/>
              <a:gd name="connsiteY25" fmla="*/ 683046 h 1002716"/>
              <a:gd name="connsiteX26" fmla="*/ 605928 w 705235"/>
              <a:gd name="connsiteY26" fmla="*/ 616944 h 1002716"/>
              <a:gd name="connsiteX27" fmla="*/ 627962 w 705235"/>
              <a:gd name="connsiteY27" fmla="*/ 583894 h 1002716"/>
              <a:gd name="connsiteX28" fmla="*/ 605928 w 705235"/>
              <a:gd name="connsiteY28" fmla="*/ 550843 h 1002716"/>
              <a:gd name="connsiteX29" fmla="*/ 594911 w 705235"/>
              <a:gd name="connsiteY29" fmla="*/ 517793 h 1002716"/>
              <a:gd name="connsiteX30" fmla="*/ 528810 w 705235"/>
              <a:gd name="connsiteY30" fmla="*/ 473725 h 1002716"/>
              <a:gd name="connsiteX31" fmla="*/ 429658 w 705235"/>
              <a:gd name="connsiteY31" fmla="*/ 484742 h 1002716"/>
              <a:gd name="connsiteX32" fmla="*/ 374574 w 705235"/>
              <a:gd name="connsiteY32" fmla="*/ 517793 h 1002716"/>
              <a:gd name="connsiteX33" fmla="*/ 341523 w 705235"/>
              <a:gd name="connsiteY33" fmla="*/ 528810 h 1002716"/>
              <a:gd name="connsiteX34" fmla="*/ 231355 w 705235"/>
              <a:gd name="connsiteY34" fmla="*/ 583894 h 1002716"/>
              <a:gd name="connsiteX35" fmla="*/ 165253 w 705235"/>
              <a:gd name="connsiteY35" fmla="*/ 616944 h 1002716"/>
              <a:gd name="connsiteX36" fmla="*/ 198304 w 705235"/>
              <a:gd name="connsiteY36" fmla="*/ 694063 h 1002716"/>
              <a:gd name="connsiteX37" fmla="*/ 220338 w 705235"/>
              <a:gd name="connsiteY37" fmla="*/ 727113 h 1002716"/>
              <a:gd name="connsiteX38" fmla="*/ 242372 w 705235"/>
              <a:gd name="connsiteY38" fmla="*/ 771181 h 1002716"/>
              <a:gd name="connsiteX39" fmla="*/ 253388 w 705235"/>
              <a:gd name="connsiteY39" fmla="*/ 804231 h 1002716"/>
              <a:gd name="connsiteX40" fmla="*/ 341523 w 705235"/>
              <a:gd name="connsiteY40" fmla="*/ 903383 h 1002716"/>
              <a:gd name="connsiteX41" fmla="*/ 396608 w 705235"/>
              <a:gd name="connsiteY41" fmla="*/ 969484 h 1002716"/>
              <a:gd name="connsiteX42" fmla="*/ 451692 w 705235"/>
              <a:gd name="connsiteY42" fmla="*/ 969484 h 1002716"/>
              <a:gd name="connsiteX43" fmla="*/ 495759 w 705235"/>
              <a:gd name="connsiteY43" fmla="*/ 958467 h 1002716"/>
              <a:gd name="connsiteX44" fmla="*/ 594911 w 705235"/>
              <a:gd name="connsiteY44" fmla="*/ 914400 h 1002716"/>
              <a:gd name="connsiteX45" fmla="*/ 627962 w 705235"/>
              <a:gd name="connsiteY45" fmla="*/ 903383 h 1002716"/>
              <a:gd name="connsiteX46" fmla="*/ 661012 w 705235"/>
              <a:gd name="connsiteY46" fmla="*/ 815248 h 1002716"/>
              <a:gd name="connsiteX47" fmla="*/ 694063 w 705235"/>
              <a:gd name="connsiteY47" fmla="*/ 793214 h 1002716"/>
              <a:gd name="connsiteX48" fmla="*/ 672029 w 705235"/>
              <a:gd name="connsiteY48" fmla="*/ 760164 h 1002716"/>
              <a:gd name="connsiteX49" fmla="*/ 694063 w 705235"/>
              <a:gd name="connsiteY49" fmla="*/ 727113 h 1002716"/>
              <a:gd name="connsiteX50" fmla="*/ 705080 w 705235"/>
              <a:gd name="connsiteY50" fmla="*/ 672029 h 10027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705235" h="1002716">
                <a:moveTo>
                  <a:pt x="121186" y="0"/>
                </a:moveTo>
                <a:cubicBezTo>
                  <a:pt x="102825" y="3672"/>
                  <a:pt x="83635" y="4442"/>
                  <a:pt x="66102" y="11017"/>
                </a:cubicBezTo>
                <a:cubicBezTo>
                  <a:pt x="38982" y="21187"/>
                  <a:pt x="23447" y="41241"/>
                  <a:pt x="11017" y="66101"/>
                </a:cubicBezTo>
                <a:cubicBezTo>
                  <a:pt x="5824" y="76488"/>
                  <a:pt x="3672" y="88135"/>
                  <a:pt x="0" y="99152"/>
                </a:cubicBezTo>
                <a:cubicBezTo>
                  <a:pt x="3672" y="132202"/>
                  <a:pt x="5550" y="165502"/>
                  <a:pt x="11017" y="198303"/>
                </a:cubicBezTo>
                <a:cubicBezTo>
                  <a:pt x="12926" y="209758"/>
                  <a:pt x="15592" y="221691"/>
                  <a:pt x="22034" y="231354"/>
                </a:cubicBezTo>
                <a:cubicBezTo>
                  <a:pt x="30676" y="244318"/>
                  <a:pt x="45111" y="252436"/>
                  <a:pt x="55085" y="264405"/>
                </a:cubicBezTo>
                <a:cubicBezTo>
                  <a:pt x="63561" y="274577"/>
                  <a:pt x="67154" y="288736"/>
                  <a:pt x="77118" y="297455"/>
                </a:cubicBezTo>
                <a:cubicBezTo>
                  <a:pt x="97047" y="314893"/>
                  <a:pt x="117529" y="335100"/>
                  <a:pt x="143220" y="341523"/>
                </a:cubicBezTo>
                <a:lnTo>
                  <a:pt x="231355" y="363556"/>
                </a:lnTo>
                <a:cubicBezTo>
                  <a:pt x="247532" y="362545"/>
                  <a:pt x="385640" y="369041"/>
                  <a:pt x="440675" y="341523"/>
                </a:cubicBezTo>
                <a:cubicBezTo>
                  <a:pt x="452518" y="335601"/>
                  <a:pt x="462709" y="326834"/>
                  <a:pt x="473726" y="319489"/>
                </a:cubicBezTo>
                <a:cubicBezTo>
                  <a:pt x="481070" y="308472"/>
                  <a:pt x="498356" y="299421"/>
                  <a:pt x="495759" y="286438"/>
                </a:cubicBezTo>
                <a:cubicBezTo>
                  <a:pt x="492708" y="271184"/>
                  <a:pt x="440483" y="256996"/>
                  <a:pt x="429658" y="253388"/>
                </a:cubicBezTo>
                <a:cubicBezTo>
                  <a:pt x="374574" y="257060"/>
                  <a:pt x="319057" y="256598"/>
                  <a:pt x="264405" y="264405"/>
                </a:cubicBezTo>
                <a:cubicBezTo>
                  <a:pt x="264402" y="264405"/>
                  <a:pt x="181779" y="291946"/>
                  <a:pt x="165253" y="297455"/>
                </a:cubicBezTo>
                <a:lnTo>
                  <a:pt x="132203" y="308472"/>
                </a:lnTo>
                <a:cubicBezTo>
                  <a:pt x="148202" y="372469"/>
                  <a:pt x="145641" y="354712"/>
                  <a:pt x="154237" y="440675"/>
                </a:cubicBezTo>
                <a:cubicBezTo>
                  <a:pt x="157155" y="469858"/>
                  <a:pt x="143478" y="570882"/>
                  <a:pt x="187287" y="605928"/>
                </a:cubicBezTo>
                <a:cubicBezTo>
                  <a:pt x="196355" y="613182"/>
                  <a:pt x="209321" y="613272"/>
                  <a:pt x="220338" y="616944"/>
                </a:cubicBezTo>
                <a:cubicBezTo>
                  <a:pt x="231355" y="624289"/>
                  <a:pt x="241218" y="633762"/>
                  <a:pt x="253388" y="638978"/>
                </a:cubicBezTo>
                <a:cubicBezTo>
                  <a:pt x="267305" y="644943"/>
                  <a:pt x="284858" y="641596"/>
                  <a:pt x="297456" y="649995"/>
                </a:cubicBezTo>
                <a:cubicBezTo>
                  <a:pt x="392936" y="713649"/>
                  <a:pt x="242373" y="656116"/>
                  <a:pt x="352540" y="705079"/>
                </a:cubicBezTo>
                <a:cubicBezTo>
                  <a:pt x="373764" y="714512"/>
                  <a:pt x="418641" y="727113"/>
                  <a:pt x="418641" y="727113"/>
                </a:cubicBezTo>
                <a:cubicBezTo>
                  <a:pt x="436514" y="724560"/>
                  <a:pt x="513854" y="716210"/>
                  <a:pt x="539827" y="705079"/>
                </a:cubicBezTo>
                <a:cubicBezTo>
                  <a:pt x="551997" y="699863"/>
                  <a:pt x="561861" y="690390"/>
                  <a:pt x="572878" y="683046"/>
                </a:cubicBezTo>
                <a:cubicBezTo>
                  <a:pt x="636030" y="588313"/>
                  <a:pt x="560309" y="708181"/>
                  <a:pt x="605928" y="616944"/>
                </a:cubicBezTo>
                <a:cubicBezTo>
                  <a:pt x="611849" y="605101"/>
                  <a:pt x="620617" y="594911"/>
                  <a:pt x="627962" y="583894"/>
                </a:cubicBezTo>
                <a:cubicBezTo>
                  <a:pt x="620617" y="572877"/>
                  <a:pt x="611850" y="562686"/>
                  <a:pt x="605928" y="550843"/>
                </a:cubicBezTo>
                <a:cubicBezTo>
                  <a:pt x="600735" y="540456"/>
                  <a:pt x="603122" y="526004"/>
                  <a:pt x="594911" y="517793"/>
                </a:cubicBezTo>
                <a:cubicBezTo>
                  <a:pt x="576186" y="499068"/>
                  <a:pt x="528810" y="473725"/>
                  <a:pt x="528810" y="473725"/>
                </a:cubicBezTo>
                <a:cubicBezTo>
                  <a:pt x="495759" y="477397"/>
                  <a:pt x="461633" y="475606"/>
                  <a:pt x="429658" y="484742"/>
                </a:cubicBezTo>
                <a:cubicBezTo>
                  <a:pt x="409069" y="490625"/>
                  <a:pt x="393726" y="508217"/>
                  <a:pt x="374574" y="517793"/>
                </a:cubicBezTo>
                <a:cubicBezTo>
                  <a:pt x="364187" y="522987"/>
                  <a:pt x="352067" y="523944"/>
                  <a:pt x="341523" y="528810"/>
                </a:cubicBezTo>
                <a:cubicBezTo>
                  <a:pt x="304245" y="546015"/>
                  <a:pt x="268078" y="565533"/>
                  <a:pt x="231355" y="583894"/>
                </a:cubicBezTo>
                <a:cubicBezTo>
                  <a:pt x="145936" y="626604"/>
                  <a:pt x="248320" y="589257"/>
                  <a:pt x="165253" y="616944"/>
                </a:cubicBezTo>
                <a:cubicBezTo>
                  <a:pt x="220572" y="699922"/>
                  <a:pt x="155617" y="594462"/>
                  <a:pt x="198304" y="694063"/>
                </a:cubicBezTo>
                <a:cubicBezTo>
                  <a:pt x="203520" y="706233"/>
                  <a:pt x="213769" y="715617"/>
                  <a:pt x="220338" y="727113"/>
                </a:cubicBezTo>
                <a:cubicBezTo>
                  <a:pt x="228486" y="741372"/>
                  <a:pt x="235903" y="756086"/>
                  <a:pt x="242372" y="771181"/>
                </a:cubicBezTo>
                <a:cubicBezTo>
                  <a:pt x="246946" y="781855"/>
                  <a:pt x="248195" y="793844"/>
                  <a:pt x="253388" y="804231"/>
                </a:cubicBezTo>
                <a:cubicBezTo>
                  <a:pt x="285452" y="868361"/>
                  <a:pt x="283131" y="815795"/>
                  <a:pt x="341523" y="903383"/>
                </a:cubicBezTo>
                <a:cubicBezTo>
                  <a:pt x="372199" y="949397"/>
                  <a:pt x="354194" y="927071"/>
                  <a:pt x="396608" y="969484"/>
                </a:cubicBezTo>
                <a:cubicBezTo>
                  <a:pt x="415842" y="1027186"/>
                  <a:pt x="394523" y="998069"/>
                  <a:pt x="451692" y="969484"/>
                </a:cubicBezTo>
                <a:cubicBezTo>
                  <a:pt x="465235" y="962713"/>
                  <a:pt x="481070" y="962139"/>
                  <a:pt x="495759" y="958467"/>
                </a:cubicBezTo>
                <a:cubicBezTo>
                  <a:pt x="548135" y="923551"/>
                  <a:pt x="516249" y="940621"/>
                  <a:pt x="594911" y="914400"/>
                </a:cubicBezTo>
                <a:lnTo>
                  <a:pt x="627962" y="903383"/>
                </a:lnTo>
                <a:cubicBezTo>
                  <a:pt x="635844" y="863974"/>
                  <a:pt x="632646" y="843615"/>
                  <a:pt x="661012" y="815248"/>
                </a:cubicBezTo>
                <a:cubicBezTo>
                  <a:pt x="670375" y="805885"/>
                  <a:pt x="683046" y="800559"/>
                  <a:pt x="694063" y="793214"/>
                </a:cubicBezTo>
                <a:cubicBezTo>
                  <a:pt x="686718" y="782197"/>
                  <a:pt x="672029" y="773405"/>
                  <a:pt x="672029" y="760164"/>
                </a:cubicBezTo>
                <a:cubicBezTo>
                  <a:pt x="672029" y="746923"/>
                  <a:pt x="688141" y="738956"/>
                  <a:pt x="694063" y="727113"/>
                </a:cubicBezTo>
                <a:cubicBezTo>
                  <a:pt x="707403" y="700434"/>
                  <a:pt x="705080" y="697239"/>
                  <a:pt x="705080" y="672029"/>
                </a:cubicBezTo>
              </a:path>
            </a:pathLst>
          </a:cu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09552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1524000" y="0"/>
            <a:ext cx="914400" cy="0"/>
          </a:xfrm>
          <a:prstGeom prst="line">
            <a:avLst/>
          </a:prstGeom>
          <a:ln w="0" cap="flat" cmpd="sng" algn="ctr">
            <a:solidFill>
              <a:srgbClr val="FBFFFF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8150" y="260648"/>
            <a:ext cx="8229600" cy="1143000"/>
          </a:xfrm>
          <a:solidFill>
            <a:schemeClr val="accent6">
              <a:lumMod val="40000"/>
              <a:lumOff val="60000"/>
            </a:schemeClr>
          </a:solidFill>
        </p:spPr>
        <p:txBody>
          <a:bodyPr>
            <a:noAutofit/>
          </a:bodyPr>
          <a:lstStyle/>
          <a:p>
            <a:pPr eaLnBrk="1" hangingPunct="1">
              <a:defRPr/>
            </a:pPr>
            <a:r>
              <a:rPr lang="lo-LA" b="1" dirty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Phetsarath OT" pitchFamily="2" charset="0"/>
                <a:cs typeface="Saysettha OT" pitchFamily="34" charset="-34"/>
              </a:rPr>
              <a:t>ຄາດໝາຍຕົວຊີ້ວັດໂພຊະນາການທີ່ສະພາຮັບຮອງເອົາ</a:t>
            </a:r>
            <a:endParaRPr lang="en-US" b="1" dirty="0">
              <a:solidFill>
                <a:srgbClr val="0070C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Phetsarath OT" pitchFamily="2" charset="0"/>
              <a:cs typeface="Saysettha OT" pitchFamily="34" charset="-34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68829" y="1844825"/>
            <a:ext cx="10384971" cy="4713387"/>
          </a:xfrm>
        </p:spPr>
        <p:txBody>
          <a:bodyPr>
            <a:normAutofit/>
          </a:bodyPr>
          <a:lstStyle/>
          <a:p>
            <a:pPr marL="742950" indent="-742950">
              <a:buFont typeface="+mj-lt"/>
              <a:buAutoNum type="arabicPeriod"/>
              <a:defRPr/>
            </a:pPr>
            <a:r>
              <a:rPr lang="lo-LA" sz="4000" dirty="0">
                <a:solidFill>
                  <a:srgbClr val="DE10A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ysettha OT" pitchFamily="34" charset="-34"/>
                <a:ea typeface="Times New Roman" pitchFamily="18" charset="0"/>
                <a:cs typeface="Saysettha OT" pitchFamily="34" charset="-34"/>
              </a:rPr>
              <a:t>ອັດຕາເດັກອາຍຸລຸ່ມ 5 ປີ </a:t>
            </a:r>
            <a:r>
              <a:rPr lang="x-none" sz="4000" dirty="0">
                <a:solidFill>
                  <a:srgbClr val="DE10A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ysettha OT" pitchFamily="34" charset="-34"/>
                <a:ea typeface="Times New Roman" pitchFamily="18" charset="0"/>
                <a:cs typeface="Saysettha OT" pitchFamily="34" charset="-34"/>
              </a:rPr>
              <a:t>ຂາດອາຫານ</a:t>
            </a:r>
            <a:r>
              <a:rPr lang="lo-LA" sz="4000" dirty="0">
                <a:solidFill>
                  <a:srgbClr val="DE10A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ysettha OT" pitchFamily="34" charset="-34"/>
                <a:ea typeface="Times New Roman" pitchFamily="18" charset="0"/>
                <a:cs typeface="Saysettha OT" pitchFamily="34" charset="-34"/>
              </a:rPr>
              <a:t>ນໍ້າໜັກຕໍ່າ </a:t>
            </a:r>
          </a:p>
          <a:p>
            <a:pPr marL="742950" indent="-742950">
              <a:buFont typeface="+mj-lt"/>
              <a:buAutoNum type="arabicPeriod"/>
              <a:defRPr/>
            </a:pPr>
            <a:r>
              <a:rPr lang="lo-LA" sz="4000" dirty="0">
                <a:solidFill>
                  <a:srgbClr val="DE10A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ysettha OT" pitchFamily="34" charset="-34"/>
                <a:ea typeface="Times New Roman" pitchFamily="18" charset="0"/>
                <a:cs typeface="Saysettha OT" pitchFamily="34" charset="-34"/>
              </a:rPr>
              <a:t>ອັດຕາເດັກອາຍຸລຸ່ມ 5 ປີ </a:t>
            </a:r>
            <a:r>
              <a:rPr lang="x-none" sz="4000" dirty="0">
                <a:solidFill>
                  <a:srgbClr val="DE10A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ysettha OT" pitchFamily="34" charset="-34"/>
                <a:ea typeface="Times New Roman" pitchFamily="18" charset="0"/>
                <a:cs typeface="Saysettha OT" pitchFamily="34" charset="-34"/>
              </a:rPr>
              <a:t>ຂາດອາຫານ</a:t>
            </a:r>
            <a:r>
              <a:rPr lang="lo-LA" sz="4000" dirty="0">
                <a:solidFill>
                  <a:srgbClr val="DE10A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ysettha OT" pitchFamily="34" charset="-34"/>
                <a:ea typeface="Times New Roman" pitchFamily="18" charset="0"/>
                <a:cs typeface="Saysettha OT" pitchFamily="34" charset="-34"/>
              </a:rPr>
              <a:t>ລວງສູງຫລຸດມາດຖານ (ຊໍາເຮື້ອ)</a:t>
            </a:r>
          </a:p>
          <a:p>
            <a:pPr marL="742950" indent="-742950">
              <a:buFont typeface="+mj-lt"/>
              <a:buAutoNum type="arabicPeriod"/>
              <a:defRPr/>
            </a:pPr>
            <a:r>
              <a:rPr lang="lo-LA" sz="4000" dirty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ysettha OT" pitchFamily="34" charset="-34"/>
                <a:ea typeface="Times New Roman" pitchFamily="18" charset="0"/>
                <a:cs typeface="Saysettha OT" pitchFamily="34" charset="-34"/>
              </a:rPr>
              <a:t>ອັດຕາເດັກອາຍຸລຸ່ມ 5 ປີ </a:t>
            </a:r>
            <a:r>
              <a:rPr lang="x-none" sz="4000" dirty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ysettha OT" pitchFamily="34" charset="-34"/>
                <a:ea typeface="Times New Roman" pitchFamily="18" charset="0"/>
                <a:cs typeface="Saysettha OT" pitchFamily="34" charset="-34"/>
              </a:rPr>
              <a:t>ຂາດອາຫານ</a:t>
            </a:r>
            <a:r>
              <a:rPr lang="lo-LA" sz="4000" dirty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ysettha OT" pitchFamily="34" charset="-34"/>
                <a:ea typeface="Times New Roman" pitchFamily="18" charset="0"/>
                <a:cs typeface="Saysettha OT" pitchFamily="34" charset="-34"/>
              </a:rPr>
              <a:t>ແບບຈ່ອຍ (ກະທັນຫັນ)</a:t>
            </a:r>
          </a:p>
          <a:p>
            <a:pPr marL="742950" indent="-742950">
              <a:buFont typeface="+mj-lt"/>
              <a:buAutoNum type="arabicPeriod"/>
              <a:defRPr/>
            </a:pPr>
            <a:endParaRPr lang="lo-LA" sz="4000" dirty="0">
              <a:solidFill>
                <a:srgbClr val="0000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aysettha OT" pitchFamily="34" charset="-34"/>
              <a:ea typeface="Times New Roman" pitchFamily="18" charset="0"/>
              <a:cs typeface="Saysettha OT" pitchFamily="34" charset="-34"/>
            </a:endParaRPr>
          </a:p>
          <a:p>
            <a:pPr eaLnBrk="1" hangingPunct="1">
              <a:defRPr/>
            </a:pPr>
            <a:endParaRPr lang="lo-LA" sz="4000" dirty="0">
              <a:effectLst>
                <a:outerShdw blurRad="38100" dist="38100" dir="2700000" algn="tl">
                  <a:srgbClr val="C0C0C0"/>
                </a:outerShdw>
              </a:effectLst>
              <a:latin typeface="Saysettha OT" pitchFamily="34" charset="-34"/>
              <a:cs typeface="Saysettha OT" pitchFamily="34" charset="-34"/>
            </a:endParaRPr>
          </a:p>
          <a:p>
            <a:pPr eaLnBrk="1" hangingPunct="1">
              <a:defRPr/>
            </a:pPr>
            <a:endParaRPr lang="lo-LA" sz="4000" dirty="0">
              <a:effectLst>
                <a:outerShdw blurRad="38100" dist="38100" dir="2700000" algn="tl">
                  <a:srgbClr val="C0C0C0"/>
                </a:outerShdw>
              </a:effectLst>
              <a:latin typeface="Saysettha OT" pitchFamily="34" charset="-34"/>
              <a:cs typeface="Saysettha OT" pitchFamily="34" charset="-34"/>
            </a:endParaRPr>
          </a:p>
          <a:p>
            <a:pPr eaLnBrk="1" hangingPunct="1">
              <a:defRPr/>
            </a:pPr>
            <a:endParaRPr lang="en-US" sz="4000" dirty="0">
              <a:effectLst>
                <a:outerShdw blurRad="38100" dist="38100" dir="2700000" algn="tl">
                  <a:srgbClr val="C0C0C0"/>
                </a:outerShdw>
              </a:effectLst>
              <a:latin typeface="Saysettha OT" pitchFamily="34" charset="-34"/>
              <a:cs typeface="Saysettha OT" pitchFamily="34" charset="-34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AA8AD97-CF5A-4C47-84E7-8F8A446F0450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14121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448589" y="419247"/>
            <a:ext cx="719139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lo-LA" sz="3600" dirty="0">
                <a:solidFill>
                  <a:prstClr val="black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1</a:t>
            </a:r>
            <a:r>
              <a:rPr lang="lo-LA" sz="3600" b="1" dirty="0">
                <a:solidFill>
                  <a:prstClr val="black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. ວິໄສທັດ, ພັນທະກິດ, ແລະ ເປົ້າໝາຍລວມ</a:t>
            </a:r>
            <a:endParaRPr lang="en-US" sz="3600" dirty="0">
              <a:solidFill>
                <a:schemeClr val="accent6">
                  <a:lumMod val="50000"/>
                </a:schemeClr>
              </a:solidFill>
              <a:latin typeface="Tw Cen MT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82639" y="1514900"/>
            <a:ext cx="10590662" cy="44986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120000"/>
              </a:lnSpc>
            </a:pPr>
            <a:r>
              <a:rPr lang="lo-LA" sz="2000" b="1" u="sng" dirty="0">
                <a:solidFill>
                  <a:schemeClr val="accent4">
                    <a:lumMod val="50000"/>
                  </a:schemeClr>
                </a:solidFill>
                <a:latin typeface="Phetsarath OT" pitchFamily="2" charset="0"/>
                <a:ea typeface="Phetsarath OT" panose="02000500000000000001" pitchFamily="2" charset="2"/>
                <a:cs typeface="Phetsarath OT" pitchFamily="2" charset="0"/>
              </a:rPr>
              <a:t>ວິໄສທັດ </a:t>
            </a:r>
            <a:r>
              <a:rPr lang="lo-LA" sz="2000" dirty="0">
                <a:solidFill>
                  <a:schemeClr val="accent4">
                    <a:lumMod val="50000"/>
                  </a:schemeClr>
                </a:solidFill>
                <a:latin typeface="Phetsarath OT" pitchFamily="2" charset="0"/>
                <a:ea typeface="Phetsarath OT" panose="02000500000000000001" pitchFamily="2" charset="2"/>
                <a:cs typeface="Phetsarath OT" pitchFamily="2" charset="0"/>
              </a:rPr>
              <a:t>: ປະເທດຊາດ ອຸດົມຮັ່ງມີ</a:t>
            </a:r>
            <a:r>
              <a:rPr lang="en-US" sz="2000" dirty="0">
                <a:solidFill>
                  <a:schemeClr val="accent4">
                    <a:lumMod val="50000"/>
                  </a:schemeClr>
                </a:solidFill>
                <a:latin typeface="Phetsarath OT" pitchFamily="2" charset="0"/>
                <a:ea typeface="Phetsarath OT" pitchFamily="2" charset="2"/>
                <a:cs typeface="Phetsarath OT" pitchFamily="2" charset="0"/>
              </a:rPr>
              <a:t>,</a:t>
            </a:r>
            <a:r>
              <a:rPr lang="lo-LA" sz="2000" dirty="0">
                <a:solidFill>
                  <a:schemeClr val="accent4">
                    <a:lumMod val="50000"/>
                  </a:schemeClr>
                </a:solidFill>
                <a:latin typeface="Phetsarath OT" pitchFamily="2" charset="0"/>
                <a:ea typeface="Phetsarath OT" pitchFamily="2" charset="2"/>
                <a:cs typeface="Phetsarath OT" pitchFamily="2" charset="0"/>
              </a:rPr>
              <a:t> ປະຊາຊົນສຸຂະພາບແຂງແຮງ</a:t>
            </a:r>
            <a:r>
              <a:rPr lang="en-US" sz="2000" dirty="0">
                <a:solidFill>
                  <a:schemeClr val="accent4">
                    <a:lumMod val="50000"/>
                  </a:schemeClr>
                </a:solidFill>
                <a:latin typeface="Phetsarath OT" pitchFamily="2" charset="0"/>
                <a:ea typeface="Phetsarath OT" pitchFamily="2" charset="2"/>
                <a:cs typeface="Phetsarath OT" pitchFamily="2" charset="0"/>
              </a:rPr>
              <a:t>, </a:t>
            </a:r>
            <a:r>
              <a:rPr lang="lo-LA" sz="2000" dirty="0">
                <a:solidFill>
                  <a:schemeClr val="accent4">
                    <a:lumMod val="50000"/>
                  </a:schemeClr>
                </a:solidFill>
                <a:latin typeface="Phetsarath OT" pitchFamily="2" charset="0"/>
                <a:ea typeface="Phetsarath OT" pitchFamily="2" charset="2"/>
                <a:cs typeface="Phetsarath OT" pitchFamily="2" charset="0"/>
              </a:rPr>
              <a:t>ມີການຄໍ້າປະກັນສະບຽງອາຫານ, ມີໂພ</a:t>
            </a:r>
            <a:r>
              <a:rPr lang="en-US" sz="2000" dirty="0">
                <a:solidFill>
                  <a:schemeClr val="accent4">
                    <a:lumMod val="50000"/>
                  </a:schemeClr>
                </a:solidFill>
                <a:latin typeface="Phetsarath OT" pitchFamily="2" charset="0"/>
                <a:ea typeface="Phetsarath OT" pitchFamily="2" charset="2"/>
                <a:cs typeface="Phetsarath OT" pitchFamily="2" charset="0"/>
              </a:rPr>
              <a:t>​</a:t>
            </a:r>
            <a:r>
              <a:rPr lang="lo-LA" sz="2000" dirty="0">
                <a:solidFill>
                  <a:schemeClr val="accent4">
                    <a:lumMod val="50000"/>
                  </a:schemeClr>
                </a:solidFill>
                <a:latin typeface="Phetsarath OT" pitchFamily="2" charset="0"/>
                <a:ea typeface="Phetsarath OT" pitchFamily="2" charset="2"/>
                <a:cs typeface="Phetsarath OT" pitchFamily="2" charset="0"/>
              </a:rPr>
              <a:t>ຊະ</a:t>
            </a:r>
            <a:r>
              <a:rPr lang="en-US" sz="2000" dirty="0">
                <a:solidFill>
                  <a:schemeClr val="accent4">
                    <a:lumMod val="50000"/>
                  </a:schemeClr>
                </a:solidFill>
                <a:latin typeface="Phetsarath OT" pitchFamily="2" charset="0"/>
                <a:ea typeface="Phetsarath OT" pitchFamily="2" charset="2"/>
                <a:cs typeface="Phetsarath OT" pitchFamily="2" charset="0"/>
              </a:rPr>
              <a:t>​</a:t>
            </a:r>
            <a:r>
              <a:rPr lang="lo-LA" sz="2000" dirty="0">
                <a:solidFill>
                  <a:schemeClr val="accent4">
                    <a:lumMod val="50000"/>
                  </a:schemeClr>
                </a:solidFill>
                <a:latin typeface="Phetsarath OT" pitchFamily="2" charset="0"/>
                <a:ea typeface="Phetsarath OT" pitchFamily="2" charset="2"/>
                <a:cs typeface="Phetsarath OT" pitchFamily="2" charset="0"/>
              </a:rPr>
              <a:t>ນາ</a:t>
            </a:r>
            <a:r>
              <a:rPr lang="en-US" sz="2000" dirty="0">
                <a:solidFill>
                  <a:schemeClr val="accent4">
                    <a:lumMod val="50000"/>
                  </a:schemeClr>
                </a:solidFill>
                <a:latin typeface="Phetsarath OT" pitchFamily="2" charset="0"/>
                <a:ea typeface="Phetsarath OT" pitchFamily="2" charset="2"/>
                <a:cs typeface="Phetsarath OT" pitchFamily="2" charset="0"/>
              </a:rPr>
              <a:t>​</a:t>
            </a:r>
            <a:r>
              <a:rPr lang="lo-LA" sz="2000" dirty="0">
                <a:solidFill>
                  <a:schemeClr val="accent4">
                    <a:lumMod val="50000"/>
                  </a:schemeClr>
                </a:solidFill>
                <a:latin typeface="Phetsarath OT" pitchFamily="2" charset="0"/>
                <a:ea typeface="Phetsarath OT" pitchFamily="2" charset="2"/>
                <a:cs typeface="Phetsarath OT" pitchFamily="2" charset="0"/>
              </a:rPr>
              <a:t>ການທີ່</a:t>
            </a:r>
            <a:r>
              <a:rPr lang="en-US" sz="2000" dirty="0">
                <a:solidFill>
                  <a:schemeClr val="accent4">
                    <a:lumMod val="50000"/>
                  </a:schemeClr>
                </a:solidFill>
                <a:latin typeface="Phetsarath OT" pitchFamily="2" charset="0"/>
                <a:ea typeface="Phetsarath OT" pitchFamily="2" charset="2"/>
                <a:cs typeface="Phetsarath OT" pitchFamily="2" charset="0"/>
              </a:rPr>
              <a:t>​</a:t>
            </a:r>
            <a:r>
              <a:rPr lang="lo-LA" sz="2000" dirty="0">
                <a:solidFill>
                  <a:schemeClr val="accent4">
                    <a:lumMod val="50000"/>
                  </a:schemeClr>
                </a:solidFill>
                <a:latin typeface="Phetsarath OT" pitchFamily="2" charset="0"/>
                <a:ea typeface="Phetsarath OT" pitchFamily="2" charset="2"/>
                <a:cs typeface="Phetsarath OT" pitchFamily="2" charset="0"/>
              </a:rPr>
              <a:t>ດີ, ຫຼຸດຜ່ອນ ການຂາດສານອາຫານ ແລະ </a:t>
            </a:r>
            <a:r>
              <a:rPr lang="en-US" sz="2000" dirty="0">
                <a:solidFill>
                  <a:schemeClr val="accent4">
                    <a:lumMod val="50000"/>
                  </a:schemeClr>
                </a:solidFill>
                <a:latin typeface="Phetsarath OT" pitchFamily="2" charset="0"/>
                <a:ea typeface="Phetsarath OT" pitchFamily="2" charset="2"/>
                <a:cs typeface="Phetsarath OT" pitchFamily="2" charset="0"/>
              </a:rPr>
              <a:t>​</a:t>
            </a:r>
            <a:r>
              <a:rPr lang="lo-LA" sz="2000" dirty="0">
                <a:solidFill>
                  <a:schemeClr val="accent4">
                    <a:lumMod val="50000"/>
                  </a:schemeClr>
                </a:solidFill>
                <a:latin typeface="Phetsarath OT" pitchFamily="2" charset="0"/>
                <a:ea typeface="Phetsarath OT" pitchFamily="2" charset="2"/>
                <a:cs typeface="Phetsarath OT" pitchFamily="2" charset="0"/>
              </a:rPr>
              <a:t> ຄວາມທຸກຍາກ. </a:t>
            </a:r>
          </a:p>
          <a:p>
            <a:pPr algn="ctr"/>
            <a:endParaRPr lang="en-US" sz="2000" dirty="0">
              <a:latin typeface="Tw Cen MT" pitchFamily="34" charset="0"/>
              <a:ea typeface="Times New Roman" panose="02020603050405020304" pitchFamily="18" charset="0"/>
            </a:endParaRPr>
          </a:p>
          <a:p>
            <a:pPr lvl="0">
              <a:lnSpc>
                <a:spcPct val="150000"/>
              </a:lnSpc>
            </a:pPr>
            <a:r>
              <a:rPr lang="lo-LA" sz="2000" b="1" u="sng" dirty="0">
                <a:solidFill>
                  <a:schemeClr val="accent5">
                    <a:lumMod val="50000"/>
                  </a:schemeClr>
                </a:solidFill>
                <a:latin typeface="Phetsarath OT" pitchFamily="2" charset="0"/>
                <a:ea typeface="Phetsarath OT" panose="02000500000000000001" pitchFamily="2" charset="2"/>
                <a:cs typeface="Phetsarath OT" pitchFamily="2" charset="0"/>
              </a:rPr>
              <a:t>ພັນທະກິດ</a:t>
            </a:r>
            <a:r>
              <a:rPr lang="lo-LA" sz="2000" b="1" dirty="0">
                <a:solidFill>
                  <a:schemeClr val="accent5">
                    <a:lumMod val="50000"/>
                  </a:schemeClr>
                </a:solidFill>
                <a:latin typeface="Phetsarath OT" pitchFamily="2" charset="0"/>
                <a:ea typeface="Phetsarath OT" panose="02000500000000000001" pitchFamily="2" charset="2"/>
                <a:cs typeface="Phetsarath OT" pitchFamily="2" charset="0"/>
              </a:rPr>
              <a:t>:  </a:t>
            </a:r>
            <a:r>
              <a:rPr lang="lo-LA" sz="2000" dirty="0">
                <a:solidFill>
                  <a:schemeClr val="accent5">
                    <a:lumMod val="50000"/>
                  </a:schemeClr>
                </a:solidFill>
                <a:latin typeface="Phetsarath OT" pitchFamily="2" charset="0"/>
                <a:ea typeface="Phetsarath OT" pitchFamily="2" charset="2"/>
                <a:cs typeface="Phetsarath OT" pitchFamily="2" charset="0"/>
              </a:rPr>
              <a:t>ສ້າງສະພາບແວດລ້ອມ ທີ່ເອຶ້ອອຳນວຍ ໃນການຫຼຸດຜ່ອນ ການຂາດສານອາຫານ ທຸກຮູບແບບ ຢູ່ໃນ ສປປ ລາວ ໂດຍ ສູມໃສ່ວຽກງານໂພຊະນາການທີ່ເປັນບຸລິມະສິດ</a:t>
            </a:r>
            <a:r>
              <a:rPr lang="en-US" sz="2000" dirty="0">
                <a:solidFill>
                  <a:schemeClr val="accent5">
                    <a:lumMod val="50000"/>
                  </a:schemeClr>
                </a:solidFill>
                <a:latin typeface="Phetsarath OT" pitchFamily="2" charset="0"/>
                <a:ea typeface="Phetsarath OT" pitchFamily="2" charset="2"/>
                <a:cs typeface="Phetsarath OT" pitchFamily="2" charset="0"/>
              </a:rPr>
              <a:t>,</a:t>
            </a:r>
            <a:r>
              <a:rPr lang="lo-LA" sz="2000" dirty="0">
                <a:solidFill>
                  <a:schemeClr val="accent5">
                    <a:lumMod val="50000"/>
                  </a:schemeClr>
                </a:solidFill>
                <a:latin typeface="Phetsarath OT" pitchFamily="2" charset="0"/>
                <a:ea typeface="Phetsarath OT" pitchFamily="2" charset="2"/>
                <a:cs typeface="Phetsarath OT" pitchFamily="2" charset="0"/>
              </a:rPr>
              <a:t> ຮັບປະກັນການປະສານງານຂອງຫຼາຍຂະແໜງການ</a:t>
            </a:r>
            <a:r>
              <a:rPr lang="en-US" sz="2000" dirty="0">
                <a:solidFill>
                  <a:schemeClr val="accent5">
                    <a:lumMod val="50000"/>
                  </a:schemeClr>
                </a:solidFill>
                <a:latin typeface="Phetsarath OT" pitchFamily="2" charset="0"/>
                <a:ea typeface="Phetsarath OT" pitchFamily="2" charset="2"/>
                <a:cs typeface="Phetsarath OT" pitchFamily="2" charset="0"/>
              </a:rPr>
              <a:t>, </a:t>
            </a:r>
            <a:r>
              <a:rPr lang="lo-LA" sz="2000" dirty="0">
                <a:solidFill>
                  <a:schemeClr val="accent5">
                    <a:lumMod val="50000"/>
                  </a:schemeClr>
                </a:solidFill>
                <a:latin typeface="Phetsarath OT" pitchFamily="2" charset="0"/>
                <a:ea typeface="Phetsarath OT" pitchFamily="2" charset="2"/>
                <a:cs typeface="Phetsarath OT" pitchFamily="2" charset="0"/>
              </a:rPr>
              <a:t>ການຈັດຕັ້ງປະຕິບັດ ແລະ ການຕິດຕາມປະເມີນຜົນ ທີ່ມີຄຸນນະພາບ ໃນທຸກຂັ້ນ. </a:t>
            </a:r>
            <a:endParaRPr lang="lo-LA" sz="2000" b="1" dirty="0">
              <a:solidFill>
                <a:schemeClr val="accent5">
                  <a:lumMod val="50000"/>
                </a:schemeClr>
              </a:solidFill>
              <a:latin typeface="Phetsarath OT" pitchFamily="2" charset="0"/>
              <a:ea typeface="Phetsarath OT" panose="02000500000000000001" pitchFamily="2" charset="2"/>
              <a:cs typeface="Phetsarath OT" pitchFamily="2" charset="0"/>
            </a:endParaRPr>
          </a:p>
          <a:p>
            <a:pPr>
              <a:lnSpc>
                <a:spcPct val="150000"/>
              </a:lnSpc>
            </a:pPr>
            <a:endParaRPr lang="en-US" sz="2000" dirty="0">
              <a:latin typeface="Tw Cen MT" pitchFamily="34" charset="0"/>
              <a:ea typeface="Times New Roman" panose="02020603050405020304" pitchFamily="18" charset="0"/>
            </a:endParaRPr>
          </a:p>
          <a:p>
            <a:pPr latinLnBrk="0">
              <a:lnSpc>
                <a:spcPct val="150000"/>
              </a:lnSpc>
              <a:spcBef>
                <a:spcPts val="1000"/>
              </a:spcBef>
              <a:defRPr/>
            </a:pPr>
            <a:r>
              <a:rPr lang="lo-LA" sz="2000" b="1" u="sng" dirty="0">
                <a:solidFill>
                  <a:schemeClr val="accent6">
                    <a:lumMod val="50000"/>
                  </a:schemeClr>
                </a:solidFill>
                <a:latin typeface="Phetsarath OT" pitchFamily="2" charset="0"/>
                <a:ea typeface="Phetsarath OT" panose="02000500000000000001" pitchFamily="2" charset="2"/>
                <a:cs typeface="Phetsarath OT" pitchFamily="2" charset="0"/>
              </a:rPr>
              <a:t>ເປົ້າໝາຍລວມ </a:t>
            </a:r>
            <a:r>
              <a:rPr lang="lo-LA" sz="2000" b="1" dirty="0">
                <a:solidFill>
                  <a:schemeClr val="accent6">
                    <a:lumMod val="50000"/>
                  </a:schemeClr>
                </a:solidFill>
                <a:latin typeface="Phetsarath OT" pitchFamily="2" charset="0"/>
                <a:ea typeface="Phetsarath OT" panose="02000500000000000001" pitchFamily="2" charset="2"/>
                <a:cs typeface="Phetsarath OT" pitchFamily="2" charset="0"/>
              </a:rPr>
              <a:t>: </a:t>
            </a:r>
            <a:r>
              <a:rPr lang="lo-LA" sz="2000" dirty="0">
                <a:solidFill>
                  <a:schemeClr val="accent6">
                    <a:lumMod val="50000"/>
                  </a:schemeClr>
                </a:solidFill>
                <a:latin typeface="Phetsarath OT" pitchFamily="2" charset="0"/>
                <a:ea typeface="Phetsarath OT" pitchFamily="2" charset="2"/>
                <a:cs typeface="Phetsarath OT" pitchFamily="2" charset="0"/>
              </a:rPr>
              <a:t>ຫຼຸດຜ່ອນການຂາດສານອາຫານໃນແມ່ຍິງ ແລະ ເດັກນ້ອຍ, ປັບປຸງ ສະພາບໂພຊະນາການ ຂອງປະຊາຊົນບັນດາເຜົ່າໃຫ້ດີຂຶ້ນເພື່ອໃຫ້ມີສຸຂະພາບແຂງແຮງ ລວມທັງ ມີຄຸນນະພາບຊີວິດທີ່ດີ ແລະ ສາມາດ ປະກອບສ່ວນເຂົ້າໃນການບັນລຸເປົ້າໝາຍ ການພັດທະນາ ທາງດ້ານເສດຖະກິດ</a:t>
            </a:r>
            <a:r>
              <a:rPr lang="th-TH" sz="2000" dirty="0">
                <a:solidFill>
                  <a:schemeClr val="accent6">
                    <a:lumMod val="50000"/>
                  </a:schemeClr>
                </a:solidFill>
                <a:latin typeface="Phetsarath OT" pitchFamily="2" charset="0"/>
                <a:ea typeface="Phetsarath OT" pitchFamily="2" charset="2"/>
                <a:cs typeface="Phetsarath OT" pitchFamily="2" charset="0"/>
              </a:rPr>
              <a:t>-</a:t>
            </a:r>
            <a:r>
              <a:rPr lang="lo-LA" sz="2000" dirty="0">
                <a:solidFill>
                  <a:schemeClr val="accent6">
                    <a:lumMod val="50000"/>
                  </a:schemeClr>
                </a:solidFill>
                <a:latin typeface="Phetsarath OT" pitchFamily="2" charset="0"/>
                <a:ea typeface="Phetsarath OT" pitchFamily="2" charset="2"/>
                <a:cs typeface="Phetsarath OT" pitchFamily="2" charset="0"/>
              </a:rPr>
              <a:t>ສັງຄົມ ແຫ່ງຊາດ ພາຍໃນປີ </a:t>
            </a:r>
            <a:r>
              <a:rPr lang="th-TH" sz="2000" dirty="0">
                <a:solidFill>
                  <a:schemeClr val="accent6">
                    <a:lumMod val="50000"/>
                  </a:schemeClr>
                </a:solidFill>
                <a:latin typeface="Phetsarath OT" pitchFamily="2" charset="0"/>
                <a:ea typeface="Phetsarath OT" pitchFamily="2" charset="2"/>
                <a:cs typeface="Phetsarath OT" pitchFamily="2" charset="0"/>
              </a:rPr>
              <a:t>2025</a:t>
            </a:r>
            <a:r>
              <a:rPr lang="lo-LA" sz="2000" dirty="0">
                <a:solidFill>
                  <a:schemeClr val="accent6">
                    <a:lumMod val="50000"/>
                  </a:schemeClr>
                </a:solidFill>
                <a:latin typeface="Phetsarath OT" pitchFamily="2" charset="0"/>
                <a:ea typeface="Phetsarath OT" pitchFamily="2" charset="2"/>
                <a:cs typeface="Phetsarath OT" pitchFamily="2" charset="0"/>
              </a:rPr>
              <a:t>.</a:t>
            </a:r>
            <a:r>
              <a:rPr lang="en-US" dirty="0">
                <a:solidFill>
                  <a:schemeClr val="accent6">
                    <a:lumMod val="50000"/>
                  </a:schemeClr>
                </a:solidFill>
                <a:ea typeface="Phetsarath OT" panose="02000500000000000001" pitchFamily="2" charset="2"/>
              </a:rPr>
              <a:t>. 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64271" y="2524836"/>
            <a:ext cx="10809027" cy="1542197"/>
          </a:xfrm>
          <a:prstGeom prst="roundRect">
            <a:avLst/>
          </a:prstGeom>
          <a:noFill/>
          <a:ln w="3810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6000" rIns="0" bIns="36000" rtlCol="0" anchor="ctr"/>
          <a:lstStyle/>
          <a:p>
            <a:pPr algn="ctr"/>
            <a:endParaRPr lang="en-US" sz="2400" dirty="0">
              <a:latin typeface="+mj-lt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764274" y="4462818"/>
            <a:ext cx="10809027" cy="1585009"/>
          </a:xfrm>
          <a:prstGeom prst="roundRect">
            <a:avLst/>
          </a:prstGeom>
          <a:noFill/>
          <a:ln w="3810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6000" rIns="0" bIns="36000" rtlCol="0" anchor="ctr"/>
          <a:lstStyle/>
          <a:p>
            <a:pPr algn="ctr"/>
            <a:endParaRPr lang="en-US" sz="2400" dirty="0">
              <a:solidFill>
                <a:schemeClr val="accent6">
                  <a:lumMod val="50000"/>
                </a:schemeClr>
              </a:solidFill>
              <a:latin typeface="+mj-lt"/>
            </a:endParaRPr>
          </a:p>
          <a:p>
            <a:pPr algn="ctr"/>
            <a:endParaRPr lang="en-US" sz="2400" dirty="0">
              <a:solidFill>
                <a:schemeClr val="accent6">
                  <a:lumMod val="50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6741289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137582" y="142458"/>
            <a:ext cx="688041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>
                <a:solidFill>
                  <a:srgbClr val="00206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2. </a:t>
            </a:r>
            <a:r>
              <a:rPr lang="lo-LA" sz="3200" b="1" dirty="0">
                <a:solidFill>
                  <a:srgbClr val="00206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ກອບແນວຄວາມຄິດ </a:t>
            </a:r>
            <a:r>
              <a:rPr lang="en-US" sz="3200" b="1" dirty="0">
                <a:solidFill>
                  <a:srgbClr val="00206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NPAN</a:t>
            </a:r>
            <a:r>
              <a:rPr lang="en-US" sz="3200" b="1" dirty="0">
                <a:solidFill>
                  <a:srgbClr val="00206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</a:t>
            </a:r>
            <a:r>
              <a:rPr lang="en-US" sz="3200" b="1" dirty="0">
                <a:solidFill>
                  <a:srgbClr val="002060"/>
                </a:solidFill>
                <a:ea typeface="Phetsarath OT" panose="02000500000000000001" pitchFamily="2" charset="2"/>
                <a:cs typeface="Phetsarath OT" panose="02000500000000000001" pitchFamily="2" charset="2"/>
              </a:rPr>
              <a:t>2021-2025</a:t>
            </a:r>
            <a:endParaRPr lang="en-US" sz="3200" dirty="0">
              <a:solidFill>
                <a:srgbClr val="006F7A"/>
              </a:solidFill>
              <a:latin typeface="Tw Cen MT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9678008" y="3229656"/>
            <a:ext cx="1751462" cy="830997"/>
          </a:xfrm>
          <a:prstGeom prst="rect">
            <a:avLst/>
          </a:prstGeom>
          <a:solidFill>
            <a:srgbClr val="F0E6DA"/>
          </a:solidFill>
        </p:spPr>
        <p:txBody>
          <a:bodyPr wrap="square">
            <a:spAutoFit/>
          </a:bodyPr>
          <a:lstStyle/>
          <a:p>
            <a:pPr lvl="0" algn="ctr" latinLnBrk="0">
              <a:defRPr/>
            </a:pPr>
            <a:r>
              <a:rPr lang="lo-LA" sz="1600" b="1" dirty="0">
                <a:solidFill>
                  <a:srgbClr val="C0000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ສາຍເຫດ ແລະ</a:t>
            </a:r>
            <a:r>
              <a:rPr lang="en-US" sz="1600" b="1" dirty="0">
                <a:solidFill>
                  <a:srgbClr val="C0000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</a:t>
            </a:r>
            <a:r>
              <a:rPr lang="lo-LA" sz="1600" b="1" dirty="0">
                <a:solidFill>
                  <a:srgbClr val="C0000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ຜົນກະທົບຂອງ ການ ຂາດສານອາຫານ</a:t>
            </a:r>
            <a:endParaRPr lang="en-US" sz="1600" b="1" dirty="0">
              <a:solidFill>
                <a:srgbClr val="C00000"/>
              </a:solidFill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3468982" y="822708"/>
            <a:ext cx="4306154" cy="400169"/>
          </a:xfrm>
          <a:prstGeom prst="roundRect">
            <a:avLst/>
          </a:prstGeom>
          <a:noFill/>
          <a:ln w="28575">
            <a:solidFill>
              <a:srgbClr val="006F7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6000" rIns="0" bIns="36000" rtlCol="0" anchor="ctr"/>
          <a:lstStyle/>
          <a:p>
            <a:pPr algn="ctr"/>
            <a:endParaRPr lang="en-US" sz="2400" dirty="0">
              <a:latin typeface="+mj-l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607724" y="850063"/>
            <a:ext cx="21154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latinLnBrk="0">
              <a:defRPr/>
            </a:pPr>
            <a:r>
              <a:rPr lang="lo-LA" sz="2000" b="1" dirty="0">
                <a:solidFill>
                  <a:srgbClr val="C0000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ຜົນກະທົບ</a:t>
            </a:r>
            <a:endParaRPr lang="en-US" sz="2000" b="1" dirty="0">
              <a:solidFill>
                <a:srgbClr val="C00000"/>
              </a:solidFill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  <p:sp>
        <p:nvSpPr>
          <p:cNvPr id="33" name="Rounded Rectangle 32"/>
          <p:cNvSpPr/>
          <p:nvPr/>
        </p:nvSpPr>
        <p:spPr>
          <a:xfrm>
            <a:off x="1399232" y="1344044"/>
            <a:ext cx="1958455" cy="484200"/>
          </a:xfrm>
          <a:prstGeom prst="roundRect">
            <a:avLst/>
          </a:prstGeom>
          <a:noFill/>
          <a:ln w="19050">
            <a:solidFill>
              <a:srgbClr val="006F7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6000" rIns="0" bIns="36000" rtlCol="0" anchor="ctr"/>
          <a:lstStyle/>
          <a:p>
            <a:pPr algn="ctr"/>
            <a:endParaRPr lang="en-US" sz="2400" dirty="0">
              <a:latin typeface="+mj-lt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1502160" y="1323220"/>
            <a:ext cx="1820777" cy="584775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pPr lvl="0" algn="ctr" latinLnBrk="0">
              <a:defRPr/>
            </a:pPr>
            <a:r>
              <a:rPr lang="lo-LA" sz="1600" dirty="0">
                <a:solidFill>
                  <a:schemeClr val="accent6">
                    <a:lumMod val="50000"/>
                  </a:schemeClr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ການເຈັບ ແລະ ການຕາຍຂອງເດັກ</a:t>
            </a:r>
            <a:endParaRPr lang="en-US" sz="1600" dirty="0">
              <a:solidFill>
                <a:schemeClr val="accent6">
                  <a:lumMod val="50000"/>
                </a:schemeClr>
              </a:solidFill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  <p:sp>
        <p:nvSpPr>
          <p:cNvPr id="35" name="Rounded Rectangle 34"/>
          <p:cNvSpPr/>
          <p:nvPr/>
        </p:nvSpPr>
        <p:spPr>
          <a:xfrm>
            <a:off x="3473266" y="1314203"/>
            <a:ext cx="2099481" cy="532237"/>
          </a:xfrm>
          <a:prstGeom prst="roundRect">
            <a:avLst/>
          </a:prstGeom>
          <a:noFill/>
          <a:ln w="19050">
            <a:solidFill>
              <a:srgbClr val="006F7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6000" rIns="0" bIns="36000" rtlCol="0" anchor="ctr"/>
          <a:lstStyle/>
          <a:p>
            <a:pPr algn="ctr"/>
            <a:endParaRPr lang="en-US" sz="2400" dirty="0">
              <a:latin typeface="+mj-lt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3443412" y="1305024"/>
            <a:ext cx="212933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latinLnBrk="0">
              <a:defRPr/>
            </a:pPr>
            <a:r>
              <a:rPr lang="lo-LA" sz="1600" dirty="0">
                <a:solidFill>
                  <a:schemeClr val="accent6">
                    <a:lumMod val="50000"/>
                  </a:schemeClr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ການພັດທະນາທາງດ້ານຮ່າງກາຍ ແລະ ຈິດໃຈບໍ່ໄດ້ດີ</a:t>
            </a:r>
            <a:endParaRPr lang="en-US" sz="1600" dirty="0">
              <a:solidFill>
                <a:schemeClr val="accent6">
                  <a:lumMod val="50000"/>
                </a:schemeClr>
              </a:solidFill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  <p:sp>
        <p:nvSpPr>
          <p:cNvPr id="37" name="Rounded Rectangle 36"/>
          <p:cNvSpPr/>
          <p:nvPr/>
        </p:nvSpPr>
        <p:spPr>
          <a:xfrm>
            <a:off x="5678247" y="1312269"/>
            <a:ext cx="2524056" cy="534171"/>
          </a:xfrm>
          <a:prstGeom prst="roundRect">
            <a:avLst/>
          </a:prstGeom>
          <a:noFill/>
          <a:ln w="19050">
            <a:solidFill>
              <a:srgbClr val="006F7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6000" rIns="0" bIns="36000" rtlCol="0" anchor="ctr"/>
          <a:lstStyle/>
          <a:p>
            <a:pPr algn="ctr"/>
            <a:endParaRPr lang="en-US" sz="2400" dirty="0">
              <a:latin typeface="+mj-lt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5698718" y="1305023"/>
            <a:ext cx="243534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latinLnBrk="0">
              <a:defRPr/>
            </a:pPr>
            <a:r>
              <a:rPr lang="lo-LA" sz="1600" dirty="0">
                <a:solidFill>
                  <a:schemeClr val="accent6">
                    <a:lumMod val="50000"/>
                  </a:schemeClr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ການເຕີບໂຕທາງດ້ານເສດຖະກິດ ແລະສັງຄົມຫຼຸດລົງ</a:t>
            </a:r>
            <a:endParaRPr lang="en-US" sz="1600" dirty="0">
              <a:solidFill>
                <a:schemeClr val="accent6">
                  <a:lumMod val="50000"/>
                </a:schemeClr>
              </a:solidFill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  <p:sp>
        <p:nvSpPr>
          <p:cNvPr id="39" name="Rounded Rectangle 38"/>
          <p:cNvSpPr/>
          <p:nvPr/>
        </p:nvSpPr>
        <p:spPr>
          <a:xfrm>
            <a:off x="8272449" y="1323220"/>
            <a:ext cx="2281291" cy="505024"/>
          </a:xfrm>
          <a:prstGeom prst="roundRect">
            <a:avLst/>
          </a:prstGeom>
          <a:noFill/>
          <a:ln w="19050">
            <a:solidFill>
              <a:srgbClr val="006F7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6000" rIns="0" bIns="36000" rtlCol="0" anchor="ctr"/>
          <a:lstStyle/>
          <a:p>
            <a:pPr algn="ctr"/>
            <a:endParaRPr lang="en-US" sz="2400" dirty="0">
              <a:latin typeface="+mj-lt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8272450" y="1305022"/>
            <a:ext cx="22812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latinLnBrk="0">
              <a:defRPr/>
            </a:pPr>
            <a:r>
              <a:rPr lang="lo-LA" sz="1600" dirty="0">
                <a:solidFill>
                  <a:schemeClr val="accent6">
                    <a:lumMod val="50000"/>
                  </a:schemeClr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ຄວາມສ່ຽງຕໍ່ການເກີດບັນຫາໃນລຸ້ນຄົນຕໍ່ໄປ ຕະຫຼອດໄປ</a:t>
            </a:r>
            <a:endParaRPr lang="en-US" sz="1600" dirty="0">
              <a:solidFill>
                <a:schemeClr val="accent6">
                  <a:lumMod val="50000"/>
                </a:schemeClr>
              </a:solidFill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  <p:sp>
        <p:nvSpPr>
          <p:cNvPr id="8" name="Up Arrow 7"/>
          <p:cNvSpPr/>
          <p:nvPr/>
        </p:nvSpPr>
        <p:spPr>
          <a:xfrm>
            <a:off x="5328218" y="1649757"/>
            <a:ext cx="764275" cy="408245"/>
          </a:xfrm>
          <a:prstGeom prst="upArrow">
            <a:avLst/>
          </a:prstGeom>
          <a:solidFill>
            <a:srgbClr val="32CC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6000" rIns="0" bIns="36000" rtlCol="0" anchor="ctr"/>
          <a:lstStyle/>
          <a:p>
            <a:pPr algn="ctr"/>
            <a:endParaRPr lang="en-US" sz="2400" dirty="0">
              <a:latin typeface="+mj-lt"/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467345" y="2052627"/>
            <a:ext cx="10304758" cy="1096626"/>
            <a:chOff x="572507" y="2706883"/>
            <a:chExt cx="10304758" cy="1096626"/>
          </a:xfrm>
        </p:grpSpPr>
        <p:sp>
          <p:nvSpPr>
            <p:cNvPr id="41" name="Rounded Rectangle 40"/>
            <p:cNvSpPr/>
            <p:nvPr/>
          </p:nvSpPr>
          <p:spPr>
            <a:xfrm>
              <a:off x="1255595" y="2706883"/>
              <a:ext cx="9403306" cy="371689"/>
            </a:xfrm>
            <a:prstGeom prst="roundRect">
              <a:avLst/>
            </a:prstGeom>
            <a:noFill/>
            <a:ln w="28575">
              <a:solidFill>
                <a:srgbClr val="006F7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36000" rIns="0" bIns="36000" rtlCol="0" anchor="ctr"/>
            <a:lstStyle/>
            <a:p>
              <a:pPr algn="ctr"/>
              <a:endParaRPr lang="en-US" sz="2400" dirty="0">
                <a:latin typeface="+mj-lt"/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1883392" y="2709240"/>
              <a:ext cx="765639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 latinLnBrk="0">
                <a:defRPr/>
              </a:pPr>
              <a:r>
                <a:rPr lang="lo-LA" sz="2000" b="1" dirty="0">
                  <a:solidFill>
                    <a:srgbClr val="C00000"/>
                  </a:solidFill>
                  <a:latin typeface="Phetsarath OT" panose="02000500000000000001" pitchFamily="2" charset="2"/>
                  <a:ea typeface="Phetsarath OT" panose="02000500000000000001" pitchFamily="2" charset="2"/>
                  <a:cs typeface="Phetsarath OT" panose="02000500000000000001" pitchFamily="2" charset="2"/>
                </a:rPr>
                <a:t>ບັນຫາ: ເກີດການຂາດສານອາຫານໃນເດັກນ້ອຍ, ໄວໜຸ່ມ ແລະ ແມ່ຍິງ</a:t>
              </a:r>
              <a:endParaRPr lang="en-US" sz="2000" b="1" dirty="0">
                <a:solidFill>
                  <a:srgbClr val="C0000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endParaRPr>
            </a:p>
          </p:txBody>
        </p:sp>
        <p:sp>
          <p:nvSpPr>
            <p:cNvPr id="43" name="Rounded Rectangle 42"/>
            <p:cNvSpPr/>
            <p:nvPr/>
          </p:nvSpPr>
          <p:spPr>
            <a:xfrm>
              <a:off x="572507" y="3177732"/>
              <a:ext cx="1198743" cy="400363"/>
            </a:xfrm>
            <a:prstGeom prst="roundRect">
              <a:avLst/>
            </a:prstGeom>
            <a:noFill/>
            <a:ln w="19050">
              <a:solidFill>
                <a:srgbClr val="006F7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36000" rIns="0" bIns="36000" rtlCol="0" anchor="ctr"/>
            <a:lstStyle/>
            <a:p>
              <a:pPr algn="ctr"/>
              <a:endParaRPr lang="en-US" sz="2400" dirty="0">
                <a:latin typeface="+mj-lt"/>
              </a:endParaRP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601221" y="3205028"/>
              <a:ext cx="113932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 latinLnBrk="0">
                <a:defRPr/>
              </a:pPr>
              <a:r>
                <a:rPr lang="lo-LA" sz="1600" b="1" dirty="0">
                  <a:solidFill>
                    <a:srgbClr val="006F7A"/>
                  </a:solidFill>
                  <a:latin typeface="Phetsarath OT" panose="02000500000000000001" pitchFamily="2" charset="2"/>
                  <a:ea typeface="Phetsarath OT" panose="02000500000000000001" pitchFamily="2" charset="2"/>
                  <a:cs typeface="Phetsarath OT" panose="02000500000000000001" pitchFamily="2" charset="2"/>
                </a:rPr>
                <a:t>ສະພາວະເຕ້ຍ </a:t>
              </a:r>
              <a:endParaRPr lang="en-US" sz="1600" b="1" dirty="0">
                <a:solidFill>
                  <a:srgbClr val="006F7A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endParaRPr>
            </a:p>
          </p:txBody>
        </p:sp>
        <p:sp>
          <p:nvSpPr>
            <p:cNvPr id="45" name="Rounded Rectangle 44"/>
            <p:cNvSpPr/>
            <p:nvPr/>
          </p:nvSpPr>
          <p:spPr>
            <a:xfrm>
              <a:off x="1883392" y="3177732"/>
              <a:ext cx="1677104" cy="625777"/>
            </a:xfrm>
            <a:prstGeom prst="roundRect">
              <a:avLst/>
            </a:prstGeom>
            <a:noFill/>
            <a:ln w="19050">
              <a:solidFill>
                <a:srgbClr val="006F7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36000" rIns="0" bIns="36000" rtlCol="0" anchor="ctr"/>
            <a:lstStyle/>
            <a:p>
              <a:pPr algn="ctr"/>
              <a:endParaRPr lang="en-US" sz="2400" dirty="0">
                <a:latin typeface="+mj-lt"/>
              </a:endParaRPr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1897040" y="3210784"/>
              <a:ext cx="1681387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 latinLnBrk="0">
                <a:defRPr/>
              </a:pPr>
              <a:r>
                <a:rPr lang="lo-LA" sz="1600" b="1" dirty="0">
                  <a:solidFill>
                    <a:srgbClr val="006F7A"/>
                  </a:solidFill>
                  <a:latin typeface="Phetsarath OT" panose="02000500000000000001" pitchFamily="2" charset="2"/>
                  <a:ea typeface="Phetsarath OT" panose="02000500000000000001" pitchFamily="2" charset="2"/>
                  <a:cs typeface="Phetsarath OT" panose="02000500000000000001" pitchFamily="2" charset="2"/>
                </a:rPr>
                <a:t>ຂາດສານອາຫານກະທັນຫັນ</a:t>
              </a:r>
              <a:endParaRPr lang="en-US" sz="1600" b="1" dirty="0">
                <a:solidFill>
                  <a:srgbClr val="006F7A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endParaRPr>
            </a:p>
          </p:txBody>
        </p:sp>
        <p:sp>
          <p:nvSpPr>
            <p:cNvPr id="47" name="Rounded Rectangle 46"/>
            <p:cNvSpPr/>
            <p:nvPr/>
          </p:nvSpPr>
          <p:spPr>
            <a:xfrm>
              <a:off x="3695128" y="3177732"/>
              <a:ext cx="2044180" cy="429681"/>
            </a:xfrm>
            <a:prstGeom prst="roundRect">
              <a:avLst/>
            </a:prstGeom>
            <a:noFill/>
            <a:ln w="19050">
              <a:solidFill>
                <a:srgbClr val="006F7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36000" rIns="0" bIns="36000" rtlCol="0" anchor="ctr"/>
            <a:lstStyle/>
            <a:p>
              <a:pPr algn="ctr"/>
              <a:endParaRPr lang="en-US" sz="2400" dirty="0">
                <a:latin typeface="+mj-lt"/>
              </a:endParaRPr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3719436" y="3224433"/>
              <a:ext cx="198689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 latinLnBrk="0">
                <a:defRPr/>
              </a:pPr>
              <a:r>
                <a:rPr lang="lo-LA" sz="1600" b="1" dirty="0">
                  <a:solidFill>
                    <a:srgbClr val="006F7A"/>
                  </a:solidFill>
                  <a:latin typeface="Phetsarath OT" panose="02000500000000000001" pitchFamily="2" charset="2"/>
                  <a:ea typeface="Phetsarath OT" panose="02000500000000000001" pitchFamily="2" charset="2"/>
                  <a:cs typeface="Phetsarath OT" panose="02000500000000000001" pitchFamily="2" charset="2"/>
                </a:rPr>
                <a:t>ນໍ້າໜັກເດັກເກີດໃໝ່ ຕໍ່າ</a:t>
              </a:r>
              <a:endParaRPr lang="en-US" sz="1600" b="1" dirty="0">
                <a:solidFill>
                  <a:srgbClr val="006F7A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endParaRPr>
            </a:p>
          </p:txBody>
        </p:sp>
        <p:sp>
          <p:nvSpPr>
            <p:cNvPr id="49" name="Rounded Rectangle 48"/>
            <p:cNvSpPr/>
            <p:nvPr/>
          </p:nvSpPr>
          <p:spPr>
            <a:xfrm>
              <a:off x="5854889" y="3177732"/>
              <a:ext cx="1047888" cy="429681"/>
            </a:xfrm>
            <a:prstGeom prst="roundRect">
              <a:avLst/>
            </a:prstGeom>
            <a:noFill/>
            <a:ln w="19050">
              <a:solidFill>
                <a:srgbClr val="006F7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36000" rIns="0" bIns="36000" rtlCol="0" anchor="ctr"/>
            <a:lstStyle/>
            <a:p>
              <a:pPr algn="ctr"/>
              <a:endParaRPr lang="en-US" sz="2400" dirty="0">
                <a:latin typeface="+mj-lt"/>
              </a:endParaRPr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5899128" y="3233059"/>
              <a:ext cx="95504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 latinLnBrk="0">
                <a:defRPr/>
              </a:pPr>
              <a:r>
                <a:rPr lang="lo-LA" sz="1600" b="1" dirty="0">
                  <a:solidFill>
                    <a:srgbClr val="006F7A"/>
                  </a:solidFill>
                  <a:latin typeface="Phetsarath OT" panose="02000500000000000001" pitchFamily="2" charset="2"/>
                  <a:ea typeface="Phetsarath OT" panose="02000500000000000001" pitchFamily="2" charset="2"/>
                  <a:cs typeface="Phetsarath OT" panose="02000500000000000001" pitchFamily="2" charset="2"/>
                </a:rPr>
                <a:t>ນໍ້າໜັກຕໍ່າ</a:t>
              </a:r>
              <a:endParaRPr lang="en-US" sz="1600" b="1" dirty="0">
                <a:solidFill>
                  <a:srgbClr val="006F7A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endParaRPr>
            </a:p>
          </p:txBody>
        </p:sp>
        <p:sp>
          <p:nvSpPr>
            <p:cNvPr id="51" name="Rounded Rectangle 50"/>
            <p:cNvSpPr/>
            <p:nvPr/>
          </p:nvSpPr>
          <p:spPr>
            <a:xfrm>
              <a:off x="7007903" y="3177733"/>
              <a:ext cx="2491943" cy="400362"/>
            </a:xfrm>
            <a:prstGeom prst="roundRect">
              <a:avLst/>
            </a:prstGeom>
            <a:noFill/>
            <a:ln w="19050">
              <a:solidFill>
                <a:srgbClr val="006F7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36000" rIns="0" bIns="36000" rtlCol="0" anchor="ctr"/>
            <a:lstStyle/>
            <a:p>
              <a:pPr algn="ctr"/>
              <a:endParaRPr lang="en-US" sz="2400" dirty="0">
                <a:latin typeface="+mj-lt"/>
              </a:endParaRPr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7021552" y="3224433"/>
              <a:ext cx="246464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 latinLnBrk="0">
                <a:defRPr/>
              </a:pPr>
              <a:r>
                <a:rPr lang="lo-LA" sz="1600" b="1" dirty="0">
                  <a:solidFill>
                    <a:srgbClr val="006F7A"/>
                  </a:solidFill>
                  <a:latin typeface="Phetsarath OT" panose="02000500000000000001" pitchFamily="2" charset="2"/>
                  <a:ea typeface="Phetsarath OT" panose="02000500000000000001" pitchFamily="2" charset="2"/>
                  <a:cs typeface="Phetsarath OT" panose="02000500000000000001" pitchFamily="2" charset="2"/>
                </a:rPr>
                <a:t>ສະພາວະໂພຊະນາການເກີນ (ຕຸ້ຍ)</a:t>
              </a:r>
              <a:endParaRPr lang="en-US" sz="1600" b="1" dirty="0">
                <a:solidFill>
                  <a:srgbClr val="006F7A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endParaRPr>
            </a:p>
          </p:txBody>
        </p:sp>
        <p:sp>
          <p:nvSpPr>
            <p:cNvPr id="53" name="Rounded Rectangle 52"/>
            <p:cNvSpPr/>
            <p:nvPr/>
          </p:nvSpPr>
          <p:spPr>
            <a:xfrm>
              <a:off x="9610296" y="3177732"/>
              <a:ext cx="1266969" cy="400364"/>
            </a:xfrm>
            <a:prstGeom prst="roundRect">
              <a:avLst/>
            </a:prstGeom>
            <a:noFill/>
            <a:ln w="19050">
              <a:solidFill>
                <a:srgbClr val="006F7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36000" rIns="0" bIns="36000" rtlCol="0" anchor="ctr"/>
            <a:lstStyle/>
            <a:p>
              <a:pPr algn="ctr"/>
              <a:endParaRPr lang="en-US" sz="2400" dirty="0">
                <a:latin typeface="+mj-lt"/>
              </a:endParaRPr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9628657" y="3210784"/>
              <a:ext cx="124860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 latinLnBrk="0">
                <a:defRPr/>
              </a:pPr>
              <a:r>
                <a:rPr lang="lo-LA" sz="1600" b="1" dirty="0">
                  <a:solidFill>
                    <a:srgbClr val="006F7A"/>
                  </a:solidFill>
                  <a:latin typeface="Phetsarath OT" panose="02000500000000000001" pitchFamily="2" charset="2"/>
                  <a:ea typeface="Phetsarath OT" panose="02000500000000000001" pitchFamily="2" charset="2"/>
                  <a:cs typeface="Phetsarath OT" panose="02000500000000000001" pitchFamily="2" charset="2"/>
                </a:rPr>
                <a:t>ເລືອດຈາງ </a:t>
              </a:r>
              <a:endParaRPr lang="en-US" sz="1600" b="1" dirty="0">
                <a:solidFill>
                  <a:srgbClr val="006F7A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endParaRPr>
            </a:p>
          </p:txBody>
        </p:sp>
      </p:grpSp>
      <p:sp>
        <p:nvSpPr>
          <p:cNvPr id="55" name="Up Arrow 54"/>
          <p:cNvSpPr/>
          <p:nvPr/>
        </p:nvSpPr>
        <p:spPr>
          <a:xfrm>
            <a:off x="5374628" y="2801608"/>
            <a:ext cx="658924" cy="364897"/>
          </a:xfrm>
          <a:prstGeom prst="upArrow">
            <a:avLst/>
          </a:prstGeom>
          <a:solidFill>
            <a:srgbClr val="32CC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6000" rIns="0" bIns="36000" rtlCol="0" anchor="ctr"/>
          <a:lstStyle/>
          <a:p>
            <a:pPr algn="ctr"/>
            <a:endParaRPr lang="en-US" sz="2400" dirty="0">
              <a:latin typeface="+mj-lt"/>
            </a:endParaRPr>
          </a:p>
        </p:txBody>
      </p:sp>
      <p:grpSp>
        <p:nvGrpSpPr>
          <p:cNvPr id="12" name="Group 11"/>
          <p:cNvGrpSpPr/>
          <p:nvPr/>
        </p:nvGrpSpPr>
        <p:grpSpPr>
          <a:xfrm>
            <a:off x="2630110" y="3172284"/>
            <a:ext cx="6198244" cy="831827"/>
            <a:chOff x="2703734" y="3621357"/>
            <a:chExt cx="6005456" cy="831827"/>
          </a:xfrm>
        </p:grpSpPr>
        <p:sp>
          <p:nvSpPr>
            <p:cNvPr id="56" name="Rounded Rectangle 55"/>
            <p:cNvSpPr/>
            <p:nvPr/>
          </p:nvSpPr>
          <p:spPr>
            <a:xfrm>
              <a:off x="3630446" y="3621358"/>
              <a:ext cx="4180350" cy="369332"/>
            </a:xfrm>
            <a:prstGeom prst="roundRect">
              <a:avLst/>
            </a:prstGeom>
            <a:noFill/>
            <a:ln w="28575">
              <a:solidFill>
                <a:srgbClr val="006F7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36000" rIns="0" bIns="36000" rtlCol="0" anchor="ctr"/>
            <a:lstStyle/>
            <a:p>
              <a:pPr algn="ctr"/>
              <a:endParaRPr lang="en-US" sz="2400" dirty="0">
                <a:latin typeface="+mj-lt"/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5002912" y="3621357"/>
              <a:ext cx="1435415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ctr" latinLnBrk="0">
                <a:defRPr/>
              </a:pPr>
              <a:r>
                <a:rPr lang="lo-LA" b="1" dirty="0">
                  <a:solidFill>
                    <a:srgbClr val="C00000"/>
                  </a:solidFill>
                  <a:latin typeface="Phetsarath OT" panose="02000500000000000001" pitchFamily="2" charset="2"/>
                  <a:ea typeface="Phetsarath OT" panose="02000500000000000001" pitchFamily="2" charset="2"/>
                  <a:cs typeface="Phetsarath OT" panose="02000500000000000001" pitchFamily="2" charset="2"/>
                </a:rPr>
                <a:t>ສາຍເຫດໂດຍກົງ</a:t>
              </a:r>
              <a:endParaRPr lang="en-US" b="1" dirty="0">
                <a:solidFill>
                  <a:srgbClr val="C0000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endParaRPr>
            </a:p>
          </p:txBody>
        </p:sp>
        <p:sp>
          <p:nvSpPr>
            <p:cNvPr id="58" name="TextBox 57"/>
            <p:cNvSpPr txBox="1"/>
            <p:nvPr/>
          </p:nvSpPr>
          <p:spPr>
            <a:xfrm>
              <a:off x="2708850" y="4145407"/>
              <a:ext cx="291017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 latinLnBrk="0">
                <a:defRPr/>
              </a:pPr>
              <a:r>
                <a:rPr lang="lo-LA" sz="1400" b="1" dirty="0">
                  <a:solidFill>
                    <a:srgbClr val="006F7A"/>
                  </a:solidFill>
                  <a:latin typeface="Phetsarath OT" panose="02000500000000000001" pitchFamily="2" charset="2"/>
                  <a:ea typeface="Phetsarath OT" panose="02000500000000000001" pitchFamily="2" charset="2"/>
                  <a:cs typeface="Phetsarath OT" panose="02000500000000000001" pitchFamily="2" charset="2"/>
                </a:rPr>
                <a:t>ການບໍລິໂພກອາຫານບໍ່ພຽງພໍ</a:t>
              </a:r>
              <a:endParaRPr lang="en-US" sz="1400" b="1" dirty="0">
                <a:solidFill>
                  <a:srgbClr val="006F7A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endParaRPr>
            </a:p>
          </p:txBody>
        </p:sp>
        <p:sp>
          <p:nvSpPr>
            <p:cNvPr id="59" name="Rounded Rectangle 58"/>
            <p:cNvSpPr/>
            <p:nvPr/>
          </p:nvSpPr>
          <p:spPr>
            <a:xfrm>
              <a:off x="2703734" y="4098671"/>
              <a:ext cx="2928939" cy="340865"/>
            </a:xfrm>
            <a:prstGeom prst="roundRect">
              <a:avLst/>
            </a:prstGeom>
            <a:noFill/>
            <a:ln w="19050">
              <a:solidFill>
                <a:srgbClr val="006F7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36000" rIns="0" bIns="36000" rtlCol="0" anchor="ctr"/>
            <a:lstStyle/>
            <a:p>
              <a:pPr algn="ctr"/>
              <a:endParaRPr lang="en-US" sz="2400" dirty="0">
                <a:latin typeface="+mj-lt"/>
              </a:endParaRPr>
            </a:p>
          </p:txBody>
        </p:sp>
        <p:sp>
          <p:nvSpPr>
            <p:cNvPr id="60" name="TextBox 59"/>
            <p:cNvSpPr txBox="1"/>
            <p:nvPr/>
          </p:nvSpPr>
          <p:spPr>
            <a:xfrm>
              <a:off x="5785367" y="4100842"/>
              <a:ext cx="291017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 latinLnBrk="0">
                <a:defRPr/>
              </a:pPr>
              <a:r>
                <a:rPr lang="lo-LA" sz="1400" b="1" dirty="0">
                  <a:solidFill>
                    <a:srgbClr val="006F7A"/>
                  </a:solidFill>
                  <a:latin typeface="Phetsarath OT" panose="02000500000000000001" pitchFamily="2" charset="2"/>
                  <a:ea typeface="Phetsarath OT" panose="02000500000000000001" pitchFamily="2" charset="2"/>
                  <a:cs typeface="Phetsarath OT" panose="02000500000000000001" pitchFamily="2" charset="2"/>
                </a:rPr>
                <a:t>ການອະນາໄມບໍ່ດີ , ເກີດພະຍາດ </a:t>
              </a:r>
              <a:endParaRPr lang="en-US" sz="1400" b="1" dirty="0">
                <a:solidFill>
                  <a:srgbClr val="006F7A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endParaRPr>
            </a:p>
          </p:txBody>
        </p:sp>
        <p:sp>
          <p:nvSpPr>
            <p:cNvPr id="61" name="Rounded Rectangle 60"/>
            <p:cNvSpPr/>
            <p:nvPr/>
          </p:nvSpPr>
          <p:spPr>
            <a:xfrm>
              <a:off x="5780251" y="4081402"/>
              <a:ext cx="2928939" cy="344486"/>
            </a:xfrm>
            <a:prstGeom prst="roundRect">
              <a:avLst/>
            </a:prstGeom>
            <a:noFill/>
            <a:ln w="19050">
              <a:solidFill>
                <a:srgbClr val="006F7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36000" rIns="0" bIns="36000" rtlCol="0" anchor="ctr"/>
            <a:lstStyle/>
            <a:p>
              <a:pPr algn="ctr"/>
              <a:endParaRPr lang="en-US" sz="2400" dirty="0">
                <a:latin typeface="+mj-lt"/>
              </a:endParaRPr>
            </a:p>
          </p:txBody>
        </p:sp>
      </p:grpSp>
      <p:sp>
        <p:nvSpPr>
          <p:cNvPr id="62" name="Up Arrow 61"/>
          <p:cNvSpPr/>
          <p:nvPr/>
        </p:nvSpPr>
        <p:spPr>
          <a:xfrm>
            <a:off x="5393789" y="3809278"/>
            <a:ext cx="639763" cy="350092"/>
          </a:xfrm>
          <a:prstGeom prst="upArrow">
            <a:avLst/>
          </a:prstGeom>
          <a:solidFill>
            <a:srgbClr val="32CC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6000" rIns="0" bIns="36000" rtlCol="0" anchor="ctr"/>
          <a:lstStyle/>
          <a:p>
            <a:pPr algn="ctr"/>
            <a:endParaRPr lang="en-US" sz="2400" dirty="0">
              <a:latin typeface="+mj-lt"/>
            </a:endParaRPr>
          </a:p>
        </p:txBody>
      </p:sp>
      <p:sp>
        <p:nvSpPr>
          <p:cNvPr id="63" name="Rounded Rectangle 62"/>
          <p:cNvSpPr/>
          <p:nvPr/>
        </p:nvSpPr>
        <p:spPr>
          <a:xfrm>
            <a:off x="772776" y="5388820"/>
            <a:ext cx="10521552" cy="369332"/>
          </a:xfrm>
          <a:prstGeom prst="roundRect">
            <a:avLst/>
          </a:prstGeom>
          <a:noFill/>
          <a:ln w="28575">
            <a:solidFill>
              <a:srgbClr val="006F7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6000" rIns="0" bIns="36000" rtlCol="0" anchor="ctr"/>
          <a:lstStyle/>
          <a:p>
            <a:pPr algn="ctr"/>
            <a:endParaRPr lang="en-US" sz="2400" dirty="0">
              <a:latin typeface="+mj-lt"/>
            </a:endParaRPr>
          </a:p>
        </p:txBody>
      </p:sp>
      <p:sp>
        <p:nvSpPr>
          <p:cNvPr id="64" name="Rectangle 63"/>
          <p:cNvSpPr/>
          <p:nvPr/>
        </p:nvSpPr>
        <p:spPr>
          <a:xfrm>
            <a:off x="5003654" y="5437214"/>
            <a:ext cx="159210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latinLnBrk="0">
              <a:defRPr/>
            </a:pPr>
            <a:r>
              <a:rPr lang="lo-LA" b="1" dirty="0">
                <a:solidFill>
                  <a:srgbClr val="C0000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ສາຍເຫດພື້ນຖານ </a:t>
            </a:r>
            <a:endParaRPr lang="en-US" b="1" dirty="0">
              <a:solidFill>
                <a:srgbClr val="C00000"/>
              </a:solidFill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  <p:grpSp>
        <p:nvGrpSpPr>
          <p:cNvPr id="13" name="Group 12"/>
          <p:cNvGrpSpPr/>
          <p:nvPr/>
        </p:nvGrpSpPr>
        <p:grpSpPr>
          <a:xfrm>
            <a:off x="2378459" y="4153222"/>
            <a:ext cx="6762907" cy="371689"/>
            <a:chOff x="2645094" y="4319218"/>
            <a:chExt cx="6005456" cy="371689"/>
          </a:xfrm>
        </p:grpSpPr>
        <p:sp>
          <p:nvSpPr>
            <p:cNvPr id="65" name="Rounded Rectangle 64"/>
            <p:cNvSpPr/>
            <p:nvPr/>
          </p:nvSpPr>
          <p:spPr>
            <a:xfrm>
              <a:off x="2645094" y="4319218"/>
              <a:ext cx="6005456" cy="340911"/>
            </a:xfrm>
            <a:prstGeom prst="roundRect">
              <a:avLst/>
            </a:prstGeom>
            <a:noFill/>
            <a:ln w="28575">
              <a:solidFill>
                <a:srgbClr val="006F7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36000" rIns="0" bIns="36000" rtlCol="0" anchor="ctr"/>
            <a:lstStyle/>
            <a:p>
              <a:pPr algn="ctr"/>
              <a:endParaRPr lang="en-US" sz="2400" dirty="0">
                <a:latin typeface="+mj-lt"/>
              </a:endParaRPr>
            </a:p>
          </p:txBody>
        </p:sp>
        <p:sp>
          <p:nvSpPr>
            <p:cNvPr id="66" name="TextBox 65"/>
            <p:cNvSpPr txBox="1"/>
            <p:nvPr/>
          </p:nvSpPr>
          <p:spPr>
            <a:xfrm>
              <a:off x="2984813" y="4321575"/>
              <a:ext cx="537721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 latinLnBrk="0">
                <a:defRPr/>
              </a:pPr>
              <a:r>
                <a:rPr lang="lo-LA" b="1" dirty="0">
                  <a:solidFill>
                    <a:srgbClr val="C00000"/>
                  </a:solidFill>
                  <a:latin typeface="Phetsarath OT" panose="02000500000000000001" pitchFamily="2" charset="2"/>
                  <a:ea typeface="Phetsarath OT" panose="02000500000000000001" pitchFamily="2" charset="2"/>
                  <a:cs typeface="Phetsarath OT" panose="02000500000000000001" pitchFamily="2" charset="2"/>
                </a:rPr>
                <a:t>ສາຍເຫດທາງອ້ອມ </a:t>
              </a:r>
              <a:endParaRPr lang="en-US" b="1" dirty="0">
                <a:solidFill>
                  <a:srgbClr val="C0000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endParaRPr>
            </a:p>
          </p:txBody>
        </p:sp>
      </p:grpSp>
      <p:sp>
        <p:nvSpPr>
          <p:cNvPr id="67" name="Rounded Rectangle 66"/>
          <p:cNvSpPr/>
          <p:nvPr/>
        </p:nvSpPr>
        <p:spPr>
          <a:xfrm>
            <a:off x="1058721" y="4575656"/>
            <a:ext cx="2301948" cy="516044"/>
          </a:xfrm>
          <a:prstGeom prst="roundRect">
            <a:avLst/>
          </a:prstGeom>
          <a:noFill/>
          <a:ln w="19050">
            <a:solidFill>
              <a:srgbClr val="006F7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6000" rIns="0" bIns="36000" rtlCol="0" anchor="ctr"/>
          <a:lstStyle/>
          <a:p>
            <a:pPr algn="ctr"/>
            <a:endParaRPr lang="en-US" sz="2400" dirty="0">
              <a:latin typeface="+mj-lt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1028867" y="4609424"/>
            <a:ext cx="23288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latinLnBrk="0">
              <a:defRPr/>
            </a:pPr>
            <a:r>
              <a:rPr lang="lo-LA" sz="14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ບໍ່ມີ ແລະ ບໍ່ເຂົ້າເຖິງອາຫານທີ່ມີໂພຊະນາການ </a:t>
            </a:r>
            <a:endParaRPr lang="en-US" sz="1400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  <p:grpSp>
        <p:nvGrpSpPr>
          <p:cNvPr id="14" name="Group 13"/>
          <p:cNvGrpSpPr/>
          <p:nvPr/>
        </p:nvGrpSpPr>
        <p:grpSpPr>
          <a:xfrm>
            <a:off x="3440920" y="4599749"/>
            <a:ext cx="2592628" cy="546970"/>
            <a:chOff x="3443412" y="4572453"/>
            <a:chExt cx="2632480" cy="546970"/>
          </a:xfrm>
        </p:grpSpPr>
        <p:sp>
          <p:nvSpPr>
            <p:cNvPr id="69" name="Rounded Rectangle 68"/>
            <p:cNvSpPr/>
            <p:nvPr/>
          </p:nvSpPr>
          <p:spPr>
            <a:xfrm>
              <a:off x="3443412" y="4580708"/>
              <a:ext cx="2632480" cy="538715"/>
            </a:xfrm>
            <a:prstGeom prst="roundRect">
              <a:avLst/>
            </a:prstGeom>
            <a:noFill/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36000" rIns="0" bIns="36000" rtlCol="0" anchor="ctr"/>
            <a:lstStyle/>
            <a:p>
              <a:pPr algn="ctr"/>
              <a:endParaRPr lang="en-US" sz="2400" dirty="0">
                <a:latin typeface="+mj-lt"/>
              </a:endParaRPr>
            </a:p>
          </p:txBody>
        </p:sp>
        <p:sp>
          <p:nvSpPr>
            <p:cNvPr id="70" name="TextBox 69"/>
            <p:cNvSpPr txBox="1"/>
            <p:nvPr/>
          </p:nvSpPr>
          <p:spPr>
            <a:xfrm>
              <a:off x="3445942" y="4572453"/>
              <a:ext cx="2580829" cy="523220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square" rtlCol="0">
              <a:spAutoFit/>
            </a:bodyPr>
            <a:lstStyle/>
            <a:p>
              <a:pPr lvl="0" algn="ctr" latinLnBrk="0">
                <a:defRPr/>
              </a:pPr>
              <a:r>
                <a:rPr lang="lo-LA" sz="1400" dirty="0">
                  <a:latin typeface="Phetsarath OT" panose="02000500000000000001" pitchFamily="2" charset="2"/>
                  <a:ea typeface="Phetsarath OT" panose="02000500000000000001" pitchFamily="2" charset="2"/>
                  <a:cs typeface="Phetsarath OT" panose="02000500000000000001" pitchFamily="2" charset="2"/>
                </a:rPr>
                <a:t>ຄວາມຮູ້ ແລະ ພຶດຕິກຳ ກ່ຽວກັບ ອາຫານໂພຊະນາການບໍດີ </a:t>
              </a:r>
              <a:endParaRPr lang="en-US" sz="14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endParaRPr>
            </a:p>
          </p:txBody>
        </p:sp>
      </p:grpSp>
      <p:sp>
        <p:nvSpPr>
          <p:cNvPr id="71" name="Rounded Rectangle 70"/>
          <p:cNvSpPr/>
          <p:nvPr/>
        </p:nvSpPr>
        <p:spPr>
          <a:xfrm>
            <a:off x="6050473" y="4585762"/>
            <a:ext cx="2465426" cy="523218"/>
          </a:xfrm>
          <a:prstGeom prst="roundRect">
            <a:avLst/>
          </a:prstGeom>
          <a:noFill/>
          <a:ln w="19050">
            <a:solidFill>
              <a:srgbClr val="006F7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6000" rIns="0" bIns="36000" rtlCol="0" anchor="ctr"/>
          <a:lstStyle/>
          <a:p>
            <a:pPr algn="ctr"/>
            <a:endParaRPr lang="en-US" sz="2400" dirty="0">
              <a:latin typeface="+mj-lt"/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6073191" y="4626704"/>
            <a:ext cx="244270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latinLnBrk="0">
              <a:defRPr/>
            </a:pPr>
            <a:r>
              <a:rPr lang="lo-LA" sz="14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ການເຂົ້າເຖິງ ການບໍລິການສຸຂະພາບ ແລະໂພຊະນາການບໍ່ໄດ້ດີ</a:t>
            </a:r>
            <a:endParaRPr lang="en-US" sz="1400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  <p:sp>
        <p:nvSpPr>
          <p:cNvPr id="73" name="Rounded Rectangle 72"/>
          <p:cNvSpPr/>
          <p:nvPr/>
        </p:nvSpPr>
        <p:spPr>
          <a:xfrm>
            <a:off x="8611295" y="4575655"/>
            <a:ext cx="2193994" cy="530119"/>
          </a:xfrm>
          <a:prstGeom prst="roundRect">
            <a:avLst/>
          </a:prstGeom>
          <a:noFill/>
          <a:ln w="19050">
            <a:solidFill>
              <a:srgbClr val="006F7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6000" rIns="0" bIns="36000" rtlCol="0" anchor="ctr"/>
          <a:lstStyle/>
          <a:p>
            <a:pPr algn="ctr"/>
            <a:endParaRPr lang="en-US" sz="2400" dirty="0">
              <a:latin typeface="+mj-lt"/>
            </a:endParaRPr>
          </a:p>
        </p:txBody>
      </p:sp>
      <p:sp>
        <p:nvSpPr>
          <p:cNvPr id="74" name="TextBox 73"/>
          <p:cNvSpPr txBox="1"/>
          <p:nvPr/>
        </p:nvSpPr>
        <p:spPr>
          <a:xfrm>
            <a:off x="8637092" y="4595776"/>
            <a:ext cx="21567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latinLnBrk="0">
              <a:defRPr/>
            </a:pPr>
            <a:r>
              <a:rPr lang="lo-LA" sz="14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ການເຂົ້າເຖິງ ແລະ ການນຳໃຊ້ນໍ້າ ແລະ ສຸຂະພິບານບໍ່ໄດ້ດີ </a:t>
            </a:r>
            <a:endParaRPr lang="en-US" sz="1400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  <p:sp>
        <p:nvSpPr>
          <p:cNvPr id="77" name="Rounded Rectangle 76"/>
          <p:cNvSpPr/>
          <p:nvPr/>
        </p:nvSpPr>
        <p:spPr>
          <a:xfrm>
            <a:off x="3459497" y="4579016"/>
            <a:ext cx="2510164" cy="516044"/>
          </a:xfrm>
          <a:prstGeom prst="roundRect">
            <a:avLst/>
          </a:prstGeom>
          <a:noFill/>
          <a:ln w="19050">
            <a:solidFill>
              <a:srgbClr val="006F7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6000" rIns="0" bIns="36000" rtlCol="0" anchor="ctr"/>
          <a:lstStyle/>
          <a:p>
            <a:pPr algn="ctr"/>
            <a:endParaRPr lang="en-US" sz="2400" dirty="0">
              <a:latin typeface="+mj-lt"/>
            </a:endParaRPr>
          </a:p>
        </p:txBody>
      </p:sp>
      <p:sp>
        <p:nvSpPr>
          <p:cNvPr id="78" name="Rounded Rectangle 77"/>
          <p:cNvSpPr/>
          <p:nvPr/>
        </p:nvSpPr>
        <p:spPr>
          <a:xfrm>
            <a:off x="426801" y="5878881"/>
            <a:ext cx="1958396" cy="731488"/>
          </a:xfrm>
          <a:prstGeom prst="roundRect">
            <a:avLst/>
          </a:prstGeom>
          <a:noFill/>
          <a:ln w="19050">
            <a:solidFill>
              <a:srgbClr val="006F7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6000" rIns="0" bIns="36000" rtlCol="0" anchor="ctr"/>
          <a:lstStyle/>
          <a:p>
            <a:pPr algn="ctr"/>
            <a:endParaRPr lang="en-US" sz="2400" dirty="0">
              <a:latin typeface="+mj-lt"/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420034" y="5878881"/>
            <a:ext cx="195839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latinLnBrk="0">
              <a:defRPr/>
            </a:pPr>
            <a:r>
              <a:rPr lang="lo-LA" sz="14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ການປົກຄອງ, ການຄຸ້ມຄອງ ແລະ ການປະສານງານມີຄວາມຈຳກັດ</a:t>
            </a:r>
            <a:endParaRPr lang="en-US" sz="1400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2475077" y="5983015"/>
            <a:ext cx="150620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latinLnBrk="0">
              <a:defRPr/>
            </a:pPr>
            <a:r>
              <a:rPr lang="lo-LA" sz="14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ພະນັກງານທີ່ໄດ້ຜ່ານການອົບຮົມ ບໍ່ພຽງພໍ</a:t>
            </a:r>
            <a:endParaRPr lang="en-US" sz="1400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  <p:sp>
        <p:nvSpPr>
          <p:cNvPr id="80" name="Rounded Rectangle 79"/>
          <p:cNvSpPr/>
          <p:nvPr/>
        </p:nvSpPr>
        <p:spPr>
          <a:xfrm>
            <a:off x="2475077" y="5878881"/>
            <a:ext cx="1506203" cy="731488"/>
          </a:xfrm>
          <a:prstGeom prst="roundRect">
            <a:avLst/>
          </a:prstGeom>
          <a:noFill/>
          <a:ln w="19050">
            <a:solidFill>
              <a:srgbClr val="006F7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6000" rIns="0" bIns="36000" rtlCol="0" anchor="ctr"/>
          <a:lstStyle/>
          <a:p>
            <a:pPr algn="ctr"/>
            <a:endParaRPr lang="en-US" sz="2400" dirty="0">
              <a:latin typeface="+mj-lt"/>
            </a:endParaRPr>
          </a:p>
        </p:txBody>
      </p:sp>
      <p:sp>
        <p:nvSpPr>
          <p:cNvPr id="81" name="Rounded Rectangle 80"/>
          <p:cNvSpPr/>
          <p:nvPr/>
        </p:nvSpPr>
        <p:spPr>
          <a:xfrm>
            <a:off x="4058564" y="5878881"/>
            <a:ext cx="1284165" cy="731488"/>
          </a:xfrm>
          <a:prstGeom prst="roundRect">
            <a:avLst/>
          </a:prstGeom>
          <a:noFill/>
          <a:ln w="19050">
            <a:solidFill>
              <a:srgbClr val="006F7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6000" rIns="0" bIns="36000" rtlCol="0" anchor="ctr"/>
          <a:lstStyle/>
          <a:p>
            <a:pPr algn="ctr"/>
            <a:endParaRPr lang="en-US" sz="2400" dirty="0">
              <a:latin typeface="+mj-lt"/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4062628" y="5894449"/>
            <a:ext cx="128010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latinLnBrk="0">
              <a:defRPr/>
            </a:pPr>
            <a:r>
              <a:rPr lang="lo-LA" sz="14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ການບໍລິການສຸຂະພາບ</a:t>
            </a:r>
            <a:endParaRPr lang="en-US" sz="1400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pPr lvl="0" algn="ctr" latinLnBrk="0">
              <a:defRPr/>
            </a:pPr>
            <a:r>
              <a:rPr lang="lo-LA" sz="14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ບໍ່ເໝາະສົມ</a:t>
            </a:r>
            <a:endParaRPr lang="en-US" sz="1400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  <p:sp>
        <p:nvSpPr>
          <p:cNvPr id="84" name="Rounded Rectangle 83"/>
          <p:cNvSpPr/>
          <p:nvPr/>
        </p:nvSpPr>
        <p:spPr>
          <a:xfrm>
            <a:off x="5437782" y="5878881"/>
            <a:ext cx="1578183" cy="724810"/>
          </a:xfrm>
          <a:prstGeom prst="roundRect">
            <a:avLst/>
          </a:prstGeom>
          <a:noFill/>
          <a:ln w="19050">
            <a:solidFill>
              <a:srgbClr val="006F7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6000" rIns="0" bIns="36000" rtlCol="0" anchor="ctr"/>
          <a:lstStyle/>
          <a:p>
            <a:pPr algn="ctr"/>
            <a:endParaRPr lang="en-US" sz="2400" dirty="0">
              <a:latin typeface="+mj-lt"/>
            </a:endParaRPr>
          </a:p>
        </p:txBody>
      </p:sp>
      <p:sp>
        <p:nvSpPr>
          <p:cNvPr id="85" name="TextBox 84"/>
          <p:cNvSpPr txBox="1"/>
          <p:nvPr/>
        </p:nvSpPr>
        <p:spPr>
          <a:xfrm>
            <a:off x="5441846" y="5969659"/>
            <a:ext cx="15862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latinLnBrk="0">
              <a:defRPr/>
            </a:pPr>
            <a:r>
              <a:rPr lang="lo-LA" sz="14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ລະບົບຂໍ້ມູນຂ່າວສານບໍ່ເໝາະສົມ  </a:t>
            </a:r>
            <a:endParaRPr lang="en-US" sz="1400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  <p:sp>
        <p:nvSpPr>
          <p:cNvPr id="86" name="Rounded Rectangle 85"/>
          <p:cNvSpPr/>
          <p:nvPr/>
        </p:nvSpPr>
        <p:spPr>
          <a:xfrm>
            <a:off x="7124856" y="5872203"/>
            <a:ext cx="1413222" cy="731488"/>
          </a:xfrm>
          <a:prstGeom prst="roundRect">
            <a:avLst/>
          </a:prstGeom>
          <a:noFill/>
          <a:ln w="19050">
            <a:solidFill>
              <a:srgbClr val="006F7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6000" rIns="0" bIns="36000" rtlCol="0" anchor="ctr"/>
          <a:lstStyle/>
          <a:p>
            <a:pPr algn="ctr"/>
            <a:endParaRPr lang="en-US" sz="2400" dirty="0">
              <a:latin typeface="+mj-lt"/>
            </a:endParaRPr>
          </a:p>
        </p:txBody>
      </p:sp>
      <p:sp>
        <p:nvSpPr>
          <p:cNvPr id="87" name="TextBox 86"/>
          <p:cNvSpPr txBox="1"/>
          <p:nvPr/>
        </p:nvSpPr>
        <p:spPr>
          <a:xfrm>
            <a:off x="7138504" y="5976337"/>
            <a:ext cx="14091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latinLnBrk="0">
              <a:defRPr/>
            </a:pPr>
            <a:r>
              <a:rPr lang="lo-LA" sz="14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ລະບົບການເງິນ</a:t>
            </a:r>
            <a:endParaRPr lang="en-US" sz="1400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pPr lvl="0" algn="ctr" latinLnBrk="0">
              <a:defRPr/>
            </a:pPr>
            <a:r>
              <a:rPr lang="lo-LA" sz="14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ບໍ່ເໝາະສົມ</a:t>
            </a:r>
            <a:endParaRPr lang="en-US" sz="1400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  <p:sp>
        <p:nvSpPr>
          <p:cNvPr id="88" name="Rounded Rectangle 87"/>
          <p:cNvSpPr/>
          <p:nvPr/>
        </p:nvSpPr>
        <p:spPr>
          <a:xfrm>
            <a:off x="8639489" y="5861570"/>
            <a:ext cx="1590270" cy="731488"/>
          </a:xfrm>
          <a:prstGeom prst="roundRect">
            <a:avLst/>
          </a:prstGeom>
          <a:noFill/>
          <a:ln w="19050">
            <a:solidFill>
              <a:srgbClr val="006F7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6000" rIns="0" bIns="36000" rtlCol="0" anchor="ctr"/>
          <a:lstStyle/>
          <a:p>
            <a:pPr algn="ctr"/>
            <a:endParaRPr lang="en-US" sz="2400" dirty="0">
              <a:latin typeface="+mj-lt"/>
            </a:endParaRPr>
          </a:p>
        </p:txBody>
      </p:sp>
      <p:sp>
        <p:nvSpPr>
          <p:cNvPr id="89" name="TextBox 88"/>
          <p:cNvSpPr txBox="1"/>
          <p:nvPr/>
        </p:nvSpPr>
        <p:spPr>
          <a:xfrm>
            <a:off x="8643553" y="5954969"/>
            <a:ext cx="15862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latinLnBrk="0">
              <a:defRPr/>
            </a:pPr>
            <a:r>
              <a:rPr lang="lo-LA" sz="14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ຄວາມສ່ຽງຕໍ່ໄພພິບັດ ແລະ ເຫດການສຸກເສີນ</a:t>
            </a:r>
            <a:endParaRPr lang="en-US" sz="1400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  <p:sp>
        <p:nvSpPr>
          <p:cNvPr id="75" name="Up Arrow 74"/>
          <p:cNvSpPr/>
          <p:nvPr/>
        </p:nvSpPr>
        <p:spPr>
          <a:xfrm>
            <a:off x="5447077" y="5025080"/>
            <a:ext cx="639763" cy="350092"/>
          </a:xfrm>
          <a:prstGeom prst="upArrow">
            <a:avLst/>
          </a:prstGeom>
          <a:solidFill>
            <a:srgbClr val="32CC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6000" rIns="0" bIns="36000" rtlCol="0" anchor="ctr"/>
          <a:lstStyle/>
          <a:p>
            <a:pPr algn="ctr"/>
            <a:endParaRPr lang="en-US" sz="2400" dirty="0">
              <a:latin typeface="+mj-lt"/>
            </a:endParaRPr>
          </a:p>
        </p:txBody>
      </p:sp>
      <p:sp>
        <p:nvSpPr>
          <p:cNvPr id="90" name="Rounded Rectangle 89"/>
          <p:cNvSpPr/>
          <p:nvPr/>
        </p:nvSpPr>
        <p:spPr>
          <a:xfrm>
            <a:off x="10325050" y="5850835"/>
            <a:ext cx="1413222" cy="731488"/>
          </a:xfrm>
          <a:prstGeom prst="roundRect">
            <a:avLst/>
          </a:prstGeom>
          <a:noFill/>
          <a:ln w="19050">
            <a:solidFill>
              <a:srgbClr val="006F7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6000" rIns="0" bIns="36000" rtlCol="0" anchor="ctr"/>
          <a:lstStyle/>
          <a:p>
            <a:pPr algn="ctr"/>
            <a:endParaRPr lang="en-US" sz="2400" dirty="0">
              <a:latin typeface="+mj-lt"/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10329114" y="5948291"/>
            <a:ext cx="14091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latinLnBrk="0">
              <a:defRPr/>
            </a:pPr>
            <a:r>
              <a:rPr lang="lo-LA" sz="14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ຄວາມບໍ່ສະ</a:t>
            </a:r>
          </a:p>
          <a:p>
            <a:pPr lvl="0" algn="ctr" latinLnBrk="0">
              <a:defRPr/>
            </a:pPr>
            <a:r>
              <a:rPr lang="lo-LA" sz="14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ເໝີພາບ ຍິງ-ຊາຍ</a:t>
            </a:r>
            <a:endParaRPr lang="en-US" sz="1400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25795696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253452"/>
            <a:ext cx="12192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lo-LA" sz="2800" b="1" dirty="0">
                <a:solidFill>
                  <a:srgbClr val="006F7A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ກອບແນວຄວາມຄິດ </a:t>
            </a:r>
            <a:r>
              <a:rPr lang="en-US" sz="2800" b="1" dirty="0">
                <a:solidFill>
                  <a:srgbClr val="006F7A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</a:t>
            </a:r>
            <a:r>
              <a:rPr lang="en-US" sz="2800" b="1" dirty="0" err="1">
                <a:solidFill>
                  <a:srgbClr val="006F7A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NPAN</a:t>
            </a:r>
            <a:r>
              <a:rPr lang="en-US" sz="2800" b="1" dirty="0">
                <a:solidFill>
                  <a:srgbClr val="006F7A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</a:t>
            </a:r>
            <a:r>
              <a:rPr lang="en-US" sz="2800" b="1" dirty="0">
                <a:solidFill>
                  <a:srgbClr val="006F7A"/>
                </a:solidFill>
                <a:latin typeface="Calibri"/>
                <a:ea typeface="Phetsarath OT" panose="02000500000000000001" pitchFamily="2" charset="2"/>
                <a:cs typeface="Phetsarath OT" panose="02000500000000000001" pitchFamily="2" charset="2"/>
              </a:rPr>
              <a:t>2021-2025</a:t>
            </a:r>
            <a:r>
              <a:rPr lang="en-US" sz="2800" b="1" dirty="0">
                <a:solidFill>
                  <a:srgbClr val="002060"/>
                </a:solidFill>
                <a:latin typeface="Calibri"/>
                <a:ea typeface="Phetsarath OT" panose="02000500000000000001" pitchFamily="2" charset="2"/>
                <a:cs typeface="Phetsarath OT" panose="02000500000000000001" pitchFamily="2" charset="2"/>
              </a:rPr>
              <a:t>: </a:t>
            </a:r>
            <a:r>
              <a:rPr lang="lo-LA" sz="28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ສາຍເຫດ ຂອງ ການມີໂພຊະນາການທີ່ບໍ່ດີ</a:t>
            </a:r>
            <a:endParaRPr lang="en-US" sz="2800" dirty="0">
              <a:solidFill>
                <a:srgbClr val="006F7A"/>
              </a:solidFill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423083" y="1201003"/>
            <a:ext cx="2988858" cy="5305938"/>
          </a:xfrm>
          <a:prstGeom prst="roundRect">
            <a:avLst>
              <a:gd name="adj" fmla="val 10274"/>
            </a:avLst>
          </a:prstGeom>
          <a:noFill/>
          <a:ln w="38100">
            <a:solidFill>
              <a:srgbClr val="006F7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6000" rIns="0" bIns="36000" rtlCol="0" anchor="ctr"/>
          <a:lstStyle/>
          <a:p>
            <a:pPr algn="ctr"/>
            <a:endParaRPr lang="en-US" sz="2400" dirty="0">
              <a:latin typeface="+mj-lt"/>
            </a:endParaRPr>
          </a:p>
        </p:txBody>
      </p:sp>
      <p:sp>
        <p:nvSpPr>
          <p:cNvPr id="39" name="Rounded Rectangle 38"/>
          <p:cNvSpPr/>
          <p:nvPr/>
        </p:nvSpPr>
        <p:spPr>
          <a:xfrm>
            <a:off x="3643953" y="1201003"/>
            <a:ext cx="3500650" cy="5305938"/>
          </a:xfrm>
          <a:prstGeom prst="roundRect">
            <a:avLst>
              <a:gd name="adj" fmla="val 10112"/>
            </a:avLst>
          </a:prstGeom>
          <a:noFill/>
          <a:ln w="38100">
            <a:solidFill>
              <a:srgbClr val="006F7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6000" rIns="0" bIns="36000" rtlCol="0" anchor="ctr"/>
          <a:lstStyle/>
          <a:p>
            <a:pPr algn="ctr"/>
            <a:endParaRPr lang="en-US" sz="2400" dirty="0">
              <a:latin typeface="+mj-lt"/>
            </a:endParaRPr>
          </a:p>
        </p:txBody>
      </p:sp>
      <p:sp>
        <p:nvSpPr>
          <p:cNvPr id="40" name="Rounded Rectangle 39"/>
          <p:cNvSpPr/>
          <p:nvPr/>
        </p:nvSpPr>
        <p:spPr>
          <a:xfrm>
            <a:off x="7356143" y="1190396"/>
            <a:ext cx="4367284" cy="5305938"/>
          </a:xfrm>
          <a:prstGeom prst="roundRect">
            <a:avLst>
              <a:gd name="adj" fmla="val 8509"/>
            </a:avLst>
          </a:prstGeom>
          <a:noFill/>
          <a:ln w="38100">
            <a:solidFill>
              <a:srgbClr val="006F7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6000" rIns="0" bIns="36000" rtlCol="0" anchor="ctr"/>
          <a:lstStyle/>
          <a:p>
            <a:pPr algn="ctr"/>
            <a:endParaRPr lang="en-US" sz="2400" dirty="0">
              <a:latin typeface="+mj-lt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45910" y="1679648"/>
            <a:ext cx="2634017" cy="29392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lo-LA" sz="2800" b="1" dirty="0">
                <a:solidFill>
                  <a:srgbClr val="006F7A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ກ. ສາຍເຫດໂດຍກົງ</a:t>
            </a:r>
            <a:endParaRPr lang="en-US" sz="2800" b="1" dirty="0">
              <a:solidFill>
                <a:srgbClr val="006F7A"/>
              </a:solidFill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pPr lvl="0" algn="ctr">
              <a:defRPr/>
            </a:pPr>
            <a:endParaRPr lang="en-US" sz="2800" b="1" dirty="0">
              <a:solidFill>
                <a:srgbClr val="006F7A"/>
              </a:solidFill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pPr lvl="0" algn="ctr">
              <a:lnSpc>
                <a:spcPct val="150000"/>
              </a:lnSpc>
              <a:spcBef>
                <a:spcPts val="0"/>
              </a:spcBef>
              <a:buAutoNum type="arabicPeriod"/>
              <a:defRPr/>
            </a:pPr>
            <a:r>
              <a:rPr lang="en-US" sz="20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</a:t>
            </a:r>
            <a:r>
              <a:rPr lang="lo-LA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ການບໍລິໂພກອາຫານ</a:t>
            </a:r>
            <a:endParaRPr lang="en-US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pPr lvl="0" algn="ctr">
              <a:lnSpc>
                <a:spcPct val="150000"/>
              </a:lnSpc>
              <a:spcBef>
                <a:spcPts val="0"/>
              </a:spcBef>
              <a:defRPr/>
            </a:pPr>
            <a:r>
              <a:rPr lang="lo-LA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ບໍ່ພຽງພໍ</a:t>
            </a:r>
            <a:endParaRPr lang="en-US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pPr lvl="0" algn="ctr">
              <a:lnSpc>
                <a:spcPct val="100000"/>
              </a:lnSpc>
              <a:spcBef>
                <a:spcPts val="0"/>
              </a:spcBef>
              <a:buAutoNum type="arabicPeriod"/>
              <a:defRPr/>
            </a:pPr>
            <a:endParaRPr lang="lo-LA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pPr lvl="0" algn="ctr">
              <a:lnSpc>
                <a:spcPct val="150000"/>
              </a:lnSpc>
              <a:spcBef>
                <a:spcPts val="0"/>
              </a:spcBef>
              <a:defRPr/>
            </a:pPr>
            <a:r>
              <a:rPr lang="en-US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2. </a:t>
            </a:r>
            <a:r>
              <a:rPr lang="lo-LA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ການອະນາໄມບໍ່ດີ , </a:t>
            </a:r>
            <a:endParaRPr lang="en-US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pPr lvl="0" algn="ctr">
              <a:lnSpc>
                <a:spcPct val="150000"/>
              </a:lnSpc>
              <a:spcBef>
                <a:spcPts val="0"/>
              </a:spcBef>
              <a:defRPr/>
            </a:pPr>
            <a:r>
              <a:rPr lang="lo-LA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ເກີດພະຍາດ</a:t>
            </a:r>
            <a:endParaRPr lang="en-US" sz="1400" dirty="0">
              <a:solidFill>
                <a:srgbClr val="000000"/>
              </a:solidFill>
              <a:latin typeface="Vrinda" pitchFamily="34" charset="0"/>
              <a:ea typeface="MS Gothic" pitchFamily="49" charset="-128"/>
              <a:cs typeface="Vrinda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764506" y="1597464"/>
            <a:ext cx="3325505" cy="43242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lo-LA" sz="2800" b="1" dirty="0">
                <a:solidFill>
                  <a:srgbClr val="006F7A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ຂ. ສາຍເຫດທາງອ້ອມ </a:t>
            </a:r>
            <a:endParaRPr lang="en-US" sz="2800" b="1" dirty="0">
              <a:solidFill>
                <a:srgbClr val="006F7A"/>
              </a:solidFill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pPr lvl="0">
              <a:defRPr/>
            </a:pPr>
            <a:endParaRPr lang="lo-LA" sz="2800" dirty="0">
              <a:solidFill>
                <a:srgbClr val="006F7A"/>
              </a:solidFill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pPr lvl="0">
              <a:lnSpc>
                <a:spcPct val="150000"/>
              </a:lnSpc>
              <a:defRPr/>
            </a:pPr>
            <a:r>
              <a:rPr lang="lo-LA" sz="2000" dirty="0">
                <a:solidFill>
                  <a:prstClr val="black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3.​ </a:t>
            </a:r>
            <a:r>
              <a:rPr lang="lo-LA" dirty="0">
                <a:solidFill>
                  <a:prstClr val="black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ບໍ່ມີ ແລະ ບໍ່ເຂົ້າເຖິງອາຫານທີ່ມີໂພຊະນາການ</a:t>
            </a:r>
          </a:p>
          <a:p>
            <a:pPr lvl="0">
              <a:lnSpc>
                <a:spcPct val="150000"/>
              </a:lnSpc>
              <a:defRPr/>
            </a:pPr>
            <a:r>
              <a:rPr lang="lo-LA" dirty="0">
                <a:solidFill>
                  <a:prstClr val="black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4. ຄວາມຮູ້ ແລະ ພຶດຕິກຳ ກ່ຽວກັບ ອາຫານໂພຊະນາການບໍດີ </a:t>
            </a:r>
          </a:p>
          <a:p>
            <a:pPr lvl="0">
              <a:lnSpc>
                <a:spcPct val="150000"/>
              </a:lnSpc>
              <a:defRPr/>
            </a:pPr>
            <a:r>
              <a:rPr lang="lo-LA" dirty="0">
                <a:solidFill>
                  <a:prstClr val="black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5. ການເຂົ້າເຖິງ ການບໍລິການສຸຂະພາບ ແລະໂພຊະນາການບໍ່ໄດ້ດີ</a:t>
            </a:r>
          </a:p>
          <a:p>
            <a:pPr lvl="0">
              <a:lnSpc>
                <a:spcPct val="150000"/>
              </a:lnSpc>
              <a:defRPr/>
            </a:pPr>
            <a:r>
              <a:rPr lang="lo-LA" dirty="0">
                <a:solidFill>
                  <a:prstClr val="black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6</a:t>
            </a:r>
            <a:r>
              <a:rPr lang="en-US" dirty="0">
                <a:solidFill>
                  <a:prstClr val="black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.</a:t>
            </a:r>
            <a:r>
              <a:rPr lang="lo-LA" dirty="0">
                <a:solidFill>
                  <a:prstClr val="black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ການເຂົ້າເຖິງ ແລະ ການນຳໃຊ້ນໍ້າ ແລະ ສຸຂະພິບານບໍ່ໄດ້ດີ </a:t>
            </a:r>
            <a:endParaRPr lang="en-US" dirty="0">
              <a:solidFill>
                <a:prstClr val="black"/>
              </a:solidFill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7533564" y="1597464"/>
            <a:ext cx="4135272" cy="45858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lo-LA" sz="2800" b="1" dirty="0">
                <a:solidFill>
                  <a:srgbClr val="006F7A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ຄ. ສາຍເຫດພື້ນຖານ</a:t>
            </a:r>
          </a:p>
          <a:p>
            <a:pPr>
              <a:defRPr/>
            </a:pPr>
            <a:r>
              <a:rPr lang="lo-LA" sz="2400" b="1" dirty="0">
                <a:solidFill>
                  <a:srgbClr val="C0000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</a:t>
            </a:r>
            <a:endParaRPr lang="en-US" dirty="0">
              <a:solidFill>
                <a:srgbClr val="C00000"/>
              </a:solidFill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pPr>
              <a:lnSpc>
                <a:spcPct val="150000"/>
              </a:lnSpc>
              <a:defRPr/>
            </a:pPr>
            <a:r>
              <a:rPr lang="lo-LA" dirty="0">
                <a:solidFill>
                  <a:prstClr val="black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7. ​ ການປົກຄອງ, ການຄຸ້ມຄອງ ແລະ ການປະສານງານມີຄວາມຈຳກັດ</a:t>
            </a:r>
          </a:p>
          <a:p>
            <a:pPr>
              <a:lnSpc>
                <a:spcPct val="150000"/>
              </a:lnSpc>
              <a:defRPr/>
            </a:pPr>
            <a:r>
              <a:rPr lang="lo-LA" dirty="0">
                <a:solidFill>
                  <a:prstClr val="black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8.  ພະນັກງານທີ່ໄດ້ຜ່ານການອົບຮົມ ບໍ່ພຽງພໍ</a:t>
            </a:r>
          </a:p>
          <a:p>
            <a:pPr>
              <a:lnSpc>
                <a:spcPct val="150000"/>
              </a:lnSpc>
              <a:defRPr/>
            </a:pPr>
            <a:r>
              <a:rPr lang="lo-LA" dirty="0">
                <a:solidFill>
                  <a:prstClr val="black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9. ການບໍລິການສຸຂະພາບບໍ່ເໝາະສົມ</a:t>
            </a:r>
          </a:p>
          <a:p>
            <a:pPr>
              <a:lnSpc>
                <a:spcPct val="150000"/>
              </a:lnSpc>
              <a:defRPr/>
            </a:pPr>
            <a:r>
              <a:rPr lang="lo-LA" dirty="0">
                <a:solidFill>
                  <a:prstClr val="black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10.  ລະບົບຂໍ້ມູນຂ່າວສານບໍ່ເໝາະສົມ  </a:t>
            </a:r>
          </a:p>
          <a:p>
            <a:pPr>
              <a:lnSpc>
                <a:spcPct val="150000"/>
              </a:lnSpc>
              <a:defRPr/>
            </a:pPr>
            <a:r>
              <a:rPr lang="lo-LA" dirty="0">
                <a:solidFill>
                  <a:prstClr val="black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11. ລະບົບການເງິນບໍ່ເໝາະສົມ</a:t>
            </a:r>
          </a:p>
          <a:p>
            <a:pPr>
              <a:lnSpc>
                <a:spcPct val="150000"/>
              </a:lnSpc>
              <a:defRPr/>
            </a:pPr>
            <a:r>
              <a:rPr lang="lo-LA" dirty="0">
                <a:solidFill>
                  <a:prstClr val="black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12. ຄວາມສ່ຽງຕໍ່ໄພພິບັດ ແລະ ເຫດການສຸກເສີນ</a:t>
            </a:r>
          </a:p>
          <a:p>
            <a:pPr>
              <a:lnSpc>
                <a:spcPct val="150000"/>
              </a:lnSpc>
              <a:defRPr/>
            </a:pPr>
            <a:r>
              <a:rPr lang="lo-LA" dirty="0">
                <a:solidFill>
                  <a:prstClr val="black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13 .​ ຄວາມບໍ່ສະເໝີພາບ ຍິງ-ຊາຍ</a:t>
            </a:r>
            <a:endParaRPr lang="en-US" dirty="0">
              <a:solidFill>
                <a:prstClr val="black"/>
              </a:solidFill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pPr>
              <a:lnSpc>
                <a:spcPct val="150000"/>
              </a:lnSpc>
              <a:defRPr/>
            </a:pPr>
            <a:endParaRPr lang="en-US" sz="1600" dirty="0">
              <a:solidFill>
                <a:prstClr val="black"/>
              </a:solidFill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20677451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lo-LA" sz="3600" b="1" dirty="0">
                <a:solidFill>
                  <a:srgbClr val="006F7A"/>
                </a:solidFill>
                <a:latin typeface="Calibri"/>
              </a:rPr>
              <a:t>3</a:t>
            </a:r>
            <a:r>
              <a:rPr lang="en-US" sz="3600" b="1" dirty="0">
                <a:solidFill>
                  <a:srgbClr val="006F7A"/>
                </a:solidFill>
                <a:latin typeface="Calibri"/>
              </a:rPr>
              <a:t>. </a:t>
            </a:r>
            <a:r>
              <a:rPr lang="lo-LA" sz="3600" b="1" dirty="0">
                <a:solidFill>
                  <a:srgbClr val="006F7A"/>
                </a:solidFill>
                <a:latin typeface="Calibri"/>
                <a:ea typeface="Phetsarath OT" panose="02000500000000000001" pitchFamily="2" charset="2"/>
                <a:cs typeface="Phetsarath OT" panose="02000500000000000001" pitchFamily="2" charset="2"/>
              </a:rPr>
              <a:t>ກອບວຽກຍຸດທະສາດ </a:t>
            </a:r>
            <a:r>
              <a:rPr lang="en-US" sz="3600" b="1" dirty="0" err="1">
                <a:solidFill>
                  <a:srgbClr val="006F7A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NPAN</a:t>
            </a:r>
            <a:r>
              <a:rPr lang="lo-LA" sz="3600" b="1" dirty="0">
                <a:solidFill>
                  <a:srgbClr val="006F7A"/>
                </a:solidFill>
                <a:latin typeface="Calibri"/>
                <a:ea typeface="Phetsarath OT" panose="02000500000000000001" pitchFamily="2" charset="2"/>
                <a:cs typeface="Phetsarath OT" panose="02000500000000000001" pitchFamily="2" charset="2"/>
              </a:rPr>
              <a:t> 2021-2025</a:t>
            </a:r>
            <a:endParaRPr lang="en-US" sz="3600" b="1" dirty="0">
              <a:solidFill>
                <a:srgbClr val="006F7A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82C2677-97D2-4613-8BE9-DDA219019376}"/>
              </a:ext>
            </a:extLst>
          </p:cNvPr>
          <p:cNvSpPr/>
          <p:nvPr/>
        </p:nvSpPr>
        <p:spPr>
          <a:xfrm>
            <a:off x="1624085" y="671144"/>
            <a:ext cx="9157646" cy="425302"/>
          </a:xfrm>
          <a:prstGeom prst="rect">
            <a:avLst/>
          </a:prstGeom>
          <a:solidFill>
            <a:srgbClr val="FECF63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lnSpc>
                <a:spcPct val="115000"/>
              </a:lnSpc>
              <a:defRPr/>
            </a:pPr>
            <a:r>
              <a:rPr lang="lo-LA" sz="2000" b="1" dirty="0">
                <a:solidFill>
                  <a:schemeClr val="tx1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ອົງປະກອບ 1: ແກ້ໄຂບັນຫາໂດຍກົງ ຂອງ ພາວະໂພຊະນາການບໍ່ດີ</a:t>
            </a:r>
          </a:p>
        </p:txBody>
      </p:sp>
      <p:sp>
        <p:nvSpPr>
          <p:cNvPr id="5" name="Rectangle: Rounded Corners 10">
            <a:extLst>
              <a:ext uri="{FF2B5EF4-FFF2-40B4-BE49-F238E27FC236}">
                <a16:creationId xmlns:a16="http://schemas.microsoft.com/office/drawing/2014/main" id="{6C05901C-DD6D-482C-B998-A25547D6CD05}"/>
              </a:ext>
            </a:extLst>
          </p:cNvPr>
          <p:cNvSpPr/>
          <p:nvPr/>
        </p:nvSpPr>
        <p:spPr>
          <a:xfrm>
            <a:off x="1605932" y="1226847"/>
            <a:ext cx="2764463" cy="425302"/>
          </a:xfrm>
          <a:prstGeom prst="round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15000"/>
              </a:lnSpc>
              <a:buFont typeface="Arial" panose="020B0604020202020204" pitchFamily="34" charset="0"/>
              <a:buNone/>
              <a:defRPr/>
            </a:pPr>
            <a:r>
              <a:rPr lang="en-US" sz="1600" b="1" dirty="0" err="1">
                <a:solidFill>
                  <a:sysClr val="windowText" lastClr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SO1</a:t>
            </a:r>
            <a:r>
              <a:rPr lang="en-US" sz="1600" b="1" dirty="0">
                <a:solidFill>
                  <a:sysClr val="windowText" lastClr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:</a:t>
            </a:r>
            <a:r>
              <a:rPr lang="lo-LA" sz="1600" b="1" dirty="0">
                <a:solidFill>
                  <a:sysClr val="windowText" lastClr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  </a:t>
            </a:r>
            <a:r>
              <a:rPr lang="lo-LA" sz="1600" b="1" dirty="0">
                <a:solidFill>
                  <a:sysClr val="windowText" lastClr="00000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ປັບປຸງການບໍລິໂພກອາຫານ</a:t>
            </a:r>
            <a:endParaRPr lang="en-US" sz="1600" b="1" dirty="0">
              <a:solidFill>
                <a:sysClr val="windowText" lastClr="000000"/>
              </a:solidFill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  <p:sp>
        <p:nvSpPr>
          <p:cNvPr id="6" name="Rectangle: Rounded Corners 11">
            <a:extLst>
              <a:ext uri="{FF2B5EF4-FFF2-40B4-BE49-F238E27FC236}">
                <a16:creationId xmlns:a16="http://schemas.microsoft.com/office/drawing/2014/main" id="{45EA5EDD-C2D8-48DF-BEB9-57F12B529B5D}"/>
              </a:ext>
            </a:extLst>
          </p:cNvPr>
          <p:cNvSpPr/>
          <p:nvPr/>
        </p:nvSpPr>
        <p:spPr>
          <a:xfrm>
            <a:off x="4654049" y="1226847"/>
            <a:ext cx="6127682" cy="425302"/>
          </a:xfrm>
          <a:prstGeom prst="round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lnSpc>
                <a:spcPct val="115000"/>
              </a:lnSpc>
              <a:defRPr/>
            </a:pPr>
            <a:r>
              <a:rPr lang="en-US" sz="1600" b="1" dirty="0" err="1">
                <a:solidFill>
                  <a:sysClr val="windowText" lastClr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SO2</a:t>
            </a:r>
            <a:r>
              <a:rPr lang="en-US" sz="1600" b="1" dirty="0">
                <a:solidFill>
                  <a:sysClr val="windowText" lastClr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:</a:t>
            </a:r>
            <a:r>
              <a:rPr lang="lo-LA" sz="1600" b="1" dirty="0">
                <a:solidFill>
                  <a:sysClr val="windowText" lastClr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  </a:t>
            </a:r>
            <a:r>
              <a:rPr lang="lo-LA" sz="1600" b="1" dirty="0">
                <a:solidFill>
                  <a:schemeClr val="tx1"/>
                </a:solidFill>
                <a:latin typeface="Phetsarath OT" pitchFamily="2" charset="0"/>
                <a:ea typeface="Times New Roman" panose="02020603050405020304" pitchFamily="18" charset="0"/>
                <a:cs typeface="Phetsarath OT" pitchFamily="2" charset="0"/>
              </a:rPr>
              <a:t>ປັບປຸງນໍ້າ ແລະ ສຸຂະພິບານ, </a:t>
            </a:r>
            <a:r>
              <a:rPr lang="lo-LA" sz="1600" b="1" dirty="0">
                <a:solidFill>
                  <a:schemeClr val="tx1"/>
                </a:solidFill>
                <a:latin typeface="Phetsarath OT" pitchFamily="2" charset="0"/>
                <a:ea typeface="Phetsarath OT" panose="02000500000000000001" pitchFamily="2" charset="2"/>
                <a:cs typeface="Phetsarath OT" pitchFamily="2" charset="0"/>
              </a:rPr>
              <a:t>ສົ່ງເສີມການອະນາໄມ, ກັນ ແລະ ຄວບຄຸມພະຍາດ</a:t>
            </a:r>
            <a:endParaRPr lang="en-US" sz="1600" b="1" dirty="0">
              <a:solidFill>
                <a:schemeClr val="tx1"/>
              </a:solidFill>
              <a:latin typeface="Phetsarath OT" pitchFamily="2" charset="0"/>
              <a:ea typeface="Phetsarath OT" panose="02000500000000000001" pitchFamily="2" charset="2"/>
              <a:cs typeface="Phetsarath OT" pitchFamily="2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411339F-D460-449E-AD18-423D77070AF0}"/>
              </a:ext>
            </a:extLst>
          </p:cNvPr>
          <p:cNvSpPr/>
          <p:nvPr/>
        </p:nvSpPr>
        <p:spPr>
          <a:xfrm>
            <a:off x="1605932" y="1771371"/>
            <a:ext cx="2764465" cy="931618"/>
          </a:xfrm>
          <a:prstGeom prst="rect">
            <a:avLst/>
          </a:prstGeom>
          <a:solidFill>
            <a:srgbClr val="FECF63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lnSpc>
                <a:spcPct val="150000"/>
              </a:lnSpc>
              <a:defRPr/>
            </a:pPr>
            <a:r>
              <a:rPr lang="lo-LA" b="1" dirty="0">
                <a:solidFill>
                  <a:sysClr val="windowText" lastClr="00000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ອົງປະກອບ 2 :</a:t>
            </a:r>
            <a:r>
              <a:rPr lang="lo-LA" b="1" dirty="0">
                <a:solidFill>
                  <a:schemeClr val="tx1"/>
                </a:solidFill>
                <a:latin typeface="Phetsarath OT" pitchFamily="2" charset="2"/>
                <a:ea typeface="Phetsarath OT" pitchFamily="2" charset="2"/>
                <a:cs typeface="Phetsarath OT" pitchFamily="2" charset="2"/>
              </a:rPr>
              <a:t>ແກ້ໄຂບັນຫາ ທາງອ້ອມ ຂອງພາວະໂພຊະນາການບໍ່ດີ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80135B2-CBD9-44C1-AA82-59EA78DCD5C8}"/>
              </a:ext>
            </a:extLst>
          </p:cNvPr>
          <p:cNvSpPr/>
          <p:nvPr/>
        </p:nvSpPr>
        <p:spPr>
          <a:xfrm>
            <a:off x="4654049" y="1751652"/>
            <a:ext cx="6127681" cy="951337"/>
          </a:xfrm>
          <a:prstGeom prst="rect">
            <a:avLst/>
          </a:prstGeom>
          <a:solidFill>
            <a:srgbClr val="FECF63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lnSpc>
                <a:spcPct val="150000"/>
              </a:lnSpc>
              <a:spcBef>
                <a:spcPts val="1000"/>
              </a:spcBef>
              <a:defRPr/>
            </a:pPr>
            <a:r>
              <a:rPr lang="lo-LA" b="1" dirty="0">
                <a:solidFill>
                  <a:sysClr val="windowText" lastClr="00000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ອົງປະກອບ 3 : </a:t>
            </a:r>
            <a:r>
              <a:rPr lang="lo-LA" b="1" dirty="0">
                <a:solidFill>
                  <a:schemeClr val="tx1"/>
                </a:solidFill>
                <a:latin typeface="Phetsarath OT" pitchFamily="2" charset="2"/>
                <a:ea typeface="Phetsarath OT" pitchFamily="2" charset="2"/>
                <a:cs typeface="Phetsarath OT" pitchFamily="2" charset="2"/>
              </a:rPr>
              <a:t>ແກ້ໄຂບັນຫາພື້ນຖານ ຂອງ ພາວະໂພຊະນາການບໍ່ດີ ແລະ ສ້າງສະພາບແວດລ້ອມທີ່ເອື້ອອຳນວຍ ສຳລັບວຽກງານໂພຊະນາການ 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9" name="Rectangle: Rounded Corners 88">
            <a:extLst>
              <a:ext uri="{FF2B5EF4-FFF2-40B4-BE49-F238E27FC236}">
                <a16:creationId xmlns:a16="http://schemas.microsoft.com/office/drawing/2014/main" id="{E78B6AF4-C2E5-477E-B0B5-3CE9ED3FA99B}"/>
              </a:ext>
            </a:extLst>
          </p:cNvPr>
          <p:cNvSpPr/>
          <p:nvPr/>
        </p:nvSpPr>
        <p:spPr>
          <a:xfrm>
            <a:off x="1597259" y="2827888"/>
            <a:ext cx="2781807" cy="954955"/>
          </a:xfrm>
          <a:prstGeom prst="round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15000"/>
              </a:lnSpc>
              <a:buFont typeface="Arial" panose="020B0604020202020204" pitchFamily="34" charset="0"/>
              <a:buNone/>
              <a:defRPr/>
            </a:pPr>
            <a:r>
              <a:rPr lang="en-US" sz="1400" dirty="0" err="1">
                <a:solidFill>
                  <a:sysClr val="windowText" lastClr="00000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SO3</a:t>
            </a:r>
            <a:r>
              <a:rPr lang="en-US" sz="1400" dirty="0">
                <a:solidFill>
                  <a:sysClr val="windowText" lastClr="00000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:</a:t>
            </a:r>
            <a:r>
              <a:rPr lang="lo-LA" sz="1400" dirty="0">
                <a:solidFill>
                  <a:sysClr val="windowText" lastClr="00000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ເພີ່ມການມີ ແລະ ເຂົ້າເຖິງອາຫານທີ່ມີຄຸນຄ່າທາງດ້ານໂພຊະນາການ</a:t>
            </a:r>
          </a:p>
        </p:txBody>
      </p:sp>
      <p:sp>
        <p:nvSpPr>
          <p:cNvPr id="10" name="Rectangle: Rounded Corners 93">
            <a:extLst>
              <a:ext uri="{FF2B5EF4-FFF2-40B4-BE49-F238E27FC236}">
                <a16:creationId xmlns:a16="http://schemas.microsoft.com/office/drawing/2014/main" id="{208707CE-0625-44BB-89B5-908144975ED0}"/>
              </a:ext>
            </a:extLst>
          </p:cNvPr>
          <p:cNvSpPr/>
          <p:nvPr/>
        </p:nvSpPr>
        <p:spPr>
          <a:xfrm>
            <a:off x="1597259" y="3782843"/>
            <a:ext cx="2764463" cy="1433300"/>
          </a:xfrm>
          <a:prstGeom prst="round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lnSpc>
                <a:spcPct val="150000"/>
              </a:lnSpc>
              <a:defRPr/>
            </a:pPr>
            <a:r>
              <a:rPr lang="en-US" sz="1400" dirty="0" err="1">
                <a:solidFill>
                  <a:sysClr val="windowText" lastClr="00000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SO4</a:t>
            </a:r>
            <a:r>
              <a:rPr lang="lo-LA" sz="1400" dirty="0">
                <a:solidFill>
                  <a:sysClr val="windowText" lastClr="00000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: </a:t>
            </a:r>
            <a:r>
              <a:rPr lang="lo-LA" sz="1400" dirty="0">
                <a:solidFill>
                  <a:schemeClr val="tx1"/>
                </a:solidFill>
                <a:latin typeface="Phetsarath OT" pitchFamily="2" charset="2"/>
                <a:ea typeface="Phetsarath OT" pitchFamily="2" charset="2"/>
                <a:cs typeface="Phetsarath OT" pitchFamily="2" charset="2"/>
              </a:rPr>
              <a:t>ສົ່ງເສີມຄວາມຮູ້ ແລະ ປັບປຸງພຶດຕິກຳ ກ່ຽວກັບ ອາຫານທີ່ມີຄຸນຄ່າທາງດ້ານໂພຊະນາ</a:t>
            </a:r>
            <a:endParaRPr lang="en-US" sz="1400" dirty="0">
              <a:solidFill>
                <a:schemeClr val="tx1"/>
              </a:solidFill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  <p:sp>
        <p:nvSpPr>
          <p:cNvPr id="11" name="Rectangle: Rounded Corners 112">
            <a:extLst>
              <a:ext uri="{FF2B5EF4-FFF2-40B4-BE49-F238E27FC236}">
                <a16:creationId xmlns:a16="http://schemas.microsoft.com/office/drawing/2014/main" id="{6EE65D31-9242-4CF3-B59E-422DF5DC3551}"/>
              </a:ext>
            </a:extLst>
          </p:cNvPr>
          <p:cNvSpPr/>
          <p:nvPr/>
        </p:nvSpPr>
        <p:spPr>
          <a:xfrm>
            <a:off x="1597258" y="5216143"/>
            <a:ext cx="2764463" cy="887966"/>
          </a:xfrm>
          <a:prstGeom prst="round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15000"/>
              </a:lnSpc>
              <a:buFont typeface="Arial" panose="020B0604020202020204" pitchFamily="34" charset="0"/>
              <a:buNone/>
              <a:defRPr/>
            </a:pPr>
            <a:r>
              <a:rPr lang="en-US" sz="1400" dirty="0" err="1">
                <a:solidFill>
                  <a:sysClr val="windowText" lastClr="00000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SO5</a:t>
            </a:r>
            <a:r>
              <a:rPr lang="en-US" sz="1400" dirty="0">
                <a:solidFill>
                  <a:sysClr val="windowText" lastClr="00000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:</a:t>
            </a:r>
            <a:r>
              <a:rPr lang="lo-LA" sz="1400" dirty="0">
                <a:solidFill>
                  <a:srgbClr val="ED7D31">
                    <a:lumMod val="75000"/>
                  </a:srgbClr>
                </a:solidFill>
                <a:latin typeface="Phetsarath OT" pitchFamily="2" charset="2"/>
                <a:ea typeface="Phetsarath OT" pitchFamily="2" charset="2"/>
                <a:cs typeface="Phetsarath OT" pitchFamily="2" charset="2"/>
              </a:rPr>
              <a:t> </a:t>
            </a:r>
            <a:r>
              <a:rPr lang="lo-LA" sz="1400" dirty="0">
                <a:solidFill>
                  <a:schemeClr val="tx1"/>
                </a:solidFill>
                <a:latin typeface="Phetsarath OT" pitchFamily="2" charset="2"/>
                <a:ea typeface="Phetsarath OT" pitchFamily="2" charset="2"/>
                <a:cs typeface="Phetsarath OT" pitchFamily="2" charset="2"/>
              </a:rPr>
              <a:t>ເພີ່ມການເຂົ້າເຖິງ ການບໍລິການສຸຂະພາບ ແລະ ໂພຊະນະການທີ່ມີຄຸນະພາບ</a:t>
            </a:r>
          </a:p>
        </p:txBody>
      </p:sp>
      <p:sp>
        <p:nvSpPr>
          <p:cNvPr id="12" name="Rectangle: Rounded Corners 127">
            <a:extLst>
              <a:ext uri="{FF2B5EF4-FFF2-40B4-BE49-F238E27FC236}">
                <a16:creationId xmlns:a16="http://schemas.microsoft.com/office/drawing/2014/main" id="{F3F4948B-DB60-49CE-A273-A6263F1E24F1}"/>
              </a:ext>
            </a:extLst>
          </p:cNvPr>
          <p:cNvSpPr/>
          <p:nvPr/>
        </p:nvSpPr>
        <p:spPr>
          <a:xfrm>
            <a:off x="4654049" y="2797485"/>
            <a:ext cx="2928842" cy="855968"/>
          </a:xfrm>
          <a:prstGeom prst="round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1400" dirty="0" err="1">
                <a:solidFill>
                  <a:sysClr val="windowText" lastClr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SO6</a:t>
            </a:r>
            <a:r>
              <a:rPr lang="en-US" sz="1400" dirty="0">
                <a:solidFill>
                  <a:sysClr val="windowText" lastClr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:</a:t>
            </a:r>
            <a:r>
              <a:rPr lang="lo-LA" sz="1400" dirty="0">
                <a:solidFill>
                  <a:schemeClr val="tx1"/>
                </a:solidFill>
                <a:latin typeface="Phetsarath OT" pitchFamily="2" charset="2"/>
                <a:ea typeface="Phetsarath OT" pitchFamily="2" charset="2"/>
                <a:cs typeface="Phetsarath OT" pitchFamily="2" charset="2"/>
              </a:rPr>
              <a:t>ສ້າງຄວາມເຂັ້ມແຂງ ທາງດ້ານຄວາມສາມາດ ລວມທັງການຄຸ້ມຄອງ, ການບໍລິຫານ ແລະ ປະສານງານ ໃຫ້ແກ່ອົງກອນ.</a:t>
            </a:r>
            <a:endParaRPr lang="en-US" sz="1400" dirty="0">
              <a:solidFill>
                <a:schemeClr val="tx1"/>
              </a:solidFill>
              <a:latin typeface="Phetsarath OT" pitchFamily="2" charset="2"/>
              <a:ea typeface="Phetsarath OT" pitchFamily="2" charset="2"/>
              <a:cs typeface="Phetsarath OT" pitchFamily="2" charset="2"/>
            </a:endParaRPr>
          </a:p>
        </p:txBody>
      </p:sp>
      <p:sp>
        <p:nvSpPr>
          <p:cNvPr id="13" name="Rectangle: Rounded Corners 130">
            <a:extLst>
              <a:ext uri="{FF2B5EF4-FFF2-40B4-BE49-F238E27FC236}">
                <a16:creationId xmlns:a16="http://schemas.microsoft.com/office/drawing/2014/main" id="{5B11B061-AC3C-46E0-A3D5-4907ABEEC081}"/>
              </a:ext>
            </a:extLst>
          </p:cNvPr>
          <p:cNvSpPr/>
          <p:nvPr/>
        </p:nvSpPr>
        <p:spPr>
          <a:xfrm>
            <a:off x="4654049" y="3653453"/>
            <a:ext cx="2906811" cy="691996"/>
          </a:xfrm>
          <a:prstGeom prst="round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15000"/>
              </a:lnSpc>
              <a:buFont typeface="Arial" panose="020B0604020202020204" pitchFamily="34" charset="0"/>
              <a:buNone/>
              <a:defRPr/>
            </a:pPr>
            <a:r>
              <a:rPr lang="en-US" sz="1400" dirty="0" err="1">
                <a:solidFill>
                  <a:sysClr val="windowText" lastClr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SO7</a:t>
            </a:r>
            <a:r>
              <a:rPr lang="en-US" sz="1400" dirty="0">
                <a:solidFill>
                  <a:sysClr val="windowText" lastClr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:</a:t>
            </a:r>
            <a:r>
              <a:rPr lang="lo-LA" sz="1400" dirty="0">
                <a:solidFill>
                  <a:sysClr val="windowText" lastClr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lo-LA" sz="1400" dirty="0">
                <a:solidFill>
                  <a:sysClr val="windowText" lastClr="00000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ສ້າງຄວາມເຂັ້ມແຂງ ໃຫ້ແກ່ຊັບພະຍາກອນມະນຸດ</a:t>
            </a:r>
            <a:endParaRPr lang="en-US" sz="1400" dirty="0">
              <a:solidFill>
                <a:sysClr val="windowText" lastClr="000000"/>
              </a:solidFill>
              <a:latin typeface="Calibri" panose="020F0502020204030204" pitchFamily="34" charset="0"/>
              <a:ea typeface="Calibri" panose="020F0502020204030204" pitchFamily="34" charset="0"/>
              <a:cs typeface="Cordia New" panose="020B0304020202020204" pitchFamily="34" charset="-34"/>
            </a:endParaRPr>
          </a:p>
        </p:txBody>
      </p:sp>
      <p:sp>
        <p:nvSpPr>
          <p:cNvPr id="14" name="Rectangle: Rounded Corners 134">
            <a:extLst>
              <a:ext uri="{FF2B5EF4-FFF2-40B4-BE49-F238E27FC236}">
                <a16:creationId xmlns:a16="http://schemas.microsoft.com/office/drawing/2014/main" id="{1FADA01E-EF65-4BA3-87EE-75180EBC2536}"/>
              </a:ext>
            </a:extLst>
          </p:cNvPr>
          <p:cNvSpPr/>
          <p:nvPr/>
        </p:nvSpPr>
        <p:spPr>
          <a:xfrm>
            <a:off x="4654048" y="4345449"/>
            <a:ext cx="2906811" cy="839842"/>
          </a:xfrm>
          <a:prstGeom prst="round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15000"/>
              </a:lnSpc>
              <a:buFont typeface="Arial" panose="020B0604020202020204" pitchFamily="34" charset="0"/>
              <a:buNone/>
              <a:defRPr/>
            </a:pPr>
            <a:r>
              <a:rPr lang="en-US" sz="1400" dirty="0" err="1">
                <a:solidFill>
                  <a:sysClr val="windowText" lastClr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SO8</a:t>
            </a:r>
            <a:r>
              <a:rPr lang="en-US" sz="1400" dirty="0">
                <a:solidFill>
                  <a:sysClr val="windowText" lastClr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:</a:t>
            </a:r>
            <a:r>
              <a:rPr lang="lo-LA" sz="1400" dirty="0">
                <a:solidFill>
                  <a:sysClr val="windowText" lastClr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lo-LA" sz="1400" dirty="0">
                <a:solidFill>
                  <a:sysClr val="windowText" lastClr="00000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ປັບປຸງການບໍລິການທາງດ້ານສາທາລະນະສຸກ ແນ່ໃສ່ ການປົກຄຸມທາງດ້ານສຸຂະພາບ ທຸກຖ້ວນໜ້າ </a:t>
            </a:r>
            <a:endParaRPr lang="en-US" sz="1400" dirty="0">
              <a:solidFill>
                <a:sysClr val="windowText" lastClr="000000"/>
              </a:solidFill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  <p:sp>
        <p:nvSpPr>
          <p:cNvPr id="15" name="Rectangle: Rounded Corners 135">
            <a:extLst>
              <a:ext uri="{FF2B5EF4-FFF2-40B4-BE49-F238E27FC236}">
                <a16:creationId xmlns:a16="http://schemas.microsoft.com/office/drawing/2014/main" id="{B6B6F7C5-5D3E-4B25-B1B1-F4DD2312EFAF}"/>
              </a:ext>
            </a:extLst>
          </p:cNvPr>
          <p:cNvSpPr/>
          <p:nvPr/>
        </p:nvSpPr>
        <p:spPr>
          <a:xfrm>
            <a:off x="4676081" y="5185291"/>
            <a:ext cx="2906810" cy="918817"/>
          </a:xfrm>
          <a:prstGeom prst="round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15000"/>
              </a:lnSpc>
              <a:buFont typeface="Arial" panose="020B0604020202020204" pitchFamily="34" charset="0"/>
              <a:buNone/>
              <a:defRPr/>
            </a:pPr>
            <a:r>
              <a:rPr lang="en-US" sz="1400" dirty="0" err="1">
                <a:solidFill>
                  <a:sysClr val="windowText" lastClr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SO9</a:t>
            </a:r>
            <a:r>
              <a:rPr lang="en-US" sz="1400" dirty="0">
                <a:solidFill>
                  <a:sysClr val="windowText" lastClr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:</a:t>
            </a:r>
            <a:r>
              <a:rPr lang="lo-LA" sz="1400" dirty="0">
                <a:solidFill>
                  <a:sysClr val="windowText" lastClr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lo-LA" sz="1400" dirty="0">
                <a:solidFill>
                  <a:sysClr val="windowText" lastClr="00000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ປັບປຸງການຄຸ້ມຄອງ ຂໍ້ມູນ ແລະ ການນໍາໃຊ້ ຫຼັກຖານ ເພື່ອການຕັດສິນໃຈ</a:t>
            </a:r>
            <a:endParaRPr lang="en-US" sz="1400" dirty="0">
              <a:solidFill>
                <a:sysClr val="windowText" lastClr="000000"/>
              </a:solidFill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  <p:sp>
        <p:nvSpPr>
          <p:cNvPr id="16" name="Rectangle: Rounded Corners 136">
            <a:extLst>
              <a:ext uri="{FF2B5EF4-FFF2-40B4-BE49-F238E27FC236}">
                <a16:creationId xmlns:a16="http://schemas.microsoft.com/office/drawing/2014/main" id="{44ACC9A0-E9DB-4650-94B8-FE55A48783DA}"/>
              </a:ext>
            </a:extLst>
          </p:cNvPr>
          <p:cNvSpPr/>
          <p:nvPr/>
        </p:nvSpPr>
        <p:spPr>
          <a:xfrm>
            <a:off x="7717888" y="2797485"/>
            <a:ext cx="3063842" cy="803794"/>
          </a:xfrm>
          <a:prstGeom prst="round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lnSpc>
                <a:spcPct val="115000"/>
              </a:lnSpc>
              <a:defRPr/>
            </a:pPr>
            <a:r>
              <a:rPr lang="en-US" sz="1400" dirty="0">
                <a:solidFill>
                  <a:sysClr val="windowText" lastClr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SO</a:t>
            </a:r>
            <a:r>
              <a:rPr lang="lo-LA" sz="1400" dirty="0">
                <a:solidFill>
                  <a:sysClr val="windowText" lastClr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1</a:t>
            </a:r>
            <a:r>
              <a:rPr lang="en-US" sz="1400" dirty="0">
                <a:solidFill>
                  <a:sysClr val="windowText" lastClr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0:</a:t>
            </a:r>
            <a:r>
              <a:rPr lang="lo-LA" sz="1400" dirty="0">
                <a:solidFill>
                  <a:sysClr val="windowText" lastClr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lo-LA" sz="1400" dirty="0">
                <a:solidFill>
                  <a:schemeClr val="tx1"/>
                </a:solidFill>
                <a:latin typeface="Phetsarath OT" pitchFamily="2" charset="2"/>
                <a:ea typeface="Phetsarath OT" pitchFamily="2" charset="2"/>
                <a:cs typeface="Phetsarath OT" pitchFamily="2" charset="2"/>
              </a:rPr>
              <a:t>ປັບປຸງການຄຸ້ມຄອງການເງິນ ແລະ ເພີ່ມການລົງທຶນ ເຂົ້າໃນວຽກງານໂພຊະນາການ</a:t>
            </a:r>
            <a:endParaRPr lang="en-US" sz="1400" dirty="0">
              <a:solidFill>
                <a:schemeClr val="tx1"/>
              </a:solidFill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  <p:sp>
        <p:nvSpPr>
          <p:cNvPr id="17" name="Rectangle: Rounded Corners 137">
            <a:extLst>
              <a:ext uri="{FF2B5EF4-FFF2-40B4-BE49-F238E27FC236}">
                <a16:creationId xmlns:a16="http://schemas.microsoft.com/office/drawing/2014/main" id="{4E41587B-C097-46BC-80B4-6FBC25511A7D}"/>
              </a:ext>
            </a:extLst>
          </p:cNvPr>
          <p:cNvSpPr/>
          <p:nvPr/>
        </p:nvSpPr>
        <p:spPr>
          <a:xfrm>
            <a:off x="7726435" y="3601279"/>
            <a:ext cx="3063842" cy="1123586"/>
          </a:xfrm>
          <a:prstGeom prst="round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lnSpc>
                <a:spcPct val="150000"/>
              </a:lnSpc>
              <a:defRPr/>
            </a:pPr>
            <a:r>
              <a:rPr lang="en-US" sz="1400" dirty="0" err="1">
                <a:solidFill>
                  <a:sysClr val="windowText" lastClr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SO11</a:t>
            </a:r>
            <a:r>
              <a:rPr lang="lo-LA" sz="1400" dirty="0">
                <a:solidFill>
                  <a:sysClr val="windowText" lastClr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: </a:t>
            </a:r>
            <a:r>
              <a:rPr lang="lo-LA" sz="1400" dirty="0">
                <a:solidFill>
                  <a:schemeClr val="tx1"/>
                </a:solidFill>
                <a:latin typeface="Phetsarath OT" pitchFamily="2" charset="2"/>
                <a:ea typeface="Phetsarath OT" pitchFamily="2" charset="2"/>
                <a:cs typeface="Phetsarath OT" pitchFamily="2" charset="2"/>
              </a:rPr>
              <a:t>ຮັບປະກັນການກຽມພ້ອມ-ຕອບໂຕ້ ຕໍ່ໄພພິບັດ ແລະ ພາວະສຸກເສີນຢ່າງມີປະສິດຜົນ ລວມທັງການປົກປ້ອງທາງສັງຄົມ.</a:t>
            </a:r>
            <a:endParaRPr lang="en-US" sz="1400" dirty="0">
              <a:solidFill>
                <a:schemeClr val="tx1"/>
              </a:solidFill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  <p:sp>
        <p:nvSpPr>
          <p:cNvPr id="18" name="Rectangle: Rounded Corners 140">
            <a:extLst>
              <a:ext uri="{FF2B5EF4-FFF2-40B4-BE49-F238E27FC236}">
                <a16:creationId xmlns:a16="http://schemas.microsoft.com/office/drawing/2014/main" id="{3119721D-6137-4D1F-BC4B-FBC37A86B5AC}"/>
              </a:ext>
            </a:extLst>
          </p:cNvPr>
          <p:cNvSpPr/>
          <p:nvPr/>
        </p:nvSpPr>
        <p:spPr>
          <a:xfrm>
            <a:off x="7734981" y="4724865"/>
            <a:ext cx="3055296" cy="976205"/>
          </a:xfrm>
          <a:prstGeom prst="round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lnSpc>
                <a:spcPct val="150000"/>
              </a:lnSpc>
              <a:defRPr/>
            </a:pPr>
            <a:r>
              <a:rPr lang="en-US" sz="1400" dirty="0" err="1">
                <a:solidFill>
                  <a:schemeClr val="tx1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SO12</a:t>
            </a:r>
            <a:r>
              <a:rPr lang="en-US" sz="1400" dirty="0">
                <a:solidFill>
                  <a:schemeClr val="tx1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: </a:t>
            </a:r>
            <a:r>
              <a:rPr lang="lo-LA" sz="1400" dirty="0">
                <a:solidFill>
                  <a:schemeClr val="tx1"/>
                </a:solidFill>
                <a:latin typeface="Phetsarath OT" pitchFamily="2" charset="2"/>
                <a:ea typeface="Phetsarath OT" pitchFamily="2" charset="2"/>
                <a:cs typeface="Phetsarath OT" pitchFamily="2" charset="2"/>
              </a:rPr>
              <a:t>ເພີ່ມທະວີ ວຽກງານ ການສື່ສານເພື່ອປ່ຽນແປງພຶດຕິກຳ ຂອງສັງຄົມ </a:t>
            </a:r>
          </a:p>
          <a:p>
            <a:pPr lvl="0" algn="ctr">
              <a:lnSpc>
                <a:spcPct val="150000"/>
              </a:lnSpc>
              <a:defRPr/>
            </a:pPr>
            <a:r>
              <a:rPr lang="lo-LA" sz="1400" dirty="0">
                <a:solidFill>
                  <a:schemeClr val="tx1"/>
                </a:solidFill>
                <a:latin typeface="Phetsarath OT" pitchFamily="2" charset="2"/>
                <a:ea typeface="Phetsarath OT" pitchFamily="2" charset="2"/>
                <a:cs typeface="Phetsarath OT" pitchFamily="2" charset="2"/>
              </a:rPr>
              <a:t>ດ້ານໂພຊະນາການ </a:t>
            </a:r>
            <a:endParaRPr lang="en-US" sz="1400" dirty="0">
              <a:solidFill>
                <a:schemeClr val="tx1"/>
              </a:solidFill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  <p:sp>
        <p:nvSpPr>
          <p:cNvPr id="19" name="Rectangle: Rounded Corners 141">
            <a:extLst>
              <a:ext uri="{FF2B5EF4-FFF2-40B4-BE49-F238E27FC236}">
                <a16:creationId xmlns:a16="http://schemas.microsoft.com/office/drawing/2014/main" id="{53E88714-8760-4960-912E-07BB956D86D0}"/>
              </a:ext>
            </a:extLst>
          </p:cNvPr>
          <p:cNvSpPr/>
          <p:nvPr/>
        </p:nvSpPr>
        <p:spPr>
          <a:xfrm>
            <a:off x="7734982" y="5701070"/>
            <a:ext cx="3055295" cy="415892"/>
          </a:xfrm>
          <a:prstGeom prst="roundRect">
            <a:avLst>
              <a:gd name="adj" fmla="val 36357"/>
            </a:avLst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15000"/>
              </a:lnSpc>
              <a:buFont typeface="Arial" panose="020B0604020202020204" pitchFamily="34" charset="0"/>
              <a:buNone/>
              <a:defRPr/>
            </a:pPr>
            <a:r>
              <a:rPr lang="en-US" sz="1400" dirty="0" err="1">
                <a:solidFill>
                  <a:sysClr val="windowText" lastClr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SO13</a:t>
            </a:r>
            <a:r>
              <a:rPr lang="en-US" sz="1400" dirty="0">
                <a:solidFill>
                  <a:sysClr val="windowText" lastClr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:</a:t>
            </a:r>
            <a:r>
              <a:rPr lang="lo-LA" sz="1400" dirty="0">
                <a:solidFill>
                  <a:sysClr val="windowText" lastClr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lo-LA" sz="1400" dirty="0">
                <a:solidFill>
                  <a:sysClr val="windowText" lastClr="00000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ສົ່ງເສີມ ຄວາມສະເໝີພາບ ຍິງ-ຊາຍ</a:t>
            </a:r>
            <a:endParaRPr lang="en-US" sz="1400" dirty="0">
              <a:solidFill>
                <a:sysClr val="windowText" lastClr="000000"/>
              </a:solidFill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  <p:sp>
        <p:nvSpPr>
          <p:cNvPr id="21" name="Rectangle: Rounded Corners 141">
            <a:extLst>
              <a:ext uri="{FF2B5EF4-FFF2-40B4-BE49-F238E27FC236}">
                <a16:creationId xmlns:a16="http://schemas.microsoft.com/office/drawing/2014/main" id="{53E88714-8760-4960-912E-07BB956D86D0}"/>
              </a:ext>
            </a:extLst>
          </p:cNvPr>
          <p:cNvSpPr/>
          <p:nvPr/>
        </p:nvSpPr>
        <p:spPr>
          <a:xfrm>
            <a:off x="1605932" y="6278332"/>
            <a:ext cx="9184345" cy="415892"/>
          </a:xfrm>
          <a:prstGeom prst="roundRect">
            <a:avLst/>
          </a:prstGeom>
          <a:solidFill>
            <a:srgbClr val="FFFF00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o-LA" b="1" dirty="0">
                <a:solidFill>
                  <a:sysClr val="windowText" lastClr="00000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ລວມ : 3 ອົງປະກອບ ແລະ 13 ຈຸດປະສົງເປົ້າໝາຍ</a:t>
            </a:r>
            <a:endParaRPr lang="en-US" b="1" dirty="0">
              <a:solidFill>
                <a:sysClr val="windowText" lastClr="000000"/>
              </a:solidFill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206180266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153805"/>
            <a:ext cx="12192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lo-LA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Phetsarath OT" panose="02000500000000000001" pitchFamily="2" charset="2"/>
                <a:cs typeface="Phetsarath OT" panose="02000500000000000001" pitchFamily="2" charset="2"/>
              </a:rPr>
              <a:t>ກອບຍຸດທະສາດ ສຳລັບ </a:t>
            </a:r>
            <a:r>
              <a:rPr lang="en-US" sz="28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NPAN</a:t>
            </a:r>
            <a:r>
              <a:rPr lang="lo-LA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Phetsarath OT" panose="02000500000000000001" pitchFamily="2" charset="2"/>
                <a:cs typeface="Phetsarath OT" panose="02000500000000000001" pitchFamily="2" charset="2"/>
              </a:rPr>
              <a:t> 2021-2025</a:t>
            </a:r>
            <a:endParaRPr lang="en-US" sz="2800" dirty="0">
              <a:solidFill>
                <a:srgbClr val="006F7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w Cen MT" pitchFamily="34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218365" y="873457"/>
            <a:ext cx="2511187" cy="5663821"/>
          </a:xfrm>
          <a:prstGeom prst="roundRect">
            <a:avLst>
              <a:gd name="adj" fmla="val 9936"/>
            </a:avLst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6000" rIns="0" bIns="36000" rtlCol="0" anchor="ctr"/>
          <a:lstStyle/>
          <a:p>
            <a:pPr algn="ctr"/>
            <a:endParaRPr lang="en-US" sz="2400" dirty="0">
              <a:latin typeface="+mj-lt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27546" y="932498"/>
            <a:ext cx="2279175" cy="49475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15000"/>
              </a:lnSpc>
              <a:defRPr/>
            </a:pPr>
            <a:r>
              <a:rPr lang="lo-LA" sz="2400" b="1" dirty="0">
                <a:solidFill>
                  <a:srgbClr val="C0000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ອົງປະກອບ:​</a:t>
            </a:r>
          </a:p>
          <a:p>
            <a:pPr lvl="0">
              <a:lnSpc>
                <a:spcPct val="115000"/>
              </a:lnSpc>
              <a:defRPr/>
            </a:pPr>
            <a:endParaRPr lang="lo-LA" b="1" dirty="0">
              <a:solidFill>
                <a:srgbClr val="C00000"/>
              </a:solidFill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pPr lvl="0">
              <a:lnSpc>
                <a:spcPct val="115000"/>
              </a:lnSpc>
              <a:defRPr/>
            </a:pPr>
            <a:r>
              <a:rPr lang="lo-LA" sz="1600" dirty="0">
                <a:solidFill>
                  <a:srgbClr val="C0000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ອົງປະກອບ 1</a:t>
            </a:r>
            <a:r>
              <a:rPr lang="lo-LA" sz="1600" dirty="0">
                <a:solidFill>
                  <a:sysClr val="windowText" lastClr="00000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: ແກ້ໄຂບັນຫາໂດຍກົງ </a:t>
            </a:r>
            <a:r>
              <a:rPr lang="lo-LA" sz="1600" dirty="0">
                <a:solidFill>
                  <a:prstClr val="black"/>
                </a:solidFill>
                <a:latin typeface="Phetsarath OT" pitchFamily="2" charset="2"/>
                <a:ea typeface="Phetsarath OT" pitchFamily="2" charset="2"/>
                <a:cs typeface="Phetsarath OT" pitchFamily="2" charset="2"/>
              </a:rPr>
              <a:t>ຂອງ ພາວະໂພຊະນາການບໍ່ດີ</a:t>
            </a:r>
          </a:p>
          <a:p>
            <a:pPr lvl="0">
              <a:lnSpc>
                <a:spcPct val="115000"/>
              </a:lnSpc>
              <a:defRPr/>
            </a:pPr>
            <a:endParaRPr lang="en-US" sz="1600" dirty="0">
              <a:solidFill>
                <a:sysClr val="windowText" lastClr="000000"/>
              </a:solidFill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pPr lvl="0">
              <a:lnSpc>
                <a:spcPct val="115000"/>
              </a:lnSpc>
              <a:defRPr/>
            </a:pPr>
            <a:r>
              <a:rPr lang="lo-LA" sz="1600" dirty="0">
                <a:solidFill>
                  <a:srgbClr val="C0000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ອົງປະກອບ 2 </a:t>
            </a:r>
            <a:r>
              <a:rPr lang="lo-LA" sz="1600" dirty="0">
                <a:solidFill>
                  <a:sysClr val="windowText" lastClr="00000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: </a:t>
            </a:r>
            <a:r>
              <a:rPr lang="lo-LA" sz="1600" dirty="0">
                <a:solidFill>
                  <a:prstClr val="black"/>
                </a:solidFill>
                <a:latin typeface="Phetsarath OT" pitchFamily="2" charset="2"/>
                <a:ea typeface="Phetsarath OT" pitchFamily="2" charset="2"/>
                <a:cs typeface="Phetsarath OT" pitchFamily="2" charset="2"/>
              </a:rPr>
              <a:t>ແກ້ໄຂບັນຫາ ທາງອ້ອມ ຂອງພາວະໂພຊະນາການບໍ່ດີ</a:t>
            </a:r>
            <a:endParaRPr lang="en-US" sz="1600" dirty="0">
              <a:solidFill>
                <a:prstClr val="black"/>
              </a:solidFill>
              <a:latin typeface="Phetsarath OT" pitchFamily="2" charset="2"/>
              <a:ea typeface="Phetsarath OT" pitchFamily="2" charset="2"/>
              <a:cs typeface="Phetsarath OT" pitchFamily="2" charset="2"/>
            </a:endParaRPr>
          </a:p>
          <a:p>
            <a:pPr lvl="0">
              <a:lnSpc>
                <a:spcPct val="115000"/>
              </a:lnSpc>
              <a:defRPr/>
            </a:pPr>
            <a:endParaRPr lang="lo-LA" sz="1600" dirty="0">
              <a:solidFill>
                <a:prstClr val="black"/>
              </a:solidFill>
              <a:latin typeface="Phetsarath OT" pitchFamily="2" charset="2"/>
              <a:ea typeface="Phetsarath OT" pitchFamily="2" charset="2"/>
              <a:cs typeface="Phetsarath OT" pitchFamily="2" charset="2"/>
            </a:endParaRPr>
          </a:p>
          <a:p>
            <a:pPr lvl="0">
              <a:lnSpc>
                <a:spcPct val="150000"/>
              </a:lnSpc>
              <a:defRPr/>
            </a:pPr>
            <a:r>
              <a:rPr lang="lo-LA" sz="1600" dirty="0">
                <a:solidFill>
                  <a:srgbClr val="C0000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ອົງປະກອບ 3 </a:t>
            </a:r>
            <a:r>
              <a:rPr lang="lo-LA" sz="1600" dirty="0">
                <a:solidFill>
                  <a:sysClr val="windowText" lastClr="00000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: </a:t>
            </a:r>
            <a:r>
              <a:rPr lang="lo-LA" sz="1600" dirty="0">
                <a:solidFill>
                  <a:prstClr val="black"/>
                </a:solidFill>
                <a:latin typeface="Phetsarath OT" pitchFamily="2" charset="2"/>
                <a:ea typeface="Phetsarath OT" pitchFamily="2" charset="2"/>
                <a:cs typeface="Phetsarath OT" pitchFamily="2" charset="2"/>
              </a:rPr>
              <a:t>ແກ້ໄຂບັນຫາພື້ນຖານ ຂອງ ພາວະໂພຊະນາການບໍ່ດີ ແລະ ສ້າງສະພາບແວດລ້ອມທີ່ເອື້ອອຳນວຍ ສຳລັບວຽກງານໂພຊະນາການ </a:t>
            </a:r>
            <a:endParaRPr lang="en-US" sz="1600" dirty="0">
              <a:solidFill>
                <a:prstClr val="black"/>
              </a:solidFill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2920621" y="835391"/>
            <a:ext cx="9048467" cy="5701887"/>
          </a:xfrm>
          <a:prstGeom prst="roundRect">
            <a:avLst>
              <a:gd name="adj" fmla="val 4153"/>
            </a:avLst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6000" rIns="0" bIns="36000" rtlCol="0" anchor="ctr"/>
          <a:lstStyle/>
          <a:p>
            <a:pPr algn="ctr"/>
            <a:endParaRPr lang="en-US" sz="2400" dirty="0">
              <a:latin typeface="+mj-lt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098042" y="903264"/>
            <a:ext cx="9093957" cy="55661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15000"/>
              </a:lnSpc>
              <a:defRPr/>
            </a:pPr>
            <a:r>
              <a:rPr lang="lo-LA" sz="2400" b="1" dirty="0">
                <a:solidFill>
                  <a:srgbClr val="C00000"/>
                </a:solidFill>
                <a:latin typeface="Phetsarath OT" pitchFamily="2" charset="0"/>
                <a:ea typeface="Times New Roman" panose="02020603050405020304" pitchFamily="18" charset="0"/>
                <a:cs typeface="Phetsarath OT" pitchFamily="2" charset="0"/>
              </a:rPr>
              <a:t>ຈຸດປະສົງຍຸດທະສາດ </a:t>
            </a:r>
            <a:r>
              <a:rPr lang="lo-LA" sz="2400" b="1" dirty="0">
                <a:solidFill>
                  <a:srgbClr val="C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:</a:t>
            </a:r>
          </a:p>
          <a:p>
            <a:pPr lvl="0" algn="just">
              <a:lnSpc>
                <a:spcPct val="115000"/>
              </a:lnSpc>
              <a:defRPr/>
            </a:pPr>
            <a:endParaRPr lang="lo-LA" sz="1400" b="1" dirty="0">
              <a:solidFill>
                <a:prstClr val="black"/>
              </a:solid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lvl="0" algn="just">
              <a:lnSpc>
                <a:spcPct val="150000"/>
              </a:lnSpc>
              <a:defRPr/>
            </a:pPr>
            <a:r>
              <a:rPr lang="en-US" sz="1600" dirty="0" err="1">
                <a:solidFill>
                  <a:prstClr val="black"/>
                </a:solidFill>
                <a:latin typeface="Phetsarath OT" pitchFamily="2" charset="2"/>
                <a:ea typeface="Phetsarath OT" pitchFamily="2" charset="2"/>
                <a:cs typeface="Phetsarath OT" pitchFamily="2" charset="2"/>
              </a:rPr>
              <a:t>SO1</a:t>
            </a:r>
            <a:r>
              <a:rPr lang="en-US" sz="1600" dirty="0">
                <a:solidFill>
                  <a:prstClr val="black"/>
                </a:solidFill>
                <a:latin typeface="Phetsarath OT" pitchFamily="2" charset="2"/>
                <a:ea typeface="Phetsarath OT" pitchFamily="2" charset="2"/>
                <a:cs typeface="Phetsarath OT" pitchFamily="2" charset="2"/>
              </a:rPr>
              <a:t>:</a:t>
            </a:r>
            <a:r>
              <a:rPr lang="lo-LA" sz="1600" dirty="0">
                <a:solidFill>
                  <a:prstClr val="black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  ປັບປຸງການບໍລິໂພກອາຫານ.</a:t>
            </a:r>
          </a:p>
          <a:p>
            <a:pPr lvl="0">
              <a:lnSpc>
                <a:spcPct val="150000"/>
              </a:lnSpc>
              <a:defRPr/>
            </a:pPr>
            <a:r>
              <a:rPr lang="en-US" sz="1600" dirty="0" err="1">
                <a:solidFill>
                  <a:prstClr val="black"/>
                </a:solidFill>
                <a:latin typeface="Phetsarath OT" pitchFamily="2" charset="2"/>
                <a:ea typeface="Phetsarath OT" pitchFamily="2" charset="2"/>
                <a:cs typeface="Phetsarath OT" pitchFamily="2" charset="2"/>
              </a:rPr>
              <a:t>SO2</a:t>
            </a:r>
            <a:r>
              <a:rPr lang="en-US" sz="1600" dirty="0">
                <a:solidFill>
                  <a:prstClr val="black"/>
                </a:solidFill>
                <a:latin typeface="Phetsarath OT" pitchFamily="2" charset="2"/>
                <a:ea typeface="Phetsarath OT" pitchFamily="2" charset="2"/>
                <a:cs typeface="Phetsarath OT" pitchFamily="2" charset="2"/>
              </a:rPr>
              <a:t>:</a:t>
            </a:r>
            <a:r>
              <a:rPr lang="lo-LA" sz="1600" dirty="0">
                <a:solidFill>
                  <a:prstClr val="black"/>
                </a:solidFill>
                <a:latin typeface="Phetsarath OT" pitchFamily="2" charset="2"/>
                <a:ea typeface="Phetsarath OT" pitchFamily="2" charset="2"/>
                <a:cs typeface="Phetsarath OT" pitchFamily="2" charset="2"/>
              </a:rPr>
              <a:t> ປັບປຸງນໍ້າ ແລະ ສຸຂະພິບານ, ສົ່ງເສີມການອະນາໄມ, ກັນ ແລະ ຄວບຄຸມພະຍາດ. </a:t>
            </a:r>
          </a:p>
          <a:p>
            <a:pPr lvl="0">
              <a:lnSpc>
                <a:spcPct val="150000"/>
              </a:lnSpc>
              <a:defRPr/>
            </a:pPr>
            <a:r>
              <a:rPr lang="en-US" sz="1600" dirty="0" err="1">
                <a:solidFill>
                  <a:prstClr val="black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SO3</a:t>
            </a:r>
            <a:r>
              <a:rPr lang="en-US" sz="1600" dirty="0">
                <a:solidFill>
                  <a:prstClr val="black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:</a:t>
            </a:r>
            <a:r>
              <a:rPr lang="lo-LA" sz="1600" dirty="0">
                <a:solidFill>
                  <a:prstClr val="black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ເພີ້ມການມີ ແລະ ເຂົ້າເຖິງອາຫານ</a:t>
            </a:r>
            <a:r>
              <a:rPr lang="en-US" sz="1600" dirty="0">
                <a:solidFill>
                  <a:prstClr val="black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</a:t>
            </a:r>
            <a:r>
              <a:rPr lang="lo-LA" sz="1600" dirty="0">
                <a:solidFill>
                  <a:prstClr val="black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ທີ່ມີຄຸນຄ່າທາງດ້ານໂພຊະນາການ. </a:t>
            </a:r>
          </a:p>
          <a:p>
            <a:pPr lvl="0">
              <a:lnSpc>
                <a:spcPct val="150000"/>
              </a:lnSpc>
              <a:defRPr/>
            </a:pPr>
            <a:r>
              <a:rPr lang="en-US" sz="1600" dirty="0" err="1">
                <a:solidFill>
                  <a:prstClr val="black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SO4</a:t>
            </a:r>
            <a:r>
              <a:rPr lang="lo-LA" sz="1600" dirty="0">
                <a:solidFill>
                  <a:prstClr val="black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: ສົ່ງເສີມຄວາມຮູ້ ແລະ ປັບປຸງພຶດຕິກຳ ກ່ຽວກັບ ອາຫານທີ່ມີຄຸນຄ່າທາງດ້ານໂພຊະນາການ.</a:t>
            </a:r>
          </a:p>
          <a:p>
            <a:pPr lvl="0">
              <a:lnSpc>
                <a:spcPct val="150000"/>
              </a:lnSpc>
              <a:defRPr/>
            </a:pPr>
            <a:r>
              <a:rPr lang="en-US" sz="1600" dirty="0" err="1">
                <a:solidFill>
                  <a:prstClr val="black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SO5</a:t>
            </a:r>
            <a:r>
              <a:rPr lang="en-US" sz="1600" dirty="0">
                <a:solidFill>
                  <a:prstClr val="black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:</a:t>
            </a:r>
            <a:r>
              <a:rPr lang="lo-LA" sz="1600" dirty="0">
                <a:solidFill>
                  <a:prstClr val="black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ເພີ່ມການເຂົ້າເຖິງ ການບໍລິການສຸຂະພາບ ແລະ ໂພຊະນະການທີ່ມີຄຸນະພາບ</a:t>
            </a:r>
          </a:p>
          <a:p>
            <a:pPr lvl="0" algn="just">
              <a:lnSpc>
                <a:spcPct val="150000"/>
              </a:lnSpc>
              <a:defRPr/>
            </a:pPr>
            <a:r>
              <a:rPr lang="en-US" sz="1600" dirty="0">
                <a:solidFill>
                  <a:prstClr val="black"/>
                </a:solidFill>
                <a:latin typeface="Phetsarath OT" pitchFamily="2" charset="2"/>
                <a:ea typeface="Phetsarath OT" pitchFamily="2" charset="2"/>
                <a:cs typeface="Phetsarath OT" pitchFamily="2" charset="2"/>
              </a:rPr>
              <a:t>SO</a:t>
            </a:r>
            <a:r>
              <a:rPr lang="lo-LA" sz="1600" dirty="0">
                <a:solidFill>
                  <a:prstClr val="black"/>
                </a:solidFill>
                <a:latin typeface="Phetsarath OT" pitchFamily="2" charset="2"/>
                <a:ea typeface="Phetsarath OT" pitchFamily="2" charset="2"/>
                <a:cs typeface="Phetsarath OT" pitchFamily="2" charset="2"/>
              </a:rPr>
              <a:t>6</a:t>
            </a:r>
            <a:r>
              <a:rPr lang="en-US" sz="1600" dirty="0">
                <a:solidFill>
                  <a:prstClr val="black"/>
                </a:solidFill>
                <a:latin typeface="Phetsarath OT" pitchFamily="2" charset="2"/>
                <a:ea typeface="Phetsarath OT" pitchFamily="2" charset="2"/>
                <a:cs typeface="Phetsarath OT" pitchFamily="2" charset="2"/>
              </a:rPr>
              <a:t>:</a:t>
            </a:r>
            <a:r>
              <a:rPr lang="lo-LA" sz="1600" dirty="0">
                <a:solidFill>
                  <a:prstClr val="black"/>
                </a:solidFill>
                <a:latin typeface="Phetsarath OT" pitchFamily="2" charset="2"/>
                <a:ea typeface="Phetsarath OT" pitchFamily="2" charset="2"/>
                <a:cs typeface="Phetsarath OT" pitchFamily="2" charset="2"/>
              </a:rPr>
              <a:t> ສ້າງຄວາມເຂັ້ມແຂງ ທາງດ້ານຄວາມສາມາດ ລວມທັງການຄຸ້ມຄອງ, ການບໍລິຫານ ແລະ ປະສານງານ ໃຫ້ແກ່ອົງກອນ. </a:t>
            </a:r>
            <a:endParaRPr lang="en-US" sz="1600" dirty="0">
              <a:solidFill>
                <a:prstClr val="black"/>
              </a:solidFill>
              <a:latin typeface="Phetsarath OT" pitchFamily="2" charset="2"/>
              <a:ea typeface="Phetsarath OT" pitchFamily="2" charset="2"/>
              <a:cs typeface="Phetsarath OT" pitchFamily="2" charset="2"/>
            </a:endParaRPr>
          </a:p>
          <a:p>
            <a:pPr lvl="0" algn="just">
              <a:lnSpc>
                <a:spcPct val="150000"/>
              </a:lnSpc>
              <a:defRPr/>
            </a:pPr>
            <a:r>
              <a:rPr lang="en-US" sz="1600" dirty="0">
                <a:solidFill>
                  <a:prstClr val="black"/>
                </a:solidFill>
                <a:latin typeface="Phetsarath OT" pitchFamily="2" charset="2"/>
                <a:ea typeface="Phetsarath OT" pitchFamily="2" charset="2"/>
                <a:cs typeface="Phetsarath OT" pitchFamily="2" charset="2"/>
              </a:rPr>
              <a:t>SO</a:t>
            </a:r>
            <a:r>
              <a:rPr lang="lo-LA" sz="1600" dirty="0">
                <a:solidFill>
                  <a:prstClr val="black"/>
                </a:solidFill>
                <a:latin typeface="Phetsarath OT" pitchFamily="2" charset="2"/>
                <a:ea typeface="Phetsarath OT" pitchFamily="2" charset="2"/>
                <a:cs typeface="Phetsarath OT" pitchFamily="2" charset="2"/>
              </a:rPr>
              <a:t>7</a:t>
            </a:r>
            <a:r>
              <a:rPr lang="en-US" sz="1600" dirty="0">
                <a:solidFill>
                  <a:prstClr val="black"/>
                </a:solidFill>
                <a:latin typeface="Phetsarath OT" pitchFamily="2" charset="2"/>
                <a:ea typeface="Phetsarath OT" pitchFamily="2" charset="2"/>
                <a:cs typeface="Phetsarath OT" pitchFamily="2" charset="2"/>
              </a:rPr>
              <a:t>:</a:t>
            </a:r>
            <a:r>
              <a:rPr lang="lo-LA" sz="1600" dirty="0">
                <a:solidFill>
                  <a:prstClr val="black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ສ້າງຄວາມເຂັ້ມແຂງ ໃຫ້ແກ່ຊັບພະຍາກອນມະນຸດ.</a:t>
            </a:r>
            <a:endParaRPr lang="en-US" sz="1600" dirty="0">
              <a:solidFill>
                <a:prstClr val="black"/>
              </a:solidFill>
              <a:latin typeface="Phetsarath OT" pitchFamily="2" charset="2"/>
              <a:ea typeface="Phetsarath OT" pitchFamily="2" charset="2"/>
              <a:cs typeface="Phetsarath OT" pitchFamily="2" charset="2"/>
            </a:endParaRPr>
          </a:p>
          <a:p>
            <a:pPr lvl="0" algn="just">
              <a:lnSpc>
                <a:spcPct val="150000"/>
              </a:lnSpc>
              <a:defRPr/>
            </a:pPr>
            <a:r>
              <a:rPr lang="en-US" sz="1600" dirty="0">
                <a:solidFill>
                  <a:prstClr val="black"/>
                </a:solidFill>
                <a:latin typeface="Phetsarath OT" pitchFamily="2" charset="2"/>
                <a:ea typeface="Phetsarath OT" pitchFamily="2" charset="2"/>
                <a:cs typeface="Phetsarath OT" pitchFamily="2" charset="2"/>
              </a:rPr>
              <a:t>SO</a:t>
            </a:r>
            <a:r>
              <a:rPr lang="lo-LA" sz="1600" dirty="0">
                <a:solidFill>
                  <a:prstClr val="black"/>
                </a:solidFill>
                <a:latin typeface="Phetsarath OT" pitchFamily="2" charset="2"/>
                <a:ea typeface="Phetsarath OT" pitchFamily="2" charset="2"/>
                <a:cs typeface="Phetsarath OT" pitchFamily="2" charset="2"/>
              </a:rPr>
              <a:t>8</a:t>
            </a:r>
            <a:r>
              <a:rPr lang="en-US" sz="1600" dirty="0">
                <a:solidFill>
                  <a:prstClr val="black"/>
                </a:solidFill>
                <a:latin typeface="Phetsarath OT" pitchFamily="2" charset="2"/>
                <a:ea typeface="Phetsarath OT" pitchFamily="2" charset="2"/>
                <a:cs typeface="Phetsarath OT" pitchFamily="2" charset="2"/>
              </a:rPr>
              <a:t>:</a:t>
            </a:r>
            <a:r>
              <a:rPr lang="lo-LA" sz="1600" dirty="0">
                <a:solidFill>
                  <a:prstClr val="black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ປັບປຸງການບໍລິການທາງດ້ານສາທາລະນະສຸກ ແນ່ໃສ່ ການປົກຄຸມທາງດ້ານສຸຂະພາບ ທຸກຖ້ວນໜ້າ. </a:t>
            </a:r>
            <a:endParaRPr lang="en-US" sz="1600" dirty="0">
              <a:solidFill>
                <a:prstClr val="black"/>
              </a:solidFill>
              <a:latin typeface="Phetsarath OT" pitchFamily="2" charset="2"/>
              <a:ea typeface="Phetsarath OT" pitchFamily="2" charset="2"/>
              <a:cs typeface="Phetsarath OT" pitchFamily="2" charset="2"/>
            </a:endParaRPr>
          </a:p>
          <a:p>
            <a:pPr lvl="0" algn="just">
              <a:lnSpc>
                <a:spcPct val="150000"/>
              </a:lnSpc>
              <a:defRPr/>
            </a:pPr>
            <a:r>
              <a:rPr lang="en-US" sz="1600" dirty="0">
                <a:solidFill>
                  <a:prstClr val="black"/>
                </a:solidFill>
                <a:latin typeface="Phetsarath OT" pitchFamily="2" charset="2"/>
                <a:ea typeface="Phetsarath OT" pitchFamily="2" charset="2"/>
                <a:cs typeface="Phetsarath OT" pitchFamily="2" charset="2"/>
              </a:rPr>
              <a:t>SO</a:t>
            </a:r>
            <a:r>
              <a:rPr lang="lo-LA" sz="1600" dirty="0">
                <a:solidFill>
                  <a:prstClr val="black"/>
                </a:solidFill>
                <a:latin typeface="Phetsarath OT" pitchFamily="2" charset="2"/>
                <a:ea typeface="Phetsarath OT" pitchFamily="2" charset="2"/>
                <a:cs typeface="Phetsarath OT" pitchFamily="2" charset="2"/>
              </a:rPr>
              <a:t>9</a:t>
            </a:r>
            <a:r>
              <a:rPr lang="en-US" sz="1600" dirty="0">
                <a:solidFill>
                  <a:prstClr val="black"/>
                </a:solidFill>
                <a:latin typeface="Phetsarath OT" pitchFamily="2" charset="2"/>
                <a:ea typeface="Phetsarath OT" pitchFamily="2" charset="2"/>
                <a:cs typeface="Phetsarath OT" pitchFamily="2" charset="2"/>
              </a:rPr>
              <a:t>:</a:t>
            </a:r>
            <a:r>
              <a:rPr lang="lo-LA" sz="1600" dirty="0">
                <a:solidFill>
                  <a:prstClr val="black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ປັບປຸງການຄຸ້ມຄອງ ຂໍ້ມູນ ແລະ ການນໍາໃຊ້ ຫຼັກຖານ ເພື່ອການຕັດສິນໃຈ.</a:t>
            </a:r>
            <a:endParaRPr lang="en-US" sz="1600" dirty="0">
              <a:solidFill>
                <a:prstClr val="black"/>
              </a:solidFill>
              <a:latin typeface="Phetsarath OT" pitchFamily="2" charset="2"/>
              <a:ea typeface="Phetsarath OT" pitchFamily="2" charset="2"/>
              <a:cs typeface="Phetsarath OT" pitchFamily="2" charset="2"/>
            </a:endParaRPr>
          </a:p>
          <a:p>
            <a:pPr lvl="0" algn="just">
              <a:lnSpc>
                <a:spcPct val="150000"/>
              </a:lnSpc>
              <a:defRPr/>
            </a:pPr>
            <a:r>
              <a:rPr lang="en-US" sz="1600" dirty="0">
                <a:solidFill>
                  <a:prstClr val="black"/>
                </a:solidFill>
                <a:latin typeface="Phetsarath OT" pitchFamily="2" charset="2"/>
                <a:ea typeface="Phetsarath OT" pitchFamily="2" charset="2"/>
                <a:cs typeface="Phetsarath OT" pitchFamily="2" charset="2"/>
              </a:rPr>
              <a:t>SO</a:t>
            </a:r>
            <a:r>
              <a:rPr lang="lo-LA" sz="1600" dirty="0">
                <a:solidFill>
                  <a:prstClr val="black"/>
                </a:solidFill>
                <a:latin typeface="Phetsarath OT" pitchFamily="2" charset="2"/>
                <a:ea typeface="Phetsarath OT" pitchFamily="2" charset="2"/>
                <a:cs typeface="Phetsarath OT" pitchFamily="2" charset="2"/>
              </a:rPr>
              <a:t>10</a:t>
            </a:r>
            <a:r>
              <a:rPr lang="en-US" sz="1600" dirty="0">
                <a:solidFill>
                  <a:prstClr val="black"/>
                </a:solidFill>
                <a:latin typeface="Phetsarath OT" pitchFamily="2" charset="2"/>
                <a:ea typeface="Phetsarath OT" pitchFamily="2" charset="2"/>
                <a:cs typeface="Phetsarath OT" pitchFamily="2" charset="2"/>
              </a:rPr>
              <a:t>:</a:t>
            </a:r>
            <a:r>
              <a:rPr lang="lo-LA" sz="1600" dirty="0">
                <a:solidFill>
                  <a:prstClr val="black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ປັບປຸງການຄຸ້ມຄອງການເງິນ ແລະ ເພີ່ມການລົງທຶນ ເຂົ້າໃນວຽກງານໂພຊະນາການ.</a:t>
            </a:r>
            <a:endParaRPr lang="en-US" sz="1600" dirty="0">
              <a:solidFill>
                <a:prstClr val="black"/>
              </a:solidFill>
              <a:latin typeface="Phetsarath OT" pitchFamily="2" charset="2"/>
              <a:ea typeface="Phetsarath OT" pitchFamily="2" charset="2"/>
              <a:cs typeface="Phetsarath OT" pitchFamily="2" charset="2"/>
            </a:endParaRPr>
          </a:p>
          <a:p>
            <a:pPr lvl="0" algn="just">
              <a:lnSpc>
                <a:spcPct val="150000"/>
              </a:lnSpc>
              <a:defRPr/>
            </a:pPr>
            <a:r>
              <a:rPr lang="en-US" sz="1600" dirty="0" err="1">
                <a:solidFill>
                  <a:prstClr val="black"/>
                </a:solidFill>
                <a:latin typeface="Phetsarath OT" pitchFamily="2" charset="2"/>
                <a:ea typeface="Phetsarath OT" pitchFamily="2" charset="2"/>
                <a:cs typeface="Phetsarath OT" pitchFamily="2" charset="2"/>
              </a:rPr>
              <a:t>SO1</a:t>
            </a:r>
            <a:r>
              <a:rPr lang="lo-LA" sz="1600" dirty="0">
                <a:solidFill>
                  <a:prstClr val="black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1: ຮັບປະກັນການກຽມພ້ອມ-ຕອບໂຕ້ ຕໍ່ໄພພິບັດ ແລະ ພາວະສຸກເສີນຢ່າງມີປະສິດຜົນ ລວມທັງການປົກປ້ອງທາງສັງຄົມ.</a:t>
            </a:r>
            <a:endParaRPr lang="en-US" sz="1600" dirty="0">
              <a:solidFill>
                <a:prstClr val="black"/>
              </a:solidFill>
              <a:latin typeface="Phetsarath OT" pitchFamily="2" charset="2"/>
              <a:ea typeface="Phetsarath OT" pitchFamily="2" charset="2"/>
              <a:cs typeface="Phetsarath OT" pitchFamily="2" charset="2"/>
            </a:endParaRPr>
          </a:p>
          <a:p>
            <a:pPr lvl="0">
              <a:lnSpc>
                <a:spcPct val="150000"/>
              </a:lnSpc>
              <a:defRPr/>
            </a:pPr>
            <a:r>
              <a:rPr lang="en-US" sz="1600" dirty="0" err="1">
                <a:solidFill>
                  <a:prstClr val="black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SO12</a:t>
            </a:r>
            <a:r>
              <a:rPr lang="en-US" sz="1600" dirty="0">
                <a:solidFill>
                  <a:prstClr val="black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: </a:t>
            </a:r>
            <a:r>
              <a:rPr lang="lo-LA" sz="1600" dirty="0">
                <a:solidFill>
                  <a:prstClr val="black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ເພີ່ມທະວີ ວຽກງານ ການສື່ສານເພື່ປ່ຽນແປງພຶດຕິກຳ ຂອງສັງຄົມ ດ້ານໂພຊະນາການ. </a:t>
            </a:r>
            <a:endParaRPr lang="en-US" sz="1600" dirty="0">
              <a:solidFill>
                <a:prstClr val="black"/>
              </a:solidFill>
              <a:latin typeface="Phetsarath OT" pitchFamily="2" charset="2"/>
              <a:ea typeface="Phetsarath OT" pitchFamily="2" charset="2"/>
              <a:cs typeface="Phetsarath OT" pitchFamily="2" charset="2"/>
            </a:endParaRPr>
          </a:p>
          <a:p>
            <a:pPr lvl="0" algn="just">
              <a:lnSpc>
                <a:spcPct val="150000"/>
              </a:lnSpc>
              <a:defRPr/>
            </a:pPr>
            <a:r>
              <a:rPr lang="en-US" sz="1600" dirty="0" err="1">
                <a:solidFill>
                  <a:prstClr val="black"/>
                </a:solidFill>
                <a:latin typeface="Phetsarath OT" pitchFamily="2" charset="2"/>
                <a:ea typeface="Phetsarath OT" pitchFamily="2" charset="2"/>
                <a:cs typeface="Phetsarath OT" pitchFamily="2" charset="2"/>
              </a:rPr>
              <a:t>SO1</a:t>
            </a:r>
            <a:r>
              <a:rPr lang="lo-LA" sz="1600" dirty="0">
                <a:solidFill>
                  <a:prstClr val="black"/>
                </a:solidFill>
                <a:latin typeface="Phetsarath OT" pitchFamily="2" charset="2"/>
                <a:ea typeface="Phetsarath OT" pitchFamily="2" charset="2"/>
                <a:cs typeface="Phetsarath OT" pitchFamily="2" charset="2"/>
              </a:rPr>
              <a:t>3</a:t>
            </a:r>
            <a:r>
              <a:rPr lang="en-US" sz="1600" dirty="0">
                <a:solidFill>
                  <a:prstClr val="black"/>
                </a:solidFill>
                <a:latin typeface="Phetsarath OT" pitchFamily="2" charset="2"/>
                <a:ea typeface="Phetsarath OT" pitchFamily="2" charset="2"/>
                <a:cs typeface="Phetsarath OT" pitchFamily="2" charset="2"/>
              </a:rPr>
              <a:t>:</a:t>
            </a:r>
            <a:r>
              <a:rPr lang="lo-LA" sz="1600" dirty="0">
                <a:solidFill>
                  <a:prstClr val="black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ສົ່ງເສີມ ຄວາມສະເໝີພາບ ຍິງ-ຊາຍ.</a:t>
            </a:r>
            <a:endParaRPr lang="en-US" sz="1600" dirty="0">
              <a:solidFill>
                <a:prstClr val="black"/>
              </a:solidFill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414274466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938075" y="296418"/>
            <a:ext cx="797365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lo-LA" sz="2800" b="1" dirty="0">
                <a:solidFill>
                  <a:srgbClr val="006F7A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4</a:t>
            </a:r>
            <a:r>
              <a:rPr lang="en-US" sz="2800" b="1" dirty="0">
                <a:solidFill>
                  <a:srgbClr val="006F7A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. </a:t>
            </a:r>
            <a:r>
              <a:rPr lang="lo-LA" sz="2800" b="1" dirty="0">
                <a:solidFill>
                  <a:srgbClr val="006F7A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ຕົວຊີ້ບອກ ສຳລັບເປົ້າໝາຍລວມ </a:t>
            </a:r>
            <a:r>
              <a:rPr lang="en-US" sz="2800" b="1" dirty="0" err="1">
                <a:solidFill>
                  <a:srgbClr val="006F7A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NPAN</a:t>
            </a:r>
            <a:r>
              <a:rPr lang="lo-LA" sz="2800" b="1" dirty="0">
                <a:solidFill>
                  <a:srgbClr val="006F7A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2021-2025  (1)</a:t>
            </a:r>
            <a:endParaRPr lang="en-US" sz="2800" dirty="0">
              <a:solidFill>
                <a:srgbClr val="006F7A"/>
              </a:solidFill>
              <a:latin typeface="Tw Cen MT" pitchFamily="34" charset="0"/>
            </a:endParaRPr>
          </a:p>
        </p:txBody>
      </p:sp>
      <p:graphicFrame>
        <p:nvGraphicFramePr>
          <p:cNvPr id="3" name="Table 4">
            <a:extLst>
              <a:ext uri="{FF2B5EF4-FFF2-40B4-BE49-F238E27FC236}">
                <a16:creationId xmlns:a16="http://schemas.microsoft.com/office/drawing/2014/main" id="{5B3295F7-2CB5-49DD-81FB-CAA8110FA58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9194544"/>
              </p:ext>
            </p:extLst>
          </p:nvPr>
        </p:nvGraphicFramePr>
        <p:xfrm>
          <a:off x="327546" y="998113"/>
          <a:ext cx="11491415" cy="5566460"/>
        </p:xfrm>
        <a:graphic>
          <a:graphicData uri="http://schemas.openxmlformats.org/drawingml/2006/table">
            <a:tbl>
              <a:tblPr firstRow="1" bandRow="1">
                <a:tableStyleId>{BDBED569-4797-4DF1-A0F4-6AAB3CD982D8}</a:tableStyleId>
              </a:tblPr>
              <a:tblGrid>
                <a:gridCol w="3583433">
                  <a:extLst>
                    <a:ext uri="{9D8B030D-6E8A-4147-A177-3AD203B41FA5}">
                      <a16:colId xmlns:a16="http://schemas.microsoft.com/office/drawing/2014/main" val="4167369761"/>
                    </a:ext>
                  </a:extLst>
                </a:gridCol>
                <a:gridCol w="1444070">
                  <a:extLst>
                    <a:ext uri="{9D8B030D-6E8A-4147-A177-3AD203B41FA5}">
                      <a16:colId xmlns:a16="http://schemas.microsoft.com/office/drawing/2014/main" val="1167133621"/>
                    </a:ext>
                  </a:extLst>
                </a:gridCol>
                <a:gridCol w="1403957">
                  <a:extLst>
                    <a:ext uri="{9D8B030D-6E8A-4147-A177-3AD203B41FA5}">
                      <a16:colId xmlns:a16="http://schemas.microsoft.com/office/drawing/2014/main" val="4100920131"/>
                    </a:ext>
                  </a:extLst>
                </a:gridCol>
                <a:gridCol w="1524296">
                  <a:extLst>
                    <a:ext uri="{9D8B030D-6E8A-4147-A177-3AD203B41FA5}">
                      <a16:colId xmlns:a16="http://schemas.microsoft.com/office/drawing/2014/main" val="3716401367"/>
                    </a:ext>
                  </a:extLst>
                </a:gridCol>
                <a:gridCol w="1831829">
                  <a:extLst>
                    <a:ext uri="{9D8B030D-6E8A-4147-A177-3AD203B41FA5}">
                      <a16:colId xmlns:a16="http://schemas.microsoft.com/office/drawing/2014/main" val="2513972129"/>
                    </a:ext>
                  </a:extLst>
                </a:gridCol>
                <a:gridCol w="1703830">
                  <a:extLst>
                    <a:ext uri="{9D8B030D-6E8A-4147-A177-3AD203B41FA5}">
                      <a16:colId xmlns:a16="http://schemas.microsoft.com/office/drawing/2014/main" val="1891205910"/>
                    </a:ext>
                  </a:extLst>
                </a:gridCol>
              </a:tblGrid>
              <a:tr h="92031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lo-LA" sz="2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6F7A"/>
                          </a:solidFill>
                          <a:effectLst/>
                          <a:uLnTx/>
                          <a:uFillTx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ຕົວຊີ້ບອກ</a:t>
                      </a:r>
                      <a:endParaRPr kumimoji="0" lang="en-US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6F7A"/>
                        </a:solidFill>
                        <a:effectLst/>
                        <a:uLnTx/>
                        <a:uFillTx/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6F7A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ordia New" panose="020B0304020202020204" pitchFamily="34" charset="-34"/>
                        </a:rPr>
                        <a:t>2012</a:t>
                      </a:r>
                      <a:r>
                        <a:rPr lang="lo-LA" sz="1600" dirty="0">
                          <a:solidFill>
                            <a:srgbClr val="006F7A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ordia New" panose="020B0304020202020204" pitchFamily="34" charset="-34"/>
                        </a:rPr>
                        <a:t> </a:t>
                      </a:r>
                      <a:r>
                        <a:rPr lang="en-US" sz="1600" dirty="0">
                          <a:solidFill>
                            <a:srgbClr val="006F7A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ordia New" panose="020B0304020202020204" pitchFamily="34" charset="-34"/>
                        </a:rPr>
                        <a:t>data (%)</a:t>
                      </a: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6F7A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ordia New" panose="020B0304020202020204" pitchFamily="34" charset="-34"/>
                        </a:rPr>
                        <a:t>LSIS1 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6F7A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ordia New" panose="020B0304020202020204" pitchFamily="34" charset="-34"/>
                        </a:rPr>
                        <a:t>2015 data (%)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6F7A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6F7A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Cordia New" panose="020B0304020202020204" pitchFamily="34" charset="-34"/>
                        </a:rPr>
                        <a:t>2017</a:t>
                      </a:r>
                      <a:r>
                        <a:rPr kumimoji="0" lang="lo-LA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6F7A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Cordia New" panose="020B0304020202020204" pitchFamily="34" charset="-34"/>
                        </a:rPr>
                        <a:t> </a:t>
                      </a:r>
                      <a:r>
                        <a:rPr kumimoji="0" lang="en-US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6F7A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Cordia New" panose="020B0304020202020204" pitchFamily="34" charset="-34"/>
                        </a:rPr>
                        <a:t>data (%)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6F7A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Cordia New" panose="020B0304020202020204" pitchFamily="34" charset="-34"/>
                        </a:rPr>
                        <a:t>LSIS2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6F7A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ordia New" panose="020B0304020202020204" pitchFamily="34" charset="-34"/>
                        </a:rPr>
                        <a:t>2020 targets (%)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6F7A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Cordia New" panose="020B0304020202020204" pitchFamily="34" charset="-34"/>
                        </a:rPr>
                        <a:t>2025 targets (%)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305187328"/>
                  </a:ext>
                </a:extLst>
              </a:tr>
              <a:tr h="1181113"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lo-LA" sz="1800" dirty="0">
                          <a:solidFill>
                            <a:schemeClr val="tx1"/>
                          </a:solidFill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1.ອັດຕາລວງສູງບໍ່ໄດ້ມາດຖານ</a:t>
                      </a:r>
                    </a:p>
                    <a:p>
                      <a:pPr marL="0" marR="0" indent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lo-LA" sz="1800" dirty="0">
                          <a:solidFill>
                            <a:schemeClr val="tx1"/>
                          </a:solidFill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(ລວງສູງທຽບໃສ່ ອາຍຸ)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Calibri"/>
                          <a:ea typeface="Times New Roman"/>
                          <a:cs typeface="Calibri"/>
                        </a:rPr>
                        <a:t>44</a:t>
                      </a:r>
                      <a:endParaRPr lang="en-US" sz="1800" b="1" dirty="0"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Calibri"/>
                          <a:ea typeface="Times New Roman"/>
                          <a:cs typeface="Calibri"/>
                        </a:rPr>
                        <a:t>42</a:t>
                      </a:r>
                      <a:endParaRPr lang="en-US" sz="1800" b="1" dirty="0"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Calibri"/>
                          <a:ea typeface="Times New Roman"/>
                          <a:cs typeface="Calibri"/>
                        </a:rPr>
                        <a:t>33</a:t>
                      </a:r>
                      <a:endParaRPr lang="en-US" sz="1800" b="1" dirty="0"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Calibri"/>
                          <a:ea typeface="Times New Roman"/>
                          <a:cs typeface="Calibri"/>
                        </a:rPr>
                        <a:t>34</a:t>
                      </a:r>
                      <a:endParaRPr lang="en-US" sz="1800" b="1" dirty="0"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Calibri"/>
                          <a:ea typeface="Times New Roman"/>
                          <a:cs typeface="Calibri"/>
                        </a:rPr>
                        <a:t>26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Calibri"/>
                          <a:ea typeface="Times New Roman"/>
                          <a:cs typeface="Calibri"/>
                        </a:rPr>
                        <a:t>(</a:t>
                      </a:r>
                      <a:r>
                        <a:rPr lang="en-US" sz="1800" b="1" dirty="0" err="1">
                          <a:effectLst/>
                          <a:latin typeface="Calibri"/>
                          <a:ea typeface="Times New Roman"/>
                          <a:cs typeface="Calibri"/>
                        </a:rPr>
                        <a:t>HSDP</a:t>
                      </a:r>
                      <a:r>
                        <a:rPr lang="en-US" sz="1800" b="1" dirty="0">
                          <a:effectLst/>
                          <a:latin typeface="Calibri"/>
                          <a:ea typeface="Times New Roman"/>
                          <a:cs typeface="Calibri"/>
                        </a:rPr>
                        <a:t> 2021-25)</a:t>
                      </a:r>
                      <a:endParaRPr lang="en-US" sz="1800" b="1" dirty="0"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Calibri"/>
                          <a:ea typeface="Times New Roman"/>
                          <a:cs typeface="Calibri"/>
                        </a:rPr>
                        <a:t> </a:t>
                      </a:r>
                      <a:endParaRPr lang="en-US" sz="1800" b="1" dirty="0"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76842505"/>
                  </a:ext>
                </a:extLst>
              </a:tr>
              <a:tr h="940199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lo-LA" sz="1800" dirty="0">
                          <a:solidFill>
                            <a:schemeClr val="tx1"/>
                          </a:solidFill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2. ອັດຕາການຈ່ອຍ</a:t>
                      </a:r>
                    </a:p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lo-LA" sz="1800" dirty="0">
                          <a:solidFill>
                            <a:schemeClr val="tx1"/>
                          </a:solidFill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(ນໍ້າໜັກທຽບໃສ່ ລວງສູງ)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Calibri"/>
                          <a:ea typeface="Times New Roman"/>
                          <a:cs typeface="Calibri"/>
                        </a:rPr>
                        <a:t>6</a:t>
                      </a:r>
                      <a:endParaRPr lang="en-US" sz="1800" b="1"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Calibri"/>
                          <a:ea typeface="Times New Roman"/>
                          <a:cs typeface="Calibri"/>
                        </a:rPr>
                        <a:t>6</a:t>
                      </a:r>
                      <a:endParaRPr lang="en-US" sz="1800" b="1" dirty="0"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Calibri"/>
                          <a:ea typeface="Times New Roman"/>
                          <a:cs typeface="Calibri"/>
                        </a:rPr>
                        <a:t>9</a:t>
                      </a:r>
                      <a:endParaRPr lang="en-US" sz="1800" b="1" dirty="0"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Calibri"/>
                          <a:ea typeface="Times New Roman"/>
                          <a:cs typeface="Calibri"/>
                        </a:rPr>
                        <a:t>&lt; 5</a:t>
                      </a:r>
                      <a:endParaRPr lang="en-US" sz="1800" b="1" dirty="0"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Calibri"/>
                          <a:ea typeface="Times New Roman"/>
                          <a:cs typeface="Calibri"/>
                        </a:rPr>
                        <a:t>&lt; 5</a:t>
                      </a:r>
                      <a:endParaRPr lang="en-US" sz="1800" b="1" dirty="0"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553118345"/>
                  </a:ext>
                </a:extLst>
              </a:tr>
              <a:tr h="1064526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lo-LA" sz="1800" dirty="0">
                          <a:solidFill>
                            <a:schemeClr val="tx1"/>
                          </a:solidFill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3. ອັດຕານໍ້າໜັກຫຼຸດມາດຖານ</a:t>
                      </a:r>
                    </a:p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lo-LA" sz="1800" dirty="0">
                          <a:solidFill>
                            <a:schemeClr val="tx1"/>
                          </a:solidFill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(ນໍ້າໜັກທຽບໃສ່ອາຍຸ)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Calibri"/>
                          <a:ea typeface="Times New Roman"/>
                          <a:cs typeface="Calibri"/>
                        </a:rPr>
                        <a:t>27</a:t>
                      </a:r>
                      <a:endParaRPr lang="en-US" sz="1800" b="1"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Calibri"/>
                          <a:ea typeface="Times New Roman"/>
                          <a:cs typeface="Calibri"/>
                        </a:rPr>
                        <a:t>22</a:t>
                      </a:r>
                      <a:endParaRPr lang="en-US" sz="1800" b="1"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Calibri"/>
                          <a:ea typeface="Times New Roman"/>
                          <a:cs typeface="Calibri"/>
                        </a:rPr>
                        <a:t>21</a:t>
                      </a:r>
                      <a:endParaRPr lang="en-US" sz="1800" b="1" dirty="0"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Calibri"/>
                          <a:ea typeface="Times New Roman"/>
                          <a:cs typeface="Calibri"/>
                        </a:rPr>
                        <a:t>17</a:t>
                      </a:r>
                      <a:endParaRPr lang="en-US" sz="1800" b="1" dirty="0"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Calibri"/>
                          <a:ea typeface="Times New Roman"/>
                          <a:cs typeface="Calibri"/>
                        </a:rPr>
                        <a:t>13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Calibri"/>
                          <a:ea typeface="Times New Roman"/>
                          <a:cs typeface="Calibri"/>
                        </a:rPr>
                        <a:t>(HSDP 2021-25)</a:t>
                      </a:r>
                      <a:endParaRPr lang="en-US" sz="1800" b="1" dirty="0"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496381607"/>
                  </a:ext>
                </a:extLst>
              </a:tr>
              <a:tr h="146031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o-LA" sz="1800" dirty="0"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4. ອັດຕາການເປັນພະຍາດເລືອດຈາງໃນເດັກນ້ອຍ ອາຍຸ 6-59 ເດືອນ</a:t>
                      </a:r>
                      <a:endParaRPr lang="en-US" sz="1800" dirty="0">
                        <a:effectLst/>
                        <a:latin typeface="Phetsarath OT" pitchFamily="2" charset="2"/>
                        <a:ea typeface="Phetsarath OT" pitchFamily="2" charset="2"/>
                        <a:cs typeface="Phetsarath OT" pitchFamily="2" charset="2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Phetsarath OT" pitchFamily="2" charset="2"/>
                          <a:ea typeface="Phetsarath OT" pitchFamily="2" charset="2"/>
                          <a:cs typeface="Phetsarath OT" pitchFamily="2" charset="2"/>
                        </a:rPr>
                        <a:t>(Hb &lt;11g/dL)</a:t>
                      </a:r>
                      <a:endParaRPr kumimoji="0" lang="lo-LA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Phetsarath OT" pitchFamily="2" charset="2"/>
                        <a:ea typeface="Phetsarath OT" pitchFamily="2" charset="2"/>
                        <a:cs typeface="Phetsarath OT" pitchFamily="2" charset="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800" b="1">
                          <a:effectLst/>
                          <a:latin typeface="Calibri"/>
                          <a:ea typeface="Times New Roman"/>
                          <a:cs typeface="Calibri"/>
                        </a:rPr>
                        <a:t>41</a:t>
                      </a:r>
                      <a:endParaRPr lang="en-US" sz="1800" b="1"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800" b="1">
                          <a:effectLst/>
                          <a:latin typeface="Calibri"/>
                          <a:ea typeface="Times New Roman"/>
                          <a:cs typeface="Calibri"/>
                        </a:rPr>
                        <a:t>40</a:t>
                      </a:r>
                      <a:endParaRPr lang="en-US" sz="1800" b="1"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800" b="1" dirty="0">
                          <a:effectLst/>
                          <a:latin typeface="Calibri"/>
                          <a:ea typeface="Times New Roman"/>
                          <a:cs typeface="Calibri"/>
                        </a:rPr>
                        <a:t>44</a:t>
                      </a:r>
                      <a:endParaRPr lang="en-US" sz="1800" b="1" dirty="0"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800" b="1" dirty="0">
                          <a:effectLst/>
                          <a:latin typeface="Calibri"/>
                          <a:ea typeface="Times New Roman"/>
                          <a:cs typeface="Calibri"/>
                        </a:rPr>
                        <a:t>30</a:t>
                      </a:r>
                      <a:endParaRPr lang="en-US" sz="1800" b="1" dirty="0"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800" b="1" dirty="0">
                          <a:effectLst/>
                          <a:latin typeface="Calibri"/>
                          <a:ea typeface="Times New Roman"/>
                          <a:cs typeface="Calibri"/>
                        </a:rPr>
                        <a:t>30</a:t>
                      </a:r>
                      <a:endParaRPr lang="en-US" sz="1800" b="1" dirty="0"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92606727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5734532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938075" y="296418"/>
            <a:ext cx="789767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>
                <a:solidFill>
                  <a:srgbClr val="006F7A"/>
                </a:solidFill>
                <a:latin typeface="Tw Cen MT" pitchFamily="34" charset="0"/>
                <a:ea typeface="Phetsarath OT" panose="02000500000000000001" pitchFamily="2" charset="2"/>
                <a:cs typeface="Phetsarath OT" panose="02000500000000000001" pitchFamily="2" charset="2"/>
              </a:rPr>
              <a:t>4. Indicators for Overall Goal 2021-2025</a:t>
            </a:r>
            <a:r>
              <a:rPr lang="lo-LA" sz="3200" b="1" dirty="0">
                <a:solidFill>
                  <a:srgbClr val="006F7A"/>
                </a:solidFill>
                <a:latin typeface="Tw Cen MT" pitchFamily="34" charset="0"/>
                <a:ea typeface="Phetsarath OT" panose="02000500000000000001" pitchFamily="2" charset="2"/>
                <a:cs typeface="Phetsarath OT" panose="02000500000000000001" pitchFamily="2" charset="2"/>
              </a:rPr>
              <a:t>  </a:t>
            </a:r>
            <a:r>
              <a:rPr lang="en-US" sz="3200" b="1" dirty="0">
                <a:solidFill>
                  <a:srgbClr val="006F7A"/>
                </a:solidFill>
                <a:latin typeface="Tw Cen MT" pitchFamily="34" charset="0"/>
                <a:ea typeface="Phetsarath OT" panose="02000500000000000001" pitchFamily="2" charset="2"/>
                <a:cs typeface="Phetsarath OT" panose="02000500000000000001" pitchFamily="2" charset="2"/>
              </a:rPr>
              <a:t>(2)</a:t>
            </a:r>
            <a:endParaRPr lang="en-US" sz="3200" dirty="0">
              <a:solidFill>
                <a:srgbClr val="006F7A"/>
              </a:solidFill>
              <a:latin typeface="Tw Cen MT" pitchFamily="34" charset="0"/>
            </a:endParaRPr>
          </a:p>
        </p:txBody>
      </p:sp>
      <p:graphicFrame>
        <p:nvGraphicFramePr>
          <p:cNvPr id="3" name="Table 4">
            <a:extLst>
              <a:ext uri="{FF2B5EF4-FFF2-40B4-BE49-F238E27FC236}">
                <a16:creationId xmlns:a16="http://schemas.microsoft.com/office/drawing/2014/main" id="{5B3295F7-2CB5-49DD-81FB-CAA8110FA58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76380738"/>
              </p:ext>
            </p:extLst>
          </p:nvPr>
        </p:nvGraphicFramePr>
        <p:xfrm>
          <a:off x="327546" y="998113"/>
          <a:ext cx="11491415" cy="5607404"/>
        </p:xfrm>
        <a:graphic>
          <a:graphicData uri="http://schemas.openxmlformats.org/drawingml/2006/table">
            <a:tbl>
              <a:tblPr firstRow="1" bandRow="1">
                <a:tableStyleId>{BDBED569-4797-4DF1-A0F4-6AAB3CD982D8}</a:tableStyleId>
              </a:tblPr>
              <a:tblGrid>
                <a:gridCol w="3583433">
                  <a:extLst>
                    <a:ext uri="{9D8B030D-6E8A-4147-A177-3AD203B41FA5}">
                      <a16:colId xmlns:a16="http://schemas.microsoft.com/office/drawing/2014/main" val="4167369761"/>
                    </a:ext>
                  </a:extLst>
                </a:gridCol>
                <a:gridCol w="1444070">
                  <a:extLst>
                    <a:ext uri="{9D8B030D-6E8A-4147-A177-3AD203B41FA5}">
                      <a16:colId xmlns:a16="http://schemas.microsoft.com/office/drawing/2014/main" val="1167133621"/>
                    </a:ext>
                  </a:extLst>
                </a:gridCol>
                <a:gridCol w="1403957">
                  <a:extLst>
                    <a:ext uri="{9D8B030D-6E8A-4147-A177-3AD203B41FA5}">
                      <a16:colId xmlns:a16="http://schemas.microsoft.com/office/drawing/2014/main" val="4100920131"/>
                    </a:ext>
                  </a:extLst>
                </a:gridCol>
                <a:gridCol w="1524296">
                  <a:extLst>
                    <a:ext uri="{9D8B030D-6E8A-4147-A177-3AD203B41FA5}">
                      <a16:colId xmlns:a16="http://schemas.microsoft.com/office/drawing/2014/main" val="3716401367"/>
                    </a:ext>
                  </a:extLst>
                </a:gridCol>
                <a:gridCol w="1831829">
                  <a:extLst>
                    <a:ext uri="{9D8B030D-6E8A-4147-A177-3AD203B41FA5}">
                      <a16:colId xmlns:a16="http://schemas.microsoft.com/office/drawing/2014/main" val="2513972129"/>
                    </a:ext>
                  </a:extLst>
                </a:gridCol>
                <a:gridCol w="1703830">
                  <a:extLst>
                    <a:ext uri="{9D8B030D-6E8A-4147-A177-3AD203B41FA5}">
                      <a16:colId xmlns:a16="http://schemas.microsoft.com/office/drawing/2014/main" val="1891205910"/>
                    </a:ext>
                  </a:extLst>
                </a:gridCol>
              </a:tblGrid>
              <a:tr h="92031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lo-LA" sz="2000" dirty="0">
                          <a:solidFill>
                            <a:srgbClr val="006F7A"/>
                          </a:solidFill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ຕົວຊີ້ບອກ</a:t>
                      </a:r>
                      <a:endParaRPr lang="en-US" sz="2000" dirty="0">
                        <a:solidFill>
                          <a:srgbClr val="006F7A"/>
                        </a:solidFill>
                        <a:effectLst/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Tw Cen MT" pitchFamily="34" charset="0"/>
                        </a:rPr>
                        <a:t>2012</a:t>
                      </a:r>
                      <a:r>
                        <a:rPr lang="lo-LA" sz="1600" dirty="0">
                          <a:effectLst/>
                          <a:latin typeface="Tw Cen MT" pitchFamily="34" charset="0"/>
                        </a:rPr>
                        <a:t> </a:t>
                      </a:r>
                      <a:r>
                        <a:rPr lang="en-US" sz="1600" dirty="0">
                          <a:effectLst/>
                          <a:latin typeface="Tw Cen MT" pitchFamily="34" charset="0"/>
                        </a:rPr>
                        <a:t>data (%)</a:t>
                      </a: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Tw Cen MT" pitchFamily="34" charset="0"/>
                        </a:rPr>
                        <a:t>LSIS1 </a:t>
                      </a:r>
                      <a:endParaRPr lang="en-US" sz="1600" dirty="0">
                        <a:solidFill>
                          <a:schemeClr val="bg1"/>
                        </a:solidFill>
                        <a:effectLst/>
                        <a:latin typeface="Tw Cen MT" pitchFamily="34" charset="0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Tw Cen MT" pitchFamily="34" charset="0"/>
                        </a:rPr>
                        <a:t>2015 data (%)</a:t>
                      </a:r>
                      <a:endParaRPr lang="en-US" sz="1600" dirty="0">
                        <a:solidFill>
                          <a:schemeClr val="bg1"/>
                        </a:solidFill>
                        <a:effectLst/>
                        <a:latin typeface="Tw Cen MT" pitchFamily="34" charset="0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600" u="none" strike="noStrike" kern="1200" cap="none" spc="0" normalizeH="0" baseline="0" noProof="0" dirty="0">
                        <a:ln>
                          <a:noFill/>
                        </a:ln>
                        <a:effectLst/>
                        <a:uLnTx/>
                        <a:uFillTx/>
                        <a:latin typeface="Tw Cen MT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latin typeface="Tw Cen MT" pitchFamily="34" charset="0"/>
                        </a:rPr>
                        <a:t>2017</a:t>
                      </a:r>
                      <a:r>
                        <a:rPr kumimoji="0" lang="lo-LA" sz="16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latin typeface="Tw Cen MT" pitchFamily="34" charset="0"/>
                        </a:rPr>
                        <a:t> </a:t>
                      </a:r>
                      <a:r>
                        <a:rPr kumimoji="0" lang="en-US" sz="16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latin typeface="Tw Cen MT" pitchFamily="34" charset="0"/>
                        </a:rPr>
                        <a:t>data (%)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latin typeface="Tw Cen MT" pitchFamily="34" charset="0"/>
                        </a:rPr>
                        <a:t>LSIS2 </a:t>
                      </a:r>
                      <a:endParaRPr kumimoji="0" lang="en-US" sz="1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Tw Cen MT" pitchFamily="34" charset="0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Tw Cen MT" pitchFamily="34" charset="0"/>
                        </a:rPr>
                        <a:t>2020 targets (%)</a:t>
                      </a:r>
                      <a:endParaRPr lang="en-US" sz="1600" dirty="0">
                        <a:solidFill>
                          <a:schemeClr val="bg1"/>
                        </a:solidFill>
                        <a:effectLst/>
                        <a:latin typeface="Tw Cen MT" pitchFamily="34" charset="0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latin typeface="Tw Cen MT" pitchFamily="34" charset="0"/>
                        </a:rPr>
                        <a:t>2025 targets (%)</a:t>
                      </a:r>
                      <a:endParaRPr kumimoji="0" lang="en-US" sz="1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Tw Cen MT" pitchFamily="34" charset="0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305187328"/>
                  </a:ext>
                </a:extLst>
              </a:tr>
              <a:tr h="1181113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BR" sz="1800" dirty="0">
                          <a:effectLst/>
                          <a:latin typeface="Phetsarath OT" pitchFamily="2" charset="2"/>
                          <a:ea typeface="Phetsarath OT" pitchFamily="2" charset="2"/>
                          <a:cs typeface="Phetsarath OT" pitchFamily="2" charset="2"/>
                        </a:rPr>
                        <a:t>5.</a:t>
                      </a:r>
                      <a:r>
                        <a:rPr kumimoji="0" lang="lo-LA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ອັດຕາການເປັນພະຍາດເລືອດຈາງໃນແມ່ຍິງໄວຈະເລີນພັນ (15-49 ປີ) </a:t>
                      </a:r>
                      <a:endParaRPr kumimoji="0" 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BR" sz="1800" dirty="0">
                          <a:effectLst/>
                          <a:latin typeface="Phetsarath OT" pitchFamily="2" charset="2"/>
                          <a:ea typeface="Phetsarath OT" pitchFamily="2" charset="2"/>
                          <a:cs typeface="Phetsarath OT" pitchFamily="2" charset="2"/>
                        </a:rPr>
                        <a:t>(Hb &lt;12g/dl)</a:t>
                      </a:r>
                      <a:endParaRPr lang="en-US" sz="1800" dirty="0">
                        <a:effectLst/>
                        <a:latin typeface="Phetsarath OT" pitchFamily="2" charset="2"/>
                        <a:ea typeface="Phetsarath OT" pitchFamily="2" charset="2"/>
                        <a:cs typeface="Phetsarath OT" pitchFamily="2" charset="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000" b="1" dirty="0">
                          <a:effectLst/>
                          <a:latin typeface="Tw Cen MT" pitchFamily="34" charset="0"/>
                          <a:ea typeface="Times New Roman"/>
                          <a:cs typeface="Calibri"/>
                        </a:rPr>
                        <a:t>36</a:t>
                      </a:r>
                      <a:endParaRPr lang="en-US" sz="2000" b="1" dirty="0">
                        <a:effectLst/>
                        <a:latin typeface="Tw Cen MT" pitchFamily="34" charset="0"/>
                        <a:ea typeface="Calibri"/>
                        <a:cs typeface="Cordia New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000" b="1" dirty="0">
                          <a:effectLst/>
                          <a:latin typeface="Tw Cen MT" pitchFamily="34" charset="0"/>
                          <a:ea typeface="Times New Roman"/>
                          <a:cs typeface="Calibri"/>
                        </a:rPr>
                        <a:t>30</a:t>
                      </a:r>
                      <a:endParaRPr lang="en-US" sz="2000" b="1" dirty="0">
                        <a:effectLst/>
                        <a:latin typeface="Tw Cen MT" pitchFamily="34" charset="0"/>
                        <a:ea typeface="Calibri"/>
                        <a:cs typeface="Cordia New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000" b="1" dirty="0">
                          <a:effectLst/>
                          <a:latin typeface="Tw Cen MT" pitchFamily="34" charset="0"/>
                          <a:ea typeface="Times New Roman"/>
                          <a:cs typeface="Calibri"/>
                        </a:rPr>
                        <a:t>40</a:t>
                      </a:r>
                      <a:endParaRPr lang="en-US" sz="2000" b="1" dirty="0">
                        <a:effectLst/>
                        <a:latin typeface="Tw Cen MT" pitchFamily="34" charset="0"/>
                        <a:ea typeface="Calibri"/>
                        <a:cs typeface="Cordia New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000" b="1">
                          <a:effectLst/>
                          <a:latin typeface="Tw Cen MT" pitchFamily="34" charset="0"/>
                          <a:ea typeface="Times New Roman"/>
                          <a:cs typeface="Calibri"/>
                        </a:rPr>
                        <a:t>23</a:t>
                      </a:r>
                      <a:endParaRPr lang="en-US" sz="2000" b="1">
                        <a:effectLst/>
                        <a:latin typeface="Tw Cen MT" pitchFamily="34" charset="0"/>
                        <a:ea typeface="Calibri"/>
                        <a:cs typeface="Cordia New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000" b="1" dirty="0">
                          <a:effectLst/>
                          <a:latin typeface="Tw Cen MT" pitchFamily="34" charset="0"/>
                          <a:ea typeface="Times New Roman"/>
                          <a:cs typeface="Calibri"/>
                        </a:rPr>
                        <a:t>15</a:t>
                      </a:r>
                      <a:endParaRPr lang="en-US" sz="2000" b="1" dirty="0">
                        <a:effectLst/>
                        <a:latin typeface="Tw Cen MT" pitchFamily="34" charset="0"/>
                        <a:ea typeface="Calibri"/>
                        <a:cs typeface="Cordia New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76842505"/>
                  </a:ext>
                </a:extLst>
              </a:tr>
              <a:tr h="1049381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6.</a:t>
                      </a:r>
                      <a:r>
                        <a:rPr lang="lo-LA" sz="1800" dirty="0"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ອັດຕາຂອງເດັກນ້ອຍທີ່ມີນໍ້າໜັກເກີດຕໍ່າກ່ວາມາດຖານ </a:t>
                      </a:r>
                      <a:r>
                        <a:rPr lang="en-US" sz="1800" dirty="0">
                          <a:effectLst/>
                          <a:latin typeface="Phetsarath OT" pitchFamily="2" charset="2"/>
                          <a:ea typeface="Phetsarath OT" pitchFamily="2" charset="2"/>
                          <a:cs typeface="Phetsarath OT" pitchFamily="2" charset="2"/>
                        </a:rPr>
                        <a:t>(&lt;2,500 g)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000" b="1" dirty="0">
                          <a:effectLst/>
                          <a:latin typeface="Tw Cen MT" pitchFamily="34" charset="0"/>
                          <a:ea typeface="Times New Roman"/>
                          <a:cs typeface="Calibri"/>
                        </a:rPr>
                        <a:t>15</a:t>
                      </a:r>
                      <a:endParaRPr lang="en-US" sz="2000" b="1" dirty="0">
                        <a:effectLst/>
                        <a:latin typeface="Tw Cen MT" pitchFamily="34" charset="0"/>
                        <a:ea typeface="Calibri"/>
                        <a:cs typeface="Cordia New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000" b="1" dirty="0">
                          <a:effectLst/>
                          <a:latin typeface="Tw Cen MT" pitchFamily="34" charset="0"/>
                          <a:ea typeface="Times New Roman"/>
                          <a:cs typeface="Calibri"/>
                        </a:rPr>
                        <a:t> </a:t>
                      </a:r>
                      <a:endParaRPr lang="en-US" sz="2000" b="1" dirty="0">
                        <a:effectLst/>
                        <a:latin typeface="Tw Cen MT" pitchFamily="34" charset="0"/>
                        <a:ea typeface="Calibri"/>
                        <a:cs typeface="Cordia New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000" b="1" dirty="0">
                          <a:effectLst/>
                          <a:latin typeface="Tw Cen MT" pitchFamily="34" charset="0"/>
                          <a:ea typeface="Times New Roman"/>
                          <a:cs typeface="Calibri"/>
                        </a:rPr>
                        <a:t>6.5</a:t>
                      </a:r>
                      <a:endParaRPr lang="en-US" sz="2000" b="1" dirty="0">
                        <a:effectLst/>
                        <a:latin typeface="Tw Cen MT" pitchFamily="34" charset="0"/>
                        <a:ea typeface="Calibri"/>
                        <a:cs typeface="Cordia New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000" b="1" dirty="0">
                          <a:effectLst/>
                          <a:latin typeface="Tw Cen MT" pitchFamily="34" charset="0"/>
                          <a:ea typeface="Times New Roman"/>
                          <a:cs typeface="Calibri"/>
                        </a:rPr>
                        <a:t>11</a:t>
                      </a:r>
                      <a:endParaRPr lang="en-US" sz="2000" b="1" dirty="0">
                        <a:effectLst/>
                        <a:latin typeface="Tw Cen MT" pitchFamily="34" charset="0"/>
                        <a:ea typeface="Calibri"/>
                        <a:cs typeface="Cordia New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000" b="1" dirty="0">
                          <a:effectLst/>
                          <a:latin typeface="Tw Cen MT" pitchFamily="34" charset="0"/>
                          <a:ea typeface="Times New Roman"/>
                          <a:cs typeface="Calibri"/>
                        </a:rPr>
                        <a:t>8</a:t>
                      </a:r>
                      <a:endParaRPr lang="en-US" sz="2000" b="1" dirty="0">
                        <a:effectLst/>
                        <a:latin typeface="Tw Cen MT" pitchFamily="34" charset="0"/>
                        <a:ea typeface="Calibri"/>
                        <a:cs typeface="Cordia New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553118345"/>
                  </a:ext>
                </a:extLst>
              </a:tr>
              <a:tr h="1427626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Phetsarath OT" pitchFamily="2" charset="2"/>
                          <a:ea typeface="Phetsarath OT" pitchFamily="2" charset="2"/>
                          <a:cs typeface="Phetsarath OT" pitchFamily="2" charset="2"/>
                        </a:rPr>
                        <a:t>7.</a:t>
                      </a:r>
                      <a:r>
                        <a:rPr lang="lo-LA" sz="1800" dirty="0"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ອັດຕາການມີສະພາວະນໍ້າໜັກເກີນ</a:t>
                      </a:r>
                      <a:endParaRPr lang="en-US" sz="1800" baseline="0" dirty="0">
                        <a:effectLst/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lo-LA" sz="1800" dirty="0"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ໃນເດັກນ້ອຍອາຍຸຕໍ່າກວ່າ 5 ປີ </a:t>
                      </a:r>
                      <a:endParaRPr lang="en-US" sz="1800" dirty="0">
                        <a:effectLst/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lo-LA" sz="1800" dirty="0"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(ນໍ້າໜັກທຽບໃສ່ລວງສູງ ສູງ)</a:t>
                      </a:r>
                      <a:r>
                        <a:rPr lang="pt-BR" sz="1800" dirty="0">
                          <a:effectLst/>
                          <a:latin typeface="Phetsarath OT" pitchFamily="2" charset="2"/>
                          <a:ea typeface="Phetsarath OT" pitchFamily="2" charset="2"/>
                          <a:cs typeface="Phetsarath OT" pitchFamily="2" charset="2"/>
                        </a:rPr>
                        <a:t> </a:t>
                      </a:r>
                      <a:endParaRPr lang="en-US" sz="1800" dirty="0">
                        <a:effectLst/>
                        <a:latin typeface="Phetsarath OT" pitchFamily="2" charset="2"/>
                        <a:ea typeface="Phetsarath OT" pitchFamily="2" charset="2"/>
                        <a:cs typeface="Phetsarath OT" pitchFamily="2" charset="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000" b="1">
                          <a:effectLst/>
                          <a:latin typeface="Tw Cen MT" pitchFamily="34" charset="0"/>
                          <a:ea typeface="Times New Roman"/>
                          <a:cs typeface="Calibri"/>
                        </a:rPr>
                        <a:t>2</a:t>
                      </a:r>
                      <a:endParaRPr lang="en-US" sz="2000" b="1">
                        <a:effectLst/>
                        <a:latin typeface="Tw Cen MT" pitchFamily="34" charset="0"/>
                        <a:ea typeface="Calibri"/>
                        <a:cs typeface="Cordia New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000" b="1">
                          <a:effectLst/>
                          <a:latin typeface="Tw Cen MT" pitchFamily="34" charset="0"/>
                          <a:ea typeface="Times New Roman"/>
                          <a:cs typeface="Calibri"/>
                        </a:rPr>
                        <a:t>2</a:t>
                      </a:r>
                      <a:endParaRPr lang="en-US" sz="2000" b="1">
                        <a:effectLst/>
                        <a:latin typeface="Tw Cen MT" pitchFamily="34" charset="0"/>
                        <a:ea typeface="Calibri"/>
                        <a:cs typeface="Cordia New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  <a:latin typeface="Tw Cen MT" pitchFamily="34" charset="0"/>
                          <a:ea typeface="Times New Roman"/>
                          <a:cs typeface="Calibri"/>
                        </a:rPr>
                        <a:t>3.5</a:t>
                      </a:r>
                      <a:endParaRPr lang="en-US" sz="2000" b="1" dirty="0">
                        <a:effectLst/>
                        <a:latin typeface="Tw Cen MT" pitchFamily="34" charset="0"/>
                        <a:ea typeface="Calibri"/>
                        <a:cs typeface="Cordia New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  <a:latin typeface="Tw Cen MT" pitchFamily="34" charset="0"/>
                          <a:ea typeface="Times New Roman"/>
                          <a:cs typeface="Calibri"/>
                        </a:rPr>
                        <a:t>≤</a:t>
                      </a:r>
                      <a:r>
                        <a:rPr lang="pt-BR" sz="2000" b="1" dirty="0">
                          <a:effectLst/>
                          <a:latin typeface="Tw Cen MT" pitchFamily="34" charset="0"/>
                          <a:ea typeface="Times New Roman"/>
                          <a:cs typeface="Calibri"/>
                        </a:rPr>
                        <a:t> 2</a:t>
                      </a:r>
                      <a:endParaRPr lang="en-US" sz="2000" b="1" dirty="0">
                        <a:effectLst/>
                        <a:latin typeface="Tw Cen MT" pitchFamily="34" charset="0"/>
                        <a:ea typeface="Calibri"/>
                        <a:cs typeface="Cordia New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  <a:latin typeface="Tw Cen MT" pitchFamily="34" charset="0"/>
                          <a:ea typeface="Times New Roman"/>
                          <a:cs typeface="Calibri"/>
                        </a:rPr>
                        <a:t>≤</a:t>
                      </a:r>
                      <a:r>
                        <a:rPr lang="pt-BR" sz="2000" b="1" dirty="0">
                          <a:effectLst/>
                          <a:latin typeface="Tw Cen MT" pitchFamily="34" charset="0"/>
                          <a:ea typeface="Times New Roman"/>
                          <a:cs typeface="Calibri"/>
                        </a:rPr>
                        <a:t> 2</a:t>
                      </a:r>
                      <a:endParaRPr lang="en-US" sz="2000" b="1" dirty="0">
                        <a:effectLst/>
                        <a:latin typeface="Tw Cen MT" pitchFamily="34" charset="0"/>
                        <a:ea typeface="Calibri"/>
                        <a:cs typeface="Cordia New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496381607"/>
                  </a:ext>
                </a:extLst>
              </a:tr>
              <a:tr h="1009935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Phetsarath OT" pitchFamily="2" charset="2"/>
                          <a:ea typeface="Phetsarath OT" pitchFamily="2" charset="2"/>
                          <a:cs typeface="Phetsarath OT" pitchFamily="2" charset="2"/>
                        </a:rPr>
                        <a:t>8.</a:t>
                      </a:r>
                      <a:r>
                        <a:rPr lang="lo-LA" sz="1800" dirty="0"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ອັດຕາສ່ວນຮ້ອຍ ຂອງເດັກນ້ອຍອາຍຸ ຕໍ່າກ່ວາ 6 ເດືອນ ທີ່ດື່ມນົມແມ່ແຕ່ຢ່າງດຽວ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800" b="1" dirty="0">
                          <a:effectLst/>
                          <a:latin typeface="Tw Cen MT" pitchFamily="34" charset="0"/>
                        </a:rPr>
                        <a:t>40</a:t>
                      </a:r>
                      <a:endParaRPr lang="en-US" sz="1800" b="1" dirty="0">
                        <a:effectLst/>
                        <a:latin typeface="Tw Cen MT" pitchFamily="34" charset="0"/>
                        <a:ea typeface="Calibri"/>
                        <a:cs typeface="Cordia New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800" b="1">
                          <a:effectLst/>
                          <a:latin typeface="Tw Cen MT" pitchFamily="34" charset="0"/>
                        </a:rPr>
                        <a:t>40</a:t>
                      </a:r>
                      <a:endParaRPr lang="en-US" sz="1800" b="1">
                        <a:effectLst/>
                        <a:latin typeface="Tw Cen MT" pitchFamily="34" charset="0"/>
                        <a:ea typeface="Calibri"/>
                        <a:cs typeface="Cordia New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800" b="1" dirty="0">
                          <a:effectLst/>
                          <a:latin typeface="Tw Cen MT" pitchFamily="34" charset="0"/>
                        </a:rPr>
                        <a:t>45</a:t>
                      </a:r>
                      <a:endParaRPr lang="en-US" sz="1800" b="1" dirty="0">
                        <a:effectLst/>
                        <a:latin typeface="Tw Cen MT" pitchFamily="34" charset="0"/>
                        <a:ea typeface="Calibri"/>
                        <a:cs typeface="Cordia New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800" b="1" dirty="0">
                          <a:effectLst/>
                          <a:latin typeface="Tw Cen MT" pitchFamily="34" charset="0"/>
                          <a:ea typeface="+mn-ea"/>
                          <a:cs typeface="+mn-cs"/>
                        </a:rPr>
                        <a:t>50</a:t>
                      </a:r>
                      <a:endParaRPr lang="en-US" sz="1800" b="1" dirty="0">
                        <a:effectLst/>
                        <a:latin typeface="Tw Cen MT" pitchFamily="34" charset="0"/>
                        <a:ea typeface="Calibri"/>
                        <a:cs typeface="Cordia New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800" b="1" dirty="0">
                          <a:effectLst/>
                          <a:latin typeface="Tw Cen MT" pitchFamily="34" charset="0"/>
                          <a:ea typeface="+mn-ea"/>
                          <a:cs typeface="+mn-cs"/>
                        </a:rPr>
                        <a:t>60</a:t>
                      </a:r>
                      <a:endParaRPr lang="en-US" sz="1800" b="1" dirty="0">
                        <a:effectLst/>
                        <a:latin typeface="Tw Cen MT" pitchFamily="34" charset="0"/>
                        <a:ea typeface="Calibri"/>
                        <a:cs typeface="Cordia New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92606727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0827375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938075" y="173588"/>
            <a:ext cx="797365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lo-LA" sz="2800" b="1" dirty="0">
                <a:solidFill>
                  <a:srgbClr val="006F7A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4</a:t>
            </a:r>
            <a:r>
              <a:rPr lang="en-US" sz="2800" b="1" dirty="0">
                <a:solidFill>
                  <a:srgbClr val="006F7A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. </a:t>
            </a:r>
            <a:r>
              <a:rPr lang="lo-LA" sz="2800" b="1" dirty="0">
                <a:solidFill>
                  <a:srgbClr val="006F7A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ຕົວຊີ້ບອກ ສຳລັບເປົ້າໝາຍລວມ </a:t>
            </a:r>
            <a:r>
              <a:rPr lang="en-US" sz="2800" b="1" dirty="0" err="1">
                <a:solidFill>
                  <a:srgbClr val="006F7A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NPAN</a:t>
            </a:r>
            <a:r>
              <a:rPr lang="en-US" sz="2800" b="1" dirty="0">
                <a:solidFill>
                  <a:srgbClr val="006F7A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</a:t>
            </a:r>
            <a:r>
              <a:rPr lang="lo-LA" sz="2800" b="1" dirty="0">
                <a:solidFill>
                  <a:srgbClr val="006F7A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2021-2025  (3)</a:t>
            </a:r>
            <a:endParaRPr lang="en-US" sz="2800" dirty="0">
              <a:solidFill>
                <a:srgbClr val="006F7A"/>
              </a:solidFill>
              <a:latin typeface="Tw Cen MT" pitchFamily="34" charset="0"/>
            </a:endParaRPr>
          </a:p>
        </p:txBody>
      </p:sp>
      <p:graphicFrame>
        <p:nvGraphicFramePr>
          <p:cNvPr id="3" name="Table 4">
            <a:extLst>
              <a:ext uri="{FF2B5EF4-FFF2-40B4-BE49-F238E27FC236}">
                <a16:creationId xmlns:a16="http://schemas.microsoft.com/office/drawing/2014/main" id="{9D702C83-AC25-4AAD-83AD-5D849BF751B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37318005"/>
              </p:ext>
            </p:extLst>
          </p:nvPr>
        </p:nvGraphicFramePr>
        <p:xfrm>
          <a:off x="251979" y="842199"/>
          <a:ext cx="11748555" cy="5773801"/>
        </p:xfrm>
        <a:graphic>
          <a:graphicData uri="http://schemas.openxmlformats.org/drawingml/2006/table">
            <a:tbl>
              <a:tblPr firstRow="1" bandRow="1">
                <a:tableStyleId>{5FD0F851-EC5A-4D38-B0AD-8093EC10F338}</a:tableStyleId>
              </a:tblPr>
              <a:tblGrid>
                <a:gridCol w="3187257">
                  <a:extLst>
                    <a:ext uri="{9D8B030D-6E8A-4147-A177-3AD203B41FA5}">
                      <a16:colId xmlns:a16="http://schemas.microsoft.com/office/drawing/2014/main" val="1734595756"/>
                    </a:ext>
                  </a:extLst>
                </a:gridCol>
                <a:gridCol w="31389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0221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6840">
                  <a:extLst>
                    <a:ext uri="{9D8B030D-6E8A-4147-A177-3AD203B41FA5}">
                      <a16:colId xmlns:a16="http://schemas.microsoft.com/office/drawing/2014/main" val="1382013014"/>
                    </a:ext>
                  </a:extLst>
                </a:gridCol>
                <a:gridCol w="168176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757444">
                  <a:extLst>
                    <a:ext uri="{9D8B030D-6E8A-4147-A177-3AD203B41FA5}">
                      <a16:colId xmlns:a16="http://schemas.microsoft.com/office/drawing/2014/main" val="2640723609"/>
                    </a:ext>
                  </a:extLst>
                </a:gridCol>
                <a:gridCol w="1660349">
                  <a:extLst>
                    <a:ext uri="{9D8B030D-6E8A-4147-A177-3AD203B41FA5}">
                      <a16:colId xmlns:a16="http://schemas.microsoft.com/office/drawing/2014/main" val="1345832011"/>
                    </a:ext>
                  </a:extLst>
                </a:gridCol>
                <a:gridCol w="1628792">
                  <a:extLst>
                    <a:ext uri="{9D8B030D-6E8A-4147-A177-3AD203B41FA5}">
                      <a16:colId xmlns:a16="http://schemas.microsoft.com/office/drawing/2014/main" val="1338242833"/>
                    </a:ext>
                  </a:extLst>
                </a:gridCol>
              </a:tblGrid>
              <a:tr h="246207">
                <a:tc gridSpan="8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lo-LA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ສາທາລະນະສຸກ (ຜປພ 20</a:t>
                      </a:r>
                      <a:r>
                        <a:rPr kumimoji="0" lang="en-US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16</a:t>
                      </a:r>
                      <a:r>
                        <a:rPr kumimoji="0" lang="lo-LA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-202</a:t>
                      </a:r>
                      <a:r>
                        <a:rPr kumimoji="0" lang="en-US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0</a:t>
                      </a:r>
                      <a:r>
                        <a:rPr kumimoji="0" lang="lo-LA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)</a:t>
                      </a:r>
                      <a:endParaRPr kumimoji="0" lang="en-US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98568162"/>
                  </a:ext>
                </a:extLst>
              </a:tr>
              <a:tr h="428274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lo-LA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6F7A"/>
                          </a:solidFill>
                          <a:effectLst/>
                          <a:uLnTx/>
                          <a:uFillTx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ຕົວຊີ້ບອກ</a:t>
                      </a:r>
                      <a:endParaRPr kumimoji="0" lang="en-US" sz="1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6F7A"/>
                        </a:solidFill>
                        <a:effectLst/>
                        <a:uLnTx/>
                        <a:uFillTx/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1" dirty="0">
                        <a:solidFill>
                          <a:srgbClr val="C00000"/>
                        </a:solidFill>
                        <a:effectLst/>
                        <a:latin typeface="Tw Cen MT" pitchFamily="34" charset="0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1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latin typeface="Phetsarath OT" pitchFamily="2" charset="2"/>
                          <a:ea typeface="Phetsarath OT" pitchFamily="2" charset="2"/>
                          <a:cs typeface="Phetsarath OT" pitchFamily="2" charset="2"/>
                        </a:rPr>
                        <a:t>2012</a:t>
                      </a:r>
                      <a:r>
                        <a:rPr kumimoji="0" lang="lo-LA" sz="1400" b="1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latin typeface="Phetsarath OT" pitchFamily="2" charset="2"/>
                          <a:ea typeface="Phetsarath OT" pitchFamily="2" charset="2"/>
                          <a:cs typeface="Phetsarath OT" pitchFamily="2" charset="2"/>
                        </a:rPr>
                        <a:t> </a:t>
                      </a:r>
                      <a:r>
                        <a:rPr kumimoji="0" lang="en-US" sz="1400" b="1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latin typeface="Phetsarath OT" pitchFamily="2" charset="2"/>
                          <a:ea typeface="Phetsarath OT" pitchFamily="2" charset="2"/>
                          <a:cs typeface="Phetsarath OT" pitchFamily="2" charset="2"/>
                        </a:rPr>
                        <a:t>data (%)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1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latin typeface="Phetsarath OT" pitchFamily="2" charset="2"/>
                          <a:ea typeface="Phetsarath OT" pitchFamily="2" charset="2"/>
                          <a:cs typeface="Phetsarath OT" pitchFamily="2" charset="2"/>
                        </a:rPr>
                        <a:t>LSIS1 </a:t>
                      </a:r>
                      <a:endParaRPr lang="en-US" sz="1400" b="1" dirty="0">
                        <a:solidFill>
                          <a:srgbClr val="C00000"/>
                        </a:solidFill>
                        <a:effectLst/>
                        <a:latin typeface="Phetsarath OT" pitchFamily="2" charset="2"/>
                        <a:ea typeface="Phetsarath OT" pitchFamily="2" charset="2"/>
                        <a:cs typeface="Phetsarath OT" pitchFamily="2" charset="2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>
                        <a:solidFill>
                          <a:srgbClr val="C00000"/>
                        </a:solidFill>
                        <a:effectLst/>
                        <a:latin typeface="Tw Cen MT" pitchFamily="34" charset="0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1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latin typeface="Phetsarath OT" pitchFamily="2" charset="2"/>
                          <a:ea typeface="Phetsarath OT" pitchFamily="2" charset="2"/>
                          <a:cs typeface="Phetsarath OT" pitchFamily="2" charset="2"/>
                        </a:rPr>
                        <a:t>2015 data (%)</a:t>
                      </a: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b="1" dirty="0">
                        <a:solidFill>
                          <a:srgbClr val="C00000"/>
                        </a:solidFill>
                        <a:effectLst/>
                        <a:latin typeface="Phetsarath OT" pitchFamily="2" charset="2"/>
                        <a:ea typeface="Phetsarath OT" pitchFamily="2" charset="2"/>
                        <a:cs typeface="Phetsarath OT" pitchFamily="2" charset="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1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latin typeface="Phetsarath OT" pitchFamily="2" charset="2"/>
                          <a:ea typeface="Phetsarath OT" pitchFamily="2" charset="2"/>
                          <a:cs typeface="Phetsarath OT" pitchFamily="2" charset="2"/>
                        </a:rPr>
                        <a:t>2017</a:t>
                      </a:r>
                      <a:r>
                        <a:rPr kumimoji="0" lang="lo-LA" sz="1400" b="1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latin typeface="Phetsarath OT" pitchFamily="2" charset="2"/>
                          <a:ea typeface="Phetsarath OT" pitchFamily="2" charset="2"/>
                          <a:cs typeface="Phetsarath OT" pitchFamily="2" charset="2"/>
                        </a:rPr>
                        <a:t> </a:t>
                      </a:r>
                      <a:r>
                        <a:rPr kumimoji="0" lang="en-US" sz="1400" b="1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latin typeface="Phetsarath OT" pitchFamily="2" charset="2"/>
                          <a:ea typeface="Phetsarath OT" pitchFamily="2" charset="2"/>
                          <a:cs typeface="Phetsarath OT" pitchFamily="2" charset="2"/>
                        </a:rPr>
                        <a:t>data (%)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1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latin typeface="Phetsarath OT" pitchFamily="2" charset="2"/>
                          <a:ea typeface="Phetsarath OT" pitchFamily="2" charset="2"/>
                          <a:cs typeface="Phetsarath OT" pitchFamily="2" charset="2"/>
                        </a:rPr>
                        <a:t>LSIS2 </a:t>
                      </a:r>
                      <a:endParaRPr kumimoji="0" lang="en-US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Phetsarath OT" pitchFamily="2" charset="2"/>
                        <a:ea typeface="Phetsarath OT" pitchFamily="2" charset="2"/>
                        <a:cs typeface="Phetsarath OT" pitchFamily="2" charset="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1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latin typeface="Phetsarath OT" pitchFamily="2" charset="2"/>
                          <a:ea typeface="Phetsarath OT" pitchFamily="2" charset="2"/>
                          <a:cs typeface="Phetsarath OT" pitchFamily="2" charset="2"/>
                        </a:rPr>
                        <a:t>2020 targets (%)</a:t>
                      </a: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b="1" dirty="0">
                        <a:solidFill>
                          <a:srgbClr val="C00000"/>
                        </a:solidFill>
                        <a:effectLst/>
                        <a:latin typeface="Phetsarath OT" pitchFamily="2" charset="2"/>
                        <a:ea typeface="Phetsarath OT" pitchFamily="2" charset="2"/>
                        <a:cs typeface="Phetsarath OT" pitchFamily="2" charset="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1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latin typeface="Phetsarath OT" pitchFamily="2" charset="2"/>
                          <a:ea typeface="Phetsarath OT" pitchFamily="2" charset="2"/>
                          <a:cs typeface="Phetsarath OT" pitchFamily="2" charset="2"/>
                        </a:rPr>
                        <a:t>2025 targets (%)</a:t>
                      </a: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b="1" dirty="0">
                        <a:solidFill>
                          <a:srgbClr val="C00000"/>
                        </a:solidFill>
                        <a:effectLst/>
                        <a:latin typeface="Phetsarath OT" pitchFamily="2" charset="2"/>
                        <a:ea typeface="Phetsarath OT" pitchFamily="2" charset="2"/>
                        <a:cs typeface="Phetsarath OT" pitchFamily="2" charset="2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894874445"/>
                  </a:ext>
                </a:extLst>
              </a:tr>
              <a:tr h="320299">
                <a:tc gridSpan="2"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ordia New" panose="020B0304020202020204" pitchFamily="34" charset="-34"/>
                        </a:rPr>
                        <a:t>1</a:t>
                      </a:r>
                      <a:r>
                        <a:rPr lang="en-US" sz="1400" dirty="0"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. </a:t>
                      </a:r>
                      <a:r>
                        <a:rPr lang="lo-LA" sz="1400" dirty="0"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ອັດຕາການຕາຍຂອງເດັກນ້ອຍ ອາຍຸ ຕໍ່າກວ່າ </a:t>
                      </a:r>
                      <a:r>
                        <a:rPr lang="lo-LA" sz="1600" dirty="0"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1 </a:t>
                      </a:r>
                      <a:r>
                        <a:rPr lang="lo-LA" sz="1400" dirty="0"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ປີ </a:t>
                      </a: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>
                        <a:effectLst/>
                        <a:latin typeface="Tw Cen MT" pitchFamily="34" charset="0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w Cen MT" pitchFamily="34" charset="0"/>
                        </a:rPr>
                        <a:t>68/1.000</a:t>
                      </a:r>
                      <a:endParaRPr lang="en-US" sz="1400" dirty="0">
                        <a:effectLst/>
                        <a:latin typeface="Tw Cen MT" pitchFamily="34" charset="0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>
                        <a:latin typeface="Tw Cen MT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latin typeface="Tw Cen MT" pitchFamily="34" charset="0"/>
                        </a:rPr>
                        <a:t>51/1.000 (UN,2015)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latin typeface="Tw Cen MT" pitchFamily="34" charset="0"/>
                        </a:rPr>
                        <a:t>40/1.000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latin typeface="Tw Cen MT" pitchFamily="34" charset="0"/>
                        </a:rPr>
                        <a:t>30/1.000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latin typeface="Tw Cen MT" pitchFamily="34" charset="0"/>
                        </a:rPr>
                        <a:t>20/1.000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61164295"/>
                  </a:ext>
                </a:extLst>
              </a:tr>
              <a:tr h="285579">
                <a:tc gridSpan="2"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ordia New" panose="020B0304020202020204" pitchFamily="34" charset="-34"/>
                        </a:rPr>
                        <a:t>2. </a:t>
                      </a:r>
                      <a:r>
                        <a:rPr kumimoji="0" lang="lo-LA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ອັດຕາການຕາຍຂອງເດັກນ້ອຍ ອາຍຸ ຕໍ່າກ່ວາ 5 ປີ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>
                        <a:effectLst/>
                        <a:latin typeface="Tw Cen MT" pitchFamily="34" charset="0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w Cen MT" pitchFamily="34" charset="0"/>
                        </a:rPr>
                        <a:t>79/1.000</a:t>
                      </a:r>
                      <a:endParaRPr lang="en-US" sz="1400" dirty="0">
                        <a:effectLst/>
                        <a:latin typeface="Tw Cen MT" pitchFamily="34" charset="0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>
                        <a:latin typeface="Tw Cen MT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latin typeface="Tw Cen MT" pitchFamily="34" charset="0"/>
                        </a:rPr>
                        <a:t>67/1.000</a:t>
                      </a:r>
                      <a:r>
                        <a:rPr kumimoji="0" lang="en-US" sz="14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latin typeface="Tw Cen MT" pitchFamily="34" charset="0"/>
                        </a:rPr>
                        <a:t>(UN,2015)</a:t>
                      </a:r>
                      <a:endParaRPr lang="en-US" sz="1400" dirty="0">
                        <a:latin typeface="Tw Cen MT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latin typeface="Tw Cen MT" pitchFamily="34" charset="0"/>
                        </a:rPr>
                        <a:t>46/100.000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latin typeface="Tw Cen MT" pitchFamily="34" charset="0"/>
                        </a:rPr>
                        <a:t>40/1.000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latin typeface="Tw Cen MT" pitchFamily="34" charset="0"/>
                        </a:rPr>
                        <a:t>30/1.000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229614281"/>
                  </a:ext>
                </a:extLst>
              </a:tr>
              <a:tr h="427665">
                <a:tc gridSpan="2"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ordia New" panose="020B0304020202020204" pitchFamily="34" charset="-34"/>
                        </a:rPr>
                        <a:t>3. </a:t>
                      </a:r>
                      <a:r>
                        <a:rPr lang="lo-LA" sz="1400" dirty="0"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ສັດສ່ວນການຕາຍຂອງແມ່ </a:t>
                      </a:r>
                      <a:endParaRPr lang="en-US" sz="1400" dirty="0">
                        <a:effectLst/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>
                        <a:effectLst/>
                        <a:latin typeface="Tw Cen MT" pitchFamily="34" charset="0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w Cen MT" pitchFamily="34" charset="0"/>
                        </a:rPr>
                        <a:t>292/100.000</a:t>
                      </a: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w Cen MT" pitchFamily="34" charset="0"/>
                        </a:rPr>
                        <a:t>(UN, 2010)</a:t>
                      </a:r>
                      <a:endParaRPr lang="en-US" sz="1400" dirty="0">
                        <a:effectLst/>
                        <a:latin typeface="Tw Cen MT" pitchFamily="34" charset="0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>
                        <a:effectLst/>
                        <a:latin typeface="Tw Cen MT" pitchFamily="34" charset="0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sz="14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latin typeface="Tw Cen MT" pitchFamily="34" charset="0"/>
                        </a:rPr>
                        <a:t>206/100.000</a:t>
                      </a: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sz="14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latin typeface="Tw Cen MT" pitchFamily="34" charset="0"/>
                        </a:rPr>
                        <a:t>(Census,2015)</a:t>
                      </a:r>
                      <a:endParaRPr lang="en-US" sz="1400" dirty="0">
                        <a:effectLst/>
                        <a:latin typeface="Tw Cen MT" pitchFamily="34" charset="0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w Cen MT" pitchFamily="34" charset="0"/>
                        </a:rPr>
                        <a:t>197/100.000</a:t>
                      </a: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w Cen MT" pitchFamily="34" charset="0"/>
                        </a:rPr>
                        <a:t>(UN,2015)</a:t>
                      </a:r>
                      <a:endParaRPr lang="en-US" sz="1400" dirty="0">
                        <a:effectLst/>
                        <a:latin typeface="Tw Cen MT" pitchFamily="34" charset="0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w Cen MT" pitchFamily="34" charset="0"/>
                        </a:rPr>
                        <a:t>160/100.000</a:t>
                      </a:r>
                      <a:endParaRPr lang="en-US" sz="1400" dirty="0">
                        <a:effectLst/>
                        <a:latin typeface="Tw Cen MT" pitchFamily="34" charset="0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w Cen MT" pitchFamily="34" charset="0"/>
                        </a:rPr>
                        <a:t>100/100.000</a:t>
                      </a:r>
                      <a:endParaRPr lang="en-US" sz="1400" dirty="0">
                        <a:effectLst/>
                        <a:latin typeface="Tw Cen MT" pitchFamily="34" charset="0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696300220"/>
                  </a:ext>
                </a:extLst>
              </a:tr>
              <a:tr h="421962">
                <a:tc gridSpan="8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o-LA" sz="1800" b="1" dirty="0">
                          <a:solidFill>
                            <a:schemeClr val="tx1"/>
                          </a:solidFill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ຄວາມທຸກຍາກ </a:t>
                      </a:r>
                      <a:r>
                        <a:rPr kumimoji="0" lang="lo-LA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(ຜປພ 2016-2020)</a:t>
                      </a:r>
                      <a:endParaRPr kumimoji="0" lang="en-US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 marL="68580" marR="68580" marT="0" marB="0" anchor="ctr">
                    <a:solidFill>
                      <a:srgbClr val="FFC000">
                        <a:alpha val="2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272138586"/>
                  </a:ext>
                </a:extLst>
              </a:tr>
              <a:tr h="536784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ordia New" panose="020B0304020202020204" pitchFamily="34" charset="-34"/>
                        </a:rPr>
                        <a:t>1.</a:t>
                      </a:r>
                      <a:r>
                        <a:rPr lang="en-US" sz="1400" dirty="0"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 </a:t>
                      </a:r>
                      <a:r>
                        <a:rPr lang="lo-LA" sz="1400" dirty="0"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ສັດສ່ວນ ການຄິດໄລ່ ຄວາມທຸກຍາກຕໍ່ຫົວຄົນ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latin typeface="Tw Cen MT" pitchFamily="34" charset="0"/>
                        </a:rPr>
                        <a:t>23.2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latin typeface="Tw Cen MT" pitchFamily="34" charset="0"/>
                        </a:rPr>
                        <a:t>(World bank, 2013) </a:t>
                      </a:r>
                      <a:endParaRPr kumimoji="0" lang="en-US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w Cen MT" pitchFamily="34" charset="0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w Cen MT" pitchFamily="34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endParaRPr lang="en-US" dirty="0">
                        <a:latin typeface="Tw Cen MT" pitchFamily="34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latin typeface="Tw Cen MT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Tw Cen MT" pitchFamily="34" charset="0"/>
                        </a:rPr>
                        <a:t>N/A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Tw Cen MT" pitchFamily="34" charset="0"/>
                        </a:rPr>
                        <a:t>N/A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34256099"/>
                  </a:ext>
                </a:extLst>
              </a:tr>
              <a:tr h="391264">
                <a:tc gridSpan="8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lo-LA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ສາທາລະນະສຸກ (ຜປພ 2021-2025)</a:t>
                      </a:r>
                      <a:endParaRPr kumimoji="0" lang="en-US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 marL="68580" marR="68580" marT="0" marB="0" anchor="ctr">
                    <a:solidFill>
                      <a:srgbClr val="006F7A">
                        <a:alpha val="2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8062052"/>
                  </a:ext>
                </a:extLst>
              </a:tr>
              <a:tr h="470239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lo-LA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6F7A"/>
                          </a:solidFill>
                          <a:effectLst/>
                          <a:uLnTx/>
                          <a:uFillTx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ຕົວຊີ້ບອກ</a:t>
                      </a:r>
                      <a:endParaRPr kumimoji="0" lang="en-US" sz="1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6F7A"/>
                        </a:solidFill>
                        <a:effectLst/>
                        <a:uLnTx/>
                        <a:uFillTx/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1" dirty="0">
                        <a:solidFill>
                          <a:srgbClr val="C00000"/>
                        </a:solidFill>
                        <a:effectLst/>
                        <a:latin typeface="Tw Cen MT" pitchFamily="34" charset="0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1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latin typeface="Phetsarath OT" pitchFamily="2" charset="2"/>
                          <a:ea typeface="Phetsarath OT" pitchFamily="2" charset="2"/>
                          <a:cs typeface="Phetsarath OT" pitchFamily="2" charset="2"/>
                        </a:rPr>
                        <a:t>2012</a:t>
                      </a:r>
                      <a:r>
                        <a:rPr kumimoji="0" lang="lo-LA" sz="1400" b="1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latin typeface="Phetsarath OT" pitchFamily="2" charset="2"/>
                          <a:ea typeface="Phetsarath OT" pitchFamily="2" charset="2"/>
                          <a:cs typeface="Phetsarath OT" pitchFamily="2" charset="2"/>
                        </a:rPr>
                        <a:t> </a:t>
                      </a:r>
                      <a:r>
                        <a:rPr kumimoji="0" lang="en-US" sz="1400" b="1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latin typeface="Phetsarath OT" pitchFamily="2" charset="2"/>
                          <a:ea typeface="Phetsarath OT" pitchFamily="2" charset="2"/>
                          <a:cs typeface="Phetsarath OT" pitchFamily="2" charset="2"/>
                        </a:rPr>
                        <a:t>data (%)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1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latin typeface="Phetsarath OT" pitchFamily="2" charset="2"/>
                          <a:ea typeface="Phetsarath OT" pitchFamily="2" charset="2"/>
                          <a:cs typeface="Phetsarath OT" pitchFamily="2" charset="2"/>
                        </a:rPr>
                        <a:t>LSIS1 </a:t>
                      </a:r>
                      <a:endParaRPr kumimoji="0" lang="en-US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uLnTx/>
                        <a:uFillTx/>
                        <a:latin typeface="Phetsarath OT" pitchFamily="2" charset="2"/>
                        <a:ea typeface="Phetsarath OT" pitchFamily="2" charset="2"/>
                        <a:cs typeface="Phetsarath OT" pitchFamily="2" charset="2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Tw Cen MT" pitchFamily="34" charset="0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1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latin typeface="Phetsarath OT" pitchFamily="2" charset="2"/>
                          <a:ea typeface="Phetsarath OT" pitchFamily="2" charset="2"/>
                          <a:cs typeface="Phetsarath OT" pitchFamily="2" charset="2"/>
                        </a:rPr>
                        <a:t>2015 data (%)</a:t>
                      </a:r>
                      <a:endParaRPr kumimoji="0" lang="en-US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Phetsarath OT" pitchFamily="2" charset="2"/>
                        <a:ea typeface="Phetsarath OT" pitchFamily="2" charset="2"/>
                        <a:cs typeface="Phetsarath OT" pitchFamily="2" charset="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1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latin typeface="Phetsarath OT" pitchFamily="2" charset="2"/>
                          <a:ea typeface="Phetsarath OT" pitchFamily="2" charset="2"/>
                          <a:cs typeface="Phetsarath OT" pitchFamily="2" charset="2"/>
                        </a:rPr>
                        <a:t>2017</a:t>
                      </a:r>
                      <a:r>
                        <a:rPr kumimoji="0" lang="lo-LA" sz="1400" b="1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latin typeface="Phetsarath OT" pitchFamily="2" charset="2"/>
                          <a:ea typeface="Phetsarath OT" pitchFamily="2" charset="2"/>
                          <a:cs typeface="Phetsarath OT" pitchFamily="2" charset="2"/>
                        </a:rPr>
                        <a:t> </a:t>
                      </a:r>
                      <a:r>
                        <a:rPr kumimoji="0" lang="en-US" sz="1400" b="1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latin typeface="Phetsarath OT" pitchFamily="2" charset="2"/>
                          <a:ea typeface="Phetsarath OT" pitchFamily="2" charset="2"/>
                          <a:cs typeface="Phetsarath OT" pitchFamily="2" charset="2"/>
                        </a:rPr>
                        <a:t>data (%)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1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latin typeface="Phetsarath OT" pitchFamily="2" charset="2"/>
                          <a:ea typeface="Phetsarath OT" pitchFamily="2" charset="2"/>
                          <a:cs typeface="Phetsarath OT" pitchFamily="2" charset="2"/>
                        </a:rPr>
                        <a:t>LSIS2 </a:t>
                      </a:r>
                      <a:endParaRPr kumimoji="0" lang="en-US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Phetsarath OT" pitchFamily="2" charset="2"/>
                        <a:ea typeface="Phetsarath OT" pitchFamily="2" charset="2"/>
                        <a:cs typeface="Phetsarath OT" pitchFamily="2" charset="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1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latin typeface="Phetsarath OT" pitchFamily="2" charset="2"/>
                          <a:ea typeface="Phetsarath OT" pitchFamily="2" charset="2"/>
                          <a:cs typeface="Phetsarath OT" pitchFamily="2" charset="2"/>
                        </a:rPr>
                        <a:t>2020 targets (%)</a:t>
                      </a: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b="1" dirty="0">
                        <a:solidFill>
                          <a:srgbClr val="C00000"/>
                        </a:solidFill>
                        <a:effectLst/>
                        <a:latin typeface="Phetsarath OT" pitchFamily="2" charset="2"/>
                        <a:ea typeface="Phetsarath OT" pitchFamily="2" charset="2"/>
                        <a:cs typeface="Phetsarath OT" pitchFamily="2" charset="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1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latin typeface="Phetsarath OT" pitchFamily="2" charset="2"/>
                          <a:ea typeface="Phetsarath OT" pitchFamily="2" charset="2"/>
                          <a:cs typeface="Phetsarath OT" pitchFamily="2" charset="2"/>
                        </a:rPr>
                        <a:t>2025 targets (%)</a:t>
                      </a: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b="1" dirty="0">
                        <a:solidFill>
                          <a:srgbClr val="C00000"/>
                        </a:solidFill>
                        <a:effectLst/>
                        <a:latin typeface="Phetsarath OT" pitchFamily="2" charset="2"/>
                        <a:ea typeface="Phetsarath OT" pitchFamily="2" charset="2"/>
                        <a:cs typeface="Phetsarath OT" pitchFamily="2" charset="2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967952740"/>
                  </a:ext>
                </a:extLst>
              </a:tr>
              <a:tr h="343553">
                <a:tc gridSpan="2"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ordia New" panose="020B0304020202020204" pitchFamily="34" charset="-34"/>
                        </a:rPr>
                        <a:t>1</a:t>
                      </a:r>
                      <a:r>
                        <a:rPr lang="en-US" sz="1400" dirty="0"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. </a:t>
                      </a:r>
                      <a:r>
                        <a:rPr lang="lo-LA" sz="1400" dirty="0"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ອັດຕາການຕາຍຂອງເດັກນ້ອຍ ອາຍຸ ຕໍ່າກວ່າ </a:t>
                      </a:r>
                      <a:r>
                        <a:rPr lang="lo-LA" sz="1600" dirty="0"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1 </a:t>
                      </a:r>
                      <a:r>
                        <a:rPr lang="lo-LA" sz="1400" dirty="0"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ປີ </a:t>
                      </a: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>
                        <a:effectLst/>
                        <a:latin typeface="Tw Cen MT" pitchFamily="34" charset="0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w Cen MT" pitchFamily="34" charset="0"/>
                        </a:rPr>
                        <a:t>68/1.000</a:t>
                      </a:r>
                      <a:endParaRPr lang="en-US" sz="1400" dirty="0">
                        <a:effectLst/>
                        <a:latin typeface="Tw Cen MT" pitchFamily="34" charset="0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>
                        <a:latin typeface="Tw Cen MT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latin typeface="Tw Cen MT" pitchFamily="34" charset="0"/>
                        </a:rPr>
                        <a:t>51/1.000 (UN,2015)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latin typeface="Tw Cen MT" pitchFamily="34" charset="0"/>
                        </a:rPr>
                        <a:t>40/1.000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latin typeface="Tw Cen MT" pitchFamily="34" charset="0"/>
                        </a:rPr>
                        <a:t>30/1.000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latin typeface="Tw Cen MT" pitchFamily="34" charset="0"/>
                        </a:rPr>
                        <a:t>20/1.000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60279663"/>
                  </a:ext>
                </a:extLst>
              </a:tr>
              <a:tr h="343553">
                <a:tc gridSpan="2"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ordia New" panose="020B0304020202020204" pitchFamily="34" charset="-34"/>
                        </a:rPr>
                        <a:t>2. </a:t>
                      </a:r>
                      <a:r>
                        <a:rPr kumimoji="0" lang="lo-LA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ອັດຕາການຕາຍຂອງເດັກນ້ອຍ ອາຍຸ ຕໍ່າກ່ວາ 5 ປີ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>
                        <a:effectLst/>
                        <a:latin typeface="Tw Cen MT" pitchFamily="34" charset="0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w Cen MT" pitchFamily="34" charset="0"/>
                        </a:rPr>
                        <a:t>79/1.000</a:t>
                      </a:r>
                      <a:endParaRPr lang="en-US" sz="1400" dirty="0">
                        <a:effectLst/>
                        <a:latin typeface="Tw Cen MT" pitchFamily="34" charset="0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>
                        <a:latin typeface="Tw Cen MT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latin typeface="Tw Cen MT" pitchFamily="34" charset="0"/>
                        </a:rPr>
                        <a:t>67/1.000</a:t>
                      </a:r>
                      <a:r>
                        <a:rPr kumimoji="0" lang="en-US" sz="14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latin typeface="Tw Cen MT" pitchFamily="34" charset="0"/>
                        </a:rPr>
                        <a:t>(UN,2015)</a:t>
                      </a:r>
                      <a:endParaRPr lang="en-US" sz="1400" dirty="0">
                        <a:latin typeface="Tw Cen MT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latin typeface="Tw Cen MT" pitchFamily="34" charset="0"/>
                        </a:rPr>
                        <a:t>46/100.000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latin typeface="Tw Cen MT" pitchFamily="34" charset="0"/>
                        </a:rPr>
                        <a:t>40/1.000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latin typeface="Tw Cen MT" pitchFamily="34" charset="0"/>
                        </a:rPr>
                        <a:t>30/1.000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75196282"/>
                  </a:ext>
                </a:extLst>
              </a:tr>
              <a:tr h="427665">
                <a:tc gridSpan="2"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ordia New" panose="020B0304020202020204" pitchFamily="34" charset="-34"/>
                        </a:rPr>
                        <a:t>3. </a:t>
                      </a:r>
                      <a:r>
                        <a:rPr lang="lo-LA" sz="1400" dirty="0"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ສັດສ່ວນການຕາຍຂອງແມ່ </a:t>
                      </a:r>
                      <a:endParaRPr lang="en-US" sz="1400" dirty="0">
                        <a:effectLst/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>
                        <a:effectLst/>
                        <a:latin typeface="Tw Cen MT" pitchFamily="34" charset="0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w Cen MT" pitchFamily="34" charset="0"/>
                        </a:rPr>
                        <a:t>220/100.000</a:t>
                      </a:r>
                      <a:endParaRPr lang="en-US" sz="1400" dirty="0">
                        <a:effectLst/>
                        <a:latin typeface="Tw Cen MT" pitchFamily="34" charset="0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>
                        <a:effectLst/>
                        <a:latin typeface="Tw Cen MT" pitchFamily="34" charset="0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sz="14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latin typeface="Tw Cen MT" pitchFamily="34" charset="0"/>
                        </a:rPr>
                        <a:t>206/100.000</a:t>
                      </a: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sz="14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latin typeface="Tw Cen MT" pitchFamily="34" charset="0"/>
                        </a:rPr>
                        <a:t>(Census,2015)</a:t>
                      </a:r>
                      <a:endParaRPr lang="en-US" sz="1400" dirty="0">
                        <a:effectLst/>
                        <a:latin typeface="Tw Cen MT" pitchFamily="34" charset="0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w Cen MT" pitchFamily="34" charset="0"/>
                        </a:rPr>
                        <a:t>197/100.000</a:t>
                      </a: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w Cen MT" pitchFamily="34" charset="0"/>
                        </a:rPr>
                        <a:t>(UN,2015)</a:t>
                      </a:r>
                      <a:endParaRPr lang="en-US" sz="1400" dirty="0">
                        <a:effectLst/>
                        <a:latin typeface="Tw Cen MT" pitchFamily="34" charset="0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w Cen MT" pitchFamily="34" charset="0"/>
                        </a:rPr>
                        <a:t>160/100.000</a:t>
                      </a:r>
                      <a:endParaRPr lang="en-US" sz="1400" dirty="0">
                        <a:effectLst/>
                        <a:latin typeface="Tw Cen MT" pitchFamily="34" charset="0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w Cen MT" pitchFamily="34" charset="0"/>
                        </a:rPr>
                        <a:t>110/100.000</a:t>
                      </a:r>
                      <a:endParaRPr lang="en-US" sz="1400" dirty="0">
                        <a:effectLst/>
                        <a:latin typeface="Tw Cen MT" pitchFamily="34" charset="0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733971872"/>
                  </a:ext>
                </a:extLst>
              </a:tr>
              <a:tr h="359698">
                <a:tc gridSpan="8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o-LA" sz="1800" b="1" dirty="0">
                          <a:solidFill>
                            <a:schemeClr val="tx1"/>
                          </a:solidFill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ຄວາມທຸກຍາກ </a:t>
                      </a:r>
                      <a:r>
                        <a:rPr kumimoji="0" lang="lo-LA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(ຜປພ </a:t>
                      </a:r>
                      <a:r>
                        <a:rPr kumimoji="0" lang="en-US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2021-2025</a:t>
                      </a:r>
                      <a:r>
                        <a:rPr kumimoji="0" lang="lo-LA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)</a:t>
                      </a:r>
                      <a:endParaRPr kumimoji="0" lang="en-US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 marL="68580" marR="68580" marT="0" marB="0" anchor="ctr">
                    <a:solidFill>
                      <a:srgbClr val="FECF6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618979843"/>
                  </a:ext>
                </a:extLst>
              </a:tr>
              <a:tr h="641445"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Cordia New" panose="020B0304020202020204" pitchFamily="34" charset="-34"/>
                        </a:rPr>
                        <a:t>1.</a:t>
                      </a:r>
                      <a:r>
                        <a:rPr kumimoji="0" lang="en-US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 </a:t>
                      </a:r>
                      <a:r>
                        <a:rPr kumimoji="0" lang="lo-LA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ສັດສ່ວນ ການຄິດໄລ່ ຄວາມທຸກຍາກຕໍ່ຫົວຄົນ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 anchor="ctr"/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latin typeface="Tw Cen MT" pitchFamily="34" charset="0"/>
                        </a:rPr>
                        <a:t>23.2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latin typeface="Tw Cen MT" pitchFamily="34" charset="0"/>
                        </a:rPr>
                        <a:t>(World bank, 2013) </a:t>
                      </a: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Tw Cen MT" pitchFamily="34" charset="0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Tw Cen MT" pitchFamily="34" charset="0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Tw Cen MT" pitchFamily="34" charset="0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Tw Cen MT" pitchFamily="34" charset="0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Tw Cen MT" pitchFamily="34" charset="0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60492561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0252639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C237633-670D-4C5D-93B4-093B46626B02}"/>
              </a:ext>
            </a:extLst>
          </p:cNvPr>
          <p:cNvSpPr/>
          <p:nvPr/>
        </p:nvSpPr>
        <p:spPr>
          <a:xfrm>
            <a:off x="1611085" y="2068286"/>
            <a:ext cx="9764485" cy="2797628"/>
          </a:xfrm>
          <a:prstGeom prst="rect">
            <a:avLst/>
          </a:prstGeom>
          <a:solidFill>
            <a:srgbClr val="32CC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6000" rIns="0" bIns="36000" rtlCol="0" anchor="ctr"/>
          <a:lstStyle/>
          <a:p>
            <a:pPr algn="ctr"/>
            <a:r>
              <a:rPr lang="lo-LA" sz="3600" dirty="0">
                <a:latin typeface="Phetsarath OT" panose="02000500000000020004" pitchFamily="2" charset="0"/>
                <a:cs typeface="Phetsarath OT" panose="02000500000000020004" pitchFamily="2" charset="0"/>
              </a:rPr>
              <a:t>ແຜນປະຕິບັດງານແຫ່ງຊາດດ້ານໂພຊະນາການ </a:t>
            </a:r>
            <a:r>
              <a:rPr lang="en-US" sz="3600" dirty="0">
                <a:latin typeface="Phetsarath OT" panose="02000500000000020004" pitchFamily="2" charset="0"/>
                <a:cs typeface="Phetsarath OT" panose="02000500000000020004" pitchFamily="2" charset="0"/>
              </a:rPr>
              <a:t>    </a:t>
            </a:r>
            <a:r>
              <a:rPr lang="lo-LA" sz="3600" dirty="0">
                <a:latin typeface="Phetsarath OT" panose="02000500000000020004" pitchFamily="2" charset="0"/>
                <a:cs typeface="Phetsarath OT" panose="02000500000000020004" pitchFamily="2" charset="0"/>
              </a:rPr>
              <a:t>2021-2025</a:t>
            </a:r>
            <a:endParaRPr lang="en-US" sz="3600" dirty="0">
              <a:latin typeface="Phetsarath OT" panose="02000500000000020004" pitchFamily="2" charset="0"/>
              <a:cs typeface="Phetsarath OT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100196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489081" y="445966"/>
            <a:ext cx="721383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lo-LA" sz="3200" b="1" dirty="0">
                <a:solidFill>
                  <a:srgbClr val="2F5CDB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1.​ກຸ່ມກິດຈະກຳ ສຳລັບຂະແໜງການສາທາລະນະສຸກ</a:t>
            </a:r>
            <a:endParaRPr lang="en-US" sz="3200" dirty="0">
              <a:solidFill>
                <a:srgbClr val="2F5CDB"/>
              </a:solidFill>
              <a:latin typeface="Tw Cen MT" pitchFamily="34" charset="0"/>
            </a:endParaRPr>
          </a:p>
        </p:txBody>
      </p:sp>
      <p:sp>
        <p:nvSpPr>
          <p:cNvPr id="5" name="사각형: 둥근 모서리 20">
            <a:extLst>
              <a:ext uri="{FF2B5EF4-FFF2-40B4-BE49-F238E27FC236}">
                <a16:creationId xmlns:a16="http://schemas.microsoft.com/office/drawing/2014/main" id="{EC2CBB91-D4C7-41D3-9084-6BBA7011D4F2}"/>
              </a:ext>
            </a:extLst>
          </p:cNvPr>
          <p:cNvSpPr/>
          <p:nvPr/>
        </p:nvSpPr>
        <p:spPr>
          <a:xfrm>
            <a:off x="2069909" y="323712"/>
            <a:ext cx="8052179" cy="769441"/>
          </a:xfrm>
          <a:prstGeom prst="roundRect">
            <a:avLst>
              <a:gd name="adj" fmla="val 50000"/>
            </a:avLst>
          </a:prstGeom>
          <a:noFill/>
          <a:ln w="28575">
            <a:solidFill>
              <a:srgbClr val="3776E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16000" tIns="45720" rIns="21600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400" dirty="0">
              <a:solidFill>
                <a:srgbClr val="3776EC"/>
              </a:solidFill>
              <a:latin typeface="+mj-lt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300250" y="1483941"/>
          <a:ext cx="11546006" cy="5162231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213471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41128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47312">
                <a:tc>
                  <a:txBody>
                    <a:bodyPr/>
                    <a:lstStyle/>
                    <a:p>
                      <a:pPr algn="ctr"/>
                      <a:r>
                        <a:rPr lang="lo-LA" sz="1800" b="1" kern="1200" dirty="0">
                          <a:solidFill>
                            <a:srgbClr val="2F5CDB"/>
                          </a:solidFill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ກຸ່ມກິດຈະກຳ </a:t>
                      </a:r>
                      <a:r>
                        <a:rPr lang="en-US" sz="1800" b="1" dirty="0">
                          <a:solidFill>
                            <a:srgbClr val="2F5CDB"/>
                          </a:solidFill>
                          <a:effectLst/>
                          <a:latin typeface="Tw Cen MT" pitchFamily="34" charset="0"/>
                          <a:ea typeface="Calibri" panose="020F0502020204030204" pitchFamily="34" charset="0"/>
                        </a:rPr>
                        <a:t> 1.</a:t>
                      </a:r>
                      <a:endParaRPr lang="en-US" sz="1800" dirty="0">
                        <a:solidFill>
                          <a:srgbClr val="2F5CDB"/>
                        </a:solidFill>
                        <a:latin typeface="Tw Cen MT" pitchFamily="34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ct val="150000"/>
                        </a:lnSpc>
                        <a:buNone/>
                      </a:pPr>
                      <a:r>
                        <a:rPr lang="lo-LA" sz="1800" b="0" dirty="0">
                          <a:solidFill>
                            <a:schemeClr val="tx1"/>
                          </a:solidFill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ສົ່ງເສີມ ໂພຊະນາການໃນແມ່ຍິງ</a:t>
                      </a:r>
                      <a:r>
                        <a:rPr lang="en-US" sz="1800" b="0" i="1" dirty="0">
                          <a:solidFill>
                            <a:schemeClr val="tx1"/>
                          </a:solidFill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, </a:t>
                      </a:r>
                      <a:r>
                        <a:rPr lang="lo-LA" sz="1800" b="0" dirty="0">
                          <a:solidFill>
                            <a:schemeClr val="tx1"/>
                          </a:solidFill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ແມ່</a:t>
                      </a:r>
                      <a:r>
                        <a:rPr lang="en-US" sz="1800" b="0" i="1" dirty="0">
                          <a:solidFill>
                            <a:schemeClr val="tx1"/>
                          </a:solidFill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, </a:t>
                      </a:r>
                      <a:r>
                        <a:rPr lang="lo-LA" sz="1800" b="0" dirty="0">
                          <a:solidFill>
                            <a:schemeClr val="tx1"/>
                          </a:solidFill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ເດັກອ່ອນ ແລະ ເດັກນ້ອຍ </a:t>
                      </a: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(</a:t>
                      </a:r>
                      <a:r>
                        <a:rPr lang="en-US" sz="1800" b="0" dirty="0" err="1">
                          <a:solidFill>
                            <a:schemeClr val="tx1"/>
                          </a:solidFill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MIYCN</a:t>
                      </a: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)</a:t>
                      </a:r>
                      <a:r>
                        <a:rPr lang="lo-LA" sz="1800" b="0" i="1" dirty="0">
                          <a:solidFill>
                            <a:schemeClr val="tx1"/>
                          </a:solidFill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 </a:t>
                      </a:r>
                      <a:endParaRPr lang="en-US" sz="1800" b="0" i="1" dirty="0">
                        <a:solidFill>
                          <a:schemeClr val="tx1"/>
                        </a:solidFill>
                        <a:effectLst/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7312">
                <a:tc>
                  <a:txBody>
                    <a:bodyPr/>
                    <a:lstStyle/>
                    <a:p>
                      <a:pPr algn="ctr"/>
                      <a:r>
                        <a:rPr lang="lo-LA" sz="1800" b="1" kern="1200" dirty="0">
                          <a:solidFill>
                            <a:srgbClr val="2F5CDB"/>
                          </a:solidFill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ກຸ່ມກິດຈະກຳ </a:t>
                      </a:r>
                      <a:r>
                        <a:rPr lang="en-US" sz="1800" b="1" dirty="0">
                          <a:solidFill>
                            <a:srgbClr val="2F5CDB"/>
                          </a:solidFill>
                          <a:effectLst/>
                          <a:latin typeface="Tw Cen MT" pitchFamily="34" charset="0"/>
                          <a:ea typeface="Calibri" panose="020F0502020204030204" pitchFamily="34" charset="0"/>
                        </a:rPr>
                        <a:t> 2.</a:t>
                      </a:r>
                      <a:endParaRPr lang="en-US" sz="1800" dirty="0">
                        <a:solidFill>
                          <a:srgbClr val="2F5CDB"/>
                        </a:solidFill>
                        <a:latin typeface="Tw Cen MT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ct val="150000"/>
                        </a:lnSpc>
                        <a:buNone/>
                      </a:pPr>
                      <a:r>
                        <a:rPr lang="lo-LA" sz="1800" b="0" kern="1200" dirty="0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ສະໜອງຈຸລະສານອາຫານ ໃຫ້ແກ່ ແມ່ຍິງ ແລະ ເດັກນ້ອຍ ໃນກຸ່ມເປົ້າໝາຍ</a:t>
                      </a:r>
                      <a:endParaRPr lang="en-US" sz="1800" b="0" kern="1200" dirty="0">
                        <a:solidFill>
                          <a:srgbClr val="000000"/>
                        </a:solidFill>
                        <a:effectLst/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37745">
                <a:tc>
                  <a:txBody>
                    <a:bodyPr/>
                    <a:lstStyle/>
                    <a:p>
                      <a:pPr algn="ctr"/>
                      <a:r>
                        <a:rPr lang="lo-LA" sz="1800" b="1" kern="1200" dirty="0">
                          <a:solidFill>
                            <a:srgbClr val="2F5CDB"/>
                          </a:solidFill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ກຸ່ມກິດຈະກຳ </a:t>
                      </a:r>
                      <a:r>
                        <a:rPr lang="en-US" sz="1800" b="1" dirty="0">
                          <a:solidFill>
                            <a:srgbClr val="2F5CDB"/>
                          </a:solidFill>
                          <a:effectLst/>
                          <a:latin typeface="Tw Cen MT" pitchFamily="34" charset="0"/>
                          <a:ea typeface="Calibri" panose="020F0502020204030204" pitchFamily="34" charset="0"/>
                        </a:rPr>
                        <a:t> 3.</a:t>
                      </a:r>
                      <a:endParaRPr lang="en-US" sz="1800" b="1" dirty="0">
                        <a:solidFill>
                          <a:srgbClr val="2F5CDB"/>
                        </a:solidFill>
                        <a:latin typeface="Tw Cen MT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ct val="150000"/>
                        </a:lnSpc>
                        <a:buNone/>
                      </a:pPr>
                      <a:r>
                        <a:rPr lang="lo-LA" sz="1800" b="0" kern="1200" dirty="0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ປັບປຸງ ແລະ ເຊື່ອມສານ ລະບົບການອະນາໄມ, ນໍ້າສະອາດ ແລະ ສຸຂາພິບານ ດ້ວຍການເພີ່ມ ການເຂົ້າເຖິງ ແລະ ສົ່ງເສິມ ທາງດ້ານພຶດຕິກຳ ແລະ ພາກປະຕິບັດ ທາງດ້ານອະນາໄມ </a:t>
                      </a:r>
                      <a:endParaRPr lang="en-US" sz="1800" b="0" dirty="0">
                        <a:solidFill>
                          <a:srgbClr val="000000"/>
                        </a:solidFill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37745">
                <a:tc>
                  <a:txBody>
                    <a:bodyPr/>
                    <a:lstStyle/>
                    <a:p>
                      <a:pPr algn="ctr"/>
                      <a:r>
                        <a:rPr lang="lo-LA" sz="1800" b="1" kern="1200" dirty="0">
                          <a:solidFill>
                            <a:srgbClr val="2F5CDB"/>
                          </a:solidFill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ກຸ່ມກິດຈະກຳ </a:t>
                      </a:r>
                      <a:r>
                        <a:rPr lang="en-US" sz="1800" b="1" dirty="0">
                          <a:solidFill>
                            <a:srgbClr val="2F5CDB"/>
                          </a:solidFill>
                          <a:effectLst/>
                          <a:latin typeface="Tw Cen MT" pitchFamily="34" charset="0"/>
                          <a:ea typeface="Calibri" panose="020F0502020204030204" pitchFamily="34" charset="0"/>
                        </a:rPr>
                        <a:t> 4.</a:t>
                      </a:r>
                      <a:endParaRPr lang="en-US" sz="1800" b="1" dirty="0">
                        <a:solidFill>
                          <a:srgbClr val="2F5CDB"/>
                        </a:solidFill>
                        <a:latin typeface="Tw Cen MT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ct val="150000"/>
                        </a:lnSpc>
                        <a:buNone/>
                      </a:pPr>
                      <a:r>
                        <a:rPr lang="lo-LA" sz="1800" b="0" kern="1200" dirty="0">
                          <a:solidFill>
                            <a:schemeClr val="tx1"/>
                          </a:solidFill>
                          <a:effectLst/>
                          <a:cs typeface="Phetsarath OT" panose="02000500000000000001" pitchFamily="2" charset="2"/>
                        </a:rPr>
                        <a:t>ກັນ ແລະ ຄວບຄຸມພະຍາດ ແລະ ໃຫ້ຢາຂ້າແມ່ທ້ອງ ສຳລັບ ເດັກນ້ອຍ ອາຍຸລຸ່ມ </a:t>
                      </a:r>
                      <a:r>
                        <a:rPr lang="th-TH" sz="1800" b="0" kern="1200" dirty="0">
                          <a:solidFill>
                            <a:schemeClr val="tx1"/>
                          </a:solidFill>
                          <a:effectLst/>
                          <a:cs typeface="Phetsarath OT" panose="02000500000000000001" pitchFamily="2" charset="2"/>
                        </a:rPr>
                        <a:t>5 </a:t>
                      </a:r>
                      <a:r>
                        <a:rPr lang="lo-LA" sz="1800" b="0" kern="1200" dirty="0">
                          <a:solidFill>
                            <a:schemeClr val="tx1"/>
                          </a:solidFill>
                          <a:effectLst/>
                          <a:cs typeface="Phetsarath OT" panose="02000500000000000001" pitchFamily="2" charset="2"/>
                        </a:rPr>
                        <a:t>ປີ</a:t>
                      </a:r>
                      <a:r>
                        <a:rPr lang="th-TH" sz="1800" b="0" kern="1200" dirty="0">
                          <a:solidFill>
                            <a:schemeClr val="tx1"/>
                          </a:solidFill>
                          <a:effectLst/>
                          <a:cs typeface="Phetsarath OT" panose="02000500000000000001" pitchFamily="2" charset="2"/>
                        </a:rPr>
                        <a:t>. </a:t>
                      </a:r>
                      <a:endParaRPr lang="en-US" sz="1800" b="0" kern="1200" dirty="0">
                        <a:solidFill>
                          <a:schemeClr val="tx1"/>
                        </a:solidFill>
                        <a:effectLst/>
                        <a:ea typeface="Calibri" panose="020F0502020204030204" pitchFamily="34" charset="0"/>
                        <a:cs typeface="Phetsarath OT" panose="02000500000000000001" pitchFamily="2" charset="2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11064">
                <a:tc>
                  <a:txBody>
                    <a:bodyPr/>
                    <a:lstStyle/>
                    <a:p>
                      <a:pPr algn="ctr"/>
                      <a:r>
                        <a:rPr lang="lo-LA" sz="1800" b="1" kern="1200" dirty="0">
                          <a:solidFill>
                            <a:srgbClr val="2F5CDB"/>
                          </a:solidFill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ກຸ່ມກິດຈະກຳ </a:t>
                      </a:r>
                      <a:r>
                        <a:rPr lang="en-US" sz="1800" b="1" dirty="0">
                          <a:solidFill>
                            <a:srgbClr val="2F5CDB"/>
                          </a:solidFill>
                          <a:effectLst/>
                          <a:latin typeface="Tw Cen MT" pitchFamily="34" charset="0"/>
                          <a:ea typeface="Calibri" panose="020F0502020204030204" pitchFamily="34" charset="0"/>
                        </a:rPr>
                        <a:t> 10.</a:t>
                      </a:r>
                      <a:endParaRPr lang="en-US" sz="1800" b="1" dirty="0">
                        <a:solidFill>
                          <a:srgbClr val="2F5CDB"/>
                        </a:solidFill>
                        <a:latin typeface="Tw Cen MT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ct val="150000"/>
                        </a:lnSpc>
                        <a:buNone/>
                      </a:pPr>
                      <a:r>
                        <a:rPr lang="lo-LA" sz="1800" b="0" kern="1200" dirty="0">
                          <a:solidFill>
                            <a:schemeClr val="tx1"/>
                          </a:solidFill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ໃຫ້ຈຸລະສານອາຫານເສີມ</a:t>
                      </a:r>
                      <a:r>
                        <a:rPr lang="en-US" sz="1800" b="0" kern="1200" dirty="0">
                          <a:solidFill>
                            <a:schemeClr val="tx1"/>
                          </a:solidFill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, </a:t>
                      </a:r>
                      <a:r>
                        <a:rPr lang="lo-LA" sz="1800" b="0" kern="1200" dirty="0">
                          <a:solidFill>
                            <a:schemeClr val="tx1"/>
                          </a:solidFill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ຢາຂ້າແມ່ທ້ອງ</a:t>
                      </a:r>
                      <a:r>
                        <a:rPr lang="en-US" sz="1800" b="0" kern="1200" dirty="0">
                          <a:solidFill>
                            <a:schemeClr val="tx1"/>
                          </a:solidFill>
                          <a:effectLst/>
                          <a:latin typeface="Phetsarath OT" panose="02000500000000000001" pitchFamily="2" charset="2"/>
                        </a:rPr>
                        <a:t>,</a:t>
                      </a:r>
                      <a:r>
                        <a:rPr lang="th-TH" sz="1800" b="0" kern="1200" dirty="0">
                          <a:solidFill>
                            <a:schemeClr val="tx1"/>
                          </a:solidFill>
                          <a:effectLst/>
                          <a:cs typeface="Phetsarath OT" panose="02000500000000000001" pitchFamily="2" charset="2"/>
                        </a:rPr>
                        <a:t> </a:t>
                      </a:r>
                      <a:r>
                        <a:rPr lang="lo-LA" sz="1800" b="0" kern="1200" dirty="0">
                          <a:solidFill>
                            <a:schemeClr val="tx1"/>
                          </a:solidFill>
                          <a:effectLst/>
                          <a:cs typeface="Phetsarath OT" panose="02000500000000000001" pitchFamily="2" charset="2"/>
                        </a:rPr>
                        <a:t>ໃຫ້ວັກຊີນກັນພະຍາດ ແລະ ການບໍລິການສາທາລະນະສຸກອື່ນໆ ພາຍໃນໂຮງຮຽນ ດ້ວຍການ ຈັດກິດຈະກຳ ຮ່ວມ ລະຫວ່າງ ຂະແໜງການສຶກສາ ແລະ ສາທາລະນະສຸກ</a:t>
                      </a:r>
                      <a:r>
                        <a:rPr lang="th-TH" sz="1800" b="0" kern="1200" dirty="0">
                          <a:solidFill>
                            <a:schemeClr val="tx1"/>
                          </a:solidFill>
                          <a:effectLst/>
                          <a:cs typeface="Phetsarath OT" panose="02000500000000000001" pitchFamily="2" charset="2"/>
                        </a:rPr>
                        <a:t>.</a:t>
                      </a:r>
                      <a:endParaRPr lang="en-US" sz="1800" b="0" kern="1200" dirty="0">
                        <a:solidFill>
                          <a:schemeClr val="tx1"/>
                        </a:solidFill>
                        <a:effectLst/>
                        <a:ea typeface="Calibri" panose="020F0502020204030204" pitchFamily="34" charset="0"/>
                        <a:cs typeface="Phetsarath OT" panose="02000500000000000001" pitchFamily="2" charset="2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37745">
                <a:tc>
                  <a:txBody>
                    <a:bodyPr/>
                    <a:lstStyle/>
                    <a:p>
                      <a:pPr algn="ctr"/>
                      <a:r>
                        <a:rPr lang="lo-LA" sz="1800" b="1" kern="1200" dirty="0">
                          <a:solidFill>
                            <a:srgbClr val="2F5CDB"/>
                          </a:solidFill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ກຸ່ມກິດຈະກຳ </a:t>
                      </a:r>
                      <a:r>
                        <a:rPr lang="en-US" sz="1800" b="1" dirty="0">
                          <a:solidFill>
                            <a:srgbClr val="2F5CDB"/>
                          </a:solidFill>
                          <a:effectLst/>
                          <a:latin typeface="Tw Cen MT" pitchFamily="34" charset="0"/>
                          <a:ea typeface="Calibri" panose="020F0502020204030204" pitchFamily="34" charset="0"/>
                        </a:rPr>
                        <a:t> 13.</a:t>
                      </a:r>
                      <a:endParaRPr lang="en-US" sz="1800" b="1" dirty="0">
                        <a:solidFill>
                          <a:srgbClr val="2F5CDB"/>
                        </a:solidFill>
                        <a:latin typeface="Tw Cen MT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ct val="150000"/>
                        </a:lnSpc>
                        <a:buNone/>
                      </a:pPr>
                      <a:r>
                        <a:rPr lang="lo-LA" sz="1800" b="0" kern="1200" dirty="0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ສົ່ງເສີມໃຫ້ມີໜ່ວຍບໍລິການ ໃນການຄຸ້ມຄອງ ການຂາດສານອາຫານກະທັນຫັນ ແບບເຊື່ອມສານ ແລະ ການບໍລິການໂພຊະນາບຳບັດ ຢູ່ໃນໂຮງໝໍ </a:t>
                      </a:r>
                      <a:endParaRPr lang="en-US" sz="1800" b="0" kern="1200" dirty="0">
                        <a:solidFill>
                          <a:srgbClr val="000000"/>
                        </a:solidFill>
                        <a:effectLst/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47312">
                <a:tc>
                  <a:txBody>
                    <a:bodyPr/>
                    <a:lstStyle/>
                    <a:p>
                      <a:pPr algn="ctr"/>
                      <a:r>
                        <a:rPr lang="lo-LA" sz="1800" b="1" kern="1200" dirty="0">
                          <a:solidFill>
                            <a:srgbClr val="2F5CDB"/>
                          </a:solidFill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ກຸ່ມກິດຈະກຳ </a:t>
                      </a:r>
                      <a:r>
                        <a:rPr lang="en-US" sz="1800" b="1" dirty="0">
                          <a:solidFill>
                            <a:srgbClr val="2F5CDB"/>
                          </a:solidFill>
                          <a:effectLst/>
                          <a:latin typeface="Tw Cen MT" pitchFamily="34" charset="0"/>
                          <a:ea typeface="Calibri" panose="020F0502020204030204" pitchFamily="34" charset="0"/>
                        </a:rPr>
                        <a:t> 16.</a:t>
                      </a:r>
                      <a:endParaRPr lang="en-US" sz="1800" b="1" dirty="0">
                        <a:solidFill>
                          <a:srgbClr val="2F5CDB"/>
                        </a:solidFill>
                        <a:latin typeface="Tw Cen MT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ct val="150000"/>
                        </a:lnSpc>
                        <a:buNone/>
                      </a:pPr>
                      <a:r>
                        <a:rPr lang="lo-LA" sz="1800" b="0" kern="1200" dirty="0">
                          <a:solidFill>
                            <a:srgbClr val="000000"/>
                          </a:solidFill>
                          <a:effectLst/>
                          <a:ea typeface="Calibri" panose="020F0502020204030204" pitchFamily="34" charset="0"/>
                          <a:cs typeface="Phetsarath OT" panose="02000500000000000001" pitchFamily="2" charset="2"/>
                        </a:rPr>
                        <a:t>ສົ່ງເສີມການເຊື່ອມສານ ວຽກງານໂພຊະນາການເຂົ້າໃນ ວຽກງານຮັກສາສຸຂະພາບ ຂັ້ນຕົ້ນ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47312">
                <a:tc>
                  <a:txBody>
                    <a:bodyPr/>
                    <a:lstStyle/>
                    <a:p>
                      <a:pPr algn="r"/>
                      <a:r>
                        <a:rPr lang="lo-LA" sz="2000" b="1" u="sng" dirty="0">
                          <a:solidFill>
                            <a:srgbClr val="2F5CDB"/>
                          </a:solidFill>
                          <a:latin typeface="Phetsarath OT" pitchFamily="2" charset="2"/>
                          <a:ea typeface="Phetsarath OT" pitchFamily="2" charset="2"/>
                          <a:cs typeface="Phetsarath OT" pitchFamily="2" charset="2"/>
                        </a:rPr>
                        <a:t>ລວມ</a:t>
                      </a:r>
                      <a:endParaRPr lang="en-US" sz="2000" b="1" u="sng" dirty="0">
                        <a:solidFill>
                          <a:srgbClr val="2F5CDB"/>
                        </a:solidFill>
                        <a:latin typeface="Phetsarath OT" pitchFamily="2" charset="2"/>
                        <a:ea typeface="Phetsarath OT" pitchFamily="2" charset="2"/>
                        <a:cs typeface="Phetsarath OT" pitchFamily="2" charset="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u="sng" dirty="0">
                          <a:solidFill>
                            <a:srgbClr val="2F5CDB"/>
                          </a:solidFill>
                          <a:effectLst/>
                          <a:latin typeface="Phetsarath OT" pitchFamily="2" charset="2"/>
                          <a:ea typeface="Phetsarath OT" pitchFamily="2" charset="2"/>
                          <a:cs typeface="Phetsarath OT" pitchFamily="2" charset="2"/>
                        </a:rPr>
                        <a:t>7 </a:t>
                      </a:r>
                      <a:r>
                        <a:rPr lang="lo-LA" sz="2000" b="1" u="sng" dirty="0">
                          <a:solidFill>
                            <a:srgbClr val="2F5CDB"/>
                          </a:solidFill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ກຸ່ມກິດຈະກຳ ສຳລັບຂະແໜງການສາທາລະນະສຸກ</a:t>
                      </a:r>
                      <a:endParaRPr lang="en-US" sz="2000" b="1" u="sng" dirty="0">
                        <a:solidFill>
                          <a:srgbClr val="2F5CDB"/>
                        </a:solidFill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pic>
        <p:nvPicPr>
          <p:cNvPr id="7" name="Picture 2" descr="C:\Users\Oui\Downloads\insuranc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905" y="149386"/>
            <a:ext cx="881355" cy="8813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C:\Users\Oui\Downloads\insuranc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02887" y="201017"/>
            <a:ext cx="881355" cy="8813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9259769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189593" y="325559"/>
            <a:ext cx="581281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lo-LA" sz="3200" dirty="0">
                <a:solidFill>
                  <a:srgbClr val="003F7E"/>
                </a:solidFill>
                <a:latin typeface="Phetsarath OT" pitchFamily="2" charset="0"/>
                <a:cs typeface="Phetsarath OT" pitchFamily="2" charset="0"/>
              </a:rPr>
              <a:t>3. </a:t>
            </a:r>
            <a:r>
              <a:rPr lang="lo-LA" sz="3200" b="1" dirty="0">
                <a:solidFill>
                  <a:srgbClr val="003F7E"/>
                </a:solidFill>
                <a:latin typeface="Phetsarath OT" pitchFamily="2" charset="0"/>
                <a:cs typeface="Phetsarath OT" pitchFamily="2" charset="0"/>
              </a:rPr>
              <a:t>ກຸ່ມກິດຈະກຳ ຂອງ ຫຼາຍຂະແໜງການ</a:t>
            </a:r>
            <a:endParaRPr lang="en-US" sz="3200" b="1" dirty="0">
              <a:solidFill>
                <a:srgbClr val="003F7E"/>
              </a:solidFill>
              <a:latin typeface="Tw Cen MT" pitchFamily="34" charset="0"/>
            </a:endParaRPr>
          </a:p>
        </p:txBody>
      </p:sp>
      <p:sp>
        <p:nvSpPr>
          <p:cNvPr id="5" name="사각형: 둥근 모서리 20">
            <a:extLst>
              <a:ext uri="{FF2B5EF4-FFF2-40B4-BE49-F238E27FC236}">
                <a16:creationId xmlns:a16="http://schemas.microsoft.com/office/drawing/2014/main" id="{EC2CBB91-D4C7-41D3-9084-6BBA7011D4F2}"/>
              </a:ext>
            </a:extLst>
          </p:cNvPr>
          <p:cNvSpPr/>
          <p:nvPr/>
        </p:nvSpPr>
        <p:spPr>
          <a:xfrm>
            <a:off x="1883391" y="207964"/>
            <a:ext cx="8625385" cy="769441"/>
          </a:xfrm>
          <a:prstGeom prst="roundRect">
            <a:avLst>
              <a:gd name="adj" fmla="val 50000"/>
            </a:avLst>
          </a:prstGeom>
          <a:noFill/>
          <a:ln w="38100">
            <a:solidFill>
              <a:srgbClr val="003F7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16000" tIns="45720" rIns="21600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400" dirty="0">
              <a:solidFill>
                <a:srgbClr val="3776EC"/>
              </a:solidFill>
              <a:latin typeface="+mj-lt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330522" y="1173708"/>
          <a:ext cx="11649234" cy="5250628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215380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495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8685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lo-LA" sz="1600" b="1" dirty="0">
                          <a:solidFill>
                            <a:srgbClr val="003F7E"/>
                          </a:solidFill>
                          <a:latin typeface="Phetsarath OT" pitchFamily="2" charset="0"/>
                          <a:cs typeface="Phetsarath OT" pitchFamily="2" charset="0"/>
                        </a:rPr>
                        <a:t>ກຸ່ມກິດຈະກຳ </a:t>
                      </a:r>
                      <a:r>
                        <a:rPr lang="en-US" sz="1600" b="1" dirty="0">
                          <a:solidFill>
                            <a:srgbClr val="003F7E"/>
                          </a:solidFill>
                          <a:effectLst/>
                          <a:latin typeface="Tw Cen MT" pitchFamily="34" charset="0"/>
                          <a:ea typeface="Calibri" panose="020F0502020204030204" pitchFamily="34" charset="0"/>
                        </a:rPr>
                        <a:t> 14.</a:t>
                      </a:r>
                      <a:endParaRPr lang="en-US" sz="1600" dirty="0">
                        <a:solidFill>
                          <a:srgbClr val="003F7E"/>
                        </a:solidFill>
                        <a:latin typeface="Tw Cen MT" pitchFamily="34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lo-LA" sz="1400" b="1" dirty="0">
                          <a:solidFill>
                            <a:srgbClr val="003F7E"/>
                          </a:solidFill>
                          <a:latin typeface="Phetsarath OT" pitchFamily="2" charset="0"/>
                          <a:ea typeface="Calibri"/>
                          <a:cs typeface="Phetsarath OT" pitchFamily="2" charset="0"/>
                        </a:rPr>
                        <a:t>ປັບປຸງ ຄວາມສາມາດ ທາງດ້ານການຈັດຕັ້ງ</a:t>
                      </a:r>
                      <a:r>
                        <a:rPr lang="en-US" sz="1400" b="1" dirty="0">
                          <a:solidFill>
                            <a:srgbClr val="003F7E"/>
                          </a:solidFill>
                          <a:latin typeface="Phetsarath OT" pitchFamily="2" charset="0"/>
                          <a:ea typeface="Calibri"/>
                          <a:cs typeface="Phetsarath OT" pitchFamily="2" charset="0"/>
                        </a:rPr>
                        <a:t>, </a:t>
                      </a:r>
                      <a:r>
                        <a:rPr lang="lo-LA" sz="1400" b="1" dirty="0">
                          <a:solidFill>
                            <a:srgbClr val="003F7E"/>
                          </a:solidFill>
                          <a:latin typeface="Phetsarath OT" pitchFamily="2" charset="0"/>
                          <a:ea typeface="Calibri"/>
                          <a:cs typeface="Phetsarath OT" pitchFamily="2" charset="0"/>
                        </a:rPr>
                        <a:t>ການປົກຄອງ</a:t>
                      </a:r>
                      <a:r>
                        <a:rPr lang="en-US" sz="1400" b="1" dirty="0">
                          <a:solidFill>
                            <a:srgbClr val="003F7E"/>
                          </a:solidFill>
                          <a:latin typeface="Phetsarath OT" pitchFamily="2" charset="0"/>
                          <a:ea typeface="Calibri"/>
                          <a:cs typeface="Phetsarath OT" pitchFamily="2" charset="0"/>
                        </a:rPr>
                        <a:t>, </a:t>
                      </a:r>
                      <a:r>
                        <a:rPr lang="lo-LA" sz="1400" b="1" dirty="0">
                          <a:solidFill>
                            <a:srgbClr val="003F7E"/>
                          </a:solidFill>
                          <a:latin typeface="Phetsarath OT" pitchFamily="2" charset="0"/>
                          <a:ea typeface="Calibri"/>
                          <a:cs typeface="Phetsarath OT" pitchFamily="2" charset="0"/>
                        </a:rPr>
                        <a:t>ການຄຸ້ມຄອງ ແລະ ການປະສານງານ ລະຫວ່າງຂະແໜງການໃນທຸກລະດັບ.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3226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lo-LA" sz="1600" b="1" dirty="0">
                          <a:solidFill>
                            <a:srgbClr val="003F7E"/>
                          </a:solidFill>
                          <a:latin typeface="Phetsarath OT" pitchFamily="2" charset="0"/>
                          <a:cs typeface="Phetsarath OT" pitchFamily="2" charset="0"/>
                        </a:rPr>
                        <a:t>ກຸ່ມກິດຈະກຳ </a:t>
                      </a:r>
                      <a:r>
                        <a:rPr lang="en-US" sz="1600" b="1" dirty="0">
                          <a:solidFill>
                            <a:srgbClr val="003F7E"/>
                          </a:solidFill>
                          <a:effectLst/>
                          <a:latin typeface="Tw Cen MT" pitchFamily="34" charset="0"/>
                          <a:ea typeface="Calibri" panose="020F0502020204030204" pitchFamily="34" charset="0"/>
                        </a:rPr>
                        <a:t> 15.</a:t>
                      </a:r>
                      <a:endParaRPr lang="en-US" sz="1600" dirty="0">
                        <a:solidFill>
                          <a:srgbClr val="003F7E"/>
                        </a:solidFill>
                        <a:latin typeface="Tw Cen MT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lo-LA" sz="1400" b="1" dirty="0">
                          <a:solidFill>
                            <a:srgbClr val="003F7E"/>
                          </a:solidFill>
                          <a:cs typeface="Phetsarath OT"/>
                        </a:rPr>
                        <a:t>ປັບປຸງ ຄວາມສາມາດ ຂອງ ແຫຼ່ງຊັບພະຍາກອນ ມະນຸດ ໃນທຸກຂະແໜງການ ແລະ ໃນທຸກຂັ້ນ. 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97127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lo-LA" sz="1600" b="1" dirty="0">
                          <a:solidFill>
                            <a:srgbClr val="003F7E"/>
                          </a:solidFill>
                          <a:latin typeface="Phetsarath OT" pitchFamily="2" charset="0"/>
                          <a:cs typeface="Phetsarath OT" pitchFamily="2" charset="0"/>
                        </a:rPr>
                        <a:t>ກຸ່ມກິດຈະກຳ </a:t>
                      </a:r>
                      <a:r>
                        <a:rPr lang="en-US" sz="1600" b="1" dirty="0">
                          <a:solidFill>
                            <a:srgbClr val="003F7E"/>
                          </a:solidFill>
                          <a:effectLst/>
                          <a:latin typeface="Tw Cen MT" pitchFamily="34" charset="0"/>
                          <a:ea typeface="Calibri" panose="020F0502020204030204" pitchFamily="34" charset="0"/>
                        </a:rPr>
                        <a:t> 17.</a:t>
                      </a:r>
                      <a:endParaRPr lang="en-US" sz="1600" b="1" dirty="0">
                        <a:solidFill>
                          <a:srgbClr val="003F7E"/>
                        </a:solidFill>
                        <a:latin typeface="Tw Cen MT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ct val="150000"/>
                        </a:lnSpc>
                        <a:buNone/>
                      </a:pPr>
                      <a:r>
                        <a:rPr lang="lo-LA" sz="1400" b="1" dirty="0">
                          <a:solidFill>
                            <a:srgbClr val="003F7E"/>
                          </a:solidFill>
                          <a:ea typeface="Calibri"/>
                          <a:cs typeface="Phetsarath OT"/>
                        </a:rPr>
                        <a:t>ປັບປຸງ ການຄຸ້ມຄອງ ແລະ ການນໍາໃຊ້ ກອບການຕິດຕາມ ແລະ ປະເມີນຜົນ</a:t>
                      </a:r>
                      <a:r>
                        <a:rPr lang="en-US" sz="1400" b="1" dirty="0">
                          <a:solidFill>
                            <a:srgbClr val="003F7E"/>
                          </a:solidFill>
                          <a:latin typeface="Phetsarath OT"/>
                          <a:ea typeface="Calibri"/>
                        </a:rPr>
                        <a:t>,</a:t>
                      </a:r>
                      <a:r>
                        <a:rPr lang="lo-LA" sz="1400" b="1" dirty="0">
                          <a:solidFill>
                            <a:srgbClr val="003F7E"/>
                          </a:solidFill>
                          <a:ea typeface="Calibri"/>
                          <a:cs typeface="Phetsarath OT"/>
                        </a:rPr>
                        <a:t> ການລາຍງານໂພຊະນາການຢ່າງເປັນປົກກະຕິ</a:t>
                      </a:r>
                      <a:r>
                        <a:rPr lang="en-US" sz="1400" b="1" dirty="0">
                          <a:solidFill>
                            <a:srgbClr val="003F7E"/>
                          </a:solidFill>
                          <a:latin typeface="Phetsarath OT"/>
                          <a:ea typeface="Calibri"/>
                        </a:rPr>
                        <a:t>, </a:t>
                      </a:r>
                      <a:r>
                        <a:rPr lang="lo-LA" sz="1400" b="1" dirty="0">
                          <a:solidFill>
                            <a:srgbClr val="003F7E"/>
                          </a:solidFill>
                          <a:ea typeface="Calibri"/>
                          <a:cs typeface="Phetsarath OT"/>
                        </a:rPr>
                        <a:t>ການເຝົ້າລະວັງ</a:t>
                      </a:r>
                      <a:r>
                        <a:rPr lang="en-US" sz="1400" b="1" dirty="0">
                          <a:solidFill>
                            <a:srgbClr val="003F7E"/>
                          </a:solidFill>
                          <a:latin typeface="Phetsarath OT"/>
                          <a:ea typeface="Calibri"/>
                        </a:rPr>
                        <a:t>, </a:t>
                      </a:r>
                      <a:r>
                        <a:rPr lang="lo-LA" sz="1400" b="1" dirty="0">
                          <a:solidFill>
                            <a:srgbClr val="003F7E"/>
                          </a:solidFill>
                          <a:ea typeface="Calibri"/>
                          <a:cs typeface="Phetsarath OT"/>
                        </a:rPr>
                        <a:t>ການຄົ້ນຄ້ວາ ແລະ ການສຳຫຼວດ</a:t>
                      </a:r>
                      <a:r>
                        <a:rPr lang="en-US" sz="1400" b="1" dirty="0">
                          <a:solidFill>
                            <a:srgbClr val="003F7E"/>
                          </a:solidFill>
                          <a:latin typeface="Phetsarath OT"/>
                          <a:ea typeface="Calibri"/>
                        </a:rPr>
                        <a:t>,</a:t>
                      </a:r>
                      <a:r>
                        <a:rPr lang="lo-LA" sz="1400" b="1" dirty="0">
                          <a:solidFill>
                            <a:srgbClr val="003F7E"/>
                          </a:solidFill>
                          <a:ea typeface="Calibri"/>
                          <a:cs typeface="Phetsarath OT"/>
                        </a:rPr>
                        <a:t> ແລະ ການ​ແລກ​ປ່ຽນ​ຂໍ້​ມູນ​ຂ່າວ​ສານ  ແລະ ພາກ​ປະ​ຕິ​ບັດ​ທີ່​ດີ.</a:t>
                      </a:r>
                      <a:endParaRPr lang="lo-LA" sz="1400" b="1" dirty="0">
                        <a:solidFill>
                          <a:srgbClr val="003F7E"/>
                        </a:solidFill>
                        <a:latin typeface="Phetsarath OT" pitchFamily="2" charset="0"/>
                        <a:cs typeface="Phetsarath OT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52086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lo-LA" sz="1600" b="1" dirty="0">
                          <a:solidFill>
                            <a:srgbClr val="003F7E"/>
                          </a:solidFill>
                          <a:latin typeface="Phetsarath OT" pitchFamily="2" charset="0"/>
                          <a:cs typeface="Phetsarath OT" pitchFamily="2" charset="0"/>
                        </a:rPr>
                        <a:t>ກຸ່ມກິດຈະກຳ </a:t>
                      </a:r>
                      <a:r>
                        <a:rPr lang="en-US" sz="1600" b="1" dirty="0">
                          <a:solidFill>
                            <a:srgbClr val="003F7E"/>
                          </a:solidFill>
                          <a:effectLst/>
                          <a:latin typeface="Tw Cen MT" pitchFamily="34" charset="0"/>
                          <a:ea typeface="Calibri" panose="020F0502020204030204" pitchFamily="34" charset="0"/>
                        </a:rPr>
                        <a:t> 18.</a:t>
                      </a:r>
                      <a:endParaRPr lang="en-US" sz="1600" b="1" dirty="0">
                        <a:solidFill>
                          <a:srgbClr val="003F7E"/>
                        </a:solidFill>
                        <a:latin typeface="Tw Cen MT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ct val="150000"/>
                        </a:lnSpc>
                        <a:buNone/>
                      </a:pPr>
                      <a:r>
                        <a:rPr lang="lo-LA" sz="1400" b="1" dirty="0">
                          <a:solidFill>
                            <a:srgbClr val="003F7E"/>
                          </a:solidFill>
                          <a:latin typeface="Phetsarath OT" pitchFamily="2" charset="0"/>
                          <a:ea typeface="Calibri"/>
                          <a:cs typeface="Phetsarath OT" pitchFamily="2" charset="0"/>
                        </a:rPr>
                        <a:t>ປັບປຸງການຄຸ້ມຄອງທາງດ້ານການເງິນ</a:t>
                      </a:r>
                      <a:r>
                        <a:rPr lang="en-US" sz="1400" b="1" dirty="0">
                          <a:solidFill>
                            <a:srgbClr val="003F7E"/>
                          </a:solidFill>
                          <a:latin typeface="Phetsarath OT" pitchFamily="2" charset="0"/>
                          <a:ea typeface="Calibri"/>
                          <a:cs typeface="Phetsarath OT" pitchFamily="2" charset="0"/>
                        </a:rPr>
                        <a:t>, </a:t>
                      </a:r>
                      <a:r>
                        <a:rPr lang="lo-LA" sz="1400" b="1" dirty="0">
                          <a:solidFill>
                            <a:srgbClr val="003F7E"/>
                          </a:solidFill>
                          <a:latin typeface="Phetsarath OT" pitchFamily="2" charset="0"/>
                          <a:ea typeface="Calibri"/>
                          <a:cs typeface="Phetsarath OT" pitchFamily="2" charset="0"/>
                        </a:rPr>
                        <a:t>ການວາງແຜນ</a:t>
                      </a:r>
                      <a:r>
                        <a:rPr lang="en-US" sz="1400" b="1" dirty="0">
                          <a:solidFill>
                            <a:srgbClr val="003F7E"/>
                          </a:solidFill>
                          <a:latin typeface="Phetsarath OT" pitchFamily="2" charset="0"/>
                          <a:ea typeface="Calibri"/>
                          <a:cs typeface="Phetsarath OT" pitchFamily="2" charset="0"/>
                        </a:rPr>
                        <a:t>, </a:t>
                      </a:r>
                      <a:r>
                        <a:rPr lang="lo-LA" sz="1400" b="1" dirty="0">
                          <a:solidFill>
                            <a:srgbClr val="003F7E"/>
                          </a:solidFill>
                          <a:latin typeface="Phetsarath OT" pitchFamily="2" charset="0"/>
                          <a:ea typeface="Calibri"/>
                          <a:cs typeface="Phetsarath OT" pitchFamily="2" charset="0"/>
                        </a:rPr>
                        <a:t>ການຕິດຕາມ ແລະ ປະເມີນຜົນ</a:t>
                      </a:r>
                      <a:r>
                        <a:rPr lang="en-US" sz="1400" b="1" dirty="0">
                          <a:solidFill>
                            <a:srgbClr val="003F7E"/>
                          </a:solidFill>
                          <a:latin typeface="Phetsarath OT" pitchFamily="2" charset="0"/>
                          <a:ea typeface="Calibri"/>
                          <a:cs typeface="Phetsarath OT" pitchFamily="2" charset="0"/>
                        </a:rPr>
                        <a:t>, </a:t>
                      </a:r>
                      <a:r>
                        <a:rPr lang="lo-LA" sz="1400" b="1" dirty="0">
                          <a:solidFill>
                            <a:srgbClr val="003F7E"/>
                          </a:solidFill>
                          <a:latin typeface="Phetsarath OT" pitchFamily="2" charset="0"/>
                          <a:ea typeface="Calibri"/>
                          <a:cs typeface="Phetsarath OT" pitchFamily="2" charset="0"/>
                        </a:rPr>
                        <a:t>ການລາຍງານທາງດ້ານການເງິນ ທັງ​ພາກ​ລັດ ແລະ ການ​ຊ່ວຍ​ເຫຼືອ​ຈາກ​ສາ​ກົນໃນທຸກຂະ ແໜງການ ແລະ ທຸກຂັ້ນ</a:t>
                      </a:r>
                      <a:endParaRPr lang="lo-LA" sz="1400" b="1" dirty="0">
                        <a:solidFill>
                          <a:srgbClr val="003F7E"/>
                        </a:solidFill>
                        <a:latin typeface="Phetsarath OT" pitchFamily="2" charset="0"/>
                        <a:cs typeface="Phetsarath OT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3226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lo-LA" sz="1600" b="1" dirty="0">
                          <a:solidFill>
                            <a:srgbClr val="003F7E"/>
                          </a:solidFill>
                          <a:latin typeface="Phetsarath OT" pitchFamily="2" charset="0"/>
                          <a:cs typeface="Phetsarath OT" pitchFamily="2" charset="0"/>
                        </a:rPr>
                        <a:t>ກຸ່ມກິດຈະກຳ </a:t>
                      </a:r>
                      <a:r>
                        <a:rPr lang="en-US" sz="1600" b="1" dirty="0">
                          <a:solidFill>
                            <a:srgbClr val="003F7E"/>
                          </a:solidFill>
                          <a:effectLst/>
                          <a:latin typeface="Tw Cen MT" pitchFamily="34" charset="0"/>
                          <a:ea typeface="Calibri" panose="020F0502020204030204" pitchFamily="34" charset="0"/>
                        </a:rPr>
                        <a:t> 19.</a:t>
                      </a:r>
                      <a:endParaRPr lang="en-US" sz="1600" b="1" dirty="0">
                        <a:solidFill>
                          <a:srgbClr val="003F7E"/>
                        </a:solidFill>
                        <a:latin typeface="Tw Cen MT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lo-LA" sz="1400" b="1" dirty="0">
                          <a:solidFill>
                            <a:srgbClr val="003F7E"/>
                          </a:solidFill>
                          <a:ea typeface="Calibri"/>
                          <a:cs typeface="Phetsarath OT"/>
                        </a:rPr>
                        <a:t>ເພີ່ມການລົງທຶນ ທາງພາກລັດ ແລະ ເອກະຊົນພາຍໃນປະເທດສຳລັບວຽກງານໂພຊະນະການ ແນ່ໃສ່ ໃຫ້ມີຄວາມຍືນຍົງ.</a:t>
                      </a:r>
                      <a:endParaRPr lang="lo-LA" sz="1400" b="1" dirty="0">
                        <a:solidFill>
                          <a:srgbClr val="003F7E"/>
                        </a:solidFill>
                        <a:latin typeface="Phetsarath OT" pitchFamily="2" charset="0"/>
                        <a:cs typeface="Phetsarath OT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07037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lo-LA" sz="1600" b="1" dirty="0">
                          <a:solidFill>
                            <a:srgbClr val="003F7E"/>
                          </a:solidFill>
                          <a:latin typeface="Phetsarath OT" pitchFamily="2" charset="0"/>
                          <a:cs typeface="Phetsarath OT" pitchFamily="2" charset="0"/>
                        </a:rPr>
                        <a:t>ກຸ່ມກິດຈະກຳ </a:t>
                      </a:r>
                      <a:r>
                        <a:rPr lang="en-US" sz="1600" b="1" dirty="0">
                          <a:solidFill>
                            <a:srgbClr val="003F7E"/>
                          </a:solidFill>
                          <a:effectLst/>
                          <a:latin typeface="Tw Cen MT" pitchFamily="34" charset="0"/>
                          <a:ea typeface="Calibri" panose="020F0502020204030204" pitchFamily="34" charset="0"/>
                        </a:rPr>
                        <a:t> 20.</a:t>
                      </a:r>
                      <a:endParaRPr lang="en-US" sz="1600" b="1" dirty="0">
                        <a:solidFill>
                          <a:srgbClr val="003F7E"/>
                        </a:solidFill>
                        <a:latin typeface="Tw Cen MT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lo-LA" sz="1400" b="1" dirty="0">
                          <a:solidFill>
                            <a:srgbClr val="003F7E"/>
                          </a:solidFill>
                          <a:latin typeface="Phetsarath OT" pitchFamily="2" charset="0"/>
                          <a:ea typeface="Calibri"/>
                          <a:cs typeface="Phetsarath OT" pitchFamily="2" charset="0"/>
                        </a:rPr>
                        <a:t>ຮັບປະກັນຄວາມພ້ອມ ແລະ ຕອບໂຕ້ເຫດການໄພພິບັດ </a:t>
                      </a:r>
                      <a:r>
                        <a:rPr lang="en-US" sz="1400" b="1" dirty="0">
                          <a:solidFill>
                            <a:srgbClr val="003F7E"/>
                          </a:solidFill>
                          <a:latin typeface="Phetsarath OT" pitchFamily="2" charset="0"/>
                          <a:ea typeface="Calibri"/>
                          <a:cs typeface="Phetsarath OT" pitchFamily="2" charset="0"/>
                        </a:rPr>
                        <a:t>,</a:t>
                      </a:r>
                      <a:r>
                        <a:rPr lang="lo-LA" sz="1400" b="1" dirty="0">
                          <a:solidFill>
                            <a:srgbClr val="003F7E"/>
                          </a:solidFill>
                          <a:latin typeface="Phetsarath OT" pitchFamily="2" charset="0"/>
                          <a:ea typeface="Calibri"/>
                          <a:cs typeface="Phetsarath OT" pitchFamily="2" charset="0"/>
                        </a:rPr>
                        <a:t>ພາວະສຸກເສີນຢ່າງມີປະສິດທິຜົນ ແລະ ການປົກປ້ອງສັງຄົມ</a:t>
                      </a:r>
                      <a:endParaRPr lang="lo-LA" sz="1400" b="1" dirty="0">
                        <a:solidFill>
                          <a:srgbClr val="003F7E"/>
                        </a:solidFill>
                        <a:latin typeface="Phetsarath OT" pitchFamily="2" charset="0"/>
                        <a:cs typeface="Phetsarath OT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76266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lo-LA" sz="1600" b="1" dirty="0">
                          <a:solidFill>
                            <a:srgbClr val="003F7E"/>
                          </a:solidFill>
                          <a:latin typeface="Phetsarath OT" pitchFamily="2" charset="0"/>
                          <a:cs typeface="Phetsarath OT" pitchFamily="2" charset="0"/>
                        </a:rPr>
                        <a:t>ກຸ່ມກິດຈະກຳ </a:t>
                      </a:r>
                      <a:r>
                        <a:rPr lang="en-US" sz="1600" b="1" dirty="0">
                          <a:solidFill>
                            <a:srgbClr val="003F7E"/>
                          </a:solidFill>
                          <a:effectLst/>
                          <a:latin typeface="Tw Cen MT" pitchFamily="34" charset="0"/>
                          <a:ea typeface="Calibri" panose="020F0502020204030204" pitchFamily="34" charset="0"/>
                        </a:rPr>
                        <a:t> 21.</a:t>
                      </a:r>
                      <a:endParaRPr lang="en-US" sz="1600" b="1" dirty="0">
                        <a:solidFill>
                          <a:srgbClr val="003F7E"/>
                        </a:solidFill>
                        <a:latin typeface="Tw Cen MT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lo-LA" sz="1400" b="1" dirty="0">
                          <a:solidFill>
                            <a:srgbClr val="003F7E"/>
                          </a:solidFill>
                          <a:ea typeface="Calibri"/>
                          <a:cs typeface="Phetsarath OT"/>
                        </a:rPr>
                        <a:t>ສ້າງ ແລະ ຈັດ​ຕັ້ງ​ປະ​ຕິ​ບັດ ແຜນ​ການຂອງ​ຫຼາຍ​ພາກ​ສ່ວນ ສຳ​ລັບ​ເພີ່ມ​ທະ​ວີ​ວຽກ​ງານ​ກ່ຽວ​ກັບ ການສື່​ສານ​ເພື່ອ​ປ່ຽນ​ແປງ​ພຶດ​ຕິ​ກຳ ຂອງ ​ສັງ​ຄົມ</a:t>
                      </a:r>
                      <a:endParaRPr lang="lo-LA" sz="1400" b="1" dirty="0">
                        <a:solidFill>
                          <a:srgbClr val="003F7E"/>
                        </a:solidFill>
                        <a:latin typeface="Phetsarath OT" pitchFamily="2" charset="0"/>
                        <a:cs typeface="Phetsarath OT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23373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o-LA" sz="1600" b="1" dirty="0">
                          <a:solidFill>
                            <a:srgbClr val="003F7E"/>
                          </a:solidFill>
                          <a:latin typeface="Phetsarath OT" pitchFamily="2" charset="0"/>
                          <a:cs typeface="Phetsarath OT" pitchFamily="2" charset="0"/>
                        </a:rPr>
                        <a:t>ກຸ່ມກິດຈະກຳ </a:t>
                      </a:r>
                      <a:r>
                        <a:rPr lang="en-US" sz="1600" b="1" dirty="0">
                          <a:solidFill>
                            <a:srgbClr val="003F7E"/>
                          </a:solidFill>
                          <a:effectLst/>
                          <a:latin typeface="Tw Cen MT" pitchFamily="34" charset="0"/>
                          <a:ea typeface="Calibri" panose="020F0502020204030204" pitchFamily="34" charset="0"/>
                        </a:rPr>
                        <a:t> 22.</a:t>
                      </a:r>
                      <a:endParaRPr lang="en-US" sz="1600" b="1" dirty="0">
                        <a:solidFill>
                          <a:srgbClr val="003F7E"/>
                        </a:solidFill>
                        <a:latin typeface="Tw Cen MT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lo-LA" sz="1400" b="1" dirty="0">
                          <a:solidFill>
                            <a:srgbClr val="003F7E"/>
                          </a:solidFill>
                          <a:ea typeface="Calibri"/>
                          <a:cs typeface="Phetsarath OT"/>
                        </a:rPr>
                        <a:t>ສົ່ງເສີມ ​ຄວາມ​ສະ​ເໝີ​ພາບ ​ຂອງ​ ບົດບາດຍິງ-ຊາຍ ໃນ​ກິດ​ຈະ​ກຳ​ຂອງ​ໂພ​ຊະ​ນາ​ການ ໃນ​ທຸກ​ຂະ​ແໜງ​ການ ແລະ​ໃນ​ທຸກ​ຂັ້ນ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35637"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lang="lo-LA" sz="1600" b="1" u="sng" dirty="0">
                          <a:solidFill>
                            <a:srgbClr val="003F7E"/>
                          </a:solidFill>
                          <a:latin typeface="Phetsarath OT" pitchFamily="2" charset="2"/>
                          <a:ea typeface="Phetsarath OT" pitchFamily="2" charset="2"/>
                          <a:cs typeface="Phetsarath OT" pitchFamily="2" charset="2"/>
                        </a:rPr>
                        <a:t>ລວມ</a:t>
                      </a:r>
                      <a:endParaRPr lang="en-US" sz="1600" b="1" u="sng" dirty="0">
                        <a:solidFill>
                          <a:srgbClr val="003F7E"/>
                        </a:solidFill>
                        <a:latin typeface="Phetsarath OT" pitchFamily="2" charset="2"/>
                        <a:ea typeface="Phetsarath OT" pitchFamily="2" charset="2"/>
                        <a:cs typeface="Phetsarath OT" pitchFamily="2" charset="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u="sng" dirty="0">
                          <a:solidFill>
                            <a:srgbClr val="003F7E"/>
                          </a:solidFill>
                          <a:effectLst/>
                          <a:latin typeface="Tw Cen MT" pitchFamily="34" charset="0"/>
                          <a:ea typeface="Calibri" panose="020F0502020204030204" pitchFamily="34" charset="0"/>
                          <a:cs typeface="Cordia New" panose="020B0304020202020204" pitchFamily="34" charset="-34"/>
                        </a:rPr>
                        <a:t>8</a:t>
                      </a:r>
                      <a:r>
                        <a:rPr lang="lo-LA" sz="1600" b="1" u="sng" dirty="0">
                          <a:solidFill>
                            <a:srgbClr val="003F7E"/>
                          </a:solidFill>
                          <a:latin typeface="Phetsarath OT" pitchFamily="2" charset="0"/>
                          <a:cs typeface="Phetsarath OT"/>
                        </a:rPr>
                        <a:t>ກຸ່ມກິດຈະກຳ ຂອງ ຫຼາຍຂະແໜງການ</a:t>
                      </a:r>
                      <a:endParaRPr lang="en-US" sz="1600" u="sng" dirty="0">
                        <a:solidFill>
                          <a:srgbClr val="003F7E"/>
                        </a:solidFill>
                        <a:latin typeface="Phetsarath OT" pitchFamily="2" charset="0"/>
                        <a:cs typeface="Phetsarath OT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pic>
        <p:nvPicPr>
          <p:cNvPr id="6" name="Picture 2" descr="C:\Users\Oui\Downloads\global-network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802" y="96050"/>
            <a:ext cx="850577" cy="8505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C:\Users\Oui\Downloads\global-network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60155" y="126828"/>
            <a:ext cx="850577" cy="8505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5103310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2BA8F38-CF03-4359-AC20-2DE159D3FF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5475" y="1175591"/>
            <a:ext cx="8261049" cy="35894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661930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5C38937-BB4A-442C-A0F3-80ACFC3DA7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0933" y="837208"/>
            <a:ext cx="9405410" cy="52051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492704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5317BE1-41EE-41B7-A22D-E6E579B6A4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0510" y="572780"/>
            <a:ext cx="10897203" cy="5869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366144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EA1B6CB-846A-4EE6-A373-6DD8BD7292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6686" y="408580"/>
            <a:ext cx="10526485" cy="6268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00916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D248803-A80F-4D95-B8F8-6E70812A86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9735" y="1049458"/>
            <a:ext cx="9436585" cy="4127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583275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A95D006-880A-4E95-8269-5942F93B89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0804" y="1050814"/>
            <a:ext cx="10389134" cy="4299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898326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B46E3E5-E018-4223-A9B9-26143E0EF1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353" y="423993"/>
            <a:ext cx="11689294" cy="55631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348294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D92F19D-1FAA-4BDF-8B3B-6376F08896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4623" y="541455"/>
            <a:ext cx="10433234" cy="6170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916217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701653" y="2010994"/>
            <a:ext cx="2324675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lo-LA" sz="6000" b="1" dirty="0">
                <a:solidFill>
                  <a:srgbClr val="006F7A"/>
                </a:solidFill>
                <a:latin typeface="Tw Cen MT" pitchFamily="34" charset="0"/>
                <a:ea typeface="Phetsarath OT" panose="02000500000000000001" pitchFamily="2" charset="2"/>
                <a:cs typeface="Phetsarath OT" panose="02000500000000000001" pitchFamily="2" charset="2"/>
              </a:rPr>
              <a:t>ຂອບໃຈ</a:t>
            </a:r>
            <a:endParaRPr lang="en-US" sz="2400" dirty="0">
              <a:solidFill>
                <a:srgbClr val="006F7A"/>
              </a:solidFill>
              <a:latin typeface="Tw Cen MT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8E3CC19-487B-4A7D-8995-1DF0A888BDF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rcRect b="9972"/>
          <a:stretch/>
        </p:blipFill>
        <p:spPr>
          <a:xfrm>
            <a:off x="8884693" y="4664660"/>
            <a:ext cx="3307307" cy="2193340"/>
          </a:xfrm>
          <a:prstGeom prst="rect">
            <a:avLst/>
          </a:prstGeom>
        </p:spPr>
      </p:pic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4D6689C-576E-470B-A8E5-A14E9EC965E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566310" y="4664660"/>
            <a:ext cx="3297679" cy="219334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B75F6FC-5D61-4C4E-8D52-ED6BFE17C7BE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contrast="-20000"/>
                    </a14:imgEffect>
                  </a14:imgLayer>
                </a14:imgProps>
              </a:ext>
            </a:extLst>
          </a:blip>
          <a:srcRect l="4825"/>
          <a:stretch/>
        </p:blipFill>
        <p:spPr>
          <a:xfrm>
            <a:off x="0" y="4664660"/>
            <a:ext cx="2961522" cy="219334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6930BF1-A62D-40B5-A677-750771447C0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-20000"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588690" y="4664660"/>
            <a:ext cx="3296003" cy="2193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8490061"/>
      </p:ext>
    </p:extLst>
  </p:cSld>
  <p:clrMapOvr>
    <a:masterClrMapping/>
  </p:clrMapOvr>
</p:sld>
</file>

<file path=ppt/theme/theme1.xml><?xml version="1.0" encoding="utf-8"?>
<a:theme xmlns:a="http://schemas.openxmlformats.org/drawingml/2006/main" name="PPTMON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Montserrat SemiBold - Montserrat Light">
      <a:majorFont>
        <a:latin typeface="Montserrat SemiBold"/>
        <a:ea typeface="Arial Unicode MS"/>
        <a:cs typeface=""/>
      </a:majorFont>
      <a:minorFont>
        <a:latin typeface="Montserrat Light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32CC91"/>
        </a:solidFill>
        <a:ln>
          <a:noFill/>
        </a:ln>
      </a:spPr>
      <a:bodyPr lIns="0" tIns="36000" rIns="0" bIns="36000" rtlCol="0" anchor="ctr"/>
      <a:lstStyle>
        <a:defPPr algn="ctr">
          <a:defRPr sz="2400" dirty="0" smtClean="0">
            <a:latin typeface="+mj-lt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2213</TotalTime>
  <Words>2845</Words>
  <Application>Microsoft Office PowerPoint</Application>
  <PresentationFormat>Widescreen</PresentationFormat>
  <Paragraphs>344</Paragraphs>
  <Slides>27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7" baseType="lpstr">
      <vt:lpstr>Phetsarath OT</vt:lpstr>
      <vt:lpstr>Tw Cen MT</vt:lpstr>
      <vt:lpstr>Vrinda</vt:lpstr>
      <vt:lpstr>Montserrat SemiBold</vt:lpstr>
      <vt:lpstr>Arial</vt:lpstr>
      <vt:lpstr>Malgun Gothic</vt:lpstr>
      <vt:lpstr>Montserrat Light</vt:lpstr>
      <vt:lpstr>Calibri</vt:lpstr>
      <vt:lpstr>Saysettha OT</vt:lpstr>
      <vt:lpstr>PPTMON theme</vt:lpstr>
      <vt:lpstr>PowerPoint Presentation</vt:lpstr>
      <vt:lpstr>PowerPoint Presentation</vt:lpstr>
      <vt:lpstr>ສະພາບໂພຊະນາການ ແລະ ເສດຖະກິດໃນ ສປປ ລາວ </vt:lpstr>
      <vt:lpstr>PowerPoint Presentation</vt:lpstr>
      <vt:lpstr>ສະພາບໂພຊະນາການ ໃນ ສປປ ລາວ</vt:lpstr>
      <vt:lpstr>ໂພຊະນາການແມ່ນຫຍັງ</vt:lpstr>
      <vt:lpstr>ຄາດໝາຍຕົວຊີ້ວັດໂພຊະນາການທີ່ສະພາຮັບຮອງເອົາ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5</dc:creator>
  <cp:lastModifiedBy>AdminSNV</cp:lastModifiedBy>
  <cp:revision>184</cp:revision>
  <dcterms:created xsi:type="dcterms:W3CDTF">2019-04-06T05:20:47Z</dcterms:created>
  <dcterms:modified xsi:type="dcterms:W3CDTF">2022-03-28T13:47:43Z</dcterms:modified>
</cp:coreProperties>
</file>