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71" r:id="rId2"/>
    <p:sldId id="278" r:id="rId3"/>
    <p:sldId id="272" r:id="rId4"/>
    <p:sldId id="273" r:id="rId5"/>
    <p:sldId id="277" r:id="rId6"/>
    <p:sldId id="4068" r:id="rId7"/>
    <p:sldId id="4110" r:id="rId8"/>
    <p:sldId id="291" r:id="rId9"/>
    <p:sldId id="298" r:id="rId10"/>
    <p:sldId id="280" r:id="rId11"/>
    <p:sldId id="267" r:id="rId12"/>
  </p:sldIdLst>
  <p:sldSz cx="12192000" cy="6858000"/>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8012" autoAdjust="0"/>
  </p:normalViewPr>
  <p:slideViewPr>
    <p:cSldViewPr snapToGrid="0">
      <p:cViewPr varScale="1">
        <p:scale>
          <a:sx n="67" d="100"/>
          <a:sy n="67" d="100"/>
        </p:scale>
        <p:origin x="1248" y="6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diagrams/_rels/data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9C95939-5262-4D92-89D3-8B795667EA46}" type="doc">
      <dgm:prSet loTypeId="urn:microsoft.com/office/officeart/2005/8/layout/vList2" loCatId="list" qsTypeId="urn:microsoft.com/office/officeart/2005/8/quickstyle/simple4" qsCatId="simple" csTypeId="urn:microsoft.com/office/officeart/2005/8/colors/colorful5" csCatId="colorful"/>
      <dgm:spPr/>
      <dgm:t>
        <a:bodyPr/>
        <a:lstStyle/>
        <a:p>
          <a:endParaRPr lang="en-US"/>
        </a:p>
      </dgm:t>
    </dgm:pt>
    <dgm:pt modelId="{4877EF47-90BA-4E60-8F3F-A772A527895C}">
      <dgm:prSet/>
      <dgm:spPr/>
      <dgm:t>
        <a:bodyPr/>
        <a:lstStyle/>
        <a:p>
          <a:r>
            <a:rPr lang="en-US" dirty="0">
              <a:latin typeface="Garamond" panose="02020404030301010803" pitchFamily="18" charset="0"/>
            </a:rPr>
            <a:t>The National Information Platforms for Nutrition (NIPN) is an international initiative of the European Union</a:t>
          </a:r>
        </a:p>
      </dgm:t>
    </dgm:pt>
    <dgm:pt modelId="{EB638F70-913A-44A8-B631-BD4732BE3AD5}" type="parTrans" cxnId="{3A6C2F29-3410-45CC-9E9A-5F9B21A80C7B}">
      <dgm:prSet/>
      <dgm:spPr/>
      <dgm:t>
        <a:bodyPr/>
        <a:lstStyle/>
        <a:p>
          <a:endParaRPr lang="en-US"/>
        </a:p>
      </dgm:t>
    </dgm:pt>
    <dgm:pt modelId="{B0FDE3CE-A6DB-4B36-9441-3CCE7EE1A764}" type="sibTrans" cxnId="{3A6C2F29-3410-45CC-9E9A-5F9B21A80C7B}">
      <dgm:prSet/>
      <dgm:spPr/>
      <dgm:t>
        <a:bodyPr/>
        <a:lstStyle/>
        <a:p>
          <a:endParaRPr lang="en-US"/>
        </a:p>
      </dgm:t>
    </dgm:pt>
    <dgm:pt modelId="{4CAF770F-475D-49E2-A0DC-DA7D4425CAD8}">
      <dgm:prSet/>
      <dgm:spPr/>
      <dgm:t>
        <a:bodyPr/>
        <a:lstStyle/>
        <a:p>
          <a:r>
            <a:rPr lang="en-US" dirty="0">
              <a:latin typeface="Garamond" panose="02020404030301010803" pitchFamily="18" charset="0"/>
            </a:rPr>
            <a:t>It is implemented in 10 countries globally </a:t>
          </a:r>
        </a:p>
      </dgm:t>
    </dgm:pt>
    <dgm:pt modelId="{9C6C1C55-51C0-41FC-9FA9-40562897139D}" type="parTrans" cxnId="{8EB2A155-1648-42BF-AD39-A710438D84BD}">
      <dgm:prSet/>
      <dgm:spPr/>
      <dgm:t>
        <a:bodyPr/>
        <a:lstStyle/>
        <a:p>
          <a:endParaRPr lang="en-US"/>
        </a:p>
      </dgm:t>
    </dgm:pt>
    <dgm:pt modelId="{5A543EF8-8817-4764-B860-15D8FD0444E5}" type="sibTrans" cxnId="{8EB2A155-1648-42BF-AD39-A710438D84BD}">
      <dgm:prSet/>
      <dgm:spPr/>
      <dgm:t>
        <a:bodyPr/>
        <a:lstStyle/>
        <a:p>
          <a:endParaRPr lang="en-US"/>
        </a:p>
      </dgm:t>
    </dgm:pt>
    <dgm:pt modelId="{161341AF-A226-4C23-8E2B-F3F2AB41EAF3}">
      <dgm:prSet/>
      <dgm:spPr/>
      <dgm:t>
        <a:bodyPr/>
        <a:lstStyle/>
        <a:p>
          <a:r>
            <a:rPr lang="en-US" dirty="0">
              <a:latin typeface="Garamond" panose="02020404030301010803" pitchFamily="18" charset="0"/>
            </a:rPr>
            <a:t>Lao PDR is the only country in South East Asia. </a:t>
          </a:r>
        </a:p>
      </dgm:t>
    </dgm:pt>
    <dgm:pt modelId="{02BC8E11-4420-45C8-8AB8-F8A3DF418F0B}" type="parTrans" cxnId="{C0A115D6-0FA0-45D5-831E-4C9DF09E35EC}">
      <dgm:prSet/>
      <dgm:spPr/>
      <dgm:t>
        <a:bodyPr/>
        <a:lstStyle/>
        <a:p>
          <a:endParaRPr lang="en-US"/>
        </a:p>
      </dgm:t>
    </dgm:pt>
    <dgm:pt modelId="{BBCCE05E-55AD-48AC-B000-AD42709D1578}" type="sibTrans" cxnId="{C0A115D6-0FA0-45D5-831E-4C9DF09E35EC}">
      <dgm:prSet/>
      <dgm:spPr/>
      <dgm:t>
        <a:bodyPr/>
        <a:lstStyle/>
        <a:p>
          <a:endParaRPr lang="en-US"/>
        </a:p>
      </dgm:t>
    </dgm:pt>
    <dgm:pt modelId="{F9758BF2-ED48-4C2D-89B9-A4BF69888A6E}" type="pres">
      <dgm:prSet presAssocID="{09C95939-5262-4D92-89D3-8B795667EA46}" presName="linear" presStyleCnt="0">
        <dgm:presLayoutVars>
          <dgm:animLvl val="lvl"/>
          <dgm:resizeHandles val="exact"/>
        </dgm:presLayoutVars>
      </dgm:prSet>
      <dgm:spPr/>
    </dgm:pt>
    <dgm:pt modelId="{A9934B33-BEFA-49AD-8B29-12B0F9F29F13}" type="pres">
      <dgm:prSet presAssocID="{4877EF47-90BA-4E60-8F3F-A772A527895C}" presName="parentText" presStyleLbl="node1" presStyleIdx="0" presStyleCnt="2">
        <dgm:presLayoutVars>
          <dgm:chMax val="0"/>
          <dgm:bulletEnabled val="1"/>
        </dgm:presLayoutVars>
      </dgm:prSet>
      <dgm:spPr/>
    </dgm:pt>
    <dgm:pt modelId="{D879C557-D8F9-4A30-B2E6-A51D6586B3B1}" type="pres">
      <dgm:prSet presAssocID="{B0FDE3CE-A6DB-4B36-9441-3CCE7EE1A764}" presName="spacer" presStyleCnt="0"/>
      <dgm:spPr/>
    </dgm:pt>
    <dgm:pt modelId="{33F8B477-7CBF-4259-A951-9DAF4A733FA9}" type="pres">
      <dgm:prSet presAssocID="{4CAF770F-475D-49E2-A0DC-DA7D4425CAD8}" presName="parentText" presStyleLbl="node1" presStyleIdx="1" presStyleCnt="2">
        <dgm:presLayoutVars>
          <dgm:chMax val="0"/>
          <dgm:bulletEnabled val="1"/>
        </dgm:presLayoutVars>
      </dgm:prSet>
      <dgm:spPr/>
    </dgm:pt>
    <dgm:pt modelId="{B62BAFC9-0047-41A1-B665-1CB84054605B}" type="pres">
      <dgm:prSet presAssocID="{4CAF770F-475D-49E2-A0DC-DA7D4425CAD8}" presName="childText" presStyleLbl="revTx" presStyleIdx="0" presStyleCnt="1">
        <dgm:presLayoutVars>
          <dgm:bulletEnabled val="1"/>
        </dgm:presLayoutVars>
      </dgm:prSet>
      <dgm:spPr/>
    </dgm:pt>
  </dgm:ptLst>
  <dgm:cxnLst>
    <dgm:cxn modelId="{3A6C2F29-3410-45CC-9E9A-5F9B21A80C7B}" srcId="{09C95939-5262-4D92-89D3-8B795667EA46}" destId="{4877EF47-90BA-4E60-8F3F-A772A527895C}" srcOrd="0" destOrd="0" parTransId="{EB638F70-913A-44A8-B631-BD4732BE3AD5}" sibTransId="{B0FDE3CE-A6DB-4B36-9441-3CCE7EE1A764}"/>
    <dgm:cxn modelId="{E9A78D4E-9312-43AE-AA8E-ECE6BAA207E2}" type="presOf" srcId="{4CAF770F-475D-49E2-A0DC-DA7D4425CAD8}" destId="{33F8B477-7CBF-4259-A951-9DAF4A733FA9}" srcOrd="0" destOrd="0" presId="urn:microsoft.com/office/officeart/2005/8/layout/vList2"/>
    <dgm:cxn modelId="{8EB2A155-1648-42BF-AD39-A710438D84BD}" srcId="{09C95939-5262-4D92-89D3-8B795667EA46}" destId="{4CAF770F-475D-49E2-A0DC-DA7D4425CAD8}" srcOrd="1" destOrd="0" parTransId="{9C6C1C55-51C0-41FC-9FA9-40562897139D}" sibTransId="{5A543EF8-8817-4764-B860-15D8FD0444E5}"/>
    <dgm:cxn modelId="{A6BBA185-A286-433B-BD7B-008320DB4F63}" type="presOf" srcId="{09C95939-5262-4D92-89D3-8B795667EA46}" destId="{F9758BF2-ED48-4C2D-89B9-A4BF69888A6E}" srcOrd="0" destOrd="0" presId="urn:microsoft.com/office/officeart/2005/8/layout/vList2"/>
    <dgm:cxn modelId="{FDB083BE-BCB5-46C7-830F-1EE7819E7DC1}" type="presOf" srcId="{161341AF-A226-4C23-8E2B-F3F2AB41EAF3}" destId="{B62BAFC9-0047-41A1-B665-1CB84054605B}" srcOrd="0" destOrd="0" presId="urn:microsoft.com/office/officeart/2005/8/layout/vList2"/>
    <dgm:cxn modelId="{FC64FAD0-B695-4EB9-B496-D7B6B107E772}" type="presOf" srcId="{4877EF47-90BA-4E60-8F3F-A772A527895C}" destId="{A9934B33-BEFA-49AD-8B29-12B0F9F29F13}" srcOrd="0" destOrd="0" presId="urn:microsoft.com/office/officeart/2005/8/layout/vList2"/>
    <dgm:cxn modelId="{C0A115D6-0FA0-45D5-831E-4C9DF09E35EC}" srcId="{4CAF770F-475D-49E2-A0DC-DA7D4425CAD8}" destId="{161341AF-A226-4C23-8E2B-F3F2AB41EAF3}" srcOrd="0" destOrd="0" parTransId="{02BC8E11-4420-45C8-8AB8-F8A3DF418F0B}" sibTransId="{BBCCE05E-55AD-48AC-B000-AD42709D1578}"/>
    <dgm:cxn modelId="{C06888DB-59BC-4EF3-8A1E-5FEB30AED325}" type="presParOf" srcId="{F9758BF2-ED48-4C2D-89B9-A4BF69888A6E}" destId="{A9934B33-BEFA-49AD-8B29-12B0F9F29F13}" srcOrd="0" destOrd="0" presId="urn:microsoft.com/office/officeart/2005/8/layout/vList2"/>
    <dgm:cxn modelId="{9A49F83F-80F5-4C2D-9BF6-A67175503CC8}" type="presParOf" srcId="{F9758BF2-ED48-4C2D-89B9-A4BF69888A6E}" destId="{D879C557-D8F9-4A30-B2E6-A51D6586B3B1}" srcOrd="1" destOrd="0" presId="urn:microsoft.com/office/officeart/2005/8/layout/vList2"/>
    <dgm:cxn modelId="{F4721AEB-DB63-48FE-9FD9-6F36CEF76193}" type="presParOf" srcId="{F9758BF2-ED48-4C2D-89B9-A4BF69888A6E}" destId="{33F8B477-7CBF-4259-A951-9DAF4A733FA9}" srcOrd="2" destOrd="0" presId="urn:microsoft.com/office/officeart/2005/8/layout/vList2"/>
    <dgm:cxn modelId="{A2D43978-6528-47F5-A215-083329028A01}" type="presParOf" srcId="{F9758BF2-ED48-4C2D-89B9-A4BF69888A6E}" destId="{B62BAFC9-0047-41A1-B665-1CB84054605B}"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A8C8697-77BC-4906-8474-6A7611F9E850}" type="doc">
      <dgm:prSet loTypeId="urn:microsoft.com/office/officeart/2008/layout/PictureAccentList" loCatId="list" qsTypeId="urn:microsoft.com/office/officeart/2005/8/quickstyle/simple1" qsCatId="simple" csTypeId="urn:microsoft.com/office/officeart/2005/8/colors/accent1_2" csCatId="accent1" phldr="1"/>
      <dgm:spPr/>
      <dgm:t>
        <a:bodyPr/>
        <a:lstStyle/>
        <a:p>
          <a:endParaRPr lang="en-US"/>
        </a:p>
      </dgm:t>
    </dgm:pt>
    <dgm:pt modelId="{95724A2C-9976-426E-AA43-859E834E27A9}">
      <dgm:prSet phldrT="[Text]"/>
      <dgm:spPr>
        <a:solidFill>
          <a:schemeClr val="accent6">
            <a:lumMod val="60000"/>
            <a:lumOff val="40000"/>
          </a:schemeClr>
        </a:solidFill>
      </dgm:spPr>
      <dgm:t>
        <a:bodyPr/>
        <a:lstStyle/>
        <a:p>
          <a:pPr algn="l"/>
          <a:r>
            <a:rPr lang="en-US" dirty="0">
              <a:latin typeface="Garamond" panose="02020404030301010803" pitchFamily="18" charset="0"/>
            </a:rPr>
            <a:t>To </a:t>
          </a:r>
          <a:r>
            <a:rPr lang="en-US" b="1" u="sng" dirty="0">
              <a:latin typeface="Garamond" panose="02020404030301010803" pitchFamily="18" charset="0"/>
            </a:rPr>
            <a:t>consolidate and institutionalize </a:t>
          </a:r>
          <a:r>
            <a:rPr lang="en-US" dirty="0">
              <a:latin typeface="Garamond" panose="02020404030301010803" pitchFamily="18" charset="0"/>
            </a:rPr>
            <a:t>NIPN in Lao PDR, by </a:t>
          </a:r>
          <a:r>
            <a:rPr lang="en-US" b="1" u="sng" dirty="0">
              <a:latin typeface="Garamond" panose="02020404030301010803" pitchFamily="18" charset="0"/>
            </a:rPr>
            <a:t>strengthening its strategic and analytical capacity </a:t>
          </a:r>
          <a:r>
            <a:rPr lang="en-US" dirty="0">
              <a:latin typeface="Garamond" panose="02020404030301010803" pitchFamily="18" charset="0"/>
            </a:rPr>
            <a:t>to produce disaggregated information for more effective decision-making on nutrition</a:t>
          </a:r>
          <a:endParaRPr lang="en-US" dirty="0"/>
        </a:p>
      </dgm:t>
    </dgm:pt>
    <dgm:pt modelId="{F5DBD724-C1DC-4DF6-A4A2-DDB3550A7BA7}" type="parTrans" cxnId="{2182D711-154A-4EE6-93CB-7BECC75295FD}">
      <dgm:prSet/>
      <dgm:spPr/>
      <dgm:t>
        <a:bodyPr/>
        <a:lstStyle/>
        <a:p>
          <a:endParaRPr lang="en-US"/>
        </a:p>
      </dgm:t>
    </dgm:pt>
    <dgm:pt modelId="{2504E021-60A5-42BF-AE99-34F98C684501}" type="sibTrans" cxnId="{2182D711-154A-4EE6-93CB-7BECC75295FD}">
      <dgm:prSet/>
      <dgm:spPr/>
      <dgm:t>
        <a:bodyPr/>
        <a:lstStyle/>
        <a:p>
          <a:endParaRPr lang="en-US"/>
        </a:p>
      </dgm:t>
    </dgm:pt>
    <dgm:pt modelId="{B738A531-2C89-487F-9456-A03994C1A599}">
      <dgm:prSet phldrT="[Text]"/>
      <dgm:spPr/>
      <dgm:t>
        <a:bodyPr/>
        <a:lstStyle/>
        <a:p>
          <a:pPr algn="l">
            <a:buSzPts val="1100"/>
            <a:buFont typeface="+mj-lt"/>
            <a:buAutoNum type="arabicPeriod"/>
          </a:pPr>
          <a:r>
            <a:rPr lang="en-US" dirty="0">
              <a:latin typeface="Garamond" panose="02020404030301010803" pitchFamily="18" charset="0"/>
            </a:rPr>
            <a:t>ER 1: Strengthened capacity within national institutions to </a:t>
          </a:r>
          <a:r>
            <a:rPr lang="en-GB" dirty="0">
              <a:latin typeface="Garamond" panose="02020404030301010803" pitchFamily="18" charset="0"/>
            </a:rPr>
            <a:t>generate quality nutrition data for knowledge &amp; evidence for policy decisions</a:t>
          </a:r>
          <a:endParaRPr lang="en-US" dirty="0">
            <a:latin typeface="Garamond" panose="02020404030301010803" pitchFamily="18" charset="0"/>
          </a:endParaRPr>
        </a:p>
      </dgm:t>
    </dgm:pt>
    <dgm:pt modelId="{906D23BF-D234-4B43-B7BD-03022BA2C5C6}" type="parTrans" cxnId="{A0B8AA46-B799-41D2-A7B0-4EBFCC0C66F8}">
      <dgm:prSet/>
      <dgm:spPr/>
      <dgm:t>
        <a:bodyPr/>
        <a:lstStyle/>
        <a:p>
          <a:endParaRPr lang="en-US"/>
        </a:p>
      </dgm:t>
    </dgm:pt>
    <dgm:pt modelId="{6BCE5D28-3AED-4C9B-9AFB-9BF1EC57D78A}" type="sibTrans" cxnId="{A0B8AA46-B799-41D2-A7B0-4EBFCC0C66F8}">
      <dgm:prSet/>
      <dgm:spPr/>
      <dgm:t>
        <a:bodyPr/>
        <a:lstStyle/>
        <a:p>
          <a:endParaRPr lang="en-US"/>
        </a:p>
      </dgm:t>
    </dgm:pt>
    <dgm:pt modelId="{CC78F7D3-95A8-4A5F-B904-29382A1FE229}">
      <dgm:prSet phldrT="[Text]"/>
      <dgm:spPr/>
      <dgm:t>
        <a:bodyPr/>
        <a:lstStyle/>
        <a:p>
          <a:pPr algn="l">
            <a:buSzPts val="1100"/>
            <a:buFont typeface="+mj-lt"/>
            <a:buAutoNum type="arabicPeriod"/>
          </a:pPr>
          <a:r>
            <a:rPr lang="en-US" dirty="0">
              <a:latin typeface="Garamond" panose="02020404030301010803" pitchFamily="18" charset="0"/>
            </a:rPr>
            <a:t>ER 2: Strengthened capacity of government staff to make better use of data and evidence to design and implement nutrition-related policies and programmes</a:t>
          </a:r>
        </a:p>
      </dgm:t>
    </dgm:pt>
    <dgm:pt modelId="{0B691468-26B5-417A-9871-03BECB42F787}" type="parTrans" cxnId="{C4F43ACC-C2AF-40AA-9B99-56608BB6099F}">
      <dgm:prSet/>
      <dgm:spPr/>
      <dgm:t>
        <a:bodyPr/>
        <a:lstStyle/>
        <a:p>
          <a:endParaRPr lang="en-US"/>
        </a:p>
      </dgm:t>
    </dgm:pt>
    <dgm:pt modelId="{093BE742-FECD-4C7B-8CDB-112194188EE9}" type="sibTrans" cxnId="{C4F43ACC-C2AF-40AA-9B99-56608BB6099F}">
      <dgm:prSet/>
      <dgm:spPr/>
      <dgm:t>
        <a:bodyPr/>
        <a:lstStyle/>
        <a:p>
          <a:endParaRPr lang="en-US"/>
        </a:p>
      </dgm:t>
    </dgm:pt>
    <dgm:pt modelId="{312EE504-26F0-4798-BD78-A139E383AC52}">
      <dgm:prSet/>
      <dgm:spPr/>
      <dgm:t>
        <a:bodyPr/>
        <a:lstStyle/>
        <a:p>
          <a:pPr algn="l"/>
          <a:r>
            <a:rPr lang="en-US" dirty="0">
              <a:latin typeface="Garamond" panose="02020404030301010803" pitchFamily="18" charset="0"/>
            </a:rPr>
            <a:t>ER 3: Strengthened capacity for improved nutrition governance and accountability through tracking of progress in meeting national targets and monitoring nutrition investments.</a:t>
          </a:r>
        </a:p>
      </dgm:t>
    </dgm:pt>
    <dgm:pt modelId="{A8865492-D5C4-4A12-9CEE-6EBB9CCCF58B}" type="parTrans" cxnId="{B7BB8E70-92E2-4EAB-954F-9BE7D36B661E}">
      <dgm:prSet/>
      <dgm:spPr/>
      <dgm:t>
        <a:bodyPr/>
        <a:lstStyle/>
        <a:p>
          <a:endParaRPr lang="en-US"/>
        </a:p>
      </dgm:t>
    </dgm:pt>
    <dgm:pt modelId="{52210129-939C-4DA7-8317-B19A2935CCBF}" type="sibTrans" cxnId="{B7BB8E70-92E2-4EAB-954F-9BE7D36B661E}">
      <dgm:prSet/>
      <dgm:spPr/>
      <dgm:t>
        <a:bodyPr/>
        <a:lstStyle/>
        <a:p>
          <a:endParaRPr lang="en-US"/>
        </a:p>
      </dgm:t>
    </dgm:pt>
    <dgm:pt modelId="{EE478E73-C52B-4CA7-9F07-1873C684D634}" type="pres">
      <dgm:prSet presAssocID="{AA8C8697-77BC-4906-8474-6A7611F9E850}" presName="layout" presStyleCnt="0">
        <dgm:presLayoutVars>
          <dgm:chMax/>
          <dgm:chPref/>
          <dgm:dir/>
          <dgm:animOne val="branch"/>
          <dgm:animLvl val="lvl"/>
          <dgm:resizeHandles/>
        </dgm:presLayoutVars>
      </dgm:prSet>
      <dgm:spPr/>
    </dgm:pt>
    <dgm:pt modelId="{24C22627-AB34-4C46-AF63-5CA2BE4C1534}" type="pres">
      <dgm:prSet presAssocID="{95724A2C-9976-426E-AA43-859E834E27A9}" presName="root" presStyleCnt="0">
        <dgm:presLayoutVars>
          <dgm:chMax/>
          <dgm:chPref val="4"/>
        </dgm:presLayoutVars>
      </dgm:prSet>
      <dgm:spPr/>
    </dgm:pt>
    <dgm:pt modelId="{BAF5BDE2-9084-468B-8A52-6D6A27E308BA}" type="pres">
      <dgm:prSet presAssocID="{95724A2C-9976-426E-AA43-859E834E27A9}" presName="rootComposite" presStyleCnt="0">
        <dgm:presLayoutVars/>
      </dgm:prSet>
      <dgm:spPr/>
    </dgm:pt>
    <dgm:pt modelId="{8E2AF44D-1265-473F-A7D3-1C156C40D7AD}" type="pres">
      <dgm:prSet presAssocID="{95724A2C-9976-426E-AA43-859E834E27A9}" presName="rootText" presStyleLbl="node0" presStyleIdx="0" presStyleCnt="1" custScaleX="89787" custLinFactNeighborX="5025" custLinFactNeighborY="-166">
        <dgm:presLayoutVars>
          <dgm:chMax/>
          <dgm:chPref val="4"/>
        </dgm:presLayoutVars>
      </dgm:prSet>
      <dgm:spPr/>
    </dgm:pt>
    <dgm:pt modelId="{41666339-AC1E-440A-8CF7-4BADB5FD3D5C}" type="pres">
      <dgm:prSet presAssocID="{95724A2C-9976-426E-AA43-859E834E27A9}" presName="childShape" presStyleCnt="0">
        <dgm:presLayoutVars>
          <dgm:chMax val="0"/>
          <dgm:chPref val="0"/>
        </dgm:presLayoutVars>
      </dgm:prSet>
      <dgm:spPr/>
    </dgm:pt>
    <dgm:pt modelId="{6FBD09B3-7AA9-4077-89E5-C46E7743B246}" type="pres">
      <dgm:prSet presAssocID="{B738A531-2C89-487F-9456-A03994C1A599}" presName="childComposite" presStyleCnt="0">
        <dgm:presLayoutVars>
          <dgm:chMax val="0"/>
          <dgm:chPref val="0"/>
        </dgm:presLayoutVars>
      </dgm:prSet>
      <dgm:spPr/>
    </dgm:pt>
    <dgm:pt modelId="{47F801D5-5BC2-4DA2-B7F5-2C78C5759733}" type="pres">
      <dgm:prSet presAssocID="{B738A531-2C89-487F-9456-A03994C1A599}" presName="Imag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Cloud Computing"/>
        </a:ext>
      </dgm:extLst>
    </dgm:pt>
    <dgm:pt modelId="{593F4F82-D676-4893-AFEC-4DD75A4F0BB2}" type="pres">
      <dgm:prSet presAssocID="{B738A531-2C89-487F-9456-A03994C1A599}" presName="childText" presStyleLbl="lnNode1" presStyleIdx="0" presStyleCnt="3">
        <dgm:presLayoutVars>
          <dgm:chMax val="0"/>
          <dgm:chPref val="0"/>
          <dgm:bulletEnabled val="1"/>
        </dgm:presLayoutVars>
      </dgm:prSet>
      <dgm:spPr/>
    </dgm:pt>
    <dgm:pt modelId="{4DEFB777-3D41-4395-BA25-427C168D0B09}" type="pres">
      <dgm:prSet presAssocID="{CC78F7D3-95A8-4A5F-B904-29382A1FE229}" presName="childComposite" presStyleCnt="0">
        <dgm:presLayoutVars>
          <dgm:chMax val="0"/>
          <dgm:chPref val="0"/>
        </dgm:presLayoutVars>
      </dgm:prSet>
      <dgm:spPr/>
    </dgm:pt>
    <dgm:pt modelId="{07AB0961-7736-4492-ADE6-F28226A64B62}" type="pres">
      <dgm:prSet presAssocID="{CC78F7D3-95A8-4A5F-B904-29382A1FE229}" presName="Image"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Group"/>
        </a:ext>
      </dgm:extLst>
    </dgm:pt>
    <dgm:pt modelId="{7F0B348C-D9AF-4388-A32B-63EB593E4128}" type="pres">
      <dgm:prSet presAssocID="{CC78F7D3-95A8-4A5F-B904-29382A1FE229}" presName="childText" presStyleLbl="lnNode1" presStyleIdx="1" presStyleCnt="3">
        <dgm:presLayoutVars>
          <dgm:chMax val="0"/>
          <dgm:chPref val="0"/>
          <dgm:bulletEnabled val="1"/>
        </dgm:presLayoutVars>
      </dgm:prSet>
      <dgm:spPr/>
    </dgm:pt>
    <dgm:pt modelId="{15BE2474-1B1D-4250-8BC8-F839AF6C607D}" type="pres">
      <dgm:prSet presAssocID="{312EE504-26F0-4798-BD78-A139E383AC52}" presName="childComposite" presStyleCnt="0">
        <dgm:presLayoutVars>
          <dgm:chMax val="0"/>
          <dgm:chPref val="0"/>
        </dgm:presLayoutVars>
      </dgm:prSet>
      <dgm:spPr/>
    </dgm:pt>
    <dgm:pt modelId="{661580D4-9BEE-41DC-BDCA-857CAFEAA9DC}" type="pres">
      <dgm:prSet presAssocID="{312EE504-26F0-4798-BD78-A139E383AC52}" presName="Image"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Upward trend"/>
        </a:ext>
      </dgm:extLst>
    </dgm:pt>
    <dgm:pt modelId="{98550383-CB8F-4465-89F6-F870DCC78C3F}" type="pres">
      <dgm:prSet presAssocID="{312EE504-26F0-4798-BD78-A139E383AC52}" presName="childText" presStyleLbl="lnNode1" presStyleIdx="2" presStyleCnt="3">
        <dgm:presLayoutVars>
          <dgm:chMax val="0"/>
          <dgm:chPref val="0"/>
          <dgm:bulletEnabled val="1"/>
        </dgm:presLayoutVars>
      </dgm:prSet>
      <dgm:spPr/>
    </dgm:pt>
  </dgm:ptLst>
  <dgm:cxnLst>
    <dgm:cxn modelId="{2182D711-154A-4EE6-93CB-7BECC75295FD}" srcId="{AA8C8697-77BC-4906-8474-6A7611F9E850}" destId="{95724A2C-9976-426E-AA43-859E834E27A9}" srcOrd="0" destOrd="0" parTransId="{F5DBD724-C1DC-4DF6-A4A2-DDB3550A7BA7}" sibTransId="{2504E021-60A5-42BF-AE99-34F98C684501}"/>
    <dgm:cxn modelId="{4110F35B-F73F-41D5-B9EF-0A430299845D}" type="presOf" srcId="{AA8C8697-77BC-4906-8474-6A7611F9E850}" destId="{EE478E73-C52B-4CA7-9F07-1873C684D634}" srcOrd="0" destOrd="0" presId="urn:microsoft.com/office/officeart/2008/layout/PictureAccentList"/>
    <dgm:cxn modelId="{A0B8AA46-B799-41D2-A7B0-4EBFCC0C66F8}" srcId="{95724A2C-9976-426E-AA43-859E834E27A9}" destId="{B738A531-2C89-487F-9456-A03994C1A599}" srcOrd="0" destOrd="0" parTransId="{906D23BF-D234-4B43-B7BD-03022BA2C5C6}" sibTransId="{6BCE5D28-3AED-4C9B-9AFB-9BF1EC57D78A}"/>
    <dgm:cxn modelId="{8798E268-7724-4AF0-9566-B752693442FB}" type="presOf" srcId="{B738A531-2C89-487F-9456-A03994C1A599}" destId="{593F4F82-D676-4893-AFEC-4DD75A4F0BB2}" srcOrd="0" destOrd="0" presId="urn:microsoft.com/office/officeart/2008/layout/PictureAccentList"/>
    <dgm:cxn modelId="{B7BB8E70-92E2-4EAB-954F-9BE7D36B661E}" srcId="{95724A2C-9976-426E-AA43-859E834E27A9}" destId="{312EE504-26F0-4798-BD78-A139E383AC52}" srcOrd="2" destOrd="0" parTransId="{A8865492-D5C4-4A12-9CEE-6EBB9CCCF58B}" sibTransId="{52210129-939C-4DA7-8317-B19A2935CCBF}"/>
    <dgm:cxn modelId="{596C79AB-6383-4805-8FF2-87A51152A427}" type="presOf" srcId="{312EE504-26F0-4798-BD78-A139E383AC52}" destId="{98550383-CB8F-4465-89F6-F870DCC78C3F}" srcOrd="0" destOrd="0" presId="urn:microsoft.com/office/officeart/2008/layout/PictureAccentList"/>
    <dgm:cxn modelId="{C4F43ACC-C2AF-40AA-9B99-56608BB6099F}" srcId="{95724A2C-9976-426E-AA43-859E834E27A9}" destId="{CC78F7D3-95A8-4A5F-B904-29382A1FE229}" srcOrd="1" destOrd="0" parTransId="{0B691468-26B5-417A-9871-03BECB42F787}" sibTransId="{093BE742-FECD-4C7B-8CDB-112194188EE9}"/>
    <dgm:cxn modelId="{54E63FD7-5CCF-4EA8-965B-466102605289}" type="presOf" srcId="{CC78F7D3-95A8-4A5F-B904-29382A1FE229}" destId="{7F0B348C-D9AF-4388-A32B-63EB593E4128}" srcOrd="0" destOrd="0" presId="urn:microsoft.com/office/officeart/2008/layout/PictureAccentList"/>
    <dgm:cxn modelId="{AA19ADDE-D9AB-4AC0-8F7D-EE454B1472CA}" type="presOf" srcId="{95724A2C-9976-426E-AA43-859E834E27A9}" destId="{8E2AF44D-1265-473F-A7D3-1C156C40D7AD}" srcOrd="0" destOrd="0" presId="urn:microsoft.com/office/officeart/2008/layout/PictureAccentList"/>
    <dgm:cxn modelId="{10263E82-FFD3-4AF1-9FA0-B96CE4BDC5B3}" type="presParOf" srcId="{EE478E73-C52B-4CA7-9F07-1873C684D634}" destId="{24C22627-AB34-4C46-AF63-5CA2BE4C1534}" srcOrd="0" destOrd="0" presId="urn:microsoft.com/office/officeart/2008/layout/PictureAccentList"/>
    <dgm:cxn modelId="{CCAAE24C-50B6-482B-93C0-705A97E52453}" type="presParOf" srcId="{24C22627-AB34-4C46-AF63-5CA2BE4C1534}" destId="{BAF5BDE2-9084-468B-8A52-6D6A27E308BA}" srcOrd="0" destOrd="0" presId="urn:microsoft.com/office/officeart/2008/layout/PictureAccentList"/>
    <dgm:cxn modelId="{7384A049-26EF-4B00-83E2-FDA670FDC4F1}" type="presParOf" srcId="{BAF5BDE2-9084-468B-8A52-6D6A27E308BA}" destId="{8E2AF44D-1265-473F-A7D3-1C156C40D7AD}" srcOrd="0" destOrd="0" presId="urn:microsoft.com/office/officeart/2008/layout/PictureAccentList"/>
    <dgm:cxn modelId="{79969959-31BC-4C4B-B9CE-105812769ADE}" type="presParOf" srcId="{24C22627-AB34-4C46-AF63-5CA2BE4C1534}" destId="{41666339-AC1E-440A-8CF7-4BADB5FD3D5C}" srcOrd="1" destOrd="0" presId="urn:microsoft.com/office/officeart/2008/layout/PictureAccentList"/>
    <dgm:cxn modelId="{79E14992-DC66-41AF-906B-2DE70FC27951}" type="presParOf" srcId="{41666339-AC1E-440A-8CF7-4BADB5FD3D5C}" destId="{6FBD09B3-7AA9-4077-89E5-C46E7743B246}" srcOrd="0" destOrd="0" presId="urn:microsoft.com/office/officeart/2008/layout/PictureAccentList"/>
    <dgm:cxn modelId="{09D0DB7E-305A-45B8-A432-269A97323D08}" type="presParOf" srcId="{6FBD09B3-7AA9-4077-89E5-C46E7743B246}" destId="{47F801D5-5BC2-4DA2-B7F5-2C78C5759733}" srcOrd="0" destOrd="0" presId="urn:microsoft.com/office/officeart/2008/layout/PictureAccentList"/>
    <dgm:cxn modelId="{729474D8-CEE0-4458-986C-28F186DD342E}" type="presParOf" srcId="{6FBD09B3-7AA9-4077-89E5-C46E7743B246}" destId="{593F4F82-D676-4893-AFEC-4DD75A4F0BB2}" srcOrd="1" destOrd="0" presId="urn:microsoft.com/office/officeart/2008/layout/PictureAccentList"/>
    <dgm:cxn modelId="{4348A304-5FEC-4AF4-8B93-95D9F61506F6}" type="presParOf" srcId="{41666339-AC1E-440A-8CF7-4BADB5FD3D5C}" destId="{4DEFB777-3D41-4395-BA25-427C168D0B09}" srcOrd="1" destOrd="0" presId="urn:microsoft.com/office/officeart/2008/layout/PictureAccentList"/>
    <dgm:cxn modelId="{49341F38-5ACD-4CE1-814A-788B8E6E4994}" type="presParOf" srcId="{4DEFB777-3D41-4395-BA25-427C168D0B09}" destId="{07AB0961-7736-4492-ADE6-F28226A64B62}" srcOrd="0" destOrd="0" presId="urn:microsoft.com/office/officeart/2008/layout/PictureAccentList"/>
    <dgm:cxn modelId="{0B76BA44-2FFC-45A3-9E2F-E4E8591E6C82}" type="presParOf" srcId="{4DEFB777-3D41-4395-BA25-427C168D0B09}" destId="{7F0B348C-D9AF-4388-A32B-63EB593E4128}" srcOrd="1" destOrd="0" presId="urn:microsoft.com/office/officeart/2008/layout/PictureAccentList"/>
    <dgm:cxn modelId="{868E9EDA-55C9-4FE0-A248-24BA9852A550}" type="presParOf" srcId="{41666339-AC1E-440A-8CF7-4BADB5FD3D5C}" destId="{15BE2474-1B1D-4250-8BC8-F839AF6C607D}" srcOrd="2" destOrd="0" presId="urn:microsoft.com/office/officeart/2008/layout/PictureAccentList"/>
    <dgm:cxn modelId="{B8ECE0A7-B48A-4E79-BDD6-D3AC4AE7BC5B}" type="presParOf" srcId="{15BE2474-1B1D-4250-8BC8-F839AF6C607D}" destId="{661580D4-9BEE-41DC-BDCA-857CAFEAA9DC}" srcOrd="0" destOrd="0" presId="urn:microsoft.com/office/officeart/2008/layout/PictureAccentList"/>
    <dgm:cxn modelId="{A7BC0185-26E6-4186-A5F0-CC9F990E44B5}" type="presParOf" srcId="{15BE2474-1B1D-4250-8BC8-F839AF6C607D}" destId="{98550383-CB8F-4465-89F6-F870DCC78C3F}" srcOrd="1" destOrd="0" presId="urn:microsoft.com/office/officeart/2008/layout/PictureAccen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8771CAA-7A9D-4925-8088-36DB7146192F}"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CC653AA4-E39A-4D90-B8E4-2AD26593E621}">
      <dgm:prSet/>
      <dgm:spPr/>
      <dgm:t>
        <a:bodyPr/>
        <a:lstStyle/>
        <a:p>
          <a:r>
            <a:rPr lang="en-US" dirty="0">
              <a:latin typeface="Garamond" panose="02020404030301010803" pitchFamily="18" charset="0"/>
            </a:rPr>
            <a:t>Data analysis and information sharing</a:t>
          </a:r>
        </a:p>
      </dgm:t>
    </dgm:pt>
    <dgm:pt modelId="{11D8BE93-83D3-46C4-AD7B-969AD889C30F}" type="parTrans" cxnId="{57D023B3-35C0-4E62-8582-CEDEE5753A83}">
      <dgm:prSet/>
      <dgm:spPr/>
      <dgm:t>
        <a:bodyPr/>
        <a:lstStyle/>
        <a:p>
          <a:endParaRPr lang="en-US"/>
        </a:p>
      </dgm:t>
    </dgm:pt>
    <dgm:pt modelId="{B836DAAB-BCE9-4CB5-8178-73A5EC5EABF4}" type="sibTrans" cxnId="{57D023B3-35C0-4E62-8582-CEDEE5753A83}">
      <dgm:prSet/>
      <dgm:spPr/>
      <dgm:t>
        <a:bodyPr/>
        <a:lstStyle/>
        <a:p>
          <a:endParaRPr lang="en-US"/>
        </a:p>
      </dgm:t>
    </dgm:pt>
    <dgm:pt modelId="{3BC1157D-441B-454C-84E8-E0B90F5F667D}">
      <dgm:prSet/>
      <dgm:spPr/>
      <dgm:t>
        <a:bodyPr/>
        <a:lstStyle/>
        <a:p>
          <a:r>
            <a:rPr lang="en-US" dirty="0">
              <a:latin typeface="Garamond" panose="02020404030301010803" pitchFamily="18" charset="0"/>
            </a:rPr>
            <a:t>Strengthening data repository – sharing data on project assessments/research</a:t>
          </a:r>
        </a:p>
      </dgm:t>
    </dgm:pt>
    <dgm:pt modelId="{E1D52831-9DC0-42CE-B171-639B76931904}" type="parTrans" cxnId="{CD271B81-A1D4-4E9A-9D24-52D0F1E82455}">
      <dgm:prSet/>
      <dgm:spPr/>
      <dgm:t>
        <a:bodyPr/>
        <a:lstStyle/>
        <a:p>
          <a:endParaRPr lang="en-US"/>
        </a:p>
      </dgm:t>
    </dgm:pt>
    <dgm:pt modelId="{EAD0C0EC-60F5-4175-B1C1-3B2AA183E5A5}" type="sibTrans" cxnId="{CD271B81-A1D4-4E9A-9D24-52D0F1E82455}">
      <dgm:prSet/>
      <dgm:spPr/>
      <dgm:t>
        <a:bodyPr/>
        <a:lstStyle/>
        <a:p>
          <a:endParaRPr lang="en-US"/>
        </a:p>
      </dgm:t>
    </dgm:pt>
    <dgm:pt modelId="{B27630E7-7ABB-49B5-A8C2-52E3DD6200CD}">
      <dgm:prSet/>
      <dgm:spPr/>
      <dgm:t>
        <a:bodyPr/>
        <a:lstStyle/>
        <a:p>
          <a:r>
            <a:rPr lang="en-US" dirty="0">
              <a:latin typeface="Garamond" panose="02020404030301010803" pitchFamily="18" charset="0"/>
            </a:rPr>
            <a:t>Evidence based advocacy</a:t>
          </a:r>
          <a:endParaRPr lang="en-US" dirty="0"/>
        </a:p>
      </dgm:t>
    </dgm:pt>
    <dgm:pt modelId="{5BB37023-8FD7-401E-8A70-96FA97750CFA}" type="parTrans" cxnId="{C3AC5258-DA33-4F9B-A84E-16C62DD8F5FD}">
      <dgm:prSet/>
      <dgm:spPr/>
      <dgm:t>
        <a:bodyPr/>
        <a:lstStyle/>
        <a:p>
          <a:endParaRPr lang="en-US"/>
        </a:p>
      </dgm:t>
    </dgm:pt>
    <dgm:pt modelId="{2F28346E-0323-4C7D-B71A-002C5A8CA649}" type="sibTrans" cxnId="{C3AC5258-DA33-4F9B-A84E-16C62DD8F5FD}">
      <dgm:prSet/>
      <dgm:spPr/>
      <dgm:t>
        <a:bodyPr/>
        <a:lstStyle/>
        <a:p>
          <a:endParaRPr lang="en-US"/>
        </a:p>
      </dgm:t>
    </dgm:pt>
    <dgm:pt modelId="{A4E3704A-0C0F-4C14-A840-94F2B5093104}">
      <dgm:prSet/>
      <dgm:spPr/>
      <dgm:t>
        <a:bodyPr/>
        <a:lstStyle/>
        <a:p>
          <a:r>
            <a:rPr lang="en-US" dirty="0">
              <a:latin typeface="Garamond" panose="02020404030301010803" pitchFamily="18" charset="0"/>
            </a:rPr>
            <a:t>Boosting NIPN website and vice versa</a:t>
          </a:r>
        </a:p>
      </dgm:t>
    </dgm:pt>
    <dgm:pt modelId="{A8262202-5920-4269-B598-9974855D8816}" type="parTrans" cxnId="{C0124557-1F58-4CD3-B259-8451DC836E05}">
      <dgm:prSet/>
      <dgm:spPr/>
    </dgm:pt>
    <dgm:pt modelId="{3E51F458-F7C2-4BFA-9016-8F62B324F733}" type="sibTrans" cxnId="{C0124557-1F58-4CD3-B259-8451DC836E05}">
      <dgm:prSet/>
      <dgm:spPr/>
    </dgm:pt>
    <dgm:pt modelId="{D90939D6-E14D-489A-A117-27ED8D3B81CC}" type="pres">
      <dgm:prSet presAssocID="{68771CAA-7A9D-4925-8088-36DB7146192F}" presName="linear" presStyleCnt="0">
        <dgm:presLayoutVars>
          <dgm:animLvl val="lvl"/>
          <dgm:resizeHandles val="exact"/>
        </dgm:presLayoutVars>
      </dgm:prSet>
      <dgm:spPr/>
    </dgm:pt>
    <dgm:pt modelId="{2B3B4F51-B01B-4141-9B80-66F8CB865F3C}" type="pres">
      <dgm:prSet presAssocID="{CC653AA4-E39A-4D90-B8E4-2AD26593E621}" presName="parentText" presStyleLbl="node1" presStyleIdx="0" presStyleCnt="4">
        <dgm:presLayoutVars>
          <dgm:chMax val="0"/>
          <dgm:bulletEnabled val="1"/>
        </dgm:presLayoutVars>
      </dgm:prSet>
      <dgm:spPr/>
    </dgm:pt>
    <dgm:pt modelId="{5F7599A7-1CF8-48FE-8C0F-B83CE8F3D7CB}" type="pres">
      <dgm:prSet presAssocID="{B836DAAB-BCE9-4CB5-8178-73A5EC5EABF4}" presName="spacer" presStyleCnt="0"/>
      <dgm:spPr/>
    </dgm:pt>
    <dgm:pt modelId="{7182697A-82CC-43EC-981C-3D638E389F63}" type="pres">
      <dgm:prSet presAssocID="{3BC1157D-441B-454C-84E8-E0B90F5F667D}" presName="parentText" presStyleLbl="node1" presStyleIdx="1" presStyleCnt="4" custLinFactNeighborX="-22812" custLinFactNeighborY="-4134">
        <dgm:presLayoutVars>
          <dgm:chMax val="0"/>
          <dgm:bulletEnabled val="1"/>
        </dgm:presLayoutVars>
      </dgm:prSet>
      <dgm:spPr/>
    </dgm:pt>
    <dgm:pt modelId="{6E56CA9C-A25E-4BBB-AEF4-16BD17388A32}" type="pres">
      <dgm:prSet presAssocID="{EAD0C0EC-60F5-4175-B1C1-3B2AA183E5A5}" presName="spacer" presStyleCnt="0"/>
      <dgm:spPr/>
    </dgm:pt>
    <dgm:pt modelId="{9A6DB4CF-2EC2-4F2A-9D1B-243F63E01579}" type="pres">
      <dgm:prSet presAssocID="{B27630E7-7ABB-49B5-A8C2-52E3DD6200CD}" presName="parentText" presStyleLbl="node1" presStyleIdx="2" presStyleCnt="4">
        <dgm:presLayoutVars>
          <dgm:chMax val="0"/>
          <dgm:bulletEnabled val="1"/>
        </dgm:presLayoutVars>
      </dgm:prSet>
      <dgm:spPr/>
    </dgm:pt>
    <dgm:pt modelId="{56F45BE3-2D27-4917-B634-D68BF66F1757}" type="pres">
      <dgm:prSet presAssocID="{2F28346E-0323-4C7D-B71A-002C5A8CA649}" presName="spacer" presStyleCnt="0"/>
      <dgm:spPr/>
    </dgm:pt>
    <dgm:pt modelId="{38D6E4C6-7253-4D8D-AB45-558784598C9E}" type="pres">
      <dgm:prSet presAssocID="{A4E3704A-0C0F-4C14-A840-94F2B5093104}" presName="parentText" presStyleLbl="node1" presStyleIdx="3" presStyleCnt="4">
        <dgm:presLayoutVars>
          <dgm:chMax val="0"/>
          <dgm:bulletEnabled val="1"/>
        </dgm:presLayoutVars>
      </dgm:prSet>
      <dgm:spPr/>
    </dgm:pt>
  </dgm:ptLst>
  <dgm:cxnLst>
    <dgm:cxn modelId="{241BFA5F-D32F-4F75-8FA4-31DBC66BD9CA}" type="presOf" srcId="{CC653AA4-E39A-4D90-B8E4-2AD26593E621}" destId="{2B3B4F51-B01B-4141-9B80-66F8CB865F3C}" srcOrd="0" destOrd="0" presId="urn:microsoft.com/office/officeart/2005/8/layout/vList2"/>
    <dgm:cxn modelId="{C0124557-1F58-4CD3-B259-8451DC836E05}" srcId="{68771CAA-7A9D-4925-8088-36DB7146192F}" destId="{A4E3704A-0C0F-4C14-A840-94F2B5093104}" srcOrd="3" destOrd="0" parTransId="{A8262202-5920-4269-B598-9974855D8816}" sibTransId="{3E51F458-F7C2-4BFA-9016-8F62B324F733}"/>
    <dgm:cxn modelId="{C3AC5258-DA33-4F9B-A84E-16C62DD8F5FD}" srcId="{68771CAA-7A9D-4925-8088-36DB7146192F}" destId="{B27630E7-7ABB-49B5-A8C2-52E3DD6200CD}" srcOrd="2" destOrd="0" parTransId="{5BB37023-8FD7-401E-8A70-96FA97750CFA}" sibTransId="{2F28346E-0323-4C7D-B71A-002C5A8CA649}"/>
    <dgm:cxn modelId="{CD271B81-A1D4-4E9A-9D24-52D0F1E82455}" srcId="{68771CAA-7A9D-4925-8088-36DB7146192F}" destId="{3BC1157D-441B-454C-84E8-E0B90F5F667D}" srcOrd="1" destOrd="0" parTransId="{E1D52831-9DC0-42CE-B171-639B76931904}" sibTransId="{EAD0C0EC-60F5-4175-B1C1-3B2AA183E5A5}"/>
    <dgm:cxn modelId="{08D78C8B-7E63-4326-967C-F8F96F59552E}" type="presOf" srcId="{68771CAA-7A9D-4925-8088-36DB7146192F}" destId="{D90939D6-E14D-489A-A117-27ED8D3B81CC}" srcOrd="0" destOrd="0" presId="urn:microsoft.com/office/officeart/2005/8/layout/vList2"/>
    <dgm:cxn modelId="{57D023B3-35C0-4E62-8582-CEDEE5753A83}" srcId="{68771CAA-7A9D-4925-8088-36DB7146192F}" destId="{CC653AA4-E39A-4D90-B8E4-2AD26593E621}" srcOrd="0" destOrd="0" parTransId="{11D8BE93-83D3-46C4-AD7B-969AD889C30F}" sibTransId="{B836DAAB-BCE9-4CB5-8178-73A5EC5EABF4}"/>
    <dgm:cxn modelId="{AFE301B9-9859-4170-83E7-AAA256153E60}" type="presOf" srcId="{3BC1157D-441B-454C-84E8-E0B90F5F667D}" destId="{7182697A-82CC-43EC-981C-3D638E389F63}" srcOrd="0" destOrd="0" presId="urn:microsoft.com/office/officeart/2005/8/layout/vList2"/>
    <dgm:cxn modelId="{9E09B3C5-8274-4887-A4C9-EE4D143CDDAF}" type="presOf" srcId="{B27630E7-7ABB-49B5-A8C2-52E3DD6200CD}" destId="{9A6DB4CF-2EC2-4F2A-9D1B-243F63E01579}" srcOrd="0" destOrd="0" presId="urn:microsoft.com/office/officeart/2005/8/layout/vList2"/>
    <dgm:cxn modelId="{8678CCF9-8935-4FE0-8D45-D93E6408F941}" type="presOf" srcId="{A4E3704A-0C0F-4C14-A840-94F2B5093104}" destId="{38D6E4C6-7253-4D8D-AB45-558784598C9E}" srcOrd="0" destOrd="0" presId="urn:microsoft.com/office/officeart/2005/8/layout/vList2"/>
    <dgm:cxn modelId="{E5AD26E4-1E1E-44BA-BF58-8538C8B90266}" type="presParOf" srcId="{D90939D6-E14D-489A-A117-27ED8D3B81CC}" destId="{2B3B4F51-B01B-4141-9B80-66F8CB865F3C}" srcOrd="0" destOrd="0" presId="urn:microsoft.com/office/officeart/2005/8/layout/vList2"/>
    <dgm:cxn modelId="{5327C5BE-781E-4F79-9444-20D3C2868283}" type="presParOf" srcId="{D90939D6-E14D-489A-A117-27ED8D3B81CC}" destId="{5F7599A7-1CF8-48FE-8C0F-B83CE8F3D7CB}" srcOrd="1" destOrd="0" presId="urn:microsoft.com/office/officeart/2005/8/layout/vList2"/>
    <dgm:cxn modelId="{FE6086F1-49ED-435F-9716-6FF7A69DFC85}" type="presParOf" srcId="{D90939D6-E14D-489A-A117-27ED8D3B81CC}" destId="{7182697A-82CC-43EC-981C-3D638E389F63}" srcOrd="2" destOrd="0" presId="urn:microsoft.com/office/officeart/2005/8/layout/vList2"/>
    <dgm:cxn modelId="{CC14BECF-D2A6-4151-A92B-C0ECF46F21CA}" type="presParOf" srcId="{D90939D6-E14D-489A-A117-27ED8D3B81CC}" destId="{6E56CA9C-A25E-4BBB-AEF4-16BD17388A32}" srcOrd="3" destOrd="0" presId="urn:microsoft.com/office/officeart/2005/8/layout/vList2"/>
    <dgm:cxn modelId="{8575FB82-DDCE-4AED-91B7-0251017852A7}" type="presParOf" srcId="{D90939D6-E14D-489A-A117-27ED8D3B81CC}" destId="{9A6DB4CF-2EC2-4F2A-9D1B-243F63E01579}" srcOrd="4" destOrd="0" presId="urn:microsoft.com/office/officeart/2005/8/layout/vList2"/>
    <dgm:cxn modelId="{95186542-C790-4733-88B2-8DFD038EBE4E}" type="presParOf" srcId="{D90939D6-E14D-489A-A117-27ED8D3B81CC}" destId="{56F45BE3-2D27-4917-B634-D68BF66F1757}" srcOrd="5" destOrd="0" presId="urn:microsoft.com/office/officeart/2005/8/layout/vList2"/>
    <dgm:cxn modelId="{F4DEE97E-AC72-43AE-B15B-12714D507099}" type="presParOf" srcId="{D90939D6-E14D-489A-A117-27ED8D3B81CC}" destId="{38D6E4C6-7253-4D8D-AB45-558784598C9E}"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934B33-BEFA-49AD-8B29-12B0F9F29F13}">
      <dsp:nvSpPr>
        <dsp:cNvPr id="0" name=""/>
        <dsp:cNvSpPr/>
      </dsp:nvSpPr>
      <dsp:spPr>
        <a:xfrm>
          <a:off x="0" y="14652"/>
          <a:ext cx="6666833" cy="226746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dirty="0">
              <a:latin typeface="Garamond" panose="02020404030301010803" pitchFamily="18" charset="0"/>
            </a:rPr>
            <a:t>The National Information Platforms for Nutrition (NIPN) is an international initiative of the European Union</a:t>
          </a:r>
        </a:p>
      </dsp:txBody>
      <dsp:txXfrm>
        <a:off x="110688" y="125340"/>
        <a:ext cx="6445457" cy="2046084"/>
      </dsp:txXfrm>
    </dsp:sp>
    <dsp:sp modelId="{33F8B477-7CBF-4259-A951-9DAF4A733FA9}">
      <dsp:nvSpPr>
        <dsp:cNvPr id="0" name=""/>
        <dsp:cNvSpPr/>
      </dsp:nvSpPr>
      <dsp:spPr>
        <a:xfrm>
          <a:off x="0" y="2380032"/>
          <a:ext cx="6666833" cy="2267460"/>
        </a:xfrm>
        <a:prstGeom prst="round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dirty="0">
              <a:latin typeface="Garamond" panose="02020404030301010803" pitchFamily="18" charset="0"/>
            </a:rPr>
            <a:t>It is implemented in 10 countries globally </a:t>
          </a:r>
        </a:p>
      </dsp:txBody>
      <dsp:txXfrm>
        <a:off x="110688" y="2490720"/>
        <a:ext cx="6445457" cy="2046084"/>
      </dsp:txXfrm>
    </dsp:sp>
    <dsp:sp modelId="{B62BAFC9-0047-41A1-B665-1CB84054605B}">
      <dsp:nvSpPr>
        <dsp:cNvPr id="0" name=""/>
        <dsp:cNvSpPr/>
      </dsp:nvSpPr>
      <dsp:spPr>
        <a:xfrm>
          <a:off x="0" y="4647492"/>
          <a:ext cx="6666833" cy="7917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43180" rIns="241808" bIns="43180" numCol="1" spcCol="1270" anchor="t" anchorCtr="0">
          <a:noAutofit/>
        </a:bodyPr>
        <a:lstStyle/>
        <a:p>
          <a:pPr marL="228600" lvl="1" indent="-228600" algn="l" defTabSz="1200150">
            <a:lnSpc>
              <a:spcPct val="90000"/>
            </a:lnSpc>
            <a:spcBef>
              <a:spcPct val="0"/>
            </a:spcBef>
            <a:spcAft>
              <a:spcPct val="20000"/>
            </a:spcAft>
            <a:buChar char="•"/>
          </a:pPr>
          <a:r>
            <a:rPr lang="en-US" sz="2700" kern="1200" dirty="0">
              <a:latin typeface="Garamond" panose="02020404030301010803" pitchFamily="18" charset="0"/>
            </a:rPr>
            <a:t>Lao PDR is the only country in South East Asia. </a:t>
          </a:r>
        </a:p>
      </dsp:txBody>
      <dsp:txXfrm>
        <a:off x="0" y="4647492"/>
        <a:ext cx="6666833" cy="7917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2AF44D-1265-473F-A7D3-1C156C40D7AD}">
      <dsp:nvSpPr>
        <dsp:cNvPr id="0" name=""/>
        <dsp:cNvSpPr/>
      </dsp:nvSpPr>
      <dsp:spPr>
        <a:xfrm>
          <a:off x="1683931" y="3"/>
          <a:ext cx="9803179" cy="1022213"/>
        </a:xfrm>
        <a:prstGeom prst="roundRect">
          <a:avLst>
            <a:gd name="adj" fmla="val 10000"/>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7940" rIns="41910" bIns="27940" numCol="1" spcCol="1270" anchor="ctr" anchorCtr="0">
          <a:noAutofit/>
        </a:bodyPr>
        <a:lstStyle/>
        <a:p>
          <a:pPr marL="0" lvl="0" indent="0" algn="l" defTabSz="977900">
            <a:lnSpc>
              <a:spcPct val="90000"/>
            </a:lnSpc>
            <a:spcBef>
              <a:spcPct val="0"/>
            </a:spcBef>
            <a:spcAft>
              <a:spcPct val="35000"/>
            </a:spcAft>
            <a:buNone/>
          </a:pPr>
          <a:r>
            <a:rPr lang="en-US" sz="2200" kern="1200" dirty="0">
              <a:latin typeface="Garamond" panose="02020404030301010803" pitchFamily="18" charset="0"/>
            </a:rPr>
            <a:t>To </a:t>
          </a:r>
          <a:r>
            <a:rPr lang="en-US" sz="2200" b="1" u="sng" kern="1200" dirty="0">
              <a:latin typeface="Garamond" panose="02020404030301010803" pitchFamily="18" charset="0"/>
            </a:rPr>
            <a:t>consolidate and institutionalize </a:t>
          </a:r>
          <a:r>
            <a:rPr lang="en-US" sz="2200" kern="1200" dirty="0">
              <a:latin typeface="Garamond" panose="02020404030301010803" pitchFamily="18" charset="0"/>
            </a:rPr>
            <a:t>NIPN in Lao PDR, by </a:t>
          </a:r>
          <a:r>
            <a:rPr lang="en-US" sz="2200" b="1" u="sng" kern="1200" dirty="0">
              <a:latin typeface="Garamond" panose="02020404030301010803" pitchFamily="18" charset="0"/>
            </a:rPr>
            <a:t>strengthening its strategic and analytical capacity </a:t>
          </a:r>
          <a:r>
            <a:rPr lang="en-US" sz="2200" kern="1200" dirty="0">
              <a:latin typeface="Garamond" panose="02020404030301010803" pitchFamily="18" charset="0"/>
            </a:rPr>
            <a:t>to produce disaggregated information for more effective decision-making on nutrition</a:t>
          </a:r>
          <a:endParaRPr lang="en-US" sz="2200" kern="1200" dirty="0"/>
        </a:p>
      </dsp:txBody>
      <dsp:txXfrm>
        <a:off x="1713871" y="29943"/>
        <a:ext cx="9743299" cy="962333"/>
      </dsp:txXfrm>
    </dsp:sp>
    <dsp:sp modelId="{47F801D5-5BC2-4DA2-B7F5-2C78C5759733}">
      <dsp:nvSpPr>
        <dsp:cNvPr id="0" name=""/>
        <dsp:cNvSpPr/>
      </dsp:nvSpPr>
      <dsp:spPr>
        <a:xfrm>
          <a:off x="577748" y="1207912"/>
          <a:ext cx="1022213" cy="1022213"/>
        </a:xfrm>
        <a:prstGeom prst="roundRect">
          <a:avLst>
            <a:gd name="adj" fmla="val 16670"/>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93F4F82-D676-4893-AFEC-4DD75A4F0BB2}">
      <dsp:nvSpPr>
        <dsp:cNvPr id="0" name=""/>
        <dsp:cNvSpPr/>
      </dsp:nvSpPr>
      <dsp:spPr>
        <a:xfrm>
          <a:off x="1661294" y="1207912"/>
          <a:ext cx="9834715" cy="1022213"/>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l" defTabSz="933450">
            <a:lnSpc>
              <a:spcPct val="90000"/>
            </a:lnSpc>
            <a:spcBef>
              <a:spcPct val="0"/>
            </a:spcBef>
            <a:spcAft>
              <a:spcPct val="35000"/>
            </a:spcAft>
            <a:buSzPts val="1100"/>
            <a:buFont typeface="+mj-lt"/>
            <a:buNone/>
          </a:pPr>
          <a:r>
            <a:rPr lang="en-US" sz="2100" kern="1200" dirty="0">
              <a:latin typeface="Garamond" panose="02020404030301010803" pitchFamily="18" charset="0"/>
            </a:rPr>
            <a:t>ER 1: Strengthened capacity within national institutions to </a:t>
          </a:r>
          <a:r>
            <a:rPr lang="en-GB" sz="2100" kern="1200" dirty="0">
              <a:latin typeface="Garamond" panose="02020404030301010803" pitchFamily="18" charset="0"/>
            </a:rPr>
            <a:t>generate quality nutrition data for knowledge &amp; evidence for policy decisions</a:t>
          </a:r>
          <a:endParaRPr lang="en-US" sz="2100" kern="1200" dirty="0">
            <a:latin typeface="Garamond" panose="02020404030301010803" pitchFamily="18" charset="0"/>
          </a:endParaRPr>
        </a:p>
      </dsp:txBody>
      <dsp:txXfrm>
        <a:off x="1711203" y="1257821"/>
        <a:ext cx="9734897" cy="922395"/>
      </dsp:txXfrm>
    </dsp:sp>
    <dsp:sp modelId="{07AB0961-7736-4492-ADE6-F28226A64B62}">
      <dsp:nvSpPr>
        <dsp:cNvPr id="0" name=""/>
        <dsp:cNvSpPr/>
      </dsp:nvSpPr>
      <dsp:spPr>
        <a:xfrm>
          <a:off x="577748" y="2352791"/>
          <a:ext cx="1022213" cy="1022213"/>
        </a:xfrm>
        <a:prstGeom prst="roundRect">
          <a:avLst>
            <a:gd name="adj" fmla="val 16670"/>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0B348C-D9AF-4388-A32B-63EB593E4128}">
      <dsp:nvSpPr>
        <dsp:cNvPr id="0" name=""/>
        <dsp:cNvSpPr/>
      </dsp:nvSpPr>
      <dsp:spPr>
        <a:xfrm>
          <a:off x="1661294" y="2352791"/>
          <a:ext cx="9834715" cy="1022213"/>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l" defTabSz="933450">
            <a:lnSpc>
              <a:spcPct val="90000"/>
            </a:lnSpc>
            <a:spcBef>
              <a:spcPct val="0"/>
            </a:spcBef>
            <a:spcAft>
              <a:spcPct val="35000"/>
            </a:spcAft>
            <a:buSzPts val="1100"/>
            <a:buFont typeface="+mj-lt"/>
            <a:buNone/>
          </a:pPr>
          <a:r>
            <a:rPr lang="en-US" sz="2100" kern="1200" dirty="0">
              <a:latin typeface="Garamond" panose="02020404030301010803" pitchFamily="18" charset="0"/>
            </a:rPr>
            <a:t>ER 2: Strengthened capacity of government staff to make better use of data and evidence to design and implement nutrition-related policies and programmes</a:t>
          </a:r>
        </a:p>
      </dsp:txBody>
      <dsp:txXfrm>
        <a:off x="1711203" y="2402700"/>
        <a:ext cx="9734897" cy="922395"/>
      </dsp:txXfrm>
    </dsp:sp>
    <dsp:sp modelId="{661580D4-9BEE-41DC-BDCA-857CAFEAA9DC}">
      <dsp:nvSpPr>
        <dsp:cNvPr id="0" name=""/>
        <dsp:cNvSpPr/>
      </dsp:nvSpPr>
      <dsp:spPr>
        <a:xfrm>
          <a:off x="577748" y="3497670"/>
          <a:ext cx="1022213" cy="1022213"/>
        </a:xfrm>
        <a:prstGeom prst="roundRect">
          <a:avLst>
            <a:gd name="adj" fmla="val 16670"/>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8550383-CB8F-4465-89F6-F870DCC78C3F}">
      <dsp:nvSpPr>
        <dsp:cNvPr id="0" name=""/>
        <dsp:cNvSpPr/>
      </dsp:nvSpPr>
      <dsp:spPr>
        <a:xfrm>
          <a:off x="1661294" y="3497670"/>
          <a:ext cx="9834715" cy="1022213"/>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l" defTabSz="933450">
            <a:lnSpc>
              <a:spcPct val="90000"/>
            </a:lnSpc>
            <a:spcBef>
              <a:spcPct val="0"/>
            </a:spcBef>
            <a:spcAft>
              <a:spcPct val="35000"/>
            </a:spcAft>
            <a:buNone/>
          </a:pPr>
          <a:r>
            <a:rPr lang="en-US" sz="2100" kern="1200" dirty="0">
              <a:latin typeface="Garamond" panose="02020404030301010803" pitchFamily="18" charset="0"/>
            </a:rPr>
            <a:t>ER 3: Strengthened capacity for improved nutrition governance and accountability through tracking of progress in meeting national targets and monitoring nutrition investments.</a:t>
          </a:r>
        </a:p>
      </dsp:txBody>
      <dsp:txXfrm>
        <a:off x="1711203" y="3547579"/>
        <a:ext cx="9734897" cy="92239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3B4F51-B01B-4141-9B80-66F8CB865F3C}">
      <dsp:nvSpPr>
        <dsp:cNvPr id="0" name=""/>
        <dsp:cNvSpPr/>
      </dsp:nvSpPr>
      <dsp:spPr>
        <a:xfrm>
          <a:off x="0" y="496580"/>
          <a:ext cx="6513603" cy="1156106"/>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dirty="0">
              <a:latin typeface="Garamond" panose="02020404030301010803" pitchFamily="18" charset="0"/>
            </a:rPr>
            <a:t>Data analysis and information sharing</a:t>
          </a:r>
        </a:p>
      </dsp:txBody>
      <dsp:txXfrm>
        <a:off x="56436" y="553016"/>
        <a:ext cx="6400731" cy="1043234"/>
      </dsp:txXfrm>
    </dsp:sp>
    <dsp:sp modelId="{7182697A-82CC-43EC-981C-3D638E389F63}">
      <dsp:nvSpPr>
        <dsp:cNvPr id="0" name=""/>
        <dsp:cNvSpPr/>
      </dsp:nvSpPr>
      <dsp:spPr>
        <a:xfrm>
          <a:off x="0" y="1738275"/>
          <a:ext cx="6513603" cy="1156106"/>
        </a:xfrm>
        <a:prstGeom prst="roundRect">
          <a:avLst/>
        </a:prstGeom>
        <a:gradFill rotWithShape="0">
          <a:gsLst>
            <a:gs pos="0">
              <a:schemeClr val="accent5">
                <a:hueOff val="-2252848"/>
                <a:satOff val="-5806"/>
                <a:lumOff val="-3922"/>
                <a:alphaOff val="0"/>
                <a:satMod val="103000"/>
                <a:lumMod val="102000"/>
                <a:tint val="94000"/>
              </a:schemeClr>
            </a:gs>
            <a:gs pos="50000">
              <a:schemeClr val="accent5">
                <a:hueOff val="-2252848"/>
                <a:satOff val="-5806"/>
                <a:lumOff val="-3922"/>
                <a:alphaOff val="0"/>
                <a:satMod val="110000"/>
                <a:lumMod val="100000"/>
                <a:shade val="100000"/>
              </a:schemeClr>
            </a:gs>
            <a:gs pos="100000">
              <a:schemeClr val="accent5">
                <a:hueOff val="-2252848"/>
                <a:satOff val="-5806"/>
                <a:lumOff val="-392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dirty="0">
              <a:latin typeface="Garamond" panose="02020404030301010803" pitchFamily="18" charset="0"/>
            </a:rPr>
            <a:t>Strengthening data repository – sharing data on project assessments/research</a:t>
          </a:r>
        </a:p>
      </dsp:txBody>
      <dsp:txXfrm>
        <a:off x="56436" y="1794711"/>
        <a:ext cx="6400731" cy="1043234"/>
      </dsp:txXfrm>
    </dsp:sp>
    <dsp:sp modelId="{9A6DB4CF-2EC2-4F2A-9D1B-243F63E01579}">
      <dsp:nvSpPr>
        <dsp:cNvPr id="0" name=""/>
        <dsp:cNvSpPr/>
      </dsp:nvSpPr>
      <dsp:spPr>
        <a:xfrm>
          <a:off x="0" y="2987353"/>
          <a:ext cx="6513603" cy="1156106"/>
        </a:xfrm>
        <a:prstGeom prst="roundRect">
          <a:avLst/>
        </a:prstGeom>
        <a:gradFill rotWithShape="0">
          <a:gsLst>
            <a:gs pos="0">
              <a:schemeClr val="accent5">
                <a:hueOff val="-4505695"/>
                <a:satOff val="-11613"/>
                <a:lumOff val="-7843"/>
                <a:alphaOff val="0"/>
                <a:satMod val="103000"/>
                <a:lumMod val="102000"/>
                <a:tint val="94000"/>
              </a:schemeClr>
            </a:gs>
            <a:gs pos="50000">
              <a:schemeClr val="accent5">
                <a:hueOff val="-4505695"/>
                <a:satOff val="-11613"/>
                <a:lumOff val="-7843"/>
                <a:alphaOff val="0"/>
                <a:satMod val="110000"/>
                <a:lumMod val="100000"/>
                <a:shade val="100000"/>
              </a:schemeClr>
            </a:gs>
            <a:gs pos="100000">
              <a:schemeClr val="accent5">
                <a:hueOff val="-4505695"/>
                <a:satOff val="-11613"/>
                <a:lumOff val="-784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dirty="0">
              <a:latin typeface="Garamond" panose="02020404030301010803" pitchFamily="18" charset="0"/>
            </a:rPr>
            <a:t>Evidence based advocacy</a:t>
          </a:r>
          <a:endParaRPr lang="en-US" sz="3100" kern="1200" dirty="0"/>
        </a:p>
      </dsp:txBody>
      <dsp:txXfrm>
        <a:off x="56436" y="3043789"/>
        <a:ext cx="6400731" cy="1043234"/>
      </dsp:txXfrm>
    </dsp:sp>
    <dsp:sp modelId="{38D6E4C6-7253-4D8D-AB45-558784598C9E}">
      <dsp:nvSpPr>
        <dsp:cNvPr id="0" name=""/>
        <dsp:cNvSpPr/>
      </dsp:nvSpPr>
      <dsp:spPr>
        <a:xfrm>
          <a:off x="0" y="4232739"/>
          <a:ext cx="6513603" cy="1156106"/>
        </a:xfrm>
        <a:prstGeom prst="round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dirty="0">
              <a:latin typeface="Garamond" panose="02020404030301010803" pitchFamily="18" charset="0"/>
            </a:rPr>
            <a:t>Boosting NIPN website and vice versa</a:t>
          </a:r>
        </a:p>
      </dsp:txBody>
      <dsp:txXfrm>
        <a:off x="56436" y="4289175"/>
        <a:ext cx="6400731" cy="104323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6434"/>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sz="quarter" idx="1"/>
          </p:nvPr>
        </p:nvSpPr>
        <p:spPr>
          <a:xfrm>
            <a:off x="3898102" y="0"/>
            <a:ext cx="2982119" cy="466434"/>
          </a:xfrm>
          <a:prstGeom prst="rect">
            <a:avLst/>
          </a:prstGeom>
        </p:spPr>
        <p:txBody>
          <a:bodyPr vert="horz" lIns="92446" tIns="46223" rIns="92446" bIns="46223" rtlCol="0"/>
          <a:lstStyle>
            <a:lvl1pPr algn="r">
              <a:defRPr sz="1200"/>
            </a:lvl1pPr>
          </a:lstStyle>
          <a:p>
            <a:fld id="{3FB1B6B3-74F9-4E7C-A5BF-9E715AAB356C}" type="datetimeFigureOut">
              <a:rPr lang="en-US" smtClean="0"/>
              <a:t>3/29/2022</a:t>
            </a:fld>
            <a:endParaRPr lang="en-US"/>
          </a:p>
        </p:txBody>
      </p:sp>
      <p:sp>
        <p:nvSpPr>
          <p:cNvPr id="4" name="Footer Placeholder 3"/>
          <p:cNvSpPr>
            <a:spLocks noGrp="1"/>
          </p:cNvSpPr>
          <p:nvPr>
            <p:ph type="ftr" sz="quarter" idx="2"/>
          </p:nvPr>
        </p:nvSpPr>
        <p:spPr>
          <a:xfrm>
            <a:off x="0" y="8829967"/>
            <a:ext cx="2982119" cy="466433"/>
          </a:xfrm>
          <a:prstGeom prst="rect">
            <a:avLst/>
          </a:prstGeom>
        </p:spPr>
        <p:txBody>
          <a:bodyPr vert="horz" lIns="92446" tIns="46223" rIns="92446" bIns="46223" rtlCol="0" anchor="b"/>
          <a:lstStyle>
            <a:lvl1pPr algn="l">
              <a:defRPr sz="1200"/>
            </a:lvl1pPr>
          </a:lstStyle>
          <a:p>
            <a:endParaRPr lang="en-US"/>
          </a:p>
        </p:txBody>
      </p:sp>
      <p:sp>
        <p:nvSpPr>
          <p:cNvPr id="5" name="Slide Number Placeholder 4"/>
          <p:cNvSpPr>
            <a:spLocks noGrp="1"/>
          </p:cNvSpPr>
          <p:nvPr>
            <p:ph type="sldNum" sz="quarter" idx="3"/>
          </p:nvPr>
        </p:nvSpPr>
        <p:spPr>
          <a:xfrm>
            <a:off x="3898102" y="8829967"/>
            <a:ext cx="2982119" cy="466433"/>
          </a:xfrm>
          <a:prstGeom prst="rect">
            <a:avLst/>
          </a:prstGeom>
        </p:spPr>
        <p:txBody>
          <a:bodyPr vert="horz" lIns="92446" tIns="46223" rIns="92446" bIns="46223" rtlCol="0" anchor="b"/>
          <a:lstStyle>
            <a:lvl1pPr algn="r">
              <a:defRPr sz="1200"/>
            </a:lvl1pPr>
          </a:lstStyle>
          <a:p>
            <a:fld id="{5F8A0E20-6E20-4EBA-8E0B-FAB7CD24ECB1}" type="slidenum">
              <a:rPr lang="en-US" smtClean="0"/>
              <a:t>‹#›</a:t>
            </a:fld>
            <a:endParaRPr lang="en-US"/>
          </a:p>
        </p:txBody>
      </p:sp>
    </p:spTree>
    <p:extLst>
      <p:ext uri="{BB962C8B-B14F-4D97-AF65-F5344CB8AC3E}">
        <p14:creationId xmlns:p14="http://schemas.microsoft.com/office/powerpoint/2010/main" val="33642754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6434"/>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898102" y="0"/>
            <a:ext cx="2982119" cy="466434"/>
          </a:xfrm>
          <a:prstGeom prst="rect">
            <a:avLst/>
          </a:prstGeom>
        </p:spPr>
        <p:txBody>
          <a:bodyPr vert="horz" lIns="92446" tIns="46223" rIns="92446" bIns="46223" rtlCol="0"/>
          <a:lstStyle>
            <a:lvl1pPr algn="r">
              <a:defRPr sz="1200"/>
            </a:lvl1pPr>
          </a:lstStyle>
          <a:p>
            <a:fld id="{8602CCDE-02BF-4581-A1CA-275B53A4DB79}" type="datetimeFigureOut">
              <a:rPr lang="en-US" smtClean="0"/>
              <a:t>3/29/2022</a:t>
            </a:fld>
            <a:endParaRPr lang="en-US"/>
          </a:p>
        </p:txBody>
      </p:sp>
      <p:sp>
        <p:nvSpPr>
          <p:cNvPr id="4" name="Slide Image Placeholder 3"/>
          <p:cNvSpPr>
            <a:spLocks noGrp="1" noRot="1" noChangeAspect="1"/>
          </p:cNvSpPr>
          <p:nvPr>
            <p:ph type="sldImg" idx="2"/>
          </p:nvPr>
        </p:nvSpPr>
        <p:spPr>
          <a:xfrm>
            <a:off x="654050" y="1162050"/>
            <a:ext cx="5575300" cy="313690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688182" y="4473892"/>
            <a:ext cx="5505450" cy="3660458"/>
          </a:xfrm>
          <a:prstGeom prst="rect">
            <a:avLst/>
          </a:prstGeom>
        </p:spPr>
        <p:txBody>
          <a:bodyPr vert="horz" lIns="92446" tIns="46223" rIns="92446" bIns="46223"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82119" cy="466433"/>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7"/>
            <a:ext cx="2982119" cy="466433"/>
          </a:xfrm>
          <a:prstGeom prst="rect">
            <a:avLst/>
          </a:prstGeom>
        </p:spPr>
        <p:txBody>
          <a:bodyPr vert="horz" lIns="92446" tIns="46223" rIns="92446" bIns="46223" rtlCol="0" anchor="b"/>
          <a:lstStyle>
            <a:lvl1pPr algn="r">
              <a:defRPr sz="1200"/>
            </a:lvl1pPr>
          </a:lstStyle>
          <a:p>
            <a:fld id="{F0C3AEDB-F9E4-4968-ADD9-9F2895B61D44}" type="slidenum">
              <a:rPr lang="en-US" smtClean="0"/>
              <a:t>‹#›</a:t>
            </a:fld>
            <a:endParaRPr lang="en-US"/>
          </a:p>
        </p:txBody>
      </p:sp>
    </p:spTree>
    <p:extLst>
      <p:ext uri="{BB962C8B-B14F-4D97-AF65-F5344CB8AC3E}">
        <p14:creationId xmlns:p14="http://schemas.microsoft.com/office/powerpoint/2010/main" val="34136424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C3AEDB-F9E4-4968-ADD9-9F2895B61D44}" type="slidenum">
              <a:rPr lang="en-US" smtClean="0"/>
              <a:t>2</a:t>
            </a:fld>
            <a:endParaRPr lang="en-US"/>
          </a:p>
        </p:txBody>
      </p:sp>
    </p:spTree>
    <p:extLst>
      <p:ext uri="{BB962C8B-B14F-4D97-AF65-F5344CB8AC3E}">
        <p14:creationId xmlns:p14="http://schemas.microsoft.com/office/powerpoint/2010/main" val="19520582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C3AEDB-F9E4-4968-ADD9-9F2895B61D44}" type="slidenum">
              <a:rPr lang="en-US" smtClean="0"/>
              <a:t>3</a:t>
            </a:fld>
            <a:endParaRPr lang="en-US"/>
          </a:p>
        </p:txBody>
      </p:sp>
    </p:spTree>
    <p:extLst>
      <p:ext uri="{BB962C8B-B14F-4D97-AF65-F5344CB8AC3E}">
        <p14:creationId xmlns:p14="http://schemas.microsoft.com/office/powerpoint/2010/main" val="16297790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C3AEDB-F9E4-4968-ADD9-9F2895B61D44}" type="slidenum">
              <a:rPr lang="en-US" smtClean="0"/>
              <a:t>4</a:t>
            </a:fld>
            <a:endParaRPr lang="en-US"/>
          </a:p>
        </p:txBody>
      </p:sp>
    </p:spTree>
    <p:extLst>
      <p:ext uri="{BB962C8B-B14F-4D97-AF65-F5344CB8AC3E}">
        <p14:creationId xmlns:p14="http://schemas.microsoft.com/office/powerpoint/2010/main" val="4706082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NIPN Advisory Task force</a:t>
            </a:r>
          </a:p>
          <a:p>
            <a:r>
              <a:rPr lang="en-GB" dirty="0">
                <a:latin typeface="Cambria" panose="02040503050406030204" pitchFamily="18" charset="0"/>
              </a:rPr>
              <a:t>Coordinate line ministries, NNC-Sec, Nutrition Centre, SUN Networks and NNC members</a:t>
            </a:r>
          </a:p>
          <a:p>
            <a:r>
              <a:rPr lang="en-GB" dirty="0">
                <a:latin typeface="Cambria" panose="02040503050406030204" pitchFamily="18" charset="0"/>
              </a:rPr>
              <a:t>Convene meetings of the key stakeholders in nutrition</a:t>
            </a:r>
          </a:p>
          <a:p>
            <a:pPr lvl="1"/>
            <a:r>
              <a:rPr lang="en-GB" dirty="0">
                <a:latin typeface="Cambria" panose="02040503050406030204" pitchFamily="18" charset="0"/>
              </a:rPr>
              <a:t>Line Ministries</a:t>
            </a:r>
          </a:p>
          <a:p>
            <a:pPr lvl="1"/>
            <a:r>
              <a:rPr lang="en-GB" dirty="0">
                <a:latin typeface="Cambria" panose="02040503050406030204" pitchFamily="18" charset="0"/>
              </a:rPr>
              <a:t>National Nutrition Committee Secretariat members</a:t>
            </a:r>
          </a:p>
          <a:p>
            <a:pPr lvl="1"/>
            <a:r>
              <a:rPr lang="en-GB" dirty="0">
                <a:latin typeface="Cambria" panose="02040503050406030204" pitchFamily="18" charset="0"/>
              </a:rPr>
              <a:t>SUN Networks (includes Development partners)</a:t>
            </a:r>
          </a:p>
          <a:p>
            <a:endParaRPr lang="en-US" dirty="0"/>
          </a:p>
          <a:p>
            <a:pPr marL="0" indent="0">
              <a:lnSpc>
                <a:spcPct val="100000"/>
              </a:lnSpc>
              <a:buNone/>
            </a:pPr>
            <a:r>
              <a:rPr lang="en-GB" sz="1200" dirty="0">
                <a:latin typeface="Times New Roman" panose="02020603050405020304" pitchFamily="18" charset="0"/>
                <a:cs typeface="Times New Roman" panose="02020603050405020304" pitchFamily="18" charset="0"/>
              </a:rPr>
              <a:t>The NIPN Data Analysis Unit is responsible for;</a:t>
            </a:r>
          </a:p>
          <a:p>
            <a:pPr>
              <a:lnSpc>
                <a:spcPct val="100000"/>
              </a:lnSpc>
            </a:pPr>
            <a:r>
              <a:rPr lang="en-GB" sz="1200" dirty="0">
                <a:latin typeface="Times New Roman" panose="02020603050405020304" pitchFamily="18" charset="0"/>
                <a:cs typeface="Times New Roman" panose="02020603050405020304" pitchFamily="18" charset="0"/>
              </a:rPr>
              <a:t>Coordinate across different information systems</a:t>
            </a:r>
          </a:p>
          <a:p>
            <a:pPr>
              <a:lnSpc>
                <a:spcPct val="100000"/>
              </a:lnSpc>
            </a:pPr>
            <a:r>
              <a:rPr lang="en-US" sz="1200" dirty="0">
                <a:latin typeface="Times New Roman" panose="02020603050405020304" pitchFamily="18" charset="0"/>
                <a:cs typeface="Times New Roman" panose="02020603050405020304" pitchFamily="18" charset="0"/>
              </a:rPr>
              <a:t>Map sources of data of interest to the NIPN and define the principles for sharing and using data </a:t>
            </a:r>
          </a:p>
          <a:p>
            <a:pPr>
              <a:lnSpc>
                <a:spcPct val="100000"/>
              </a:lnSpc>
            </a:pPr>
            <a:endParaRPr lang="en-US" sz="1200" dirty="0">
              <a:latin typeface="Times New Roman" panose="02020603050405020304" pitchFamily="18" charset="0"/>
              <a:cs typeface="Times New Roman" panose="02020603050405020304" pitchFamily="18" charset="0"/>
            </a:endParaRPr>
          </a:p>
          <a:p>
            <a:pPr marL="0" indent="0">
              <a:buNone/>
            </a:pPr>
            <a:r>
              <a:rPr lang="en-GB" dirty="0">
                <a:latin typeface="Times New Roman" panose="02020603050405020304" pitchFamily="18" charset="0"/>
                <a:cs typeface="Times New Roman" panose="02020603050405020304" pitchFamily="18" charset="0"/>
              </a:rPr>
              <a:t>The NIPN Policy Unit is responsible for;</a:t>
            </a:r>
          </a:p>
          <a:p>
            <a:r>
              <a:rPr lang="en-US" dirty="0">
                <a:latin typeface="Times New Roman" panose="02020603050405020304" pitchFamily="18" charset="0"/>
                <a:cs typeface="Times New Roman" panose="02020603050405020304" pitchFamily="18" charset="0"/>
              </a:rPr>
              <a:t>Coordinating and convening the NIPN Policy Advisory Committee</a:t>
            </a:r>
          </a:p>
          <a:p>
            <a:r>
              <a:rPr lang="en-US" dirty="0">
                <a:latin typeface="Times New Roman" panose="02020603050405020304" pitchFamily="18" charset="0"/>
                <a:cs typeface="Times New Roman" panose="02020603050405020304" pitchFamily="18" charset="0"/>
              </a:rPr>
              <a:t>Preparing key findings from data analysis</a:t>
            </a:r>
          </a:p>
          <a:p>
            <a:pPr>
              <a:lnSpc>
                <a:spcPct val="100000"/>
              </a:lnSpc>
            </a:pPr>
            <a:endParaRPr lang="en-US" sz="1200"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F0C3AEDB-F9E4-4968-ADD9-9F2895B61D44}" type="slidenum">
              <a:rPr lang="en-US" smtClean="0"/>
              <a:t>5</a:t>
            </a:fld>
            <a:endParaRPr lang="en-US"/>
          </a:p>
        </p:txBody>
      </p:sp>
    </p:spTree>
    <p:extLst>
      <p:ext uri="{BB962C8B-B14F-4D97-AF65-F5344CB8AC3E}">
        <p14:creationId xmlns:p14="http://schemas.microsoft.com/office/powerpoint/2010/main" val="33983626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2731A0-B3DA-4B8E-9BE7-5B0797156B6B}" type="slidenum">
              <a:rPr lang="en-US" smtClean="0"/>
              <a:t>6</a:t>
            </a:fld>
            <a:endParaRPr lang="en-US"/>
          </a:p>
        </p:txBody>
      </p:sp>
    </p:spTree>
    <p:extLst>
      <p:ext uri="{BB962C8B-B14F-4D97-AF65-F5344CB8AC3E}">
        <p14:creationId xmlns:p14="http://schemas.microsoft.com/office/powerpoint/2010/main" val="38899379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System established for NSS</a:t>
            </a:r>
          </a:p>
          <a:p>
            <a:pPr marL="628650" lvl="1" indent="-171450">
              <a:buFont typeface="Arial" panose="020B0604020202020204" pitchFamily="34" charset="0"/>
              <a:buChar char="•"/>
            </a:pPr>
            <a:r>
              <a:rPr lang="en-US" dirty="0"/>
              <a:t>Manuals</a:t>
            </a:r>
          </a:p>
          <a:p>
            <a:pPr marL="628650" lvl="1" indent="-171450">
              <a:buFont typeface="Arial" panose="020B0604020202020204" pitchFamily="34" charset="0"/>
              <a:buChar char="•"/>
            </a:pPr>
            <a:r>
              <a:rPr lang="en-US" dirty="0"/>
              <a:t>Training package</a:t>
            </a:r>
          </a:p>
          <a:p>
            <a:pPr marL="628650" lvl="1" indent="-171450">
              <a:buFont typeface="Arial" panose="020B0604020202020204" pitchFamily="34" charset="0"/>
              <a:buChar char="•"/>
            </a:pPr>
            <a:r>
              <a:rPr lang="en-US" dirty="0"/>
              <a:t>Online </a:t>
            </a:r>
            <a:r>
              <a:rPr lang="en-US" dirty="0" err="1"/>
              <a:t>Capi</a:t>
            </a:r>
            <a:r>
              <a:rPr lang="en-US" dirty="0"/>
              <a:t>-ONA</a:t>
            </a:r>
          </a:p>
          <a:p>
            <a:pPr marL="628650" lvl="1" indent="-171450">
              <a:buFont typeface="Arial" panose="020B0604020202020204" pitchFamily="34" charset="0"/>
              <a:buChar char="•"/>
            </a:pPr>
            <a:r>
              <a:rPr lang="en-US" dirty="0"/>
              <a:t>BUT ownership and consistency issues</a:t>
            </a:r>
          </a:p>
          <a:p>
            <a:pPr marL="171450" lvl="0" indent="-171450">
              <a:buFont typeface="Arial" panose="020B0604020202020204" pitchFamily="34" charset="0"/>
              <a:buChar char="•"/>
            </a:pPr>
            <a:r>
              <a:rPr lang="en-US" dirty="0"/>
              <a:t>NIPN</a:t>
            </a:r>
          </a:p>
          <a:p>
            <a:pPr marL="628650" lvl="1" indent="-171450">
              <a:buFont typeface="Arial" panose="020B0604020202020204" pitchFamily="34" charset="0"/>
              <a:buChar char="•"/>
            </a:pPr>
            <a:r>
              <a:rPr lang="en-US" dirty="0"/>
              <a:t>Dashboard and repository established</a:t>
            </a:r>
          </a:p>
          <a:p>
            <a:pPr marL="628650" lvl="1" indent="-171450">
              <a:buFont typeface="Arial" panose="020B0604020202020204" pitchFamily="34" charset="0"/>
              <a:buChar char="•"/>
            </a:pPr>
            <a:r>
              <a:rPr lang="en-US" dirty="0"/>
              <a:t>Access through link</a:t>
            </a:r>
          </a:p>
          <a:p>
            <a:pPr marL="628650" lvl="1" indent="-171450">
              <a:buFont typeface="Arial" panose="020B0604020202020204" pitchFamily="34" charset="0"/>
              <a:buChar char="•"/>
            </a:pPr>
            <a:r>
              <a:rPr lang="en-US" dirty="0"/>
              <a:t>Publications based on analyzed data</a:t>
            </a:r>
          </a:p>
          <a:p>
            <a:pPr marL="1085850" lvl="2" indent="-171450">
              <a:buFont typeface="Arial" panose="020B0604020202020204" pitchFamily="34" charset="0"/>
              <a:buChar char="•"/>
            </a:pPr>
            <a:r>
              <a:rPr lang="en-US" dirty="0"/>
              <a:t>Various reports</a:t>
            </a:r>
          </a:p>
          <a:p>
            <a:pPr marL="171450" lvl="0" indent="-171450">
              <a:buFont typeface="Arial" panose="020B0604020202020204" pitchFamily="34" charset="0"/>
              <a:buChar char="•"/>
            </a:pPr>
            <a:r>
              <a:rPr lang="en-US" dirty="0"/>
              <a:t>SNNIS– Elementary stages</a:t>
            </a:r>
          </a:p>
          <a:p>
            <a:pPr marL="628650" lvl="1" indent="-171450">
              <a:buFont typeface="Arial" panose="020B0604020202020204" pitchFamily="34" charset="0"/>
              <a:buChar char="•"/>
            </a:pPr>
            <a:r>
              <a:rPr lang="en-US" dirty="0"/>
              <a:t>Kick off meeting done</a:t>
            </a:r>
          </a:p>
          <a:p>
            <a:pPr marL="628650" lvl="1" indent="-171450">
              <a:buFont typeface="Arial" panose="020B0604020202020204" pitchFamily="34" charset="0"/>
              <a:buChar char="•"/>
            </a:pPr>
            <a:r>
              <a:rPr lang="en-US" dirty="0"/>
              <a:t>Selection of indicators ongoing</a:t>
            </a:r>
          </a:p>
          <a:p>
            <a:pPr marL="628650" lvl="1" indent="-171450">
              <a:buFont typeface="Arial" panose="020B0604020202020204" pitchFamily="34" charset="0"/>
              <a:buChar char="•"/>
            </a:pPr>
            <a:r>
              <a:rPr lang="en-US" dirty="0"/>
              <a:t>Used opportunity of RMNCAH review to improve nutrition data</a:t>
            </a:r>
          </a:p>
        </p:txBody>
      </p:sp>
      <p:sp>
        <p:nvSpPr>
          <p:cNvPr id="4" name="Slide Number Placeholder 3"/>
          <p:cNvSpPr>
            <a:spLocks noGrp="1"/>
          </p:cNvSpPr>
          <p:nvPr>
            <p:ph type="sldNum" sz="quarter" idx="5"/>
          </p:nvPr>
        </p:nvSpPr>
        <p:spPr/>
        <p:txBody>
          <a:bodyPr/>
          <a:lstStyle/>
          <a:p>
            <a:fld id="{9B972962-077E-45F6-9C19-D42CB1DDB9ED}" type="slidenum">
              <a:rPr lang="en-US" smtClean="0"/>
              <a:t>7</a:t>
            </a:fld>
            <a:endParaRPr lang="en-US"/>
          </a:p>
        </p:txBody>
      </p:sp>
    </p:spTree>
    <p:extLst>
      <p:ext uri="{BB962C8B-B14F-4D97-AF65-F5344CB8AC3E}">
        <p14:creationId xmlns:p14="http://schemas.microsoft.com/office/powerpoint/2010/main" val="7026114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NIPN 2 shall focus on;</a:t>
            </a:r>
          </a:p>
          <a:p>
            <a:pPr marL="228600" indent="-228600">
              <a:buAutoNum type="arabicPeriod"/>
            </a:pPr>
            <a:r>
              <a:rPr lang="en-US" dirty="0"/>
              <a:t>Consolidation of gains of phase 1</a:t>
            </a:r>
          </a:p>
          <a:p>
            <a:pPr marL="228600" indent="-228600">
              <a:buAutoNum type="arabicPeriod"/>
            </a:pPr>
            <a:r>
              <a:rPr lang="en-US" dirty="0"/>
              <a:t>Institutionalization for government take over/sustainability</a:t>
            </a:r>
          </a:p>
          <a:p>
            <a:pPr marL="228600" indent="-228600">
              <a:buAutoNum type="arabicPeriod"/>
            </a:pPr>
            <a:r>
              <a:rPr lang="en-US" dirty="0"/>
              <a:t>System strengthening on data analysis and use at both central and sub national level</a:t>
            </a:r>
          </a:p>
          <a:p>
            <a:pPr marL="228600" indent="-228600">
              <a:buAutoNum type="arabicPeriod"/>
            </a:pPr>
            <a:r>
              <a:rPr lang="en-US" dirty="0"/>
              <a:t>Contributing to nutrition governance</a:t>
            </a:r>
          </a:p>
        </p:txBody>
      </p:sp>
      <p:sp>
        <p:nvSpPr>
          <p:cNvPr id="4" name="Slide Number Placeholder 3"/>
          <p:cNvSpPr>
            <a:spLocks noGrp="1"/>
          </p:cNvSpPr>
          <p:nvPr>
            <p:ph type="sldNum" sz="quarter" idx="5"/>
          </p:nvPr>
        </p:nvSpPr>
        <p:spPr/>
        <p:txBody>
          <a:bodyPr/>
          <a:lstStyle/>
          <a:p>
            <a:fld id="{F0C3AEDB-F9E4-4968-ADD9-9F2895B61D44}" type="slidenum">
              <a:rPr lang="en-US" smtClean="0"/>
              <a:t>8</a:t>
            </a:fld>
            <a:endParaRPr lang="en-US"/>
          </a:p>
        </p:txBody>
      </p:sp>
    </p:spTree>
    <p:extLst>
      <p:ext uri="{BB962C8B-B14F-4D97-AF65-F5344CB8AC3E}">
        <p14:creationId xmlns:p14="http://schemas.microsoft.com/office/powerpoint/2010/main" val="16181630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C3AEDB-F9E4-4968-ADD9-9F2895B61D44}" type="slidenum">
              <a:rPr lang="en-US" smtClean="0"/>
              <a:t>10</a:t>
            </a:fld>
            <a:endParaRPr lang="en-US"/>
          </a:p>
        </p:txBody>
      </p:sp>
    </p:spTree>
    <p:extLst>
      <p:ext uri="{BB962C8B-B14F-4D97-AF65-F5344CB8AC3E}">
        <p14:creationId xmlns:p14="http://schemas.microsoft.com/office/powerpoint/2010/main" val="2017793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795DB11-78B9-4DD9-AD9F-9B6541274A1D}" type="datetimeFigureOut">
              <a:rPr lang="en-US" smtClean="0"/>
              <a:t>3/29/2022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CBEC9F-5156-478B-9724-331DA8EFF7AE}" type="slidenum">
              <a:rPr lang="en-US" smtClean="0"/>
              <a:t>‹#›</a:t>
            </a:fld>
            <a:endParaRPr lang="en-US"/>
          </a:p>
        </p:txBody>
      </p:sp>
    </p:spTree>
    <p:extLst>
      <p:ext uri="{BB962C8B-B14F-4D97-AF65-F5344CB8AC3E}">
        <p14:creationId xmlns:p14="http://schemas.microsoft.com/office/powerpoint/2010/main" val="686981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95DB11-78B9-4DD9-AD9F-9B6541274A1D}" type="datetimeFigureOut">
              <a:rPr lang="en-US" smtClean="0"/>
              <a:t>3/29/2022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CBEC9F-5156-478B-9724-331DA8EFF7AE}" type="slidenum">
              <a:rPr lang="en-US" smtClean="0"/>
              <a:t>‹#›</a:t>
            </a:fld>
            <a:endParaRPr lang="en-US"/>
          </a:p>
        </p:txBody>
      </p:sp>
    </p:spTree>
    <p:extLst>
      <p:ext uri="{BB962C8B-B14F-4D97-AF65-F5344CB8AC3E}">
        <p14:creationId xmlns:p14="http://schemas.microsoft.com/office/powerpoint/2010/main" val="603324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795DB11-78B9-4DD9-AD9F-9B6541274A1D}" type="datetimeFigureOut">
              <a:rPr lang="en-US" smtClean="0"/>
              <a:t>3/29/2022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CBEC9F-5156-478B-9724-331DA8EFF7AE}" type="slidenum">
              <a:rPr lang="en-US" smtClean="0"/>
              <a:t>‹#›</a:t>
            </a:fld>
            <a:endParaRPr lang="en-US"/>
          </a:p>
        </p:txBody>
      </p:sp>
    </p:spTree>
    <p:extLst>
      <p:ext uri="{BB962C8B-B14F-4D97-AF65-F5344CB8AC3E}">
        <p14:creationId xmlns:p14="http://schemas.microsoft.com/office/powerpoint/2010/main" val="1089862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795DB11-78B9-4DD9-AD9F-9B6541274A1D}" type="datetimeFigureOut">
              <a:rPr lang="en-US" smtClean="0"/>
              <a:t>3/29/2022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CBEC9F-5156-478B-9724-331DA8EFF7AE}" type="slidenum">
              <a:rPr lang="en-US" smtClean="0"/>
              <a:t>‹#›</a:t>
            </a:fld>
            <a:endParaRPr lang="en-US"/>
          </a:p>
        </p:txBody>
      </p:sp>
    </p:spTree>
    <p:extLst>
      <p:ext uri="{BB962C8B-B14F-4D97-AF65-F5344CB8AC3E}">
        <p14:creationId xmlns:p14="http://schemas.microsoft.com/office/powerpoint/2010/main" val="39560580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795DB11-78B9-4DD9-AD9F-9B6541274A1D}" type="datetimeFigureOut">
              <a:rPr lang="en-US" smtClean="0"/>
              <a:t>3/29/2022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CBEC9F-5156-478B-9724-331DA8EFF7AE}" type="slidenum">
              <a:rPr lang="en-US" smtClean="0"/>
              <a:t>‹#›</a:t>
            </a:fld>
            <a:endParaRPr lang="en-US"/>
          </a:p>
        </p:txBody>
      </p:sp>
    </p:spTree>
    <p:extLst>
      <p:ext uri="{BB962C8B-B14F-4D97-AF65-F5344CB8AC3E}">
        <p14:creationId xmlns:p14="http://schemas.microsoft.com/office/powerpoint/2010/main" val="39451683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795DB11-78B9-4DD9-AD9F-9B6541274A1D}" type="datetimeFigureOut">
              <a:rPr lang="en-US" smtClean="0"/>
              <a:t>3/29/2022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CBEC9F-5156-478B-9724-331DA8EFF7AE}" type="slidenum">
              <a:rPr lang="en-US" smtClean="0"/>
              <a:t>‹#›</a:t>
            </a:fld>
            <a:endParaRPr lang="en-US"/>
          </a:p>
        </p:txBody>
      </p:sp>
    </p:spTree>
    <p:extLst>
      <p:ext uri="{BB962C8B-B14F-4D97-AF65-F5344CB8AC3E}">
        <p14:creationId xmlns:p14="http://schemas.microsoft.com/office/powerpoint/2010/main" val="35995508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95DB11-78B9-4DD9-AD9F-9B6541274A1D}" type="datetimeFigureOut">
              <a:rPr lang="en-US" smtClean="0"/>
              <a:t>3/29/2022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CBEC9F-5156-478B-9724-331DA8EFF7AE}" type="slidenum">
              <a:rPr lang="en-US" smtClean="0"/>
              <a:t>‹#›</a:t>
            </a:fld>
            <a:endParaRPr lang="en-US"/>
          </a:p>
        </p:txBody>
      </p:sp>
    </p:spTree>
    <p:extLst>
      <p:ext uri="{BB962C8B-B14F-4D97-AF65-F5344CB8AC3E}">
        <p14:creationId xmlns:p14="http://schemas.microsoft.com/office/powerpoint/2010/main" val="30524590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795DB11-78B9-4DD9-AD9F-9B6541274A1D}" type="datetimeFigureOut">
              <a:rPr lang="en-US" smtClean="0"/>
              <a:t>3/29/2022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CBEC9F-5156-478B-9724-331DA8EFF7AE}" type="slidenum">
              <a:rPr lang="en-US" smtClean="0"/>
              <a:t>‹#›</a:t>
            </a:fld>
            <a:endParaRPr lang="en-US"/>
          </a:p>
        </p:txBody>
      </p:sp>
    </p:spTree>
    <p:extLst>
      <p:ext uri="{BB962C8B-B14F-4D97-AF65-F5344CB8AC3E}">
        <p14:creationId xmlns:p14="http://schemas.microsoft.com/office/powerpoint/2010/main" val="16821924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795DB11-78B9-4DD9-AD9F-9B6541274A1D}" type="datetimeFigureOut">
              <a:rPr lang="en-US" smtClean="0"/>
              <a:t>3/29/2022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CBEC9F-5156-478B-9724-331DA8EFF7AE}" type="slidenum">
              <a:rPr lang="en-US" smtClean="0"/>
              <a:t>‹#›</a:t>
            </a:fld>
            <a:endParaRPr lang="en-US"/>
          </a:p>
        </p:txBody>
      </p:sp>
    </p:spTree>
    <p:extLst>
      <p:ext uri="{BB962C8B-B14F-4D97-AF65-F5344CB8AC3E}">
        <p14:creationId xmlns:p14="http://schemas.microsoft.com/office/powerpoint/2010/main" val="3117174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95DB11-78B9-4DD9-AD9F-9B6541274A1D}" type="datetimeFigureOut">
              <a:rPr lang="en-US" smtClean="0"/>
              <a:t>3/29/2022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CBEC9F-5156-478B-9724-331DA8EFF7AE}" type="slidenum">
              <a:rPr lang="en-US" smtClean="0"/>
              <a:t>‹#›</a:t>
            </a:fld>
            <a:endParaRPr lang="en-US"/>
          </a:p>
        </p:txBody>
      </p:sp>
    </p:spTree>
    <p:extLst>
      <p:ext uri="{BB962C8B-B14F-4D97-AF65-F5344CB8AC3E}">
        <p14:creationId xmlns:p14="http://schemas.microsoft.com/office/powerpoint/2010/main" val="846337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95DB11-78B9-4DD9-AD9F-9B6541274A1D}" type="datetimeFigureOut">
              <a:rPr lang="en-US" smtClean="0"/>
              <a:t>3/29/2022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CBEC9F-5156-478B-9724-331DA8EFF7AE}" type="slidenum">
              <a:rPr lang="en-US" smtClean="0"/>
              <a:t>‹#›</a:t>
            </a:fld>
            <a:endParaRPr lang="en-US"/>
          </a:p>
        </p:txBody>
      </p:sp>
    </p:spTree>
    <p:extLst>
      <p:ext uri="{BB962C8B-B14F-4D97-AF65-F5344CB8AC3E}">
        <p14:creationId xmlns:p14="http://schemas.microsoft.com/office/powerpoint/2010/main" val="26229229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5235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95DB11-78B9-4DD9-AD9F-9B6541274A1D}" type="datetimeFigureOut">
              <a:rPr lang="en-US" smtClean="0"/>
              <a:t>3/29/2022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CBEC9F-5156-478B-9724-331DA8EFF7AE}" type="slidenum">
              <a:rPr lang="en-US" smtClean="0"/>
              <a:t>‹#›</a:t>
            </a:fld>
            <a:endParaRPr lang="en-US"/>
          </a:p>
        </p:txBody>
      </p:sp>
    </p:spTree>
    <p:extLst>
      <p:ext uri="{BB962C8B-B14F-4D97-AF65-F5344CB8AC3E}">
        <p14:creationId xmlns:p14="http://schemas.microsoft.com/office/powerpoint/2010/main" val="12214659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png"/><Relationship Id="rId7" Type="http://schemas.openxmlformats.org/officeDocument/2006/relationships/image" Target="../media/image9.jpeg"/><Relationship Id="rId12"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8.jpeg"/><Relationship Id="rId11" Type="http://schemas.openxmlformats.org/officeDocument/2006/relationships/image" Target="../media/image13.png"/><Relationship Id="rId5" Type="http://schemas.openxmlformats.org/officeDocument/2006/relationships/image" Target="../media/image7.jpeg"/><Relationship Id="rId10" Type="http://schemas.openxmlformats.org/officeDocument/2006/relationships/image" Target="../media/image12.jpeg"/><Relationship Id="rId4" Type="http://schemas.openxmlformats.org/officeDocument/2006/relationships/image" Target="../media/image6.jpeg"/><Relationship Id="rId9"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s://nipn.lsb.gov.la/" TargetMode="Externa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284284" y="2451904"/>
            <a:ext cx="11623431" cy="1321342"/>
          </a:xfrm>
        </p:spPr>
        <p:txBody>
          <a:bodyPr>
            <a:normAutofit/>
          </a:bodyPr>
          <a:lstStyle/>
          <a:p>
            <a:r>
              <a:rPr lang="en-US" sz="3600" b="1" dirty="0">
                <a:latin typeface="Garamond" panose="02020404030301010803" pitchFamily="18" charset="0"/>
              </a:rPr>
              <a:t>National Information Platforms for Nutrition (NIPN) </a:t>
            </a:r>
          </a:p>
          <a:p>
            <a:r>
              <a:rPr lang="en-US" sz="3600" b="1" dirty="0">
                <a:latin typeface="Garamond" panose="02020404030301010803" pitchFamily="18" charset="0"/>
              </a:rPr>
              <a:t>in Lao PDR</a:t>
            </a:r>
          </a:p>
          <a:p>
            <a:endParaRPr lang="en-US" sz="3600" b="1" dirty="0">
              <a:latin typeface="Garamond" panose="02020404030301010803" pitchFamily="18" charset="0"/>
            </a:endParaRPr>
          </a:p>
        </p:txBody>
      </p:sp>
      <p:pic>
        <p:nvPicPr>
          <p:cNvPr id="2" name="Picture 1"/>
          <p:cNvPicPr>
            <a:picLocks noChangeAspect="1"/>
          </p:cNvPicPr>
          <p:nvPr/>
        </p:nvPicPr>
        <p:blipFill rotWithShape="1">
          <a:blip r:embed="rId2"/>
          <a:srcRect l="30269" r="48864"/>
          <a:stretch/>
        </p:blipFill>
        <p:spPr>
          <a:xfrm>
            <a:off x="579394" y="343800"/>
            <a:ext cx="1870295" cy="1468314"/>
          </a:xfrm>
          <a:prstGeom prst="rect">
            <a:avLst/>
          </a:prstGeom>
        </p:spPr>
      </p:pic>
      <p:pic>
        <p:nvPicPr>
          <p:cNvPr id="4" name="Picture 3"/>
          <p:cNvPicPr>
            <a:picLocks noChangeAspect="1"/>
          </p:cNvPicPr>
          <p:nvPr/>
        </p:nvPicPr>
        <p:blipFill rotWithShape="1">
          <a:blip r:embed="rId2"/>
          <a:srcRect r="75500"/>
          <a:stretch/>
        </p:blipFill>
        <p:spPr>
          <a:xfrm>
            <a:off x="5023555" y="4166305"/>
            <a:ext cx="2205302" cy="1468314"/>
          </a:xfrm>
          <a:prstGeom prst="rect">
            <a:avLst/>
          </a:prstGeom>
        </p:spPr>
      </p:pic>
      <p:pic>
        <p:nvPicPr>
          <p:cNvPr id="6" name="Picture 5"/>
          <p:cNvPicPr>
            <a:picLocks noChangeAspect="1"/>
          </p:cNvPicPr>
          <p:nvPr/>
        </p:nvPicPr>
        <p:blipFill rotWithShape="1">
          <a:blip r:embed="rId2"/>
          <a:srcRect l="53846" r="24868"/>
          <a:stretch/>
        </p:blipFill>
        <p:spPr>
          <a:xfrm>
            <a:off x="5023555" y="343800"/>
            <a:ext cx="1907823" cy="1468314"/>
          </a:xfrm>
          <a:prstGeom prst="rect">
            <a:avLst/>
          </a:prstGeom>
        </p:spPr>
      </p:pic>
      <p:pic>
        <p:nvPicPr>
          <p:cNvPr id="7" name="Picture 6"/>
          <p:cNvPicPr>
            <a:picLocks noChangeAspect="1"/>
          </p:cNvPicPr>
          <p:nvPr/>
        </p:nvPicPr>
        <p:blipFill rotWithShape="1">
          <a:blip r:embed="rId2"/>
          <a:srcRect l="78845"/>
          <a:stretch/>
        </p:blipFill>
        <p:spPr>
          <a:xfrm>
            <a:off x="9505244" y="269959"/>
            <a:ext cx="1896068" cy="1468314"/>
          </a:xfrm>
          <a:prstGeom prst="rect">
            <a:avLst/>
          </a:prstGeom>
        </p:spPr>
      </p:pic>
    </p:spTree>
    <p:extLst>
      <p:ext uri="{BB962C8B-B14F-4D97-AF65-F5344CB8AC3E}">
        <p14:creationId xmlns:p14="http://schemas.microsoft.com/office/powerpoint/2010/main" val="13827164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86478" y="1683756"/>
            <a:ext cx="3115265" cy="2396359"/>
          </a:xfrm>
        </p:spPr>
        <p:txBody>
          <a:bodyPr anchor="b">
            <a:normAutofit/>
          </a:bodyPr>
          <a:lstStyle/>
          <a:p>
            <a:pPr algn="r"/>
            <a:r>
              <a:rPr lang="en-US" sz="4000" b="1" dirty="0">
                <a:solidFill>
                  <a:srgbClr val="FFFFFF"/>
                </a:solidFill>
                <a:latin typeface="Garamond" panose="02020404030301010803" pitchFamily="18" charset="0"/>
              </a:rPr>
              <a:t>What is NIPN?</a:t>
            </a:r>
          </a:p>
        </p:txBody>
      </p:sp>
      <p:graphicFrame>
        <p:nvGraphicFramePr>
          <p:cNvPr id="5" name="Content Placeholder 2">
            <a:extLst>
              <a:ext uri="{FF2B5EF4-FFF2-40B4-BE49-F238E27FC236}">
                <a16:creationId xmlns:a16="http://schemas.microsoft.com/office/drawing/2014/main" id="{F869719E-B678-EE87-8588-42B95763CAD0}"/>
              </a:ext>
            </a:extLst>
          </p:cNvPr>
          <p:cNvGraphicFramePr>
            <a:graphicFrameLocks noGrp="1"/>
          </p:cNvGraphicFramePr>
          <p:nvPr>
            <p:ph idx="1"/>
            <p:extLst>
              <p:ext uri="{D42A27DB-BD31-4B8C-83A1-F6EECF244321}">
                <p14:modId xmlns:p14="http://schemas.microsoft.com/office/powerpoint/2010/main" val="1372258970"/>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826265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8">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4">
            <a:extLst>
              <a:ext uri="{FF2B5EF4-FFF2-40B4-BE49-F238E27FC236}">
                <a16:creationId xmlns:a16="http://schemas.microsoft.com/office/drawing/2014/main" id="{D32B1787-E1BB-4C4C-B693-009816676A8D}"/>
              </a:ext>
            </a:extLst>
          </p:cNvPr>
          <p:cNvPicPr>
            <a:picLocks/>
          </p:cNvPicPr>
          <p:nvPr/>
        </p:nvPicPr>
        <p:blipFill rotWithShape="1">
          <a:blip r:embed="rId3">
            <a:extLst>
              <a:ext uri="{28A0092B-C50C-407E-A947-70E740481C1C}">
                <a14:useLocalDpi xmlns:a14="http://schemas.microsoft.com/office/drawing/2010/main" val="0"/>
              </a:ext>
            </a:extLst>
          </a:blip>
          <a:srcRect t="4715" r="25597" b="4377"/>
          <a:stretch/>
        </p:blipFill>
        <p:spPr bwMode="auto">
          <a:xfrm>
            <a:off x="3809238" y="10"/>
            <a:ext cx="8382762" cy="6857990"/>
          </a:xfrm>
          <a:prstGeom prst="rect">
            <a:avLst/>
          </a:prstGeom>
          <a:noFill/>
        </p:spPr>
      </p:pic>
      <p:sp>
        <p:nvSpPr>
          <p:cNvPr id="16" name="Rectangle 10">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371094" y="1161288"/>
            <a:ext cx="3438144" cy="1124712"/>
          </a:xfrm>
        </p:spPr>
        <p:txBody>
          <a:bodyPr anchor="b">
            <a:normAutofit/>
          </a:bodyPr>
          <a:lstStyle/>
          <a:p>
            <a:r>
              <a:rPr lang="en-US" sz="4000" b="1" dirty="0">
                <a:effectLst>
                  <a:outerShdw blurRad="38100" dist="38100" dir="2700000" algn="tl">
                    <a:srgbClr val="000000">
                      <a:alpha val="43137"/>
                    </a:srgbClr>
                  </a:outerShdw>
                </a:effectLst>
                <a:latin typeface="Garamond" panose="02020404030301010803" pitchFamily="18" charset="0"/>
                <a:cs typeface="Times New Roman" panose="02020603050405020304" pitchFamily="18" charset="0"/>
              </a:rPr>
              <a:t>Objectives</a:t>
            </a:r>
          </a:p>
        </p:txBody>
      </p:sp>
      <p:sp>
        <p:nvSpPr>
          <p:cNvPr id="13" name="Rectangle 12">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71094" y="2718054"/>
            <a:ext cx="5724906" cy="3833622"/>
          </a:xfrm>
          <a:ln>
            <a:noFill/>
          </a:ln>
        </p:spPr>
        <p:txBody>
          <a:bodyPr anchor="t">
            <a:normAutofit/>
          </a:bodyPr>
          <a:lstStyle/>
          <a:p>
            <a:r>
              <a:rPr lang="en-US" sz="2400" u="sng" dirty="0">
                <a:latin typeface="Garamond" panose="02020404030301010803" pitchFamily="18" charset="0"/>
                <a:cs typeface="Times New Roman" panose="02020603050405020304" pitchFamily="18" charset="0"/>
              </a:rPr>
              <a:t>Overall Objective:</a:t>
            </a:r>
            <a:r>
              <a:rPr lang="en-US" sz="2400" dirty="0">
                <a:latin typeface="Garamond" panose="02020404030301010803" pitchFamily="18" charset="0"/>
                <a:cs typeface="Times New Roman" panose="02020603050405020304" pitchFamily="18" charset="0"/>
              </a:rPr>
              <a:t> To contribute to the </a:t>
            </a:r>
            <a:r>
              <a:rPr lang="en-US" sz="2400" u="sng" dirty="0">
                <a:latin typeface="Garamond" panose="02020404030301010803" pitchFamily="18" charset="0"/>
                <a:cs typeface="Times New Roman" panose="02020603050405020304" pitchFamily="18" charset="0"/>
              </a:rPr>
              <a:t>global reduction of stunting</a:t>
            </a:r>
            <a:r>
              <a:rPr lang="en-US" sz="2400" dirty="0">
                <a:latin typeface="Garamond" panose="02020404030301010803" pitchFamily="18" charset="0"/>
                <a:cs typeface="Times New Roman" panose="02020603050405020304" pitchFamily="18" charset="0"/>
              </a:rPr>
              <a:t> (chronic undernutrition) in alignment with the World Health Assembly 2025 targets.</a:t>
            </a:r>
          </a:p>
          <a:p>
            <a:endParaRPr lang="en-US" sz="2400" dirty="0">
              <a:latin typeface="Garamond" panose="02020404030301010803" pitchFamily="18" charset="0"/>
              <a:cs typeface="Times New Roman" panose="02020603050405020304" pitchFamily="18" charset="0"/>
            </a:endParaRPr>
          </a:p>
          <a:p>
            <a:r>
              <a:rPr lang="en-US" sz="2400" dirty="0">
                <a:latin typeface="Garamond" panose="02020404030301010803" pitchFamily="18" charset="0"/>
                <a:cs typeface="Times New Roman" panose="02020603050405020304" pitchFamily="18" charset="0"/>
              </a:rPr>
              <a:t> </a:t>
            </a:r>
            <a:r>
              <a:rPr lang="en-US" sz="2400" u="sng" dirty="0">
                <a:latin typeface="Garamond" panose="02020404030301010803" pitchFamily="18" charset="0"/>
                <a:cs typeface="Times New Roman" panose="02020603050405020304" pitchFamily="18" charset="0"/>
              </a:rPr>
              <a:t>Specific Objective:</a:t>
            </a:r>
            <a:r>
              <a:rPr lang="en-US" sz="2400" dirty="0">
                <a:latin typeface="Garamond" panose="02020404030301010803" pitchFamily="18" charset="0"/>
                <a:cs typeface="Times New Roman" panose="02020603050405020304" pitchFamily="18" charset="0"/>
              </a:rPr>
              <a:t> To </a:t>
            </a:r>
            <a:r>
              <a:rPr lang="en-US" sz="2400" u="sng" dirty="0">
                <a:latin typeface="Garamond" panose="02020404030301010803" pitchFamily="18" charset="0"/>
                <a:cs typeface="Times New Roman" panose="02020603050405020304" pitchFamily="18" charset="0"/>
              </a:rPr>
              <a:t>strengthen capacities</a:t>
            </a:r>
            <a:r>
              <a:rPr lang="en-US" sz="2400" dirty="0">
                <a:latin typeface="Garamond" panose="02020404030301010803" pitchFamily="18" charset="0"/>
                <a:cs typeface="Times New Roman" panose="02020603050405020304" pitchFamily="18" charset="0"/>
              </a:rPr>
              <a:t> in Lao PDR to monitor progress towards undernutrition reduction, and implement more cost-effective and evidence based policies.</a:t>
            </a:r>
          </a:p>
        </p:txBody>
      </p:sp>
    </p:spTree>
    <p:extLst>
      <p:ext uri="{BB962C8B-B14F-4D97-AF65-F5344CB8AC3E}">
        <p14:creationId xmlns:p14="http://schemas.microsoft.com/office/powerpoint/2010/main" val="39790223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65430" y="629268"/>
            <a:ext cx="6586491" cy="1286160"/>
          </a:xfrm>
        </p:spPr>
        <p:txBody>
          <a:bodyPr anchor="b">
            <a:normAutofit/>
          </a:bodyPr>
          <a:lstStyle/>
          <a:p>
            <a:r>
              <a:rPr lang="en-US" b="1" dirty="0">
                <a:effectLst>
                  <a:outerShdw blurRad="38100" dist="38100" dir="2700000" algn="tl">
                    <a:srgbClr val="000000">
                      <a:alpha val="43137"/>
                    </a:srgbClr>
                  </a:outerShdw>
                </a:effectLst>
                <a:latin typeface="Garamond" panose="02020404030301010803" pitchFamily="18" charset="0"/>
                <a:cs typeface="Times New Roman" panose="02020603050405020304" pitchFamily="18" charset="0"/>
              </a:rPr>
              <a:t>Key Expected Results</a:t>
            </a:r>
          </a:p>
        </p:txBody>
      </p:sp>
      <p:sp>
        <p:nvSpPr>
          <p:cNvPr id="3" name="Content Placeholder 2"/>
          <p:cNvSpPr>
            <a:spLocks noGrp="1"/>
          </p:cNvSpPr>
          <p:nvPr>
            <p:ph idx="1"/>
          </p:nvPr>
        </p:nvSpPr>
        <p:spPr>
          <a:xfrm>
            <a:off x="4965431" y="2438400"/>
            <a:ext cx="6586489" cy="3785419"/>
          </a:xfrm>
        </p:spPr>
        <p:txBody>
          <a:bodyPr>
            <a:normAutofit fontScale="92500" lnSpcReduction="10000"/>
          </a:bodyPr>
          <a:lstStyle/>
          <a:p>
            <a:pPr lvl="0">
              <a:buFont typeface="Wingdings" panose="05000000000000000000" pitchFamily="2" charset="2"/>
              <a:buChar char="§"/>
            </a:pPr>
            <a:r>
              <a:rPr lang="en-GB" sz="2400" b="1" dirty="0">
                <a:latin typeface="Garamond" panose="02020404030301010803" pitchFamily="18" charset="0"/>
              </a:rPr>
              <a:t>Result Area 1:</a:t>
            </a:r>
            <a:r>
              <a:rPr lang="en-GB" sz="2400" dirty="0">
                <a:latin typeface="Garamond" panose="02020404030301010803" pitchFamily="18" charset="0"/>
              </a:rPr>
              <a:t> Improved capacity within national institutions to operate and maintain a functional NIPN. </a:t>
            </a:r>
            <a:endParaRPr lang="en-US" sz="2400" dirty="0">
              <a:latin typeface="Garamond" panose="02020404030301010803" pitchFamily="18" charset="0"/>
            </a:endParaRPr>
          </a:p>
          <a:p>
            <a:pPr>
              <a:buFont typeface="Wingdings" panose="05000000000000000000" pitchFamily="2" charset="2"/>
              <a:buChar char="§"/>
            </a:pPr>
            <a:endParaRPr lang="en-US" sz="2400" dirty="0">
              <a:latin typeface="Garamond" panose="02020404030301010803" pitchFamily="18" charset="0"/>
            </a:endParaRPr>
          </a:p>
          <a:p>
            <a:pPr lvl="0">
              <a:buFont typeface="Wingdings" panose="05000000000000000000" pitchFamily="2" charset="2"/>
              <a:buChar char="§"/>
            </a:pPr>
            <a:r>
              <a:rPr lang="en-GB" sz="2400" b="1" dirty="0">
                <a:latin typeface="Garamond" panose="02020404030301010803" pitchFamily="18" charset="0"/>
              </a:rPr>
              <a:t>Result Area 2:</a:t>
            </a:r>
            <a:r>
              <a:rPr lang="en-GB" sz="2400" dirty="0">
                <a:latin typeface="Garamond" panose="02020404030301010803" pitchFamily="18" charset="0"/>
              </a:rPr>
              <a:t> Strengthened capacity to track progress in meeting national objectives to prevent under-nutrition and monitor nutrition investments. </a:t>
            </a:r>
            <a:endParaRPr lang="en-US" sz="2400" dirty="0">
              <a:latin typeface="Garamond" panose="02020404030301010803" pitchFamily="18" charset="0"/>
            </a:endParaRPr>
          </a:p>
          <a:p>
            <a:pPr marL="0" indent="0">
              <a:buNone/>
            </a:pPr>
            <a:endParaRPr lang="en-US" sz="2400" dirty="0">
              <a:latin typeface="Garamond" panose="02020404030301010803" pitchFamily="18" charset="0"/>
            </a:endParaRPr>
          </a:p>
          <a:p>
            <a:pPr lvl="0">
              <a:buFont typeface="Wingdings" panose="05000000000000000000" pitchFamily="2" charset="2"/>
              <a:buChar char="§"/>
            </a:pPr>
            <a:r>
              <a:rPr lang="en-GB" sz="2400" b="1" dirty="0">
                <a:latin typeface="Garamond" panose="02020404030301010803" pitchFamily="18" charset="0"/>
              </a:rPr>
              <a:t>Result Area 3:</a:t>
            </a:r>
            <a:r>
              <a:rPr lang="en-GB" sz="2400" dirty="0">
                <a:latin typeface="Garamond" panose="02020404030301010803" pitchFamily="18" charset="0"/>
              </a:rPr>
              <a:t> Strengthened capacity of government staff to make better use of evidence and data to design and implement nutrition-related policies and programmes </a:t>
            </a:r>
            <a:endParaRPr lang="en-US" sz="2400" dirty="0">
              <a:latin typeface="Garamond" panose="02020404030301010803" pitchFamily="18" charset="0"/>
            </a:endParaRPr>
          </a:p>
          <a:p>
            <a:pPr>
              <a:buFont typeface="Wingdings" panose="05000000000000000000" pitchFamily="2" charset="2"/>
              <a:buChar char="§"/>
            </a:pPr>
            <a:endParaRPr lang="en-US" sz="2400" dirty="0">
              <a:latin typeface="Garamond" panose="02020404030301010803" pitchFamily="18" charset="0"/>
            </a:endParaRPr>
          </a:p>
          <a:p>
            <a:endParaRPr lang="en-US" sz="2400" dirty="0">
              <a:latin typeface="Garamond" panose="02020404030301010803" pitchFamily="18" charset="0"/>
            </a:endParaRPr>
          </a:p>
        </p:txBody>
      </p:sp>
      <p:pic>
        <p:nvPicPr>
          <p:cNvPr id="1026" name="Picture 2">
            <a:extLst>
              <a:ext uri="{FF2B5EF4-FFF2-40B4-BE49-F238E27FC236}">
                <a16:creationId xmlns:a16="http://schemas.microsoft.com/office/drawing/2014/main" id="{C06B6A82-F060-4E4F-8DF2-9089A83033D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040" r="32265"/>
          <a:stretch/>
        </p:blipFill>
        <p:spPr bwMode="auto">
          <a:xfrm>
            <a:off x="20" y="10"/>
            <a:ext cx="4635571" cy="6857990"/>
          </a:xfrm>
          <a:prstGeom prst="rect">
            <a:avLst/>
          </a:prstGeom>
          <a:noFill/>
          <a:effectLst/>
          <a:extLst>
            <a:ext uri="{909E8E84-426E-40DD-AFC4-6F175D3DCCD1}">
              <a14:hiddenFill xmlns:a14="http://schemas.microsoft.com/office/drawing/2010/main">
                <a:solidFill>
                  <a:srgbClr val="FFFFFF"/>
                </a:solidFill>
              </a14:hiddenFill>
            </a:ext>
          </a:extLst>
        </p:spPr>
      </p:pic>
      <p:cxnSp>
        <p:nvCxnSpPr>
          <p:cNvPr id="1031" name="Straight Connector 70">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4E77A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21673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3200" b="1" kern="1200" dirty="0">
                <a:solidFill>
                  <a:srgbClr val="FFFFFF"/>
                </a:solidFill>
                <a:effectLst>
                  <a:outerShdw blurRad="38100" dist="38100" dir="2700000" algn="tl">
                    <a:srgbClr val="000000">
                      <a:alpha val="43137"/>
                    </a:srgbClr>
                  </a:outerShdw>
                </a:effectLst>
                <a:latin typeface="Garamond" panose="02020404030301010803" pitchFamily="18" charset="0"/>
              </a:rPr>
              <a:t>NIPN Structure</a:t>
            </a:r>
            <a:endParaRPr lang="en-US" sz="3200" kern="1200" dirty="0">
              <a:solidFill>
                <a:srgbClr val="FFFFFF"/>
              </a:solidFill>
              <a:latin typeface="Garamond" panose="02020404030301010803" pitchFamily="18" charset="0"/>
            </a:endParaRPr>
          </a:p>
        </p:txBody>
      </p:sp>
      <p:pic>
        <p:nvPicPr>
          <p:cNvPr id="4" name="Picture 3">
            <a:extLst>
              <a:ext uri="{FF2B5EF4-FFF2-40B4-BE49-F238E27FC236}">
                <a16:creationId xmlns:a16="http://schemas.microsoft.com/office/drawing/2014/main" id="{A4E85C04-6C36-4C94-99E7-B4FC5E6B4BFB}"/>
              </a:ext>
            </a:extLst>
          </p:cNvPr>
          <p:cNvPicPr/>
          <p:nvPr/>
        </p:nvPicPr>
        <p:blipFill>
          <a:blip r:embed="rId3"/>
          <a:stretch>
            <a:fillRect/>
          </a:stretch>
        </p:blipFill>
        <p:spPr>
          <a:xfrm>
            <a:off x="3571539" y="96820"/>
            <a:ext cx="7444292" cy="6761180"/>
          </a:xfrm>
          <a:prstGeom prst="rect">
            <a:avLst/>
          </a:prstGeom>
        </p:spPr>
      </p:pic>
    </p:spTree>
    <p:extLst>
      <p:ext uri="{BB962C8B-B14F-4D97-AF65-F5344CB8AC3E}">
        <p14:creationId xmlns:p14="http://schemas.microsoft.com/office/powerpoint/2010/main" val="32946362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2">
            <a:extLst>
              <a:ext uri="{FF2B5EF4-FFF2-40B4-BE49-F238E27FC236}">
                <a16:creationId xmlns:a16="http://schemas.microsoft.com/office/drawing/2014/main" id="{41136873-42C4-F447-B970-5E36EE0EB0DA}"/>
              </a:ext>
            </a:extLst>
          </p:cNvPr>
          <p:cNvSpPr txBox="1">
            <a:spLocks/>
          </p:cNvSpPr>
          <p:nvPr/>
        </p:nvSpPr>
        <p:spPr>
          <a:xfrm>
            <a:off x="11658544" y="447825"/>
            <a:ext cx="512502" cy="364714"/>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Open Sans" panose="020B0606030504020204" pitchFamily="34" charset="0"/>
                <a:ea typeface="+mn-ea"/>
                <a:cs typeface="+mn-cs"/>
              </a:defRPr>
            </a:lvl1pPr>
            <a:lvl2pPr marL="457200" algn="l" rtl="0" eaLnBrk="0" fontAlgn="base" hangingPunct="0">
              <a:spcBef>
                <a:spcPct val="0"/>
              </a:spcBef>
              <a:spcAft>
                <a:spcPct val="0"/>
              </a:spcAft>
              <a:defRPr kern="1200">
                <a:solidFill>
                  <a:schemeClr val="tx1"/>
                </a:solidFill>
                <a:latin typeface="Open Sans" panose="020B0606030504020204" pitchFamily="34" charset="0"/>
                <a:ea typeface="+mn-ea"/>
                <a:cs typeface="+mn-cs"/>
              </a:defRPr>
            </a:lvl2pPr>
            <a:lvl3pPr marL="914400" algn="l" rtl="0" eaLnBrk="0" fontAlgn="base" hangingPunct="0">
              <a:spcBef>
                <a:spcPct val="0"/>
              </a:spcBef>
              <a:spcAft>
                <a:spcPct val="0"/>
              </a:spcAft>
              <a:defRPr kern="1200">
                <a:solidFill>
                  <a:schemeClr val="tx1"/>
                </a:solidFill>
                <a:latin typeface="Open Sans" panose="020B0606030504020204" pitchFamily="34" charset="0"/>
                <a:ea typeface="+mn-ea"/>
                <a:cs typeface="+mn-cs"/>
              </a:defRPr>
            </a:lvl3pPr>
            <a:lvl4pPr marL="1371600" algn="l" rtl="0" eaLnBrk="0" fontAlgn="base" hangingPunct="0">
              <a:spcBef>
                <a:spcPct val="0"/>
              </a:spcBef>
              <a:spcAft>
                <a:spcPct val="0"/>
              </a:spcAft>
              <a:defRPr kern="1200">
                <a:solidFill>
                  <a:schemeClr val="tx1"/>
                </a:solidFill>
                <a:latin typeface="Open Sans" panose="020B0606030504020204" pitchFamily="34" charset="0"/>
                <a:ea typeface="+mn-ea"/>
                <a:cs typeface="+mn-cs"/>
              </a:defRPr>
            </a:lvl4pPr>
            <a:lvl5pPr marL="1828800" algn="l" rtl="0" eaLnBrk="0" fontAlgn="base" hangingPunct="0">
              <a:spcBef>
                <a:spcPct val="0"/>
              </a:spcBef>
              <a:spcAft>
                <a:spcPct val="0"/>
              </a:spcAft>
              <a:defRPr kern="1200">
                <a:solidFill>
                  <a:schemeClr val="tx1"/>
                </a:solidFill>
                <a:latin typeface="Open Sans" panose="020B0606030504020204" pitchFamily="34" charset="0"/>
                <a:ea typeface="+mn-ea"/>
                <a:cs typeface="+mn-cs"/>
              </a:defRPr>
            </a:lvl5pPr>
            <a:lvl6pPr marL="2286000" algn="l" defTabSz="914400" rtl="0" eaLnBrk="1" latinLnBrk="0" hangingPunct="1">
              <a:defRPr kern="1200">
                <a:solidFill>
                  <a:schemeClr val="tx1"/>
                </a:solidFill>
                <a:latin typeface="Open Sans" panose="020B0606030504020204" pitchFamily="34" charset="0"/>
                <a:ea typeface="+mn-ea"/>
                <a:cs typeface="+mn-cs"/>
              </a:defRPr>
            </a:lvl6pPr>
            <a:lvl7pPr marL="2743200" algn="l" defTabSz="914400" rtl="0" eaLnBrk="1" latinLnBrk="0" hangingPunct="1">
              <a:defRPr kern="1200">
                <a:solidFill>
                  <a:schemeClr val="tx1"/>
                </a:solidFill>
                <a:latin typeface="Open Sans" panose="020B0606030504020204" pitchFamily="34" charset="0"/>
                <a:ea typeface="+mn-ea"/>
                <a:cs typeface="+mn-cs"/>
              </a:defRPr>
            </a:lvl7pPr>
            <a:lvl8pPr marL="3200400" algn="l" defTabSz="914400" rtl="0" eaLnBrk="1" latinLnBrk="0" hangingPunct="1">
              <a:defRPr kern="1200">
                <a:solidFill>
                  <a:schemeClr val="tx1"/>
                </a:solidFill>
                <a:latin typeface="Open Sans" panose="020B0606030504020204" pitchFamily="34" charset="0"/>
                <a:ea typeface="+mn-ea"/>
                <a:cs typeface="+mn-cs"/>
              </a:defRPr>
            </a:lvl8pPr>
            <a:lvl9pPr marL="3657600" algn="l" defTabSz="914400" rtl="0" eaLnBrk="1" latinLnBrk="0" hangingPunct="1">
              <a:defRPr kern="1200">
                <a:solidFill>
                  <a:schemeClr val="tx1"/>
                </a:solidFill>
                <a:latin typeface="Open Sans" panose="020B0606030504020204" pitchFamily="34" charset="0"/>
                <a:ea typeface="+mn-ea"/>
                <a:cs typeface="+mn-cs"/>
              </a:defRPr>
            </a:lvl9pPr>
          </a:lstStyle>
          <a:p>
            <a:fld id="{A010D1D2-A5C5-4520-877C-7F28899EB247}" type="slidenum">
              <a:rPr lang="en-US" sz="3599">
                <a:latin typeface="Roboto Light" panose="02000000000000000000" pitchFamily="2" charset="0"/>
              </a:rPr>
              <a:pPr/>
              <a:t>6</a:t>
            </a:fld>
            <a:endParaRPr lang="en-US" sz="3599" dirty="0">
              <a:latin typeface="Roboto Light" panose="02000000000000000000" pitchFamily="2" charset="0"/>
            </a:endParaRPr>
          </a:p>
        </p:txBody>
      </p:sp>
      <p:sp>
        <p:nvSpPr>
          <p:cNvPr id="3" name="Freeform 16">
            <a:extLst>
              <a:ext uri="{FF2B5EF4-FFF2-40B4-BE49-F238E27FC236}">
                <a16:creationId xmlns:a16="http://schemas.microsoft.com/office/drawing/2014/main" id="{27A624E7-3FB3-8E4A-BFE6-0BFDE82DCE7A}"/>
              </a:ext>
            </a:extLst>
          </p:cNvPr>
          <p:cNvSpPr>
            <a:spLocks/>
          </p:cNvSpPr>
          <p:nvPr/>
        </p:nvSpPr>
        <p:spPr bwMode="auto">
          <a:xfrm>
            <a:off x="5160" y="2613746"/>
            <a:ext cx="6143042" cy="4243362"/>
          </a:xfrm>
          <a:custGeom>
            <a:avLst/>
            <a:gdLst>
              <a:gd name="T0" fmla="*/ 3143 w 3874"/>
              <a:gd name="T1" fmla="*/ 0 h 2676"/>
              <a:gd name="T2" fmla="*/ 0 w 3874"/>
              <a:gd name="T3" fmla="*/ 840 h 2676"/>
              <a:gd name="T4" fmla="*/ 0 w 3874"/>
              <a:gd name="T5" fmla="*/ 2673 h 2676"/>
              <a:gd name="T6" fmla="*/ 3874 w 3874"/>
              <a:gd name="T7" fmla="*/ 2676 h 2676"/>
              <a:gd name="T8" fmla="*/ 3143 w 3874"/>
              <a:gd name="T9" fmla="*/ 0 h 2676"/>
            </a:gdLst>
            <a:ahLst/>
            <a:cxnLst>
              <a:cxn ang="0">
                <a:pos x="T0" y="T1"/>
              </a:cxn>
              <a:cxn ang="0">
                <a:pos x="T2" y="T3"/>
              </a:cxn>
              <a:cxn ang="0">
                <a:pos x="T4" y="T5"/>
              </a:cxn>
              <a:cxn ang="0">
                <a:pos x="T6" y="T7"/>
              </a:cxn>
              <a:cxn ang="0">
                <a:pos x="T8" y="T9"/>
              </a:cxn>
            </a:cxnLst>
            <a:rect l="0" t="0" r="r" b="b"/>
            <a:pathLst>
              <a:path w="3874" h="2676">
                <a:moveTo>
                  <a:pt x="3143" y="0"/>
                </a:moveTo>
                <a:lnTo>
                  <a:pt x="0" y="840"/>
                </a:lnTo>
                <a:lnTo>
                  <a:pt x="0" y="2673"/>
                </a:lnTo>
                <a:lnTo>
                  <a:pt x="3874" y="2676"/>
                </a:lnTo>
                <a:lnTo>
                  <a:pt x="3143" y="0"/>
                </a:lnTo>
                <a:close/>
              </a:path>
            </a:pathLst>
          </a:custGeom>
          <a:solidFill>
            <a:schemeClr val="accent1">
              <a:lumMod val="60000"/>
              <a:lumOff val="40000"/>
            </a:schemeClr>
          </a:solidFill>
          <a:ln>
            <a:noFill/>
          </a:ln>
        </p:spPr>
        <p:txBody>
          <a:bodyPr vert="horz" wrap="square" lIns="68562" tIns="34281" rIns="68562" bIns="34281" numCol="1" anchor="t" anchorCtr="0" compatLnSpc="1">
            <a:prstTxWarp prst="textNoShape">
              <a:avLst/>
            </a:prstTxWarp>
          </a:bodyPr>
          <a:lstStyle/>
          <a:p>
            <a:endParaRPr lang="en-US" sz="1013" dirty="0">
              <a:latin typeface="Roboto Light" panose="02000000000000000000" pitchFamily="2" charset="0"/>
            </a:endParaRPr>
          </a:p>
        </p:txBody>
      </p:sp>
      <p:sp>
        <p:nvSpPr>
          <p:cNvPr id="4" name="Freeform 17">
            <a:extLst>
              <a:ext uri="{FF2B5EF4-FFF2-40B4-BE49-F238E27FC236}">
                <a16:creationId xmlns:a16="http://schemas.microsoft.com/office/drawing/2014/main" id="{A522CCB7-BC7E-A84D-A8E0-EE826AAC2AC3}"/>
              </a:ext>
            </a:extLst>
          </p:cNvPr>
          <p:cNvSpPr>
            <a:spLocks/>
          </p:cNvSpPr>
          <p:nvPr/>
        </p:nvSpPr>
        <p:spPr bwMode="auto">
          <a:xfrm>
            <a:off x="6628673" y="-2678"/>
            <a:ext cx="5557915" cy="4222748"/>
          </a:xfrm>
          <a:custGeom>
            <a:avLst/>
            <a:gdLst>
              <a:gd name="T0" fmla="*/ 3505 w 3505"/>
              <a:gd name="T1" fmla="*/ 1911 h 2663"/>
              <a:gd name="T2" fmla="*/ 3505 w 3505"/>
              <a:gd name="T3" fmla="*/ 0 h 2663"/>
              <a:gd name="T4" fmla="*/ 0 w 3505"/>
              <a:gd name="T5" fmla="*/ 0 h 2663"/>
              <a:gd name="T6" fmla="*/ 727 w 3505"/>
              <a:gd name="T7" fmla="*/ 2663 h 2663"/>
              <a:gd name="T8" fmla="*/ 3505 w 3505"/>
              <a:gd name="T9" fmla="*/ 1911 h 2663"/>
            </a:gdLst>
            <a:ahLst/>
            <a:cxnLst>
              <a:cxn ang="0">
                <a:pos x="T0" y="T1"/>
              </a:cxn>
              <a:cxn ang="0">
                <a:pos x="T2" y="T3"/>
              </a:cxn>
              <a:cxn ang="0">
                <a:pos x="T4" y="T5"/>
              </a:cxn>
              <a:cxn ang="0">
                <a:pos x="T6" y="T7"/>
              </a:cxn>
              <a:cxn ang="0">
                <a:pos x="T8" y="T9"/>
              </a:cxn>
            </a:cxnLst>
            <a:rect l="0" t="0" r="r" b="b"/>
            <a:pathLst>
              <a:path w="3505" h="2663">
                <a:moveTo>
                  <a:pt x="3505" y="1911"/>
                </a:moveTo>
                <a:lnTo>
                  <a:pt x="3505" y="0"/>
                </a:lnTo>
                <a:lnTo>
                  <a:pt x="0" y="0"/>
                </a:lnTo>
                <a:lnTo>
                  <a:pt x="727" y="2663"/>
                </a:lnTo>
                <a:lnTo>
                  <a:pt x="3505" y="1911"/>
                </a:lnTo>
                <a:close/>
              </a:path>
            </a:pathLst>
          </a:custGeom>
          <a:solidFill>
            <a:schemeClr val="accent3"/>
          </a:solidFill>
          <a:ln>
            <a:noFill/>
          </a:ln>
        </p:spPr>
        <p:txBody>
          <a:bodyPr vert="horz" wrap="square" lIns="68562" tIns="34281" rIns="68562" bIns="34281" numCol="1" anchor="t" anchorCtr="0" compatLnSpc="1">
            <a:prstTxWarp prst="textNoShape">
              <a:avLst/>
            </a:prstTxWarp>
          </a:bodyPr>
          <a:lstStyle/>
          <a:p>
            <a:endParaRPr lang="en-US" sz="1013" dirty="0">
              <a:latin typeface="Roboto Light" panose="02000000000000000000" pitchFamily="2" charset="0"/>
            </a:endParaRPr>
          </a:p>
        </p:txBody>
      </p:sp>
      <p:sp>
        <p:nvSpPr>
          <p:cNvPr id="5" name="Freeform 18">
            <a:extLst>
              <a:ext uri="{FF2B5EF4-FFF2-40B4-BE49-F238E27FC236}">
                <a16:creationId xmlns:a16="http://schemas.microsoft.com/office/drawing/2014/main" id="{7BD49716-0A17-DF4D-92E6-7331EAFFF917}"/>
              </a:ext>
            </a:extLst>
          </p:cNvPr>
          <p:cNvSpPr>
            <a:spLocks/>
          </p:cNvSpPr>
          <p:nvPr/>
        </p:nvSpPr>
        <p:spPr bwMode="auto">
          <a:xfrm>
            <a:off x="1588" y="-2678"/>
            <a:ext cx="7190889" cy="3948419"/>
          </a:xfrm>
          <a:custGeom>
            <a:avLst/>
            <a:gdLst>
              <a:gd name="T0" fmla="*/ 4177 w 4526"/>
              <a:gd name="T1" fmla="*/ 0 h 2490"/>
              <a:gd name="T2" fmla="*/ 0 w 4526"/>
              <a:gd name="T3" fmla="*/ 0 h 2490"/>
              <a:gd name="T4" fmla="*/ 0 w 4526"/>
              <a:gd name="T5" fmla="*/ 2490 h 2490"/>
              <a:gd name="T6" fmla="*/ 4526 w 4526"/>
              <a:gd name="T7" fmla="*/ 1282 h 2490"/>
              <a:gd name="T8" fmla="*/ 4177 w 4526"/>
              <a:gd name="T9" fmla="*/ 0 h 2490"/>
            </a:gdLst>
            <a:ahLst/>
            <a:cxnLst>
              <a:cxn ang="0">
                <a:pos x="T0" y="T1"/>
              </a:cxn>
              <a:cxn ang="0">
                <a:pos x="T2" y="T3"/>
              </a:cxn>
              <a:cxn ang="0">
                <a:pos x="T4" y="T5"/>
              </a:cxn>
              <a:cxn ang="0">
                <a:pos x="T6" y="T7"/>
              </a:cxn>
              <a:cxn ang="0">
                <a:pos x="T8" y="T9"/>
              </a:cxn>
            </a:cxnLst>
            <a:rect l="0" t="0" r="r" b="b"/>
            <a:pathLst>
              <a:path w="4526" h="2490">
                <a:moveTo>
                  <a:pt x="4177" y="0"/>
                </a:moveTo>
                <a:lnTo>
                  <a:pt x="0" y="0"/>
                </a:lnTo>
                <a:lnTo>
                  <a:pt x="0" y="2490"/>
                </a:lnTo>
                <a:lnTo>
                  <a:pt x="4526" y="1282"/>
                </a:lnTo>
                <a:lnTo>
                  <a:pt x="4177" y="0"/>
                </a:lnTo>
                <a:close/>
              </a:path>
            </a:pathLst>
          </a:custGeom>
          <a:solidFill>
            <a:schemeClr val="accent1"/>
          </a:solidFill>
          <a:ln>
            <a:noFill/>
          </a:ln>
        </p:spPr>
        <p:txBody>
          <a:bodyPr vert="horz" wrap="square" lIns="68562" tIns="34281" rIns="68562" bIns="34281" numCol="1" anchor="t" anchorCtr="0" compatLnSpc="1">
            <a:prstTxWarp prst="textNoShape">
              <a:avLst/>
            </a:prstTxWarp>
          </a:bodyPr>
          <a:lstStyle/>
          <a:p>
            <a:endParaRPr lang="en-US" sz="1013" dirty="0">
              <a:latin typeface="Roboto Light" panose="02000000000000000000" pitchFamily="2" charset="0"/>
            </a:endParaRPr>
          </a:p>
        </p:txBody>
      </p:sp>
      <p:sp>
        <p:nvSpPr>
          <p:cNvPr id="6" name="Freeform 19">
            <a:extLst>
              <a:ext uri="{FF2B5EF4-FFF2-40B4-BE49-F238E27FC236}">
                <a16:creationId xmlns:a16="http://schemas.microsoft.com/office/drawing/2014/main" id="{6A5985A4-4465-8049-9250-AC6EE2CD7D0D}"/>
              </a:ext>
            </a:extLst>
          </p:cNvPr>
          <p:cNvSpPr>
            <a:spLocks/>
          </p:cNvSpPr>
          <p:nvPr/>
        </p:nvSpPr>
        <p:spPr bwMode="auto">
          <a:xfrm>
            <a:off x="5159" y="2613746"/>
            <a:ext cx="5018775" cy="1331997"/>
          </a:xfrm>
          <a:custGeom>
            <a:avLst/>
            <a:gdLst>
              <a:gd name="T0" fmla="*/ 0 w 3165"/>
              <a:gd name="T1" fmla="*/ 840 h 840"/>
              <a:gd name="T2" fmla="*/ 3165 w 3165"/>
              <a:gd name="T3" fmla="*/ 81 h 840"/>
              <a:gd name="T4" fmla="*/ 3143 w 3165"/>
              <a:gd name="T5" fmla="*/ 0 h 840"/>
              <a:gd name="T6" fmla="*/ 0 w 3165"/>
              <a:gd name="T7" fmla="*/ 840 h 840"/>
            </a:gdLst>
            <a:ahLst/>
            <a:cxnLst>
              <a:cxn ang="0">
                <a:pos x="T0" y="T1"/>
              </a:cxn>
              <a:cxn ang="0">
                <a:pos x="T2" y="T3"/>
              </a:cxn>
              <a:cxn ang="0">
                <a:pos x="T4" y="T5"/>
              </a:cxn>
              <a:cxn ang="0">
                <a:pos x="T6" y="T7"/>
              </a:cxn>
            </a:cxnLst>
            <a:rect l="0" t="0" r="r" b="b"/>
            <a:pathLst>
              <a:path w="3165" h="840">
                <a:moveTo>
                  <a:pt x="0" y="840"/>
                </a:moveTo>
                <a:lnTo>
                  <a:pt x="3165" y="81"/>
                </a:lnTo>
                <a:lnTo>
                  <a:pt x="3143" y="0"/>
                </a:lnTo>
                <a:lnTo>
                  <a:pt x="0" y="840"/>
                </a:lnTo>
                <a:close/>
              </a:path>
            </a:pathLst>
          </a:custGeom>
          <a:solidFill>
            <a:schemeClr val="accent2">
              <a:lumMod val="75000"/>
            </a:schemeClr>
          </a:solidFill>
          <a:ln>
            <a:noFill/>
          </a:ln>
        </p:spPr>
        <p:txBody>
          <a:bodyPr vert="horz" wrap="square" lIns="68562" tIns="34281" rIns="68562" bIns="34281" numCol="1" anchor="t" anchorCtr="0" compatLnSpc="1">
            <a:prstTxWarp prst="textNoShape">
              <a:avLst/>
            </a:prstTxWarp>
          </a:bodyPr>
          <a:lstStyle/>
          <a:p>
            <a:endParaRPr lang="en-US" sz="1013" dirty="0">
              <a:latin typeface="Roboto Light" panose="02000000000000000000" pitchFamily="2" charset="0"/>
            </a:endParaRPr>
          </a:p>
        </p:txBody>
      </p:sp>
      <p:sp>
        <p:nvSpPr>
          <p:cNvPr id="7" name="Freeform 20">
            <a:extLst>
              <a:ext uri="{FF2B5EF4-FFF2-40B4-BE49-F238E27FC236}">
                <a16:creationId xmlns:a16="http://schemas.microsoft.com/office/drawing/2014/main" id="{3635153D-9B49-D849-BB49-5D02CF981D13}"/>
              </a:ext>
            </a:extLst>
          </p:cNvPr>
          <p:cNvSpPr>
            <a:spLocks/>
          </p:cNvSpPr>
          <p:nvPr/>
        </p:nvSpPr>
        <p:spPr bwMode="auto">
          <a:xfrm>
            <a:off x="6639061" y="-2678"/>
            <a:ext cx="553414" cy="2067767"/>
          </a:xfrm>
          <a:custGeom>
            <a:avLst/>
            <a:gdLst>
              <a:gd name="T0" fmla="*/ 0 w 349"/>
              <a:gd name="T1" fmla="*/ 0 h 1304"/>
              <a:gd name="T2" fmla="*/ 278 w 349"/>
              <a:gd name="T3" fmla="*/ 1304 h 1304"/>
              <a:gd name="T4" fmla="*/ 349 w 349"/>
              <a:gd name="T5" fmla="*/ 1282 h 1304"/>
              <a:gd name="T6" fmla="*/ 0 w 349"/>
              <a:gd name="T7" fmla="*/ 0 h 1304"/>
            </a:gdLst>
            <a:ahLst/>
            <a:cxnLst>
              <a:cxn ang="0">
                <a:pos x="T0" y="T1"/>
              </a:cxn>
              <a:cxn ang="0">
                <a:pos x="T2" y="T3"/>
              </a:cxn>
              <a:cxn ang="0">
                <a:pos x="T4" y="T5"/>
              </a:cxn>
              <a:cxn ang="0">
                <a:pos x="T6" y="T7"/>
              </a:cxn>
            </a:cxnLst>
            <a:rect l="0" t="0" r="r" b="b"/>
            <a:pathLst>
              <a:path w="349" h="1304">
                <a:moveTo>
                  <a:pt x="0" y="0"/>
                </a:moveTo>
                <a:lnTo>
                  <a:pt x="278" y="1304"/>
                </a:lnTo>
                <a:lnTo>
                  <a:pt x="349" y="1282"/>
                </a:lnTo>
                <a:lnTo>
                  <a:pt x="0" y="0"/>
                </a:lnTo>
                <a:close/>
              </a:path>
            </a:pathLst>
          </a:custGeom>
          <a:solidFill>
            <a:schemeClr val="accent1">
              <a:lumMod val="75000"/>
            </a:schemeClr>
          </a:solidFill>
          <a:ln>
            <a:noFill/>
          </a:ln>
        </p:spPr>
        <p:txBody>
          <a:bodyPr vert="horz" wrap="square" lIns="68562" tIns="34281" rIns="68562" bIns="34281" numCol="1" anchor="t" anchorCtr="0" compatLnSpc="1">
            <a:prstTxWarp prst="textNoShape">
              <a:avLst/>
            </a:prstTxWarp>
          </a:bodyPr>
          <a:lstStyle/>
          <a:p>
            <a:endParaRPr lang="en-US" sz="1013" dirty="0">
              <a:latin typeface="Roboto Light" panose="02000000000000000000" pitchFamily="2" charset="0"/>
            </a:endParaRPr>
          </a:p>
        </p:txBody>
      </p:sp>
      <p:sp>
        <p:nvSpPr>
          <p:cNvPr id="8" name="Freeform 21">
            <a:extLst>
              <a:ext uri="{FF2B5EF4-FFF2-40B4-BE49-F238E27FC236}">
                <a16:creationId xmlns:a16="http://schemas.microsoft.com/office/drawing/2014/main" id="{65D19EBB-FEE4-0640-B397-7D0453E5EC30}"/>
              </a:ext>
            </a:extLst>
          </p:cNvPr>
          <p:cNvSpPr>
            <a:spLocks/>
          </p:cNvSpPr>
          <p:nvPr/>
        </p:nvSpPr>
        <p:spPr bwMode="auto">
          <a:xfrm>
            <a:off x="5593203" y="3021755"/>
            <a:ext cx="6593385" cy="3829492"/>
          </a:xfrm>
          <a:custGeom>
            <a:avLst/>
            <a:gdLst>
              <a:gd name="T0" fmla="*/ 0 w 4158"/>
              <a:gd name="T1" fmla="*/ 1130 h 2415"/>
              <a:gd name="T2" fmla="*/ 350 w 4158"/>
              <a:gd name="T3" fmla="*/ 2415 h 2415"/>
              <a:gd name="T4" fmla="*/ 4158 w 4158"/>
              <a:gd name="T5" fmla="*/ 2415 h 2415"/>
              <a:gd name="T6" fmla="*/ 4158 w 4158"/>
              <a:gd name="T7" fmla="*/ 0 h 2415"/>
              <a:gd name="T8" fmla="*/ 0 w 4158"/>
              <a:gd name="T9" fmla="*/ 1130 h 2415"/>
            </a:gdLst>
            <a:ahLst/>
            <a:cxnLst>
              <a:cxn ang="0">
                <a:pos x="T0" y="T1"/>
              </a:cxn>
              <a:cxn ang="0">
                <a:pos x="T2" y="T3"/>
              </a:cxn>
              <a:cxn ang="0">
                <a:pos x="T4" y="T5"/>
              </a:cxn>
              <a:cxn ang="0">
                <a:pos x="T6" y="T7"/>
              </a:cxn>
              <a:cxn ang="0">
                <a:pos x="T8" y="T9"/>
              </a:cxn>
            </a:cxnLst>
            <a:rect l="0" t="0" r="r" b="b"/>
            <a:pathLst>
              <a:path w="4158" h="2415">
                <a:moveTo>
                  <a:pt x="0" y="1130"/>
                </a:moveTo>
                <a:lnTo>
                  <a:pt x="350" y="2415"/>
                </a:lnTo>
                <a:lnTo>
                  <a:pt x="4158" y="2415"/>
                </a:lnTo>
                <a:lnTo>
                  <a:pt x="4158" y="0"/>
                </a:lnTo>
                <a:lnTo>
                  <a:pt x="0" y="1130"/>
                </a:lnTo>
                <a:close/>
              </a:path>
            </a:pathLst>
          </a:custGeom>
          <a:solidFill>
            <a:schemeClr val="accent6">
              <a:lumMod val="60000"/>
              <a:lumOff val="40000"/>
            </a:schemeClr>
          </a:solidFill>
          <a:ln>
            <a:solidFill>
              <a:schemeClr val="accent6">
                <a:lumMod val="40000"/>
                <a:lumOff val="60000"/>
              </a:schemeClr>
            </a:solidFill>
          </a:ln>
        </p:spPr>
        <p:txBody>
          <a:bodyPr vert="horz" wrap="square" lIns="68562" tIns="34281" rIns="68562" bIns="34281" numCol="1" anchor="t" anchorCtr="0" compatLnSpc="1">
            <a:prstTxWarp prst="textNoShape">
              <a:avLst/>
            </a:prstTxWarp>
          </a:bodyPr>
          <a:lstStyle/>
          <a:p>
            <a:endParaRPr lang="en-US" sz="1013" dirty="0">
              <a:latin typeface="Roboto Light" panose="02000000000000000000" pitchFamily="2" charset="0"/>
            </a:endParaRPr>
          </a:p>
        </p:txBody>
      </p:sp>
      <p:sp>
        <p:nvSpPr>
          <p:cNvPr id="9" name="Freeform 22">
            <a:extLst>
              <a:ext uri="{FF2B5EF4-FFF2-40B4-BE49-F238E27FC236}">
                <a16:creationId xmlns:a16="http://schemas.microsoft.com/office/drawing/2014/main" id="{DD003CB1-8250-074A-AE54-EEEB6000AB5E}"/>
              </a:ext>
            </a:extLst>
          </p:cNvPr>
          <p:cNvSpPr>
            <a:spLocks/>
          </p:cNvSpPr>
          <p:nvPr/>
        </p:nvSpPr>
        <p:spPr bwMode="auto">
          <a:xfrm>
            <a:off x="7757216" y="3027616"/>
            <a:ext cx="4435234" cy="1192455"/>
          </a:xfrm>
          <a:custGeom>
            <a:avLst/>
            <a:gdLst>
              <a:gd name="T0" fmla="*/ 2797 w 2797"/>
              <a:gd name="T1" fmla="*/ 0 h 752"/>
              <a:gd name="T2" fmla="*/ 0 w 2797"/>
              <a:gd name="T3" fmla="*/ 684 h 752"/>
              <a:gd name="T4" fmla="*/ 19 w 2797"/>
              <a:gd name="T5" fmla="*/ 752 h 752"/>
              <a:gd name="T6" fmla="*/ 2797 w 2797"/>
              <a:gd name="T7" fmla="*/ 0 h 752"/>
            </a:gdLst>
            <a:ahLst/>
            <a:cxnLst>
              <a:cxn ang="0">
                <a:pos x="T0" y="T1"/>
              </a:cxn>
              <a:cxn ang="0">
                <a:pos x="T2" y="T3"/>
              </a:cxn>
              <a:cxn ang="0">
                <a:pos x="T4" y="T5"/>
              </a:cxn>
              <a:cxn ang="0">
                <a:pos x="T6" y="T7"/>
              </a:cxn>
            </a:cxnLst>
            <a:rect l="0" t="0" r="r" b="b"/>
            <a:pathLst>
              <a:path w="2797" h="752">
                <a:moveTo>
                  <a:pt x="2797" y="0"/>
                </a:moveTo>
                <a:lnTo>
                  <a:pt x="0" y="684"/>
                </a:lnTo>
                <a:lnTo>
                  <a:pt x="19" y="752"/>
                </a:lnTo>
                <a:lnTo>
                  <a:pt x="2797" y="0"/>
                </a:lnTo>
                <a:close/>
              </a:path>
            </a:pathLst>
          </a:custGeom>
          <a:solidFill>
            <a:schemeClr val="accent3">
              <a:lumMod val="75000"/>
            </a:schemeClr>
          </a:solidFill>
          <a:ln>
            <a:noFill/>
          </a:ln>
        </p:spPr>
        <p:txBody>
          <a:bodyPr vert="horz" wrap="square" lIns="68562" tIns="34281" rIns="68562" bIns="34281" numCol="1" anchor="t" anchorCtr="0" compatLnSpc="1">
            <a:prstTxWarp prst="textNoShape">
              <a:avLst/>
            </a:prstTxWarp>
          </a:bodyPr>
          <a:lstStyle/>
          <a:p>
            <a:endParaRPr lang="en-US" sz="1013" dirty="0">
              <a:latin typeface="Roboto Light" panose="02000000000000000000" pitchFamily="2" charset="0"/>
            </a:endParaRPr>
          </a:p>
        </p:txBody>
      </p:sp>
      <p:sp>
        <p:nvSpPr>
          <p:cNvPr id="10" name="Freeform 23">
            <a:extLst>
              <a:ext uri="{FF2B5EF4-FFF2-40B4-BE49-F238E27FC236}">
                <a16:creationId xmlns:a16="http://schemas.microsoft.com/office/drawing/2014/main" id="{A22CB58A-543B-FF4C-B880-9DD0FA1BE0EB}"/>
              </a:ext>
            </a:extLst>
          </p:cNvPr>
          <p:cNvSpPr>
            <a:spLocks/>
          </p:cNvSpPr>
          <p:nvPr/>
        </p:nvSpPr>
        <p:spPr bwMode="auto">
          <a:xfrm>
            <a:off x="5593203" y="4789340"/>
            <a:ext cx="555000" cy="2067767"/>
          </a:xfrm>
          <a:custGeom>
            <a:avLst/>
            <a:gdLst>
              <a:gd name="T0" fmla="*/ 350 w 350"/>
              <a:gd name="T1" fmla="*/ 1304 h 1304"/>
              <a:gd name="T2" fmla="*/ 71 w 350"/>
              <a:gd name="T3" fmla="*/ 0 h 1304"/>
              <a:gd name="T4" fmla="*/ 0 w 350"/>
              <a:gd name="T5" fmla="*/ 19 h 1304"/>
              <a:gd name="T6" fmla="*/ 350 w 350"/>
              <a:gd name="T7" fmla="*/ 1304 h 1304"/>
            </a:gdLst>
            <a:ahLst/>
            <a:cxnLst>
              <a:cxn ang="0">
                <a:pos x="T0" y="T1"/>
              </a:cxn>
              <a:cxn ang="0">
                <a:pos x="T2" y="T3"/>
              </a:cxn>
              <a:cxn ang="0">
                <a:pos x="T4" y="T5"/>
              </a:cxn>
              <a:cxn ang="0">
                <a:pos x="T6" y="T7"/>
              </a:cxn>
            </a:cxnLst>
            <a:rect l="0" t="0" r="r" b="b"/>
            <a:pathLst>
              <a:path w="350" h="1304">
                <a:moveTo>
                  <a:pt x="350" y="1304"/>
                </a:moveTo>
                <a:lnTo>
                  <a:pt x="71" y="0"/>
                </a:lnTo>
                <a:lnTo>
                  <a:pt x="0" y="19"/>
                </a:lnTo>
                <a:lnTo>
                  <a:pt x="350" y="1304"/>
                </a:lnTo>
                <a:close/>
              </a:path>
            </a:pathLst>
          </a:custGeom>
          <a:solidFill>
            <a:schemeClr val="accent4">
              <a:lumMod val="75000"/>
            </a:schemeClr>
          </a:solidFill>
          <a:ln>
            <a:noFill/>
          </a:ln>
        </p:spPr>
        <p:txBody>
          <a:bodyPr vert="horz" wrap="square" lIns="68562" tIns="34281" rIns="68562" bIns="34281" numCol="1" anchor="t" anchorCtr="0" compatLnSpc="1">
            <a:prstTxWarp prst="textNoShape">
              <a:avLst/>
            </a:prstTxWarp>
          </a:bodyPr>
          <a:lstStyle/>
          <a:p>
            <a:endParaRPr lang="en-US" sz="1013" dirty="0">
              <a:latin typeface="Roboto Light" panose="02000000000000000000" pitchFamily="2" charset="0"/>
            </a:endParaRPr>
          </a:p>
        </p:txBody>
      </p:sp>
      <p:sp>
        <p:nvSpPr>
          <p:cNvPr id="25" name="Subtitle 2">
            <a:extLst>
              <a:ext uri="{FF2B5EF4-FFF2-40B4-BE49-F238E27FC236}">
                <a16:creationId xmlns:a16="http://schemas.microsoft.com/office/drawing/2014/main" id="{87955BE9-B4AA-E945-BD07-8C527A780313}"/>
              </a:ext>
            </a:extLst>
          </p:cNvPr>
          <p:cNvSpPr txBox="1">
            <a:spLocks/>
          </p:cNvSpPr>
          <p:nvPr/>
        </p:nvSpPr>
        <p:spPr>
          <a:xfrm>
            <a:off x="4099085" y="837599"/>
            <a:ext cx="2281067" cy="1636380"/>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00000"/>
              </a:lnSpc>
            </a:pPr>
            <a:r>
              <a:rPr lang="en-US" sz="1600" dirty="0">
                <a:solidFill>
                  <a:schemeClr val="bg1"/>
                </a:solidFill>
                <a:latin typeface="Roboto Light" panose="02000000000000000000" pitchFamily="2" charset="0"/>
                <a:ea typeface="Open Sans Light" panose="020B0306030504020204" pitchFamily="34" charset="0"/>
                <a:cs typeface="Open Sans Light" panose="020B0306030504020204" pitchFamily="34" charset="0"/>
              </a:rPr>
              <a:t>Participated in 3rd NIPN Global Gathering (Virtual)</a:t>
            </a:r>
          </a:p>
          <a:p>
            <a:pPr marL="228600" indent="-228600" algn="l">
              <a:lnSpc>
                <a:spcPct val="100000"/>
              </a:lnSpc>
              <a:buFont typeface="Wingdings" panose="05000000000000000000" pitchFamily="2" charset="2"/>
              <a:buChar char="ü"/>
            </a:pPr>
            <a:r>
              <a:rPr lang="en-US" sz="1600" dirty="0">
                <a:solidFill>
                  <a:schemeClr val="bg1"/>
                </a:solidFill>
                <a:latin typeface="Roboto Light" panose="02000000000000000000" pitchFamily="2" charset="0"/>
                <a:ea typeface="Open Sans Light" panose="020B0306030504020204" pitchFamily="34" charset="0"/>
                <a:cs typeface="Open Sans Light" panose="020B0306030504020204" pitchFamily="34" charset="0"/>
              </a:rPr>
              <a:t>Governance &amp; South-South learning</a:t>
            </a:r>
          </a:p>
        </p:txBody>
      </p:sp>
      <p:sp>
        <p:nvSpPr>
          <p:cNvPr id="28" name="Subtitle 2">
            <a:extLst>
              <a:ext uri="{FF2B5EF4-FFF2-40B4-BE49-F238E27FC236}">
                <a16:creationId xmlns:a16="http://schemas.microsoft.com/office/drawing/2014/main" id="{06A23993-1C09-E94D-BC95-5DD968041E5C}"/>
              </a:ext>
            </a:extLst>
          </p:cNvPr>
          <p:cNvSpPr txBox="1">
            <a:spLocks/>
          </p:cNvSpPr>
          <p:nvPr/>
        </p:nvSpPr>
        <p:spPr>
          <a:xfrm>
            <a:off x="301345" y="6040148"/>
            <a:ext cx="4059272" cy="59712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850"/>
              </a:lnSpc>
            </a:pPr>
            <a:r>
              <a:rPr lang="en-US" sz="1800" dirty="0">
                <a:solidFill>
                  <a:schemeClr val="bg1"/>
                </a:solidFill>
                <a:latin typeface="Roboto Light" panose="02000000000000000000" pitchFamily="2" charset="0"/>
                <a:ea typeface="Open Sans Light" panose="020B0306030504020204" pitchFamily="34" charset="0"/>
                <a:cs typeface="Open Sans Light" panose="020B0306030504020204" pitchFamily="34" charset="0"/>
              </a:rPr>
              <a:t>Engagement with academia and researchers</a:t>
            </a:r>
          </a:p>
        </p:txBody>
      </p:sp>
      <p:sp>
        <p:nvSpPr>
          <p:cNvPr id="31" name="Subtitle 2">
            <a:extLst>
              <a:ext uri="{FF2B5EF4-FFF2-40B4-BE49-F238E27FC236}">
                <a16:creationId xmlns:a16="http://schemas.microsoft.com/office/drawing/2014/main" id="{BF9E18AA-AF3E-4541-900B-817B1F37199C}"/>
              </a:ext>
            </a:extLst>
          </p:cNvPr>
          <p:cNvSpPr txBox="1">
            <a:spLocks/>
          </p:cNvSpPr>
          <p:nvPr/>
        </p:nvSpPr>
        <p:spPr>
          <a:xfrm>
            <a:off x="6860623" y="803853"/>
            <a:ext cx="1669633" cy="181540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a:lnSpc>
                <a:spcPts val="1850"/>
              </a:lnSpc>
            </a:pPr>
            <a:r>
              <a:rPr lang="en-US" sz="1600" dirty="0">
                <a:solidFill>
                  <a:schemeClr val="bg1"/>
                </a:solidFill>
                <a:latin typeface="Roboto Light" panose="02000000000000000000" pitchFamily="2" charset="0"/>
                <a:ea typeface="Open Sans Light" panose="020B0306030504020204" pitchFamily="34" charset="0"/>
                <a:cs typeface="Open Sans Light" panose="020B0306030504020204" pitchFamily="34" charset="0"/>
              </a:rPr>
              <a:t>System strengthening through capacity building of government staff</a:t>
            </a:r>
          </a:p>
        </p:txBody>
      </p:sp>
      <p:sp>
        <p:nvSpPr>
          <p:cNvPr id="34" name="Subtitle 2">
            <a:extLst>
              <a:ext uri="{FF2B5EF4-FFF2-40B4-BE49-F238E27FC236}">
                <a16:creationId xmlns:a16="http://schemas.microsoft.com/office/drawing/2014/main" id="{43BCB45D-83F9-7945-8236-31B3D522C926}"/>
              </a:ext>
            </a:extLst>
          </p:cNvPr>
          <p:cNvSpPr txBox="1">
            <a:spLocks/>
          </p:cNvSpPr>
          <p:nvPr/>
        </p:nvSpPr>
        <p:spPr>
          <a:xfrm>
            <a:off x="6380152" y="4978597"/>
            <a:ext cx="1885463" cy="840777"/>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a:lnSpc>
                <a:spcPts val="1850"/>
              </a:lnSpc>
            </a:pPr>
            <a:r>
              <a:rPr lang="en-US" sz="1800" dirty="0">
                <a:solidFill>
                  <a:schemeClr val="bg1"/>
                </a:solidFill>
                <a:latin typeface="Roboto Light" panose="02000000000000000000" pitchFamily="2" charset="0"/>
                <a:ea typeface="Open Sans Light" panose="020B0306030504020204" pitchFamily="34" charset="0"/>
                <a:cs typeface="Open Sans Light" panose="020B0306030504020204" pitchFamily="34" charset="0"/>
              </a:rPr>
              <a:t>Data and Evidence generation</a:t>
            </a:r>
          </a:p>
        </p:txBody>
      </p:sp>
      <p:pic>
        <p:nvPicPr>
          <p:cNvPr id="38" name="Picture 37">
            <a:extLst>
              <a:ext uri="{FF2B5EF4-FFF2-40B4-BE49-F238E27FC236}">
                <a16:creationId xmlns:a16="http://schemas.microsoft.com/office/drawing/2014/main" id="{AE6A1CDA-4CCE-43EA-913C-7505503C4AF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3487" y="402720"/>
            <a:ext cx="3829176" cy="2211026"/>
          </a:xfrm>
          <a:prstGeom prst="rect">
            <a:avLst/>
          </a:prstGeom>
        </p:spPr>
      </p:pic>
      <p:pic>
        <p:nvPicPr>
          <p:cNvPr id="39" name="Picture 38">
            <a:extLst>
              <a:ext uri="{FF2B5EF4-FFF2-40B4-BE49-F238E27FC236}">
                <a16:creationId xmlns:a16="http://schemas.microsoft.com/office/drawing/2014/main" id="{4DF70B93-D25A-41BE-A9BA-C368DDE5BC4A}"/>
              </a:ext>
            </a:extLst>
          </p:cNvPr>
          <p:cNvPicPr/>
          <p:nvPr/>
        </p:nvPicPr>
        <p:blipFill>
          <a:blip r:embed="rId4" cstate="screen">
            <a:extLst>
              <a:ext uri="{28A0092B-C50C-407E-A947-70E740481C1C}">
                <a14:useLocalDpi xmlns:a14="http://schemas.microsoft.com/office/drawing/2010/main"/>
              </a:ext>
            </a:extLst>
          </a:blip>
          <a:srcRect/>
          <a:stretch>
            <a:fillRect/>
          </a:stretch>
        </p:blipFill>
        <p:spPr bwMode="auto">
          <a:xfrm>
            <a:off x="8610216" y="290410"/>
            <a:ext cx="3523871" cy="2323336"/>
          </a:xfrm>
          <a:prstGeom prst="rect">
            <a:avLst/>
          </a:prstGeom>
          <a:noFill/>
          <a:ln>
            <a:noFill/>
          </a:ln>
        </p:spPr>
      </p:pic>
      <p:pic>
        <p:nvPicPr>
          <p:cNvPr id="40" name="Picture 39">
            <a:extLst>
              <a:ext uri="{FF2B5EF4-FFF2-40B4-BE49-F238E27FC236}">
                <a16:creationId xmlns:a16="http://schemas.microsoft.com/office/drawing/2014/main" id="{6BAF9C2E-BD75-4BB9-9915-FBAB4DC4FFD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72879" y="3969135"/>
            <a:ext cx="4280735" cy="1854089"/>
          </a:xfrm>
          <a:prstGeom prst="rect">
            <a:avLst/>
          </a:prstGeom>
        </p:spPr>
      </p:pic>
      <p:pic>
        <p:nvPicPr>
          <p:cNvPr id="41" name="Image 1">
            <a:extLst>
              <a:ext uri="{FF2B5EF4-FFF2-40B4-BE49-F238E27FC236}">
                <a16:creationId xmlns:a16="http://schemas.microsoft.com/office/drawing/2014/main" id="{9FEE5EAC-2B38-4643-9484-31E844156E4A}"/>
              </a:ext>
            </a:extLst>
          </p:cNvPr>
          <p:cNvPicPr/>
          <p:nvPr/>
        </p:nvPicPr>
        <p:blipFill>
          <a:blip r:embed="rId6" cstate="screen">
            <a:extLst>
              <a:ext uri="{28A0092B-C50C-407E-A947-70E740481C1C}">
                <a14:useLocalDpi xmlns:a14="http://schemas.microsoft.com/office/drawing/2010/main"/>
              </a:ext>
            </a:extLst>
          </a:blip>
          <a:srcRect/>
          <a:stretch>
            <a:fillRect/>
          </a:stretch>
        </p:blipFill>
        <p:spPr bwMode="auto">
          <a:xfrm rot="20667055">
            <a:off x="5353766" y="2547995"/>
            <a:ext cx="1916345" cy="1463498"/>
          </a:xfrm>
          <a:prstGeom prst="rect">
            <a:avLst/>
          </a:prstGeom>
        </p:spPr>
      </p:pic>
      <p:grpSp>
        <p:nvGrpSpPr>
          <p:cNvPr id="43" name="Group 42">
            <a:extLst>
              <a:ext uri="{FF2B5EF4-FFF2-40B4-BE49-F238E27FC236}">
                <a16:creationId xmlns:a16="http://schemas.microsoft.com/office/drawing/2014/main" id="{42B4D918-A396-4627-8304-65ECE410BADF}"/>
              </a:ext>
            </a:extLst>
          </p:cNvPr>
          <p:cNvGrpSpPr/>
          <p:nvPr/>
        </p:nvGrpSpPr>
        <p:grpSpPr>
          <a:xfrm>
            <a:off x="8562037" y="4029273"/>
            <a:ext cx="3506471" cy="2706832"/>
            <a:chOff x="0" y="0"/>
            <a:chExt cx="8956428" cy="5999003"/>
          </a:xfrm>
        </p:grpSpPr>
        <p:pic>
          <p:nvPicPr>
            <p:cNvPr id="44" name="Picture 43">
              <a:extLst>
                <a:ext uri="{FF2B5EF4-FFF2-40B4-BE49-F238E27FC236}">
                  <a16:creationId xmlns:a16="http://schemas.microsoft.com/office/drawing/2014/main" id="{34AECC98-5B00-41C6-A760-1B8D31F607BA}"/>
                </a:ext>
              </a:extLst>
            </p:cNvPr>
            <p:cNvPicPr/>
            <p:nvPr/>
          </p:nvPicPr>
          <p:blipFill rotWithShape="1">
            <a:blip r:embed="rId7" cstate="screen">
              <a:extLst>
                <a:ext uri="{28A0092B-C50C-407E-A947-70E740481C1C}">
                  <a14:useLocalDpi xmlns:a14="http://schemas.microsoft.com/office/drawing/2010/main"/>
                </a:ext>
              </a:extLst>
            </a:blip>
            <a:srcRect/>
            <a:stretch/>
          </p:blipFill>
          <p:spPr bwMode="auto">
            <a:xfrm>
              <a:off x="0" y="0"/>
              <a:ext cx="2044700" cy="2748915"/>
            </a:xfrm>
            <a:prstGeom prst="rect">
              <a:avLst/>
            </a:prstGeom>
            <a:noFill/>
            <a:ln>
              <a:noFill/>
            </a:ln>
            <a:extLst>
              <a:ext uri="{53640926-AAD7-44D8-BBD7-CCE9431645EC}">
                <a14:shadowObscured xmlns:a14="http://schemas.microsoft.com/office/drawing/2010/main"/>
              </a:ext>
            </a:extLst>
          </p:spPr>
        </p:pic>
        <p:pic>
          <p:nvPicPr>
            <p:cNvPr id="45" name="Picture 44">
              <a:extLst>
                <a:ext uri="{FF2B5EF4-FFF2-40B4-BE49-F238E27FC236}">
                  <a16:creationId xmlns:a16="http://schemas.microsoft.com/office/drawing/2014/main" id="{C89DA638-15B9-4EC7-824E-62F9F471A29C}"/>
                </a:ext>
              </a:extLst>
            </p:cNvPr>
            <p:cNvPicPr/>
            <p:nvPr/>
          </p:nvPicPr>
          <p:blipFill rotWithShape="1">
            <a:blip r:embed="rId8" cstate="screen">
              <a:extLst>
                <a:ext uri="{28A0092B-C50C-407E-A947-70E740481C1C}">
                  <a14:useLocalDpi xmlns:a14="http://schemas.microsoft.com/office/drawing/2010/main"/>
                </a:ext>
              </a:extLst>
            </a:blip>
            <a:srcRect/>
            <a:stretch/>
          </p:blipFill>
          <p:spPr bwMode="auto">
            <a:xfrm>
              <a:off x="2138368" y="0"/>
              <a:ext cx="2045335" cy="2713355"/>
            </a:xfrm>
            <a:prstGeom prst="rect">
              <a:avLst/>
            </a:prstGeom>
            <a:noFill/>
            <a:ln>
              <a:noFill/>
            </a:ln>
            <a:extLst>
              <a:ext uri="{53640926-AAD7-44D8-BBD7-CCE9431645EC}">
                <a14:shadowObscured xmlns:a14="http://schemas.microsoft.com/office/drawing/2010/main"/>
              </a:ext>
            </a:extLst>
          </p:spPr>
        </p:pic>
        <p:pic>
          <p:nvPicPr>
            <p:cNvPr id="46" name="Picture 45">
              <a:extLst>
                <a:ext uri="{FF2B5EF4-FFF2-40B4-BE49-F238E27FC236}">
                  <a16:creationId xmlns:a16="http://schemas.microsoft.com/office/drawing/2014/main" id="{1C9D29F9-90D2-46FB-BC82-D3E7CAEEFEED}"/>
                </a:ext>
              </a:extLst>
            </p:cNvPr>
            <p:cNvPicPr/>
            <p:nvPr/>
          </p:nvPicPr>
          <p:blipFill>
            <a:blip r:embed="rId9" cstate="screen">
              <a:extLst>
                <a:ext uri="{28A0092B-C50C-407E-A947-70E740481C1C}">
                  <a14:useLocalDpi xmlns:a14="http://schemas.microsoft.com/office/drawing/2010/main"/>
                </a:ext>
              </a:extLst>
            </a:blip>
            <a:srcRect/>
            <a:stretch>
              <a:fillRect/>
            </a:stretch>
          </p:blipFill>
          <p:spPr bwMode="auto">
            <a:xfrm>
              <a:off x="0" y="3004502"/>
              <a:ext cx="6183630" cy="2746375"/>
            </a:xfrm>
            <a:prstGeom prst="rect">
              <a:avLst/>
            </a:prstGeom>
            <a:noFill/>
            <a:ln>
              <a:noFill/>
            </a:ln>
          </p:spPr>
        </p:pic>
        <p:pic>
          <p:nvPicPr>
            <p:cNvPr id="47" name="Picture 46">
              <a:extLst>
                <a:ext uri="{FF2B5EF4-FFF2-40B4-BE49-F238E27FC236}">
                  <a16:creationId xmlns:a16="http://schemas.microsoft.com/office/drawing/2014/main" id="{F382761A-66C5-437D-B5C6-A91234EFA39F}"/>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4277371" y="92208"/>
              <a:ext cx="2132604" cy="2912294"/>
            </a:xfrm>
            <a:prstGeom prst="rect">
              <a:avLst/>
            </a:prstGeom>
          </p:spPr>
        </p:pic>
        <p:pic>
          <p:nvPicPr>
            <p:cNvPr id="48" name="Picture 47">
              <a:extLst>
                <a:ext uri="{FF2B5EF4-FFF2-40B4-BE49-F238E27FC236}">
                  <a16:creationId xmlns:a16="http://schemas.microsoft.com/office/drawing/2014/main" id="{C8FE521C-7022-4CC2-AE01-2361BF8BD431}"/>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6675761" y="2836030"/>
              <a:ext cx="2280667" cy="3162973"/>
            </a:xfrm>
            <a:prstGeom prst="rect">
              <a:avLst/>
            </a:prstGeom>
          </p:spPr>
        </p:pic>
        <p:pic>
          <p:nvPicPr>
            <p:cNvPr id="49" name="Picture 48">
              <a:extLst>
                <a:ext uri="{FF2B5EF4-FFF2-40B4-BE49-F238E27FC236}">
                  <a16:creationId xmlns:a16="http://schemas.microsoft.com/office/drawing/2014/main" id="{B9137472-50F1-438F-AFEF-BBEC6D31FA8D}"/>
                </a:ext>
              </a:extLst>
            </p:cNvPr>
            <p:cNvPicPr/>
            <p:nvPr/>
          </p:nvPicPr>
          <p:blipFill rotWithShape="1">
            <a:blip r:embed="rId12" cstate="screen">
              <a:extLst>
                <a:ext uri="{28A0092B-C50C-407E-A947-70E740481C1C}">
                  <a14:useLocalDpi xmlns:a14="http://schemas.microsoft.com/office/drawing/2010/main"/>
                </a:ext>
              </a:extLst>
            </a:blip>
            <a:srcRect/>
            <a:stretch/>
          </p:blipFill>
          <p:spPr bwMode="auto">
            <a:xfrm>
              <a:off x="6675761" y="92208"/>
              <a:ext cx="2280667" cy="2743822"/>
            </a:xfrm>
            <a:prstGeom prst="rect">
              <a:avLst/>
            </a:prstGeom>
            <a:ln>
              <a:noFill/>
            </a:ln>
            <a:extLst>
              <a:ext uri="{53640926-AAD7-44D8-BBD7-CCE9431645EC}">
                <a14:shadowObscured xmlns:a14="http://schemas.microsoft.com/office/drawing/2010/main"/>
              </a:ext>
            </a:extLst>
          </p:spPr>
        </p:pic>
      </p:grpSp>
      <p:sp>
        <p:nvSpPr>
          <p:cNvPr id="27" name="Title 1">
            <a:extLst>
              <a:ext uri="{FF2B5EF4-FFF2-40B4-BE49-F238E27FC236}">
                <a16:creationId xmlns:a16="http://schemas.microsoft.com/office/drawing/2014/main" id="{F0C6A521-7EF3-4D05-A814-B41C95C976EF}"/>
              </a:ext>
            </a:extLst>
          </p:cNvPr>
          <p:cNvSpPr txBox="1">
            <a:spLocks/>
          </p:cNvSpPr>
          <p:nvPr/>
        </p:nvSpPr>
        <p:spPr>
          <a:xfrm>
            <a:off x="4099084" y="-8540"/>
            <a:ext cx="5300131" cy="715537"/>
          </a:xfrm>
          <a:prstGeom prst="rect">
            <a:avLst/>
          </a:prstGeom>
          <a:solidFill>
            <a:schemeClr val="accent2">
              <a:lumMod val="20000"/>
              <a:lumOff val="80000"/>
            </a:schemeClr>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Garamond" panose="02020404030301010803" pitchFamily="18" charset="0"/>
              </a:rPr>
              <a:t>Achievements so far…</a:t>
            </a:r>
          </a:p>
        </p:txBody>
      </p:sp>
    </p:spTree>
    <p:extLst>
      <p:ext uri="{BB962C8B-B14F-4D97-AF65-F5344CB8AC3E}">
        <p14:creationId xmlns:p14="http://schemas.microsoft.com/office/powerpoint/2010/main" val="15802776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1E9B1-CB26-4E53-A489-2C9590F193C7}"/>
              </a:ext>
            </a:extLst>
          </p:cNvPr>
          <p:cNvSpPr>
            <a:spLocks noGrp="1"/>
          </p:cNvSpPr>
          <p:nvPr>
            <p:ph type="title"/>
          </p:nvPr>
        </p:nvSpPr>
        <p:spPr>
          <a:xfrm>
            <a:off x="838200" y="365126"/>
            <a:ext cx="10515600" cy="719396"/>
          </a:xfrm>
          <a:solidFill>
            <a:schemeClr val="accent2">
              <a:lumMod val="20000"/>
              <a:lumOff val="80000"/>
            </a:schemeClr>
          </a:solidFill>
        </p:spPr>
        <p:txBody>
          <a:bodyPr/>
          <a:lstStyle/>
          <a:p>
            <a:r>
              <a:rPr lang="en-US" dirty="0">
                <a:latin typeface="Garamond" panose="02020404030301010803" pitchFamily="18" charset="0"/>
              </a:rPr>
              <a:t>Achievements so far…</a:t>
            </a:r>
          </a:p>
        </p:txBody>
      </p:sp>
      <p:pic>
        <p:nvPicPr>
          <p:cNvPr id="4" name="Picture 3">
            <a:extLst>
              <a:ext uri="{FF2B5EF4-FFF2-40B4-BE49-F238E27FC236}">
                <a16:creationId xmlns:a16="http://schemas.microsoft.com/office/drawing/2014/main" id="{6F4060F7-A407-49BC-9D7F-96DF1A505BB8}"/>
              </a:ext>
            </a:extLst>
          </p:cNvPr>
          <p:cNvPicPr>
            <a:picLocks noChangeAspect="1"/>
          </p:cNvPicPr>
          <p:nvPr/>
        </p:nvPicPr>
        <p:blipFill>
          <a:blip r:embed="rId3"/>
          <a:stretch>
            <a:fillRect/>
          </a:stretch>
        </p:blipFill>
        <p:spPr>
          <a:xfrm>
            <a:off x="940425" y="1411690"/>
            <a:ext cx="4781107" cy="2689373"/>
          </a:xfrm>
          <a:prstGeom prst="rect">
            <a:avLst/>
          </a:prstGeom>
        </p:spPr>
      </p:pic>
      <p:pic>
        <p:nvPicPr>
          <p:cNvPr id="5" name="Picture 4">
            <a:extLst>
              <a:ext uri="{FF2B5EF4-FFF2-40B4-BE49-F238E27FC236}">
                <a16:creationId xmlns:a16="http://schemas.microsoft.com/office/drawing/2014/main" id="{17206986-F92B-456C-8154-7C91E679C120}"/>
              </a:ext>
            </a:extLst>
          </p:cNvPr>
          <p:cNvPicPr>
            <a:picLocks noChangeAspect="1"/>
          </p:cNvPicPr>
          <p:nvPr/>
        </p:nvPicPr>
        <p:blipFill rotWithShape="1">
          <a:blip r:embed="rId4"/>
          <a:srcRect l="17959" t="8217" r="19096" b="10663"/>
          <a:stretch/>
        </p:blipFill>
        <p:spPr>
          <a:xfrm>
            <a:off x="6572695" y="1258098"/>
            <a:ext cx="4556761" cy="3303270"/>
          </a:xfrm>
          <a:prstGeom prst="rect">
            <a:avLst/>
          </a:prstGeom>
          <a:effectLst/>
        </p:spPr>
      </p:pic>
      <p:sp>
        <p:nvSpPr>
          <p:cNvPr id="6" name="Content Placeholder 2">
            <a:extLst>
              <a:ext uri="{FF2B5EF4-FFF2-40B4-BE49-F238E27FC236}">
                <a16:creationId xmlns:a16="http://schemas.microsoft.com/office/drawing/2014/main" id="{854940EC-9067-47B7-A7AB-BD2C7C6BFBEA}"/>
              </a:ext>
            </a:extLst>
          </p:cNvPr>
          <p:cNvSpPr>
            <a:spLocks noGrp="1"/>
          </p:cNvSpPr>
          <p:nvPr>
            <p:ph idx="1"/>
          </p:nvPr>
        </p:nvSpPr>
        <p:spPr>
          <a:xfrm>
            <a:off x="6572695" y="4825334"/>
            <a:ext cx="4781105" cy="873718"/>
          </a:xfrm>
          <a:solidFill>
            <a:schemeClr val="accent6">
              <a:lumMod val="40000"/>
              <a:lumOff val="60000"/>
            </a:schemeClr>
          </a:solidFill>
        </p:spPr>
        <p:txBody>
          <a:bodyPr>
            <a:normAutofit fontScale="85000" lnSpcReduction="10000"/>
          </a:bodyPr>
          <a:lstStyle/>
          <a:p>
            <a:pPr marL="0" indent="0" algn="ctr">
              <a:buNone/>
            </a:pPr>
            <a:r>
              <a:rPr lang="en-US" sz="4400" dirty="0">
                <a:latin typeface="Garamond" panose="02020404030301010803" pitchFamily="18" charset="0"/>
                <a:hlinkClick r:id="rId5"/>
              </a:rPr>
              <a:t>https://nipn.lsb.gov.la/</a:t>
            </a:r>
            <a:endParaRPr lang="en-US" sz="4400" dirty="0">
              <a:latin typeface="Garamond" panose="02020404030301010803" pitchFamily="18" charset="0"/>
            </a:endParaRPr>
          </a:p>
          <a:p>
            <a:pPr marL="0" indent="0" algn="ctr">
              <a:buNone/>
            </a:pPr>
            <a:endParaRPr lang="en-US" sz="5400" dirty="0">
              <a:latin typeface="Garamond" panose="02020404030301010803" pitchFamily="18" charset="0"/>
            </a:endParaRPr>
          </a:p>
        </p:txBody>
      </p:sp>
      <p:grpSp>
        <p:nvGrpSpPr>
          <p:cNvPr id="9" name="Group 8">
            <a:extLst>
              <a:ext uri="{FF2B5EF4-FFF2-40B4-BE49-F238E27FC236}">
                <a16:creationId xmlns:a16="http://schemas.microsoft.com/office/drawing/2014/main" id="{6BD16839-6B25-4B1A-A7D9-B888108C6DDA}"/>
              </a:ext>
            </a:extLst>
          </p:cNvPr>
          <p:cNvGrpSpPr/>
          <p:nvPr/>
        </p:nvGrpSpPr>
        <p:grpSpPr>
          <a:xfrm>
            <a:off x="2126512" y="4314135"/>
            <a:ext cx="2684709" cy="2341846"/>
            <a:chOff x="1814830" y="213071"/>
            <a:chExt cx="1896116" cy="1896116"/>
          </a:xfrm>
        </p:grpSpPr>
        <p:sp>
          <p:nvSpPr>
            <p:cNvPr id="10" name="Shape 9">
              <a:extLst>
                <a:ext uri="{FF2B5EF4-FFF2-40B4-BE49-F238E27FC236}">
                  <a16:creationId xmlns:a16="http://schemas.microsoft.com/office/drawing/2014/main" id="{1D0F5B6C-5EBF-4371-9F6D-1886D01F3C90}"/>
                </a:ext>
              </a:extLst>
            </p:cNvPr>
            <p:cNvSpPr/>
            <p:nvPr/>
          </p:nvSpPr>
          <p:spPr>
            <a:xfrm rot="20700000">
              <a:off x="1814830" y="213071"/>
              <a:ext cx="1896116" cy="1896116"/>
            </a:xfrm>
            <a:prstGeom prst="gear6">
              <a:avLst/>
            </a:prstGeom>
            <a:solidFill>
              <a:schemeClr val="accent2">
                <a:lumMod val="60000"/>
                <a:lumOff val="4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2" name="Shape 4">
              <a:extLst>
                <a:ext uri="{FF2B5EF4-FFF2-40B4-BE49-F238E27FC236}">
                  <a16:creationId xmlns:a16="http://schemas.microsoft.com/office/drawing/2014/main" id="{36A2A401-FF7D-4262-8BDC-EBCDE14D7C2D}"/>
                </a:ext>
              </a:extLst>
            </p:cNvPr>
            <p:cNvSpPr txBox="1"/>
            <p:nvPr/>
          </p:nvSpPr>
          <p:spPr>
            <a:xfrm rot="20480086">
              <a:off x="2230704" y="628945"/>
              <a:ext cx="1064368" cy="10643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r>
                <a:rPr lang="en-US" sz="2700" kern="1200" dirty="0">
                  <a:latin typeface="Garamond" panose="02020404030301010803" pitchFamily="18" charset="0"/>
                </a:rPr>
                <a:t>SNNIS</a:t>
              </a:r>
            </a:p>
          </p:txBody>
        </p:sp>
      </p:grpSp>
    </p:spTree>
    <p:extLst>
      <p:ext uri="{BB962C8B-B14F-4D97-AF65-F5344CB8AC3E}">
        <p14:creationId xmlns:p14="http://schemas.microsoft.com/office/powerpoint/2010/main" val="4280409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53473-8026-4A50-9BBC-522DF8FB561F}"/>
              </a:ext>
            </a:extLst>
          </p:cNvPr>
          <p:cNvSpPr>
            <a:spLocks noGrp="1"/>
          </p:cNvSpPr>
          <p:nvPr>
            <p:ph type="title"/>
          </p:nvPr>
        </p:nvSpPr>
        <p:spPr>
          <a:xfrm>
            <a:off x="838200" y="107185"/>
            <a:ext cx="10515600" cy="515205"/>
          </a:xfrm>
        </p:spPr>
        <p:txBody>
          <a:bodyPr>
            <a:normAutofit fontScale="90000"/>
          </a:bodyPr>
          <a:lstStyle/>
          <a:p>
            <a:pPr algn="ctr"/>
            <a:r>
              <a:rPr lang="en-US" dirty="0">
                <a:latin typeface="Garamond" panose="02020404030301010803" pitchFamily="18" charset="0"/>
              </a:rPr>
              <a:t>NIPN Phase 2: July 2022 – Dec. 2025</a:t>
            </a:r>
            <a:endParaRPr lang="en-US" dirty="0"/>
          </a:p>
        </p:txBody>
      </p:sp>
      <p:graphicFrame>
        <p:nvGraphicFramePr>
          <p:cNvPr id="4" name="Content Placeholder 3">
            <a:extLst>
              <a:ext uri="{FF2B5EF4-FFF2-40B4-BE49-F238E27FC236}">
                <a16:creationId xmlns:a16="http://schemas.microsoft.com/office/drawing/2014/main" id="{263E72B0-D812-490E-B6C9-B970C372D3FD}"/>
              </a:ext>
            </a:extLst>
          </p:cNvPr>
          <p:cNvGraphicFramePr>
            <a:graphicFrameLocks noGrp="1"/>
          </p:cNvGraphicFramePr>
          <p:nvPr>
            <p:ph idx="1"/>
          </p:nvPr>
        </p:nvGraphicFramePr>
        <p:xfrm>
          <a:off x="-274320" y="2229231"/>
          <a:ext cx="12073758" cy="45215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a:extLst>
              <a:ext uri="{FF2B5EF4-FFF2-40B4-BE49-F238E27FC236}">
                <a16:creationId xmlns:a16="http://schemas.microsoft.com/office/drawing/2014/main" id="{C2A44DE4-8A4C-4AA5-A284-5161293CBE81}"/>
              </a:ext>
            </a:extLst>
          </p:cNvPr>
          <p:cNvSpPr/>
          <p:nvPr/>
        </p:nvSpPr>
        <p:spPr>
          <a:xfrm>
            <a:off x="1371600" y="930167"/>
            <a:ext cx="9864090" cy="1107996"/>
          </a:xfrm>
          <a:prstGeom prst="rect">
            <a:avLst/>
          </a:prstGeom>
          <a:solidFill>
            <a:schemeClr val="accent2">
              <a:lumMod val="60000"/>
              <a:lumOff val="40000"/>
            </a:schemeClr>
          </a:solidFill>
        </p:spPr>
        <p:txBody>
          <a:bodyPr wrap="square">
            <a:spAutoFit/>
          </a:bodyPr>
          <a:lstStyle/>
          <a:p>
            <a:r>
              <a:rPr lang="en-US" sz="2200" dirty="0">
                <a:solidFill>
                  <a:schemeClr val="bg1"/>
                </a:solidFill>
                <a:latin typeface="Garamond" panose="02020404030301010803" pitchFamily="18" charset="0"/>
              </a:rPr>
              <a:t>To contribute to delivering the commitments and strategic priorities of the European Union on the 2030 Agenda to end all forms of malnutrition in Lao PDR by 2030 (in particular SDG 2.2)</a:t>
            </a:r>
          </a:p>
        </p:txBody>
      </p:sp>
      <p:sp>
        <p:nvSpPr>
          <p:cNvPr id="6" name="TextBox 5">
            <a:extLst>
              <a:ext uri="{FF2B5EF4-FFF2-40B4-BE49-F238E27FC236}">
                <a16:creationId xmlns:a16="http://schemas.microsoft.com/office/drawing/2014/main" id="{C92684FF-448A-4017-BDFC-C42EE98C70BD}"/>
              </a:ext>
            </a:extLst>
          </p:cNvPr>
          <p:cNvSpPr txBox="1"/>
          <p:nvPr/>
        </p:nvSpPr>
        <p:spPr>
          <a:xfrm>
            <a:off x="0" y="1121235"/>
            <a:ext cx="1371600" cy="800219"/>
          </a:xfrm>
          <a:prstGeom prst="rect">
            <a:avLst/>
          </a:prstGeom>
          <a:noFill/>
        </p:spPr>
        <p:txBody>
          <a:bodyPr wrap="square" rtlCol="0">
            <a:spAutoFit/>
          </a:bodyPr>
          <a:lstStyle/>
          <a:p>
            <a:r>
              <a:rPr lang="en-US" sz="2400" dirty="0">
                <a:latin typeface="Garamond" panose="02020404030301010803" pitchFamily="18" charset="0"/>
              </a:rPr>
              <a:t>Overall </a:t>
            </a:r>
            <a:r>
              <a:rPr lang="en-US" sz="2200" dirty="0">
                <a:latin typeface="Garamond" panose="02020404030301010803" pitchFamily="18" charset="0"/>
              </a:rPr>
              <a:t>Objective</a:t>
            </a:r>
          </a:p>
        </p:txBody>
      </p:sp>
      <p:sp>
        <p:nvSpPr>
          <p:cNvPr id="7" name="TextBox 6">
            <a:extLst>
              <a:ext uri="{FF2B5EF4-FFF2-40B4-BE49-F238E27FC236}">
                <a16:creationId xmlns:a16="http://schemas.microsoft.com/office/drawing/2014/main" id="{8807524C-F63C-4306-9F39-48625D7D237E}"/>
              </a:ext>
            </a:extLst>
          </p:cNvPr>
          <p:cNvSpPr txBox="1"/>
          <p:nvPr/>
        </p:nvSpPr>
        <p:spPr>
          <a:xfrm>
            <a:off x="0" y="2345940"/>
            <a:ext cx="1371600" cy="800219"/>
          </a:xfrm>
          <a:prstGeom prst="rect">
            <a:avLst/>
          </a:prstGeom>
          <a:noFill/>
        </p:spPr>
        <p:txBody>
          <a:bodyPr wrap="square" rtlCol="0">
            <a:spAutoFit/>
          </a:bodyPr>
          <a:lstStyle/>
          <a:p>
            <a:r>
              <a:rPr lang="en-US" sz="2400" dirty="0">
                <a:latin typeface="Garamond" panose="02020404030301010803" pitchFamily="18" charset="0"/>
              </a:rPr>
              <a:t>Specific </a:t>
            </a:r>
            <a:r>
              <a:rPr lang="en-US" sz="2200" dirty="0">
                <a:latin typeface="Garamond" panose="02020404030301010803" pitchFamily="18" charset="0"/>
              </a:rPr>
              <a:t>Objective</a:t>
            </a:r>
          </a:p>
        </p:txBody>
      </p:sp>
    </p:spTree>
    <p:extLst>
      <p:ext uri="{BB962C8B-B14F-4D97-AF65-F5344CB8AC3E}">
        <p14:creationId xmlns:p14="http://schemas.microsoft.com/office/powerpoint/2010/main" val="33361602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FA7A0-E9BC-47C5-B32C-AFC22B6724DB}"/>
              </a:ext>
            </a:extLst>
          </p:cNvPr>
          <p:cNvSpPr>
            <a:spLocks noGrp="1"/>
          </p:cNvSpPr>
          <p:nvPr>
            <p:ph type="title"/>
          </p:nvPr>
        </p:nvSpPr>
        <p:spPr>
          <a:xfrm>
            <a:off x="838200" y="365125"/>
            <a:ext cx="10515600" cy="732155"/>
          </a:xfrm>
          <a:ln>
            <a:solidFill>
              <a:schemeClr val="accent1"/>
            </a:solidFill>
          </a:ln>
        </p:spPr>
        <p:txBody>
          <a:bodyPr/>
          <a:lstStyle/>
          <a:p>
            <a:r>
              <a:rPr lang="en-US" dirty="0">
                <a:latin typeface="Garamond" panose="02020404030301010803" pitchFamily="18" charset="0"/>
              </a:rPr>
              <a:t>Guiding principles</a:t>
            </a:r>
          </a:p>
        </p:txBody>
      </p:sp>
      <p:sp>
        <p:nvSpPr>
          <p:cNvPr id="3" name="Content Placeholder 2">
            <a:extLst>
              <a:ext uri="{FF2B5EF4-FFF2-40B4-BE49-F238E27FC236}">
                <a16:creationId xmlns:a16="http://schemas.microsoft.com/office/drawing/2014/main" id="{D1BAE6D3-7228-44DF-9471-4D632D4938AD}"/>
              </a:ext>
            </a:extLst>
          </p:cNvPr>
          <p:cNvSpPr>
            <a:spLocks noGrp="1"/>
          </p:cNvSpPr>
          <p:nvPr>
            <p:ph idx="1"/>
          </p:nvPr>
        </p:nvSpPr>
        <p:spPr>
          <a:xfrm>
            <a:off x="838200" y="1245870"/>
            <a:ext cx="10515600" cy="4931093"/>
          </a:xfrm>
          <a:ln>
            <a:solidFill>
              <a:schemeClr val="accent1"/>
            </a:solidFill>
          </a:ln>
        </p:spPr>
        <p:txBody>
          <a:bodyPr>
            <a:normAutofit lnSpcReduction="10000"/>
          </a:bodyPr>
          <a:lstStyle/>
          <a:p>
            <a:pPr marL="0" indent="0">
              <a:buNone/>
            </a:pPr>
            <a:r>
              <a:rPr lang="en-GB" sz="3600" dirty="0">
                <a:latin typeface="Garamond" panose="02020404030301010803" pitchFamily="18" charset="0"/>
              </a:rPr>
              <a:t>The following shall underpin the NIPN process in Lao PDR. </a:t>
            </a:r>
            <a:endParaRPr lang="en-US" sz="3600" dirty="0">
              <a:latin typeface="Garamond" panose="02020404030301010803" pitchFamily="18" charset="0"/>
            </a:endParaRPr>
          </a:p>
          <a:p>
            <a:pPr lvl="1">
              <a:lnSpc>
                <a:spcPct val="150000"/>
              </a:lnSpc>
              <a:buFont typeface="Wingdings" panose="05000000000000000000" pitchFamily="2" charset="2"/>
              <a:buChar char="ü"/>
            </a:pPr>
            <a:r>
              <a:rPr lang="en-GB" sz="3200" dirty="0">
                <a:latin typeface="Garamond" panose="02020404030301010803" pitchFamily="18" charset="0"/>
              </a:rPr>
              <a:t>Participation and Government-ownership</a:t>
            </a:r>
          </a:p>
          <a:p>
            <a:pPr lvl="1">
              <a:lnSpc>
                <a:spcPct val="150000"/>
              </a:lnSpc>
              <a:buFont typeface="Wingdings" panose="05000000000000000000" pitchFamily="2" charset="2"/>
              <a:buChar char="ü"/>
            </a:pPr>
            <a:r>
              <a:rPr lang="en-GB" sz="3200" dirty="0">
                <a:latin typeface="Garamond" panose="02020404030301010803" pitchFamily="18" charset="0"/>
              </a:rPr>
              <a:t>Data equity and context appropriateness</a:t>
            </a:r>
          </a:p>
          <a:p>
            <a:pPr lvl="1">
              <a:lnSpc>
                <a:spcPct val="150000"/>
              </a:lnSpc>
              <a:buFont typeface="Wingdings" panose="05000000000000000000" pitchFamily="2" charset="2"/>
              <a:buChar char="ü"/>
            </a:pPr>
            <a:r>
              <a:rPr lang="en-GB" sz="3200" dirty="0">
                <a:latin typeface="Garamond" panose="02020404030301010803" pitchFamily="18" charset="0"/>
              </a:rPr>
              <a:t>Partnership and value addition</a:t>
            </a:r>
          </a:p>
          <a:p>
            <a:pPr lvl="1">
              <a:lnSpc>
                <a:spcPct val="150000"/>
              </a:lnSpc>
              <a:buFont typeface="Wingdings" panose="05000000000000000000" pitchFamily="2" charset="2"/>
              <a:buChar char="ü"/>
            </a:pPr>
            <a:r>
              <a:rPr lang="en-GB" sz="3200" dirty="0">
                <a:latin typeface="Garamond" panose="02020404030301010803" pitchFamily="18" charset="0"/>
              </a:rPr>
              <a:t>System strengthening</a:t>
            </a:r>
          </a:p>
          <a:p>
            <a:pPr lvl="1">
              <a:lnSpc>
                <a:spcPct val="150000"/>
              </a:lnSpc>
              <a:buFont typeface="Wingdings" panose="05000000000000000000" pitchFamily="2" charset="2"/>
              <a:buChar char="ü"/>
            </a:pPr>
            <a:r>
              <a:rPr lang="en-GB" sz="3200" dirty="0">
                <a:latin typeface="Garamond" panose="02020404030301010803" pitchFamily="18" charset="0"/>
              </a:rPr>
              <a:t>Multi-sectorality</a:t>
            </a:r>
            <a:endParaRPr lang="en-US" sz="3200" dirty="0">
              <a:latin typeface="Garamond" panose="02020404030301010803" pitchFamily="18" charset="0"/>
            </a:endParaRPr>
          </a:p>
          <a:p>
            <a:endParaRPr lang="en-US" dirty="0">
              <a:latin typeface="Garamond" panose="02020404030301010803" pitchFamily="18" charset="0"/>
            </a:endParaRPr>
          </a:p>
        </p:txBody>
      </p:sp>
    </p:spTree>
    <p:extLst>
      <p:ext uri="{BB962C8B-B14F-4D97-AF65-F5344CB8AC3E}">
        <p14:creationId xmlns:p14="http://schemas.microsoft.com/office/powerpoint/2010/main" val="32246923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63029" y="1012004"/>
            <a:ext cx="3416158" cy="4795408"/>
          </a:xfrm>
        </p:spPr>
        <p:txBody>
          <a:bodyPr>
            <a:normAutofit/>
          </a:bodyPr>
          <a:lstStyle/>
          <a:p>
            <a:r>
              <a:rPr lang="en-GB" b="1" dirty="0">
                <a:solidFill>
                  <a:srgbClr val="FFFFFF"/>
                </a:solidFill>
                <a:latin typeface="Times New Roman" panose="02020603050405020304" pitchFamily="18" charset="0"/>
                <a:cs typeface="Times New Roman" panose="02020603050405020304" pitchFamily="18" charset="0"/>
              </a:rPr>
              <a:t>Leverage effect and contribution of SUN CSA and DPs</a:t>
            </a:r>
            <a:endParaRPr lang="en-US" b="1"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aphicFrame>
        <p:nvGraphicFramePr>
          <p:cNvPr id="5" name="Content Placeholder 2">
            <a:extLst>
              <a:ext uri="{FF2B5EF4-FFF2-40B4-BE49-F238E27FC236}">
                <a16:creationId xmlns:a16="http://schemas.microsoft.com/office/drawing/2014/main" id="{0A4CF710-6897-4512-9AE0-7F467B6D136A}"/>
              </a:ext>
            </a:extLst>
          </p:cNvPr>
          <p:cNvGraphicFramePr>
            <a:graphicFrameLocks noGrp="1"/>
          </p:cNvGraphicFramePr>
          <p:nvPr>
            <p:ph idx="1"/>
            <p:extLst>
              <p:ext uri="{D42A27DB-BD31-4B8C-83A1-F6EECF244321}">
                <p14:modId xmlns:p14="http://schemas.microsoft.com/office/powerpoint/2010/main" val="78492124"/>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299019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DC9EA09-0F7B-4876-AEE5-3EA641BE6CB8}"/>
              </a:ext>
            </a:extLst>
          </p:cNvPr>
          <p:cNvSpPr>
            <a:spLocks noGrp="1"/>
          </p:cNvSpPr>
          <p:nvPr>
            <p:ph type="title"/>
          </p:nvPr>
        </p:nvSpPr>
        <p:spPr>
          <a:xfrm>
            <a:off x="3200399" y="197076"/>
            <a:ext cx="5177791" cy="673781"/>
          </a:xfrm>
        </p:spPr>
        <p:txBody>
          <a:bodyPr vert="horz" lIns="91440" tIns="45720" rIns="91440" bIns="45720" rtlCol="0" anchor="b">
            <a:normAutofit fontScale="90000"/>
          </a:bodyPr>
          <a:lstStyle/>
          <a:p>
            <a:pPr algn="ctr"/>
            <a:r>
              <a:rPr lang="en-US" sz="5800" kern="1200" dirty="0">
                <a:solidFill>
                  <a:schemeClr val="tx1"/>
                </a:solidFill>
                <a:latin typeface="Garamond" panose="02020404030301010803" pitchFamily="18" charset="0"/>
              </a:rPr>
              <a:t>END</a:t>
            </a:r>
          </a:p>
        </p:txBody>
      </p:sp>
      <p:sp>
        <p:nvSpPr>
          <p:cNvPr id="8" name="TextBox 7">
            <a:extLst>
              <a:ext uri="{FF2B5EF4-FFF2-40B4-BE49-F238E27FC236}">
                <a16:creationId xmlns:a16="http://schemas.microsoft.com/office/drawing/2014/main" id="{A4DC0428-D425-41B8-AA82-11C5C99D8227}"/>
              </a:ext>
            </a:extLst>
          </p:cNvPr>
          <p:cNvSpPr txBox="1"/>
          <p:nvPr/>
        </p:nvSpPr>
        <p:spPr>
          <a:xfrm>
            <a:off x="4902654" y="6177643"/>
            <a:ext cx="2270045" cy="369332"/>
          </a:xfrm>
          <a:prstGeom prst="rect">
            <a:avLst/>
          </a:prstGeom>
          <a:noFill/>
        </p:spPr>
        <p:txBody>
          <a:bodyPr wrap="none" rtlCol="0">
            <a:spAutoFit/>
          </a:bodyPr>
          <a:lstStyle/>
          <a:p>
            <a:r>
              <a:rPr lang="en-US" dirty="0">
                <a:latin typeface="Garamond" panose="02020404030301010803" pitchFamily="18" charset="0"/>
              </a:rPr>
              <a:t>NIPN Team, Lao PDR</a:t>
            </a:r>
          </a:p>
        </p:txBody>
      </p:sp>
      <p:pic>
        <p:nvPicPr>
          <p:cNvPr id="1026" name="Picture 2" descr="Image result for landmarks in vientiane">
            <a:extLst>
              <a:ext uri="{FF2B5EF4-FFF2-40B4-BE49-F238E27FC236}">
                <a16:creationId xmlns:a16="http://schemas.microsoft.com/office/drawing/2014/main" id="{41F444EA-A66F-47B7-8A88-1302C770F0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6516" y="870857"/>
            <a:ext cx="7554052" cy="50024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04624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2851</TotalTime>
  <Words>619</Words>
  <Application>Microsoft Office PowerPoint</Application>
  <PresentationFormat>Widescreen</PresentationFormat>
  <Paragraphs>90</Paragraphs>
  <Slides>11</Slides>
  <Notes>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vt:i4>
      </vt:variant>
    </vt:vector>
  </HeadingPairs>
  <TitlesOfParts>
    <vt:vector size="20" baseType="lpstr">
      <vt:lpstr>Arial</vt:lpstr>
      <vt:lpstr>Calibri</vt:lpstr>
      <vt:lpstr>Calibri Light</vt:lpstr>
      <vt:lpstr>Cambria</vt:lpstr>
      <vt:lpstr>Garamond</vt:lpstr>
      <vt:lpstr>Roboto Light</vt:lpstr>
      <vt:lpstr>Times New Roman</vt:lpstr>
      <vt:lpstr>Wingdings</vt:lpstr>
      <vt:lpstr>Office Theme</vt:lpstr>
      <vt:lpstr>PowerPoint Presentation</vt:lpstr>
      <vt:lpstr>What is NIPN?</vt:lpstr>
      <vt:lpstr>Objectives</vt:lpstr>
      <vt:lpstr>Key Expected Results</vt:lpstr>
      <vt:lpstr>NIPN Structure</vt:lpstr>
      <vt:lpstr>PowerPoint Presentation</vt:lpstr>
      <vt:lpstr>Achievements so far…</vt:lpstr>
      <vt:lpstr>NIPN Phase 2: July 2022 – Dec. 2025</vt:lpstr>
      <vt:lpstr>Guiding principles</vt:lpstr>
      <vt:lpstr>Leverage effect and contribution of SUN CSA and DPs</vt:lpstr>
      <vt:lpstr>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Karan Courtney Haag</dc:creator>
  <cp:lastModifiedBy>Prosper Dakurah</cp:lastModifiedBy>
  <cp:revision>96</cp:revision>
  <cp:lastPrinted>2018-02-27T06:31:01Z</cp:lastPrinted>
  <dcterms:created xsi:type="dcterms:W3CDTF">2018-02-22T08:06:58Z</dcterms:created>
  <dcterms:modified xsi:type="dcterms:W3CDTF">2022-03-29T15:27:33Z</dcterms:modified>
</cp:coreProperties>
</file>