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8" r:id="rId2"/>
    <p:sldId id="331" r:id="rId3"/>
    <p:sldId id="327" r:id="rId4"/>
    <p:sldId id="318" r:id="rId5"/>
    <p:sldId id="332" r:id="rId6"/>
    <p:sldId id="333" r:id="rId7"/>
    <p:sldId id="326" r:id="rId8"/>
    <p:sldId id="334" r:id="rId9"/>
    <p:sldId id="335" r:id="rId10"/>
    <p:sldId id="336" r:id="rId11"/>
    <p:sldId id="337" r:id="rId12"/>
    <p:sldId id="340" r:id="rId13"/>
    <p:sldId id="341" r:id="rId14"/>
    <p:sldId id="342" r:id="rId15"/>
    <p:sldId id="339" r:id="rId16"/>
    <p:sldId id="338" r:id="rId17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thi guhadasan" initials="rg" lastIdx="11" clrIdx="0">
    <p:extLst>
      <p:ext uri="{19B8F6BF-5375-455C-9EA6-DF929625EA0E}">
        <p15:presenceInfo xmlns:p15="http://schemas.microsoft.com/office/powerpoint/2012/main" userId="00c4913713c2e3c2" providerId="Windows Live"/>
      </p:ext>
    </p:extLst>
  </p:cmAuthor>
  <p:cmAuthor id="2" name="acer" initials="a" lastIdx="1" clrIdx="1">
    <p:extLst>
      <p:ext uri="{19B8F6BF-5375-455C-9EA6-DF929625EA0E}">
        <p15:presenceInfo xmlns:p15="http://schemas.microsoft.com/office/powerpoint/2012/main" userId="acer" providerId="None"/>
      </p:ext>
    </p:extLst>
  </p:cmAuthor>
  <p:cmAuthor id="3" name="LFHC" initials="L" lastIdx="1" clrIdx="2">
    <p:extLst>
      <p:ext uri="{19B8F6BF-5375-455C-9EA6-DF929625EA0E}">
        <p15:presenceInfo xmlns:p15="http://schemas.microsoft.com/office/powerpoint/2012/main" userId="LFH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255D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0" autoAdjust="0"/>
    <p:restoredTop sz="88950" autoAdjust="0"/>
  </p:normalViewPr>
  <p:slideViewPr>
    <p:cSldViewPr snapToGrid="0">
      <p:cViewPr varScale="1">
        <p:scale>
          <a:sx n="98" d="100"/>
          <a:sy n="98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4871" cy="502675"/>
          </a:xfrm>
          <a:prstGeom prst="rect">
            <a:avLst/>
          </a:prstGeom>
        </p:spPr>
        <p:txBody>
          <a:bodyPr vert="horz" lIns="93113" tIns="46557" rIns="93113" bIns="4655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1"/>
            <a:ext cx="2984871" cy="502675"/>
          </a:xfrm>
          <a:prstGeom prst="rect">
            <a:avLst/>
          </a:prstGeom>
        </p:spPr>
        <p:txBody>
          <a:bodyPr vert="horz" lIns="93113" tIns="46557" rIns="93113" bIns="46557" rtlCol="0"/>
          <a:lstStyle>
            <a:lvl1pPr algn="r">
              <a:defRPr sz="1200"/>
            </a:lvl1pPr>
          </a:lstStyle>
          <a:p>
            <a:fld id="{E65684C0-D060-4946-8E07-B245691C6037}" type="datetimeFigureOut">
              <a:rPr lang="en-GB" smtClean="0"/>
              <a:t>02/03/2021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13" tIns="46557" rIns="93113" bIns="4655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vert="horz" lIns="93113" tIns="46557" rIns="93113" bIns="4655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6040"/>
            <a:ext cx="2984871" cy="502674"/>
          </a:xfrm>
          <a:prstGeom prst="rect">
            <a:avLst/>
          </a:prstGeom>
        </p:spPr>
        <p:txBody>
          <a:bodyPr vert="horz" lIns="93113" tIns="46557" rIns="93113" bIns="4655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40"/>
            <a:ext cx="2984871" cy="502674"/>
          </a:xfrm>
          <a:prstGeom prst="rect">
            <a:avLst/>
          </a:prstGeom>
        </p:spPr>
        <p:txBody>
          <a:bodyPr vert="horz" lIns="93113" tIns="46557" rIns="93113" bIns="46557" rtlCol="0" anchor="b"/>
          <a:lstStyle>
            <a:lvl1pPr algn="r">
              <a:defRPr sz="1200"/>
            </a:lvl1pPr>
          </a:lstStyle>
          <a:p>
            <a:fld id="{45B07DBC-BC1F-47EF-91F9-90F5D79767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312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mention that you have no conflict of interest and the parents of this case have given their consent </a:t>
            </a:r>
            <a:r>
              <a:rPr lang="en-US"/>
              <a:t>for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07DBC-BC1F-47EF-91F9-90F5D797674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102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07DBC-BC1F-47EF-91F9-90F5D797674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108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07DBC-BC1F-47EF-91F9-90F5D797674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972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07DBC-BC1F-47EF-91F9-90F5D797674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856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07DBC-BC1F-47EF-91F9-90F5D797674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85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/>
              <a:t>Click to edit Master subtitle style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78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33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8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9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93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24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1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02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ja-JP" noProof="0"/>
              <a:t>Click icon to add picture</a:t>
            </a:r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641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0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90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タイトル、2 つのコンテンツ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half" idx="3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6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7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33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609600" y="457200"/>
            <a:ext cx="10972800" cy="5410200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284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0552" y="103188"/>
            <a:ext cx="10991849" cy="1314450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456113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456113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0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CB0A7482-37F4-445B-A244-87A3BD1AB92E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6215082"/>
            <a:ext cx="9906027" cy="642918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50000">
                <a:srgbClr val="92D050"/>
              </a:gs>
              <a:gs pos="100000">
                <a:srgbClr val="156B13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00"/>
          </a:p>
        </p:txBody>
      </p:sp>
      <p:pic>
        <p:nvPicPr>
          <p:cNvPr id="1034" name="図 4" descr="フレンズロゴ .jpg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1751" y="6238875"/>
            <a:ext cx="152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直線コネクタ 8"/>
          <p:cNvCxnSpPr/>
          <p:nvPr/>
        </p:nvCxnSpPr>
        <p:spPr>
          <a:xfrm>
            <a:off x="0" y="6856414"/>
            <a:ext cx="12192000" cy="1587"/>
          </a:xfrm>
          <a:prstGeom prst="line">
            <a:avLst/>
          </a:prstGeom>
          <a:ln w="10160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図 11" descr="Heart4.jpg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5251" y="1635125"/>
            <a:ext cx="4455583" cy="343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0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237A316-6018-4814-B2D7-EAED902FE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700" y="1851264"/>
            <a:ext cx="10248900" cy="1749188"/>
          </a:xfrm>
        </p:spPr>
        <p:txBody>
          <a:bodyPr/>
          <a:lstStyle/>
          <a:p>
            <a:r>
              <a:rPr lang="lo-LA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ແບບແຜນການຈັດຕັ້ງປະຕິວຽກງານການຄຸ້ມຄອງການຂາດສານອາຫານກະທັນຫັ້ນໃນສະຖານທີ່ບໍລິການສຸຂະພາບ</a:t>
            </a:r>
            <a:br>
              <a:rPr lang="en-US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ໂຮງໝໍເພື່ອນລາວສໍາຫຼັບເດັກນ້ອຍ(</a:t>
            </a:r>
            <a:r>
              <a:rPr lang="en-US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LFHC)</a:t>
            </a:r>
            <a:br>
              <a:rPr lang="en-US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GB" sz="4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6986CD1-0018-4C2E-A4F9-140C954406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684" y="3889612"/>
            <a:ext cx="10363200" cy="1749188"/>
          </a:xfrm>
        </p:spPr>
        <p:txBody>
          <a:bodyPr/>
          <a:lstStyle/>
          <a:p>
            <a:pPr algn="just"/>
            <a:r>
              <a:rPr lang="en-GB" sz="2400" dirty="0">
                <a:solidFill>
                  <a:schemeClr val="tx1"/>
                </a:solidFill>
              </a:rPr>
              <a:t>	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E66CA4-7C1A-4A0E-AEBD-30F009F44A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8100" y="5339633"/>
            <a:ext cx="1568784" cy="137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9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37234-ECDA-4687-B82B-4D73F7DCD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ໂຮງໝໍເພື່ອນລາວສໍາຫຼັບເດັກນ້ອຍ(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LFHC)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26804-CDE3-44A9-BD6A-7316AB1EBE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ພະແນກເດັກປະກອບດ້ວຍ: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ພາຍນອກ (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OPD)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ພາຍໃນ (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IPD)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ເດັກແດງ (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NEA)</a:t>
            </a:r>
          </a:p>
          <a:p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Thalassemia Clinic (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ພຸດ, ພະຫັດ) </a:t>
            </a:r>
          </a:p>
          <a:p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Nutrition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Clinic (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ພະຫັດ)</a:t>
            </a:r>
          </a:p>
          <a:p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Development Clinic (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ອັງຄານ)</a:t>
            </a:r>
          </a:p>
          <a:p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6104F8-CF6B-48E6-978C-5FDA00237D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ປະກອບມີຫຼາຍໜ່ວຍງານຮ່ວມກັນເຊັ່ນ: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ໜ່ວຍງານທ່ານໝໍ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ໜ່ວຍງານພະຍາບານ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ໜ່ວຍງານດ້ານໂພຊະນາການ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ໜ່ວຍງານກາຍຍະບໍາບັດ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ໜ່ວຍງານຊ່າຍໄລ (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childlike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ໜ່ວຍງານພາກສະໝາມ 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ໜ່ວຍງານແລັບ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ໜ່ວຍງານສາຍແສງ (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X – ray)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ເຊີງໜ່ວຍງານໂພຊະນາການຈະເຮັດຮ່ວມກັບ ໜ່ວຍງານທ່ານໝໍ, ໜ່ວຍງານພະຍາບານ. ໜ່ວຍງານກາຍຍະບໍາບັດ ແລະ ໜ່ວຍງານພາກສະໝາມເປັນຫຼັກ.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62773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36C2710-5F92-4896-82D0-3DD4148AEDF7}"/>
              </a:ext>
            </a:extLst>
          </p:cNvPr>
          <p:cNvSpPr txBox="1"/>
          <p:nvPr/>
        </p:nvSpPr>
        <p:spPr>
          <a:xfrm>
            <a:off x="3605389" y="232897"/>
            <a:ext cx="4319411" cy="646331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ການປະເມີນເດັກຫາເດັກທີ່ມີພາວະຂາດສານອາຫານ</a:t>
            </a:r>
          </a:p>
          <a:p>
            <a:pPr algn="ctr"/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ບົ່ງມະຕິ ແລະ ພ້ອມທັງບັນທຶກເກນໃສ່ປື້ມຄົນເຈັບ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D6DE5F-4B28-406B-A64C-793F58DBECB9}"/>
              </a:ext>
            </a:extLst>
          </p:cNvPr>
          <p:cNvSpPr txBox="1"/>
          <p:nvPr/>
        </p:nvSpPr>
        <p:spPr>
          <a:xfrm>
            <a:off x="4006269" y="1235415"/>
            <a:ext cx="351764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ເຂົ້າພົບທ່ານໝໍ ແລະ ທີມໂພຊະນາການ</a:t>
            </a:r>
          </a:p>
          <a:p>
            <a:pPr algn="ctr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ທົດສອບການກິນອາຫານເສີມ 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RUTF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ED8D1B-69DB-4D9D-BEFB-E4DD96BDC411}"/>
              </a:ext>
            </a:extLst>
          </p:cNvPr>
          <p:cNvSpPr txBox="1"/>
          <p:nvPr/>
        </p:nvSpPr>
        <p:spPr>
          <a:xfrm>
            <a:off x="338212" y="2328797"/>
            <a:ext cx="351764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AU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IPD </a:t>
            </a:r>
          </a:p>
          <a:p>
            <a:pPr algn="ctr"/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ໃຫ້ 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F75, F100, F135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298006-0FDB-471E-AB5D-26E2FBC2FDEF}"/>
              </a:ext>
            </a:extLst>
          </p:cNvPr>
          <p:cNvSpPr txBox="1"/>
          <p:nvPr/>
        </p:nvSpPr>
        <p:spPr>
          <a:xfrm>
            <a:off x="282223" y="3882873"/>
            <a:ext cx="3573638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ນໍ້າໜັກທຸກໆວັນ</a:t>
            </a:r>
            <a:endParaRPr lang="en-AU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ແທກຮອບແຂນຄືນທຸກໆ 5 ວັນ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ຢູ່ໃນເກນສາມາດກັບບ້ານ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ມາກວດຄືນຫຼັງ 1 ເດືອນ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3E9AEE-FAAA-4EDA-AC8B-9457BF55688B}"/>
              </a:ext>
            </a:extLst>
          </p:cNvPr>
          <p:cNvSpPr txBox="1"/>
          <p:nvPr/>
        </p:nvSpPr>
        <p:spPr>
          <a:xfrm>
            <a:off x="4075275" y="6301937"/>
            <a:ext cx="324543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ທີມງານນອກສະໜາມ</a:t>
            </a:r>
          </a:p>
          <a:p>
            <a:pPr algn="ctr"/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ຕິດຕາມເຖີງສະຖານທີ</a:t>
            </a:r>
            <a:endParaRPr lang="en-AU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CE1201-91FD-42E6-9E70-D0C99B9BE5E0}"/>
              </a:ext>
            </a:extLst>
          </p:cNvPr>
          <p:cNvSpPr txBox="1"/>
          <p:nvPr/>
        </p:nvSpPr>
        <p:spPr>
          <a:xfrm>
            <a:off x="7923785" y="5264382"/>
            <a:ext cx="3517900" cy="9472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ການໂທແຈ້ງກ່ອນມື້ນັດ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ໂທຫາຜູ້ປົກຄອງ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ບໍ່ສາມາດຕິດໄດ້</a:t>
            </a:r>
            <a:endParaRPr lang="en-A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60D361-2BA5-4DF2-908C-47898FD9A8C9}"/>
              </a:ext>
            </a:extLst>
          </p:cNvPr>
          <p:cNvSpPr txBox="1"/>
          <p:nvPr/>
        </p:nvSpPr>
        <p:spPr>
          <a:xfrm>
            <a:off x="7670760" y="2268833"/>
            <a:ext cx="4463218" cy="25853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b="1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ກັບບ້ານ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ອາຫານເສີມ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ຢາຕ້ານເຊື້ອ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ວິຕາມິນ ເອ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ຢາຂ້າແມ່ທ້ອງ.</a:t>
            </a:r>
            <a:endParaRPr lang="en-US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ປະກອບຟອມຕິດຕາມ.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ໃຫ້ມາຕິດຕາມຄືນຫຼັງ 2 ອາທິດ.</a:t>
            </a:r>
            <a:endParaRPr lang="en-US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ບໍ່ຕອບສະໜອງໃນການປິ່ນປົ່ວພາຍນອກ ແອດມິດເຂົ້ານອນ.</a:t>
            </a: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A6896243-C68C-4399-A197-0C5194A71B74}"/>
              </a:ext>
            </a:extLst>
          </p:cNvPr>
          <p:cNvSpPr/>
          <p:nvPr/>
        </p:nvSpPr>
        <p:spPr>
          <a:xfrm>
            <a:off x="5575300" y="879228"/>
            <a:ext cx="279400" cy="356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766F4FBE-9B45-40E9-848C-55E3FFE300FC}"/>
              </a:ext>
            </a:extLst>
          </p:cNvPr>
          <p:cNvSpPr/>
          <p:nvPr/>
        </p:nvSpPr>
        <p:spPr>
          <a:xfrm rot="3452753">
            <a:off x="3166313" y="1580770"/>
            <a:ext cx="285174" cy="5657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8FCE4602-92E6-418C-9002-5267C60CA264}"/>
              </a:ext>
            </a:extLst>
          </p:cNvPr>
          <p:cNvSpPr/>
          <p:nvPr/>
        </p:nvSpPr>
        <p:spPr>
          <a:xfrm>
            <a:off x="1854200" y="3200400"/>
            <a:ext cx="330200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7E522456-CF0A-48C3-85A1-35ADE640305C}"/>
              </a:ext>
            </a:extLst>
          </p:cNvPr>
          <p:cNvSpPr/>
          <p:nvPr/>
        </p:nvSpPr>
        <p:spPr>
          <a:xfrm rot="18574940">
            <a:off x="7839506" y="1498925"/>
            <a:ext cx="294137" cy="5763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35055A0F-F54C-4AFA-A996-56DDFE402EE8}"/>
              </a:ext>
            </a:extLst>
          </p:cNvPr>
          <p:cNvSpPr/>
          <p:nvPr/>
        </p:nvSpPr>
        <p:spPr>
          <a:xfrm rot="18766457">
            <a:off x="2825112" y="5586270"/>
            <a:ext cx="337152" cy="9117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5A12F4C7-41D5-4159-A187-858392802E06}"/>
              </a:ext>
            </a:extLst>
          </p:cNvPr>
          <p:cNvSpPr/>
          <p:nvPr/>
        </p:nvSpPr>
        <p:spPr>
          <a:xfrm>
            <a:off x="9400757" y="4893417"/>
            <a:ext cx="276643" cy="3709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5A993B3C-1384-464C-865C-C008C42E80DC}"/>
              </a:ext>
            </a:extLst>
          </p:cNvPr>
          <p:cNvSpPr/>
          <p:nvPr/>
        </p:nvSpPr>
        <p:spPr>
          <a:xfrm rot="3115087">
            <a:off x="7493668" y="6209623"/>
            <a:ext cx="354185" cy="5317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7959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C0576-6467-443C-9DEC-1886B74E1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ປະເມີນເດັກຫາເດັກທີ່ມີພາວະຂາດສານອາຫານ</a:t>
            </a:r>
            <a:endParaRPr lang="en-GB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7D72C-192C-4C8C-AA42-C516A5CFD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178" y="1312985"/>
            <a:ext cx="10756222" cy="4685163"/>
          </a:xfrm>
          <a:solidFill>
            <a:schemeClr val="bg1"/>
          </a:solidFill>
        </p:spPr>
        <p:txBody>
          <a:bodyPr/>
          <a:lstStyle/>
          <a:p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ອາການ</a:t>
            </a:r>
          </a:p>
          <a:p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ເພດ, ອາຍຸ</a:t>
            </a:r>
          </a:p>
          <a:p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ຊັງນໍ້າໜັກ</a:t>
            </a:r>
          </a:p>
          <a:p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ວັດແທກລວງຍາວ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/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ລວງສູງ</a:t>
            </a:r>
          </a:p>
          <a:p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Z-SCORE</a:t>
            </a:r>
            <a:endParaRPr lang="lo-LA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ແທກຮອບແຂນ (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MUAC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FD168-8232-4592-81F6-F8FEB32718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9740" y="1095750"/>
            <a:ext cx="3814442" cy="2119603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A7895C6-BC7E-4A06-81B2-E6474ED483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249739" y="3215353"/>
            <a:ext cx="3942261" cy="29566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FA0ADE-275A-4417-9209-DAB266299B6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314" y="1577753"/>
            <a:ext cx="3107524" cy="459429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B2D6C9-0CD7-48D6-8C53-141543BFEF20}"/>
              </a:ext>
            </a:extLst>
          </p:cNvPr>
          <p:cNvSpPr/>
          <p:nvPr/>
        </p:nvSpPr>
        <p:spPr>
          <a:xfrm>
            <a:off x="9067800" y="1312986"/>
            <a:ext cx="317500" cy="288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104F24-BB55-4D8F-8542-D296C6C04928}"/>
              </a:ext>
            </a:extLst>
          </p:cNvPr>
          <p:cNvSpPr/>
          <p:nvPr/>
        </p:nvSpPr>
        <p:spPr>
          <a:xfrm>
            <a:off x="10528300" y="1541586"/>
            <a:ext cx="317500" cy="442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7824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B70DA-2B1F-4731-A99E-14C2E9100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Chart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ທີ່ໃຊ້ໃນການບົ່ງມະຕິ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202B1C-4E20-4BD7-A1DF-FD0612C36D2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9363" y="1417638"/>
            <a:ext cx="3410174" cy="48198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449976-67A7-4657-93E4-04D4BA2844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2698" y="1417638"/>
            <a:ext cx="3410175" cy="481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55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BAF33-8F18-4529-8E9A-D5177B391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ການບົ່ງມະຕິ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67DF736-AE79-4773-B3D2-5BADB1523A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0098947"/>
              </p:ext>
            </p:extLst>
          </p:nvPr>
        </p:nvGraphicFramePr>
        <p:xfrm>
          <a:off x="101600" y="1574800"/>
          <a:ext cx="11963400" cy="3263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0850">
                  <a:extLst>
                    <a:ext uri="{9D8B030D-6E8A-4147-A177-3AD203B41FA5}">
                      <a16:colId xmlns:a16="http://schemas.microsoft.com/office/drawing/2014/main" val="43491052"/>
                    </a:ext>
                  </a:extLst>
                </a:gridCol>
                <a:gridCol w="2990850">
                  <a:extLst>
                    <a:ext uri="{9D8B030D-6E8A-4147-A177-3AD203B41FA5}">
                      <a16:colId xmlns:a16="http://schemas.microsoft.com/office/drawing/2014/main" val="2515778499"/>
                    </a:ext>
                  </a:extLst>
                </a:gridCol>
                <a:gridCol w="2990850">
                  <a:extLst>
                    <a:ext uri="{9D8B030D-6E8A-4147-A177-3AD203B41FA5}">
                      <a16:colId xmlns:a16="http://schemas.microsoft.com/office/drawing/2014/main" val="1289940947"/>
                    </a:ext>
                  </a:extLst>
                </a:gridCol>
                <a:gridCol w="2990850">
                  <a:extLst>
                    <a:ext uri="{9D8B030D-6E8A-4147-A177-3AD203B41FA5}">
                      <a16:colId xmlns:a16="http://schemas.microsoft.com/office/drawing/2014/main" val="2961097147"/>
                    </a:ext>
                  </a:extLst>
                </a:gridCol>
              </a:tblGrid>
              <a:tr h="1000929">
                <a:tc>
                  <a:txBody>
                    <a:bodyPr/>
                    <a:lstStyle/>
                    <a:p>
                      <a:pPr algn="ctr"/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ອາຍຸ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Z-score 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ແລະ 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MUAC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ຂາດສານອາຫານກະທັນຫັ້ນຂັ້ນປານກາງ(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MAM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ຂາດສານອາຫານກະທັນຫັ້ນຂັ້ນຮ້າຍແຮງ(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SAM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31169"/>
                  </a:ext>
                </a:extLst>
              </a:tr>
              <a:tr h="56574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ເດືອນ 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- 2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Weight - for - length 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- 2, - 3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AU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- 3 SD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308558"/>
                  </a:ext>
                </a:extLst>
              </a:tr>
              <a:tr h="56574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 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– 5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Weight – for – height 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- 2, - 3 SD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- 3 SD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368334"/>
                  </a:ext>
                </a:extLst>
              </a:tr>
              <a:tr h="56574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ປິ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– 9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ປິ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BMI – for – Age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- 2, - 3 SD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- 3 SD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620010"/>
                  </a:ext>
                </a:extLst>
              </a:tr>
              <a:tr h="56574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ເດືອນ 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– 5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MUAC 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115 – 124 mm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115 mm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709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1774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6BEFF-6852-4260-816B-51990270B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896938"/>
            <a:ext cx="10972800" cy="692969"/>
          </a:xfrm>
        </p:spPr>
        <p:txBody>
          <a:bodyPr/>
          <a:lstStyle/>
          <a:p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ທົດສອບການກິນ</a:t>
            </a:r>
            <a:br>
              <a:rPr lang="lo-LA" b="1" dirty="0"/>
            </a:br>
            <a:endParaRPr lang="en-GB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EAC2C3-2C1A-4CFB-BE44-3E9FDE9324BA}"/>
              </a:ext>
            </a:extLst>
          </p:cNvPr>
          <p:cNvSpPr txBox="1"/>
          <p:nvPr/>
        </p:nvSpPr>
        <p:spPr>
          <a:xfrm>
            <a:off x="431800" y="1371600"/>
            <a:ext cx="3810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ນໍາຄົນເຈັບໄປສະຖານທີຂ້ອນຂ້າງກວ້າງ.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ໃຫ້ອາຫານເສີມ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RUTF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ນໍ້າ.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ອາດຈະໃຊ້ເວລາໃນການທົດສອບປະມານ ສອງສາມຊົ່ວໂມງ.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RUTF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ເປັນອາຫານໃໝ່ສຳຫຼັບເດັກ ດັ່ງນັ້ນຕ້ອງໄດ້ໃຊ້ຄວາມອົດທົນ.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ໃຫ້ຄໍາແນະນໍາຜູ້ປົກຄອງໃນການໃຫ້ອາຫານເສີມຢູ່ບ້ານ.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B812097-BA0C-4242-BF69-106A774AC38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150" y="1356160"/>
            <a:ext cx="3626850" cy="48335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42B454-6ADA-4637-A2F8-44AE6161F5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3940" y="3429000"/>
            <a:ext cx="4088743" cy="276066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F4EA07-F640-483E-B12B-83F7D9A31D54}"/>
              </a:ext>
            </a:extLst>
          </p:cNvPr>
          <p:cNvSpPr/>
          <p:nvPr/>
        </p:nvSpPr>
        <p:spPr>
          <a:xfrm>
            <a:off x="10124575" y="2948645"/>
            <a:ext cx="762000" cy="40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FE0EA8-69FA-4894-A6F9-E9EE9DF16DD2}"/>
              </a:ext>
            </a:extLst>
          </p:cNvPr>
          <p:cNvSpPr/>
          <p:nvPr/>
        </p:nvSpPr>
        <p:spPr>
          <a:xfrm>
            <a:off x="8902700" y="1727200"/>
            <a:ext cx="368300" cy="266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85D48E-E9F2-4DC5-92BB-BD7C0A3DFA49}"/>
              </a:ext>
            </a:extLst>
          </p:cNvPr>
          <p:cNvSpPr/>
          <p:nvPr/>
        </p:nvSpPr>
        <p:spPr>
          <a:xfrm>
            <a:off x="6807200" y="4038600"/>
            <a:ext cx="469900" cy="292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8EC039-B037-4F9B-B33E-826625192E40}"/>
              </a:ext>
            </a:extLst>
          </p:cNvPr>
          <p:cNvSpPr/>
          <p:nvPr/>
        </p:nvSpPr>
        <p:spPr>
          <a:xfrm>
            <a:off x="6648450" y="3663950"/>
            <a:ext cx="469900" cy="292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8237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A2AA3-ED27-4047-8140-C268C857E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5900"/>
            <a:ext cx="10972800" cy="1163638"/>
          </a:xfrm>
        </p:spPr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ການປິ່ນປົວ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EF90-C395-4E65-A7D1-98527DC29378}"/>
              </a:ext>
            </a:extLst>
          </p:cNvPr>
          <p:cNvSpPr txBox="1"/>
          <p:nvPr/>
        </p:nvSpPr>
        <p:spPr>
          <a:xfrm>
            <a:off x="254000" y="1074738"/>
            <a:ext cx="61214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ອາຫານບໍາບັດ </a:t>
            </a:r>
            <a:endParaRPr lang="en-AU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F75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US" sz="2400" dirty="0"/>
              <a:t> F100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ພາຍໃນຄົນເຈັບມີອາການສົນ.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ReSoMal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ກໍລະນີມີການຂາດນໍ້າ.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eezee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Past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e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(RUFT) -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ສໍາຫຼັບຄົບເຈັບພາຍນອກບໍ່ມີອາການສົນ.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ຢາຕ້ານເຊື້ອ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ຄົນເຈັບບໍ່ມີອາການສົນ:​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Amoxicillin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ຄົນເຈັບມີອາການສົນ: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Amp/Gent or Ceftriaxone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ການເບີ່ງແຍ່ງຕາມປົກກະຕິ: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Vitamin A and Albendazole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ຖ້າຄົນເຈັບຫຼາຍກວ່າ  6​ ເດືອນ.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ສອບຖາມຜູ້ປົກຄອງວ່າ ເດັກໄດ້ຮັບ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vaccine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ຄົບແລ້ວບໍ.</a:t>
            </a:r>
            <a:endParaRPr lang="en-AU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54DD97-9CE7-4EB2-9253-AFC63F8FAF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6927" y="968479"/>
            <a:ext cx="4253947" cy="26520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F3F60C-B5EB-4690-AB7F-553D4D3A65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-4083" r="-7537" b="-3455"/>
          <a:stretch/>
        </p:blipFill>
        <p:spPr>
          <a:xfrm>
            <a:off x="7486926" y="3124199"/>
            <a:ext cx="4253947" cy="301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464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81FC3-604E-42AC-AD86-7EC89E83C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ຜ່ານການທົດສອບ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08651E6B-881F-4D7F-A77D-CBE8369359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0200" y="998538"/>
            <a:ext cx="3866316" cy="54645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63426F-EA57-4F98-BC91-8BF2AD1D99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12481" y="1674681"/>
            <a:ext cx="3572449" cy="60043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CBA59A-FF00-46A6-90FC-4CB7FE27A772}"/>
              </a:ext>
            </a:extLst>
          </p:cNvPr>
          <p:cNvSpPr txBox="1"/>
          <p:nvPr/>
        </p:nvSpPr>
        <p:spPr>
          <a:xfrm>
            <a:off x="4196515" y="1205929"/>
            <a:ext cx="61214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ໃຫ້ສຸຂະສຶກສາກ່ຽວກັບການໃຫ້ອາຫານລູກຢູ່ບ້ານ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ປະກອບຟອມຕິດຕາມ.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ນັດມາກວດຄືນຫຼັງ 2 ອາທິດໆ.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ປິ່ນປົວພາຍນອກແລ້ວບໍ່ມີການຕອບສະໜອງຫຼັງມາຕິດ 8 ຄັ້ງແມ່ນ ແອດມິດເຂົ້ານອນ.</a:t>
            </a:r>
          </a:p>
        </p:txBody>
      </p:sp>
    </p:spTree>
    <p:extLst>
      <p:ext uri="{BB962C8B-B14F-4D97-AF65-F5344CB8AC3E}">
        <p14:creationId xmlns:p14="http://schemas.microsoft.com/office/powerpoint/2010/main" val="351346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AAA95-C906-4014-AF2B-36EB8C5A0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ທົດສອບການກິນອາຫານເສີມບໍ່ຜ່ານ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4DDCC5-FF50-42F1-90F6-EEB34BC58935}"/>
              </a:ext>
            </a:extLst>
          </p:cNvPr>
          <p:cNvSpPr txBox="1"/>
          <p:nvPr/>
        </p:nvSpPr>
        <p:spPr>
          <a:xfrm>
            <a:off x="368300" y="1417638"/>
            <a:ext cx="61214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ເຂົ້ານອນ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ເລີ່ມໃຫ້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F75 100 kcal/kg/day. </a:t>
            </a:r>
            <a:endParaRPr lang="lo-LA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ກໍລະນີຖອກທ້ອງໃຫ້ </a:t>
            </a:r>
            <a:r>
              <a:rPr lang="en-AU" sz="24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Resomal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ທົນແທນນໍ້າ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endParaRPr lang="lo-LA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ໃຫ້ຢາຕ້ານເຊື້ອ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endParaRPr lang="lo-LA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ໃຫ້ຢາຂ້າແມ່ທ້ອງ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endParaRPr lang="lo-LA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 ວິຕາມິນ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ຕິດຕາມນໍ້າໜັກ ແລະ ອາການ ທຸກວັນ.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ຫຼັງ 5 ວັນແທກຮອບແຂນຄືນ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ປ່ຽນໃຫ້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 100.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ເພີ່ມ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10 – 20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kcal/kg/day.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ຫຼັງຈາກໄດ້ເກນ ໃຫ້ກັບບ້ານ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ນັດມາກວດຄືນອີກ 1 ເດືອນຂ້າງໜ້າ.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B76018-B61A-465E-8534-BABB977347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692477"/>
            <a:ext cx="6037538" cy="42849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7772EE-1660-4B01-9AE7-EAD6D6643849}"/>
              </a:ext>
            </a:extLst>
          </p:cNvPr>
          <p:cNvSpPr/>
          <p:nvPr/>
        </p:nvSpPr>
        <p:spPr>
          <a:xfrm>
            <a:off x="7551409" y="2806700"/>
            <a:ext cx="716291" cy="147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098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6E440-32E6-4543-943F-93A2F24E8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ບໍ່ມາຕິດຕາມ ຕາມມື້ນັດ 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28185-0473-423F-A83D-62039302F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ບໍ່ມາຕາມນັດໂທຫາ ກາຍ 3 ຄັ້ງແມ່ນປະກອບຟອມ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ສົ່ງໃຫ້ທີມງານພາກສະໝາມ ຕິດຕາມເຖີງທີ່ 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23270D5-B06C-4A2E-98E7-D2D7EAB8676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3950" y="1293081"/>
            <a:ext cx="5695784" cy="42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07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05F5E-5039-45E2-9293-A602B6EA7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ການຕິດຕາມເຖີງສະຖານທີ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B84D5-2B67-4A05-B93C-CE3DB6029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417638"/>
            <a:ext cx="5384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ປະເມີນເດັກ.</a:t>
            </a:r>
          </a:p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ກວດເບີ່ງອາການເດັກ.</a:t>
            </a:r>
          </a:p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ຊັງນໍ້ໜັກ.</a:t>
            </a:r>
          </a:p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ແທກລວງຍາວ/ລວງສູງ.</a:t>
            </a:r>
          </a:p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ແທກຮອບແຂນ.</a:t>
            </a:r>
          </a:p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ບົ່ງມະຕິ.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ຂາດສານອາຫານຮ້າຍແຮງ ຫຼື ປານກາງ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ຍັງສືບຕໍ່ຂາດສານອາຫານຮ້າຍແຮງແມ່ນມານໍາປິ່ນປົວຢູ່ທີໂຮງໝໍ.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ປານກາງ ແມ່ນໃຫ້ອາຫານເສີມ ແລະ ກັບມາຕິດຕາມອີກຄັ້ງ.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57F2E7-3775-4C00-A73F-2B424A421A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7600" y="1662039"/>
            <a:ext cx="5384800" cy="403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92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FFACA-2971-413C-A096-3A028D7E3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ສະຫຼຸບຄົນເຈັບ</a:t>
            </a:r>
            <a:r>
              <a:rPr lang="lo-LA" dirty="0"/>
              <a:t> </a:t>
            </a:r>
            <a:r>
              <a:rPr lang="en-AU" dirty="0"/>
              <a:t>SAM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ປະຈໍາປີ</a:t>
            </a:r>
            <a:r>
              <a:rPr lang="en-AU" dirty="0"/>
              <a:t>2019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7DEFE34-91CA-43E3-8E73-B6E3FAAE360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20936055"/>
              </p:ext>
            </p:extLst>
          </p:nvPr>
        </p:nvGraphicFramePr>
        <p:xfrm>
          <a:off x="2403065" y="1204933"/>
          <a:ext cx="7385870" cy="4749779"/>
        </p:xfrm>
        <a:graphic>
          <a:graphicData uri="http://schemas.openxmlformats.org/drawingml/2006/table">
            <a:tbl>
              <a:tblPr/>
              <a:tblGrid>
                <a:gridCol w="1743083">
                  <a:extLst>
                    <a:ext uri="{9D8B030D-6E8A-4147-A177-3AD203B41FA5}">
                      <a16:colId xmlns:a16="http://schemas.microsoft.com/office/drawing/2014/main" val="3444133952"/>
                    </a:ext>
                  </a:extLst>
                </a:gridCol>
                <a:gridCol w="1760870">
                  <a:extLst>
                    <a:ext uri="{9D8B030D-6E8A-4147-A177-3AD203B41FA5}">
                      <a16:colId xmlns:a16="http://schemas.microsoft.com/office/drawing/2014/main" val="563170220"/>
                    </a:ext>
                  </a:extLst>
                </a:gridCol>
                <a:gridCol w="1867589">
                  <a:extLst>
                    <a:ext uri="{9D8B030D-6E8A-4147-A177-3AD203B41FA5}">
                      <a16:colId xmlns:a16="http://schemas.microsoft.com/office/drawing/2014/main" val="2276243465"/>
                    </a:ext>
                  </a:extLst>
                </a:gridCol>
                <a:gridCol w="2014328">
                  <a:extLst>
                    <a:ext uri="{9D8B030D-6E8A-4147-A177-3AD203B41FA5}">
                      <a16:colId xmlns:a16="http://schemas.microsoft.com/office/drawing/2014/main" val="2564437879"/>
                    </a:ext>
                  </a:extLst>
                </a:gridCol>
              </a:tblGrid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702008"/>
                  </a:ext>
                </a:extLst>
              </a:tr>
              <a:tr h="3788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TYPE OF ADMIT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 OF 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488814"/>
                  </a:ext>
                </a:extLst>
              </a:tr>
              <a:tr h="374240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NEW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576653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TRANSFER FROM IPD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0209578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RTN AFTER DEFAULT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71971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NEW-MAM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4477595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RELAPSE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02525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TOTAL ENROLLED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94144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OUTCOME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 OF 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 of total with outcome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2456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CURED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977908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DEFAULT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13147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ADMIT TO IPD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59533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NONRESPONDER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658628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 (IN TREATMENT)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670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016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1D8C9-2FC3-4ED5-8E3E-DB418557B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ສະຫຼຸບຄົນເຈັບ 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MAM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ປະຈໍາປີ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2019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D4760D7-32E3-4E16-A4C1-46957F653F1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9859923"/>
              </p:ext>
            </p:extLst>
          </p:nvPr>
        </p:nvGraphicFramePr>
        <p:xfrm>
          <a:off x="2381864" y="1323132"/>
          <a:ext cx="7428271" cy="4510098"/>
        </p:xfrm>
        <a:graphic>
          <a:graphicData uri="http://schemas.openxmlformats.org/drawingml/2006/table">
            <a:tbl>
              <a:tblPr/>
              <a:tblGrid>
                <a:gridCol w="1814278">
                  <a:extLst>
                    <a:ext uri="{9D8B030D-6E8A-4147-A177-3AD203B41FA5}">
                      <a16:colId xmlns:a16="http://schemas.microsoft.com/office/drawing/2014/main" val="65965353"/>
                    </a:ext>
                  </a:extLst>
                </a:gridCol>
                <a:gridCol w="1899857">
                  <a:extLst>
                    <a:ext uri="{9D8B030D-6E8A-4147-A177-3AD203B41FA5}">
                      <a16:colId xmlns:a16="http://schemas.microsoft.com/office/drawing/2014/main" val="743715478"/>
                    </a:ext>
                  </a:extLst>
                </a:gridCol>
                <a:gridCol w="1831394">
                  <a:extLst>
                    <a:ext uri="{9D8B030D-6E8A-4147-A177-3AD203B41FA5}">
                      <a16:colId xmlns:a16="http://schemas.microsoft.com/office/drawing/2014/main" val="1723731874"/>
                    </a:ext>
                  </a:extLst>
                </a:gridCol>
                <a:gridCol w="1882742">
                  <a:extLst>
                    <a:ext uri="{9D8B030D-6E8A-4147-A177-3AD203B41FA5}">
                      <a16:colId xmlns:a16="http://schemas.microsoft.com/office/drawing/2014/main" val="496808754"/>
                    </a:ext>
                  </a:extLst>
                </a:gridCol>
              </a:tblGrid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TYPE OF ADMIT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#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 OF TOTAL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546707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NEW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248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90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2014395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TRANSFER FROM IPD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5867500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RTN AFTER DEFAULT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11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4842799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RELAPSE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314877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TOTAL ENROLLED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276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9238087"/>
                  </a:ext>
                </a:extLst>
              </a:tr>
              <a:tr h="457940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OUTCOME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#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 OF TOTAL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 of total with outcome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213350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CURED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48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17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23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326532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DEFAULT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155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56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75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055016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ADMIT TO IPD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651346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NONRESPONDER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841661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SAM </a:t>
                      </a:r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(became SAM)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744739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</a:t>
                      </a:r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(IN TREATMENT)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69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25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339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796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15627-7473-4454-9957-867D3833A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ສິ່ງທີ່ທ້າທາຍ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C0A3F-A11F-4D0B-AB26-2A019FF80BB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ບັນຫາການເງີນ.</a:t>
            </a: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ຫ່າງໄກຊອກຫຼີກ.</a:t>
            </a: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ຖ້າກວດດົນເກີນໄປ.</a:t>
            </a: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ຄວາມເຂົ້າໃຈ ແລະ ຄວາມຄິດຂອງຜູ້ປົກຄອງຍັງບໍ່ເຂົ້າໃຈດີກັບບັນຫາການຂາດສານອາຫານ.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51AC89-CDD7-4A4A-896A-7DFCA5B6B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552" y="1060048"/>
            <a:ext cx="2617583" cy="19009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E08B7E-20E9-465C-B219-B10E89FD6A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1536" y="2828109"/>
            <a:ext cx="4640825" cy="348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651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056C39-6A2B-4BA6-8E8A-C0C94501C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837" y="1670755"/>
            <a:ext cx="8005874" cy="324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9896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テーマ1" id="{258D9F1F-1104-4BD7-9248-5214F202C9FB}" vid="{A58E7FF4-F2DD-490D-B5F7-60F8EEF67B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5865</TotalTime>
  <Words>1058</Words>
  <Application>Microsoft Office PowerPoint</Application>
  <PresentationFormat>Widescreen</PresentationFormat>
  <Paragraphs>241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ＭＳ Ｐゴシック</vt:lpstr>
      <vt:lpstr>Arial</vt:lpstr>
      <vt:lpstr>Calibri</vt:lpstr>
      <vt:lpstr>DokChampa</vt:lpstr>
      <vt:lpstr>Phetsarath OT</vt:lpstr>
      <vt:lpstr>Wingdings</vt:lpstr>
      <vt:lpstr>Theme1</vt:lpstr>
      <vt:lpstr>ແບບແຜນການຈັດຕັ້ງປະຕິວຽກງານການຄຸ້ມຄອງການຂາດສານອາຫານກະທັນຫັ້ນໃນສະຖານທີ່ບໍລິການສຸຂະພາບ ໂຮງໝໍເພື່ອນລາວສໍາຫຼັບເດັກນ້ອຍ(LFHC) </vt:lpstr>
      <vt:lpstr>ໂຮງໝໍເພື່ອນລາວສໍາຫຼັບເດັກນ້ອຍ(LFHC)</vt:lpstr>
      <vt:lpstr>PowerPoint Presentation</vt:lpstr>
      <vt:lpstr>ປະເມີນເດັກຫາເດັກທີ່ມີພາວະຂາດສານອາຫານ</vt:lpstr>
      <vt:lpstr>Chart ທີ່ໃຊ້ໃນການບົ່ງມະຕິ</vt:lpstr>
      <vt:lpstr>ການບົ່ງມະຕິ</vt:lpstr>
      <vt:lpstr>ທົດສອບການກິນ </vt:lpstr>
      <vt:lpstr>ການປິ່ນປົວ</vt:lpstr>
      <vt:lpstr>ຜ່ານການທົດສອບ</vt:lpstr>
      <vt:lpstr>ທົດສອບການກິນອາຫານເສີມບໍ່ຜ່ານ</vt:lpstr>
      <vt:lpstr>ບໍ່ມາຕິດຕາມ ຕາມມື້ນັດ </vt:lpstr>
      <vt:lpstr>ການຕິດຕາມເຖີງສະຖານທີ</vt:lpstr>
      <vt:lpstr>ສະຫຼຸບຄົນເຈັບ SAM ປະຈໍາປີ2019</vt:lpstr>
      <vt:lpstr>ສະຫຼຸບຄົນເຈັບ MAM ປະຈໍາປີ 2019</vt:lpstr>
      <vt:lpstr>ສິ່ງທີ່ທ້າທາຍ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Tukta Sonesaksith</cp:lastModifiedBy>
  <cp:revision>245</cp:revision>
  <cp:lastPrinted>2021-02-23T09:08:56Z</cp:lastPrinted>
  <dcterms:created xsi:type="dcterms:W3CDTF">2020-03-02T01:53:34Z</dcterms:created>
  <dcterms:modified xsi:type="dcterms:W3CDTF">2021-03-02T03:30:08Z</dcterms:modified>
</cp:coreProperties>
</file>