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331" r:id="rId2"/>
    <p:sldId id="776" r:id="rId3"/>
    <p:sldId id="777" r:id="rId4"/>
    <p:sldId id="778" r:id="rId5"/>
    <p:sldId id="779" r:id="rId6"/>
    <p:sldId id="780" r:id="rId7"/>
    <p:sldId id="781" r:id="rId8"/>
    <p:sldId id="731" r:id="rId9"/>
    <p:sldId id="296" r:id="rId10"/>
    <p:sldId id="772" r:id="rId11"/>
    <p:sldId id="771" r:id="rId12"/>
    <p:sldId id="773" r:id="rId13"/>
    <p:sldId id="734" r:id="rId14"/>
    <p:sldId id="774" r:id="rId15"/>
    <p:sldId id="739" r:id="rId16"/>
    <p:sldId id="775" r:id="rId17"/>
    <p:sldId id="60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VV\Documents\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o-LA" sz="1600">
                <a:latin typeface="Phetsarath OT" panose="02000500000000020004" pitchFamily="2" charset="0"/>
                <a:cs typeface="Phetsarath OT" panose="02000500000000020004" pitchFamily="2" charset="0"/>
              </a:rPr>
              <a:t>ຈໍານວນຜົນໄດ້ຮັບທຽບໃສ່ເປົ້າໝາຍ</a:t>
            </a:r>
            <a:endParaRPr lang="en-US" sz="1600">
              <a:latin typeface="Phetsarath OT" panose="02000500000000020004" pitchFamily="2" charset="0"/>
              <a:cs typeface="Phetsarath OT" panose="02000500000000020004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Sheet1!$B$2:$B$3</c:f>
              <c:strCache>
                <c:ptCount val="2"/>
                <c:pt idx="0">
                  <c:v>ຈໍານວນຜົນໄດ້ຮັບທຽບໃສ່ເປົ້າໝາຍ</c:v>
                </c:pt>
                <c:pt idx="1">
                  <c:v>ແຜນວາງໄວ້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ແມ່ໄວ້ຈະເລີນພັນ</c:v>
                </c:pt>
                <c:pt idx="1">
                  <c:v>ໃຫ້ຄວາມຮູ້ກຸ່ມເປົ້າໝາຍ 1000 ວັນ</c:v>
                </c:pt>
                <c:pt idx="2">
                  <c:v>ຜົວ/ພໍ່ອງເດັກ</c:v>
                </c:pt>
                <c:pt idx="3">
                  <c:v>ຜູ້ເຂົ້າຮ່ວມດ້ານບົດບາດຍິງ-ຊາຍ</c:v>
                </c:pt>
              </c:strCache>
            </c:strRef>
          </c:cat>
          <c:val>
            <c:numRef>
              <c:f>Sheet1!$B$4:$B$7</c:f>
              <c:numCache>
                <c:formatCode>_(* #,##0_);_(* \(#,##0\);_(* "-"??_);_(@_)</c:formatCode>
                <c:ptCount val="4"/>
                <c:pt idx="0">
                  <c:v>300</c:v>
                </c:pt>
                <c:pt idx="1">
                  <c:v>186</c:v>
                </c:pt>
                <c:pt idx="2">
                  <c:v>300</c:v>
                </c:pt>
                <c:pt idx="3">
                  <c:v>2208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0-410D-8C97-AF82BD67AEFE}"/>
            </c:ext>
          </c:extLst>
        </c:ser>
        <c:ser>
          <c:idx val="1"/>
          <c:order val="1"/>
          <c:tx>
            <c:strRef>
              <c:f>Sheet1!$C$2:$C$3</c:f>
              <c:strCache>
                <c:ptCount val="2"/>
                <c:pt idx="0">
                  <c:v>ຈໍານວນຜົນໄດ້ຮັບທຽບໃສ່ເປົ້າໝາຍ</c:v>
                </c:pt>
                <c:pt idx="1">
                  <c:v>ຜົນໄດ້ຮັບຕົວຈິງ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ແມ່ໄວ້ຈະເລີນພັນ</c:v>
                </c:pt>
                <c:pt idx="1">
                  <c:v>ໃຫ້ຄວາມຮູ້ກຸ່ມເປົ້າໝາຍ 1000 ວັນ</c:v>
                </c:pt>
                <c:pt idx="2">
                  <c:v>ຜົວ/ພໍ່ອງເດັກ</c:v>
                </c:pt>
                <c:pt idx="3">
                  <c:v>ຜູ້ເຂົ້າຮ່ວມດ້ານບົດບາດຍິງ-ຊາຍ</c:v>
                </c:pt>
              </c:strCache>
            </c:strRef>
          </c:cat>
          <c:val>
            <c:numRef>
              <c:f>Sheet1!$C$4:$C$7</c:f>
              <c:numCache>
                <c:formatCode>_(* #,##0_);_(* \(#,##0\);_(* "-"??_);_(@_)</c:formatCode>
                <c:ptCount val="4"/>
                <c:pt idx="0">
                  <c:v>321</c:v>
                </c:pt>
                <c:pt idx="1">
                  <c:v>342</c:v>
                </c:pt>
                <c:pt idx="2">
                  <c:v>412</c:v>
                </c:pt>
                <c:pt idx="3">
                  <c:v>2311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0-410D-8C97-AF82BD67AE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52794280"/>
        <c:axId val="552797232"/>
      </c:barChart>
      <c:catAx>
        <c:axId val="55279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20004" pitchFamily="2" charset="0"/>
                <a:ea typeface="+mn-ea"/>
                <a:cs typeface="Phetsarath OT" panose="02000500000000020004" pitchFamily="2" charset="0"/>
              </a:defRPr>
            </a:pPr>
            <a:endParaRPr lang="en-US"/>
          </a:p>
        </c:txPr>
        <c:crossAx val="552797232"/>
        <c:crosses val="autoZero"/>
        <c:auto val="1"/>
        <c:lblAlgn val="ctr"/>
        <c:lblOffset val="100"/>
        <c:noMultiLvlLbl val="0"/>
      </c:catAx>
      <c:valAx>
        <c:axId val="552797232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79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219641294838147"/>
          <c:y val="0.11908117509407709"/>
          <c:w val="0.51171806649168849"/>
          <c:h val="0.142198779369446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20004" pitchFamily="2" charset="0"/>
              <a:ea typeface="+mn-ea"/>
              <a:cs typeface="Phetsarath OT" panose="02000500000000020004" pitchFamily="2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2E630-EF58-4FFB-9F00-3480356C271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BF0C4-B3DC-48FF-9F42-755B7E168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3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744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01116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7007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91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80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2073">
              <a:defRPr/>
            </a:pPr>
            <a:endParaRPr lang="en-US" sz="1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30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42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69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A7ACC-723F-4660-BBCA-4D571982CF73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46526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4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0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6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1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9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08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1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6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2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00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4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ABA9E-057B-4AF4-95CE-F3698462EF6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D96B5-A99D-45C2-97A6-9ED1B2A36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5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5.png"/><Relationship Id="rId3" Type="http://schemas.openxmlformats.org/officeDocument/2006/relationships/image" Target="../media/image6.gif"/><Relationship Id="rId7" Type="http://schemas.openxmlformats.org/officeDocument/2006/relationships/image" Target="../media/image10.emf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3.jpeg"/><Relationship Id="rId5" Type="http://schemas.openxmlformats.org/officeDocument/2006/relationships/image" Target="../media/image8.jpe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7.gif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338" y="3436832"/>
            <a:ext cx="8655627" cy="41855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 for Rural Mobilisation and Improvement (ARMI)</a:t>
            </a:r>
            <a:endParaRPr lang="lo-LA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647" y="2960671"/>
            <a:ext cx="9080353" cy="476161"/>
          </a:xfrm>
        </p:spPr>
        <p:txBody>
          <a:bodyPr>
            <a:noAutofit/>
          </a:bodyPr>
          <a:lstStyle/>
          <a:p>
            <a:r>
              <a:rPr lang="lo-LA" sz="24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ສະມາຄົມເພື່ອການສະໜັບສະໜູນ ແລະ ປັບປຸງຊົນນະບົດ (ສພປ)</a:t>
            </a:r>
            <a:endParaRPr lang="en-US" sz="24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75804" y="6315076"/>
            <a:ext cx="8153400" cy="40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70C0"/>
                </a:solidFill>
              </a:rPr>
              <a:t>www.armi.la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8AF-B9AB-4DD3-B064-88148D9FE05D}" type="datetime1">
              <a:rPr lang="en-US" smtClean="0"/>
              <a:t>3/2/2021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</a:t>
            </a:fld>
            <a:endParaRPr lang="en-US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39451" y="5908676"/>
            <a:ext cx="8153400" cy="40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ກຸມພາ 202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9806" y="977144"/>
            <a:ext cx="1623375" cy="157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18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593" y="18890"/>
            <a:ext cx="7886700" cy="1326524"/>
          </a:xfrm>
        </p:spPr>
        <p:txBody>
          <a:bodyPr>
            <a:normAutofit/>
          </a:bodyPr>
          <a:lstStyle/>
          <a:p>
            <a:pPr algn="ctr"/>
            <a:r>
              <a:rPr lang="lo-LA" sz="40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ປະຫວັດຄວາມເປັນມາ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63982" y="1470105"/>
            <a:ext cx="4248727" cy="4237968"/>
          </a:xfrm>
        </p:spPr>
        <p:txBody>
          <a:bodyPr>
            <a:noAutofit/>
          </a:bodyPr>
          <a:lstStyle/>
          <a:p>
            <a:pPr marL="571500" indent="-342900" algn="just">
              <a:spcBef>
                <a:spcPts val="2400"/>
              </a:spcBef>
              <a:buFont typeface="Wingdings" panose="05000000000000000000" pitchFamily="2" charset="2"/>
              <a:buChar char="q"/>
            </a:pP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ສະມາຊິກສ້າງຕັ້ງ 15 ທ່ານເລີ້ມຕົ້ນເດືອນ ຕຸລາ 2006</a:t>
            </a:r>
            <a:r>
              <a:rPr lang="en-GB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;</a:t>
            </a: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ໄດ້ຮັບອະນຸມັດສ້າງຕັ້ງກັບ ສະຫະສະມາຄົນວິທະຍາສາດ ແລະ ວິສະວະກຳສາດແຫ່ງຊາດ ແລະ ໄດ້ຮັບອະນຸມັດວັນທີ 10 ຕຸລາ 2006</a:t>
            </a:r>
            <a:r>
              <a:rPr lang="en-GB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; </a:t>
            </a:r>
          </a:p>
          <a:p>
            <a:pPr marL="571500" indent="-342900" algn="just">
              <a:spcBef>
                <a:spcPts val="2400"/>
              </a:spcBef>
              <a:buFont typeface="Wingdings" panose="05000000000000000000" pitchFamily="2" charset="2"/>
              <a:buChar char="q"/>
            </a:pP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ເລີ່ມໂຄງການທຳອິດປີ 2007</a:t>
            </a:r>
            <a:r>
              <a:rPr lang="en-GB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(</a:t>
            </a: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ໂຄງການຊຸມຊົນເພີ່ງຕົນເອງ</a:t>
            </a:r>
            <a:r>
              <a:rPr lang="en-GB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</a:t>
            </a: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ທີ່ເມືອງທ່າປາງທອງ ແຂວງສະຫວັນນະເຂດ</a:t>
            </a:r>
            <a:r>
              <a:rPr lang="en-GB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;</a:t>
            </a:r>
            <a:endParaRPr lang="en-US" sz="2000" dirty="0">
              <a:solidFill>
                <a:srgbClr val="0070C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71500" indent="-342900" algn="just">
              <a:spcBef>
                <a:spcPts val="2400"/>
              </a:spcBef>
              <a:buFont typeface="Wingdings" panose="05000000000000000000" pitchFamily="2" charset="2"/>
              <a:buChar char="q"/>
            </a:pP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ປີ </a:t>
            </a:r>
            <a:r>
              <a:rPr lang="en-GB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2009, </a:t>
            </a: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ໄດ້ຍືນຂື້ນທະບຽນໃໝ່ຕາມດຳລັດວ່າດ້ວຍສະມາຄົມ ແລະ ໄດ້ຮັບຂໍ້ຕົກລົງສ້າງຕັ້ງສະມາຄົມ ສະບັບ ເລກທີ </a:t>
            </a:r>
            <a:r>
              <a:rPr lang="en-US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511/</a:t>
            </a:r>
            <a:r>
              <a:rPr lang="lo-LA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ພນ ລົງວັນທີ 9 ສິງຫາ 2012</a:t>
            </a:r>
            <a:r>
              <a:rPr lang="en-GB" sz="20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lo-LA" sz="2000" dirty="0">
              <a:solidFill>
                <a:srgbClr val="0070C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192-1C3B-44C4-A3EB-A55B8BB417EE}" type="datetime1">
              <a:rPr lang="en-US" smtClean="0"/>
              <a:t>3/2/2021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38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978" y="1713185"/>
            <a:ext cx="3664812" cy="3751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2933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36524"/>
            <a:ext cx="8307533" cy="801770"/>
          </a:xfrm>
        </p:spPr>
        <p:txBody>
          <a:bodyPr>
            <a:normAutofit fontScale="90000"/>
          </a:bodyPr>
          <a:lstStyle/>
          <a:p>
            <a:pPr algn="ctr"/>
            <a:r>
              <a:rPr lang="lo-LA" sz="36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ວິໄສທັດ, ພາລະກິດ, ຄ່ານິຍົມ ແລະ ກຸ່ມເປົ້າໝາຍ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85173" y="5498050"/>
            <a:ext cx="8599856" cy="1004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o-LA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ກຸ່ມເປົ້າໝາຍຫຼັກ</a:t>
            </a:r>
            <a:r>
              <a:rPr lang="en-US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(Target group)</a:t>
            </a:r>
          </a:p>
          <a:p>
            <a:pPr marL="0" lvl="1" indent="0">
              <a:buNone/>
            </a:pPr>
            <a:r>
              <a:rPr lang="lo-LA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ສຸມໃສ່ຜູ້ທຸກ, ຜູ້ດ້ອຍໂອກາດໂດຍສະເພາະແມ່ຍິງ</a:t>
            </a:r>
            <a:r>
              <a:rPr lang="en-US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 ເດັກນ້ອຍຢູ່ຊົນນະບົດ</a:t>
            </a:r>
            <a:r>
              <a:rPr lang="en-US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C7246-7C80-4F28-971E-1223C78DFE35}" type="datetime1">
              <a:rPr lang="en-US" smtClean="0"/>
              <a:t>3/2/2021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</a:t>
            </a:fld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85174" y="906960"/>
            <a:ext cx="8173652" cy="1772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ວິໄສທັດ (</a:t>
            </a:r>
            <a:r>
              <a:rPr lang="en-US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Vision)</a:t>
            </a:r>
          </a:p>
          <a:p>
            <a:pPr marL="0" indent="0">
              <a:buNone/>
            </a:pPr>
            <a:r>
              <a:rPr lang="lo-LA" sz="2400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ສະມາຄົມ ສພປ ມີຄວາມປາດຖະນາປະກອບສ່ວນ ເພື່ອໃຫ້ສັງຄົມບັນດາເຜົ່າມີຄວາມຜາສຸກ ບົນພື້ນຖານຄວາມເຄົາລົບເຊີ່ງກັນ ແລະ ກັນ, ມີໂອກາດຢ່າງເທົ່າທຽມກັນ, ໃສ່ໃຈສິ່ງແວດລ້ອມ, ແລະ ຊົມໃຊ້ຊັບພະຍາກອນຢ່າງຍືນຍົງ.</a:t>
            </a:r>
            <a:endParaRPr lang="en-US" sz="2400" dirty="0">
              <a:solidFill>
                <a:srgbClr val="0070C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3805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3E84FE-DFFC-47E2-AC5D-EDE17B5977E3}"/>
              </a:ext>
            </a:extLst>
          </p:cNvPr>
          <p:cNvSpPr txBox="1">
            <a:spLocks/>
          </p:cNvSpPr>
          <p:nvPr/>
        </p:nvSpPr>
        <p:spPr>
          <a:xfrm>
            <a:off x="485173" y="2546905"/>
            <a:ext cx="8282141" cy="1429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ພາລະກິດ (</a:t>
            </a:r>
            <a:r>
              <a:rPr lang="en-US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Mission)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lo-LA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ສະມາຄົມ ສພປ ມີຄວາມມຸ້ງໝາຍຈະເຮັດວຽກກ່ຽວກັບການສ້າງຄວາມສາມາດໃຫ້ແກ່ຊຸມຊົນຮ່ວມກັບຜູ້ທຸກຍາກ ແລະ ຜູ້ທີ່ດ້ອຍໂອກາດຢູ່ໃນຊົນນະບົດເພື່ອໃຫ້ມີຄຸນນະພາບຊີວິດທີ່ດີກວ່າເກົ່າ, ເພິ່ງພາຕົນເອງໄດ້ ແລະ ມີຄວາມຍືນຍົງ.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1A2946C-77BC-474A-9165-58630720B472}"/>
              </a:ext>
            </a:extLst>
          </p:cNvPr>
          <p:cNvSpPr txBox="1">
            <a:spLocks/>
          </p:cNvSpPr>
          <p:nvPr/>
        </p:nvSpPr>
        <p:spPr>
          <a:xfrm>
            <a:off x="485173" y="4195245"/>
            <a:ext cx="8282141" cy="1429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ຄ່ານິຍົມ (</a:t>
            </a:r>
            <a:r>
              <a:rPr lang="en-US" sz="24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Values)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lo-LA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ສາມັກຄີ ມີສ່ວນຮ່ວມ ບົນຄວາມໂປ່ງໃສ ເນັ້ນໃສ່ປະສິດທິຜົນ ເປີດໂອກາດໃຫ້ໝົດທຸກຄົນ</a:t>
            </a:r>
          </a:p>
        </p:txBody>
      </p:sp>
    </p:spTree>
    <p:extLst>
      <p:ext uri="{BB962C8B-B14F-4D97-AF65-F5344CB8AC3E}">
        <p14:creationId xmlns:p14="http://schemas.microsoft.com/office/powerpoint/2010/main" val="4062641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439" y="140498"/>
            <a:ext cx="7886700" cy="1002777"/>
          </a:xfrm>
        </p:spPr>
        <p:txBody>
          <a:bodyPr/>
          <a:lstStyle/>
          <a:p>
            <a:r>
              <a:rPr lang="lo-LA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ແຜນຍຸດທະສາດ 2016-2020</a:t>
            </a:r>
            <a:endParaRPr lang="th-TH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688" y="1336661"/>
            <a:ext cx="8046662" cy="481361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o-LA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ການຄໍ້າປະກັນດ້ານສະບຽງອາຫານ;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ການຄຸ້ມຄອງ ແລະ ນໍາໃຊ້ຊັບພະຍາກອນທໍາມະຊາດຢ່າງ</a:t>
            </a:r>
            <a:r>
              <a:rPr lang="en-US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   </a:t>
            </a:r>
            <a:r>
              <a:rPr lang="lo-LA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ຍືນຍົງ;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ການປັບປຸງການນໍາໃຊ້ພະລັງງານຢ່າງມີປະສິດທິຜົນ ແລະ ຫຼຸດຜ່ອນການນໍາໃຊ້ພະລັງງານທີ່ບໍ່ສາມາດທົດແທນໄດ້;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ເພີ່ມຜົນໄດ້ຮັບ ແລະ ຂະຫຍາຍຂີດຄວາມສາມາດຂອງສະມາຄົມ;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ການພັດທະນາອົງກອນ;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ຮັບປະກັນຄວາມສົມດຸນ ແລະ ຄວາມຫຼາກຫຼາຍຂອງແຫຼ່ງທຶນ ເພື່ອຄວາມຍືນຍົງດ້ານການເງິນ.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66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0104"/>
            <a:ext cx="9144000" cy="6083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957" y="-50104"/>
            <a:ext cx="8130209" cy="990600"/>
          </a:xfrm>
        </p:spPr>
        <p:txBody>
          <a:bodyPr>
            <a:noAutofit/>
          </a:bodyPr>
          <a:lstStyle/>
          <a:p>
            <a:br>
              <a:rPr lang="en-GB" sz="3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o-LA" sz="32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ສະມາຊິກ,​ ຄະນະບໍລິຫານ, ພະນັກງານ ແລະ ອາສາສະໝັກ</a:t>
            </a:r>
            <a:b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291" y="5964372"/>
            <a:ext cx="8003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ສະມາຊິກ 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92 (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ຍິງ 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34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ຄະນະບໍລິຫານງານ 5 (ຍິງ 3), ຄະນະກວດກາ 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(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ຍິງ 1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), 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ພະນັກງານ 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66 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(ຍິງ 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30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), ອາສາສະໝັກ 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7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(ຍິງ </a:t>
            </a:r>
            <a:r>
              <a:rPr lang="en-US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</a:t>
            </a:r>
            <a:r>
              <a:rPr lang="lo-LA" sz="24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</a:t>
            </a:r>
          </a:p>
        </p:txBody>
      </p:sp>
      <p:pic>
        <p:nvPicPr>
          <p:cNvPr id="9" name="Picture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0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os map Royalty Free Vector Image - VectorStock">
            <a:extLst>
              <a:ext uri="{FF2B5EF4-FFF2-40B4-BE49-F238E27FC236}">
                <a16:creationId xmlns:a16="http://schemas.microsoft.com/office/drawing/2014/main" id="{5C202EE4-E8B9-4292-9F8B-751FB4F2E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5342" y="706756"/>
            <a:ext cx="5410946" cy="666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38051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893276" y="43934"/>
            <a:ext cx="6893561" cy="890892"/>
          </a:xfrm>
        </p:spPr>
        <p:txBody>
          <a:bodyPr>
            <a:normAutofit/>
          </a:bodyPr>
          <a:lstStyle/>
          <a:p>
            <a:r>
              <a:rPr lang="lo-LA" sz="32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ໂຄງການ ແລະ ວຽກສຳລັບປີ 20</a:t>
            </a:r>
            <a:r>
              <a:rPr lang="en-US" sz="32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21</a:t>
            </a:r>
          </a:p>
        </p:txBody>
      </p:sp>
      <p:sp>
        <p:nvSpPr>
          <p:cNvPr id="22" name="Rectangular Callout 21"/>
          <p:cNvSpPr/>
          <p:nvPr/>
        </p:nvSpPr>
        <p:spPr>
          <a:xfrm>
            <a:off x="6106887" y="3570505"/>
            <a:ext cx="2824842" cy="1523536"/>
          </a:xfrm>
          <a:prstGeom prst="wedgeRectCallout">
            <a:avLst>
              <a:gd name="adj1" fmla="val -81863"/>
              <a:gd name="adj2" fmla="val 37581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ໂຄງການໂພສະນາການເພື່ອແມ່ ແລະ ເດັກ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lo-LA" sz="12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ເປົ້າໝາຍ: ແມ່ຍິງຖືພາ, ແມ່ລ້ຽງລູກດ້ວຍນົມ, ແມ່ໄວຈະເລີນພັນ ແລະ ເດັກອາຍຸແຕ່ແຮກເກີດຮອດ 2 ປີ ໃນ </a:t>
            </a:r>
            <a:r>
              <a:rPr lang="en-US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6</a:t>
            </a: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ບ້ານ ຂອງເມືອງ ທ່າປາງທອງ ແຂວງສະຫວັນນະເຂດ</a:t>
            </a:r>
          </a:p>
        </p:txBody>
      </p:sp>
      <p:sp>
        <p:nvSpPr>
          <p:cNvPr id="26" name="Rectangular Callout 25"/>
          <p:cNvSpPr/>
          <p:nvPr/>
        </p:nvSpPr>
        <p:spPr>
          <a:xfrm>
            <a:off x="6306250" y="5358368"/>
            <a:ext cx="2736899" cy="1228922"/>
          </a:xfrm>
          <a:prstGeom prst="wedgeRectCallout">
            <a:avLst>
              <a:gd name="adj1" fmla="val -105564"/>
              <a:gd name="adj2" fmla="val -7152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ໂຄງການທົດລອງພັດທະນາແບບມີສວ່ນຮ່ວມຂັ້ນຊຸມຊົນ ທີ່ເມືອງໄຊພູທອງແຂວງສະຫວັນນະເຂດ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ເປົ້າໝາຍ: 16 ບ້ານ ຢູ່ເມືອງໄຊພູທອງ ແຂວງສະຫວັນນະເຂດ</a:t>
            </a:r>
          </a:p>
        </p:txBody>
      </p:sp>
      <p:sp>
        <p:nvSpPr>
          <p:cNvPr id="23" name="Rectangular Callout 22"/>
          <p:cNvSpPr/>
          <p:nvPr/>
        </p:nvSpPr>
        <p:spPr>
          <a:xfrm>
            <a:off x="70119" y="2833876"/>
            <a:ext cx="1910447" cy="1186764"/>
          </a:xfrm>
          <a:prstGeom prst="wedgeRectCallout">
            <a:avLst>
              <a:gd name="adj1" fmla="val 90850"/>
              <a:gd name="adj2" fmla="val 2807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b="1" dirty="0"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ໂຄງການ</a:t>
            </a:r>
            <a:r>
              <a:rPr lang="en-US" sz="12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FLEGT: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ແຜນງານການຈັດຕັ້ງປະຕິບັດ</a:t>
            </a:r>
            <a:endParaRPr lang="en-US" sz="12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ກົດໝາຍປ່າໄມ້, ການຄຸ້ມຄອງ ແລະ ການຄ້າໄມ້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54D3A8-749D-4DD7-A893-003AFCF2B7EC}"/>
              </a:ext>
            </a:extLst>
          </p:cNvPr>
          <p:cNvGrpSpPr/>
          <p:nvPr/>
        </p:nvGrpSpPr>
        <p:grpSpPr>
          <a:xfrm>
            <a:off x="141317" y="2553426"/>
            <a:ext cx="5227529" cy="3356689"/>
            <a:chOff x="60292" y="2495551"/>
            <a:chExt cx="5227529" cy="3356689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6CA32BF-A161-4309-8B2A-57C71829A757}"/>
                </a:ext>
              </a:extLst>
            </p:cNvPr>
            <p:cNvGrpSpPr/>
            <p:nvPr/>
          </p:nvGrpSpPr>
          <p:grpSpPr>
            <a:xfrm>
              <a:off x="2283209" y="2495551"/>
              <a:ext cx="3004612" cy="3356689"/>
              <a:chOff x="2271634" y="2495551"/>
              <a:chExt cx="3004612" cy="3356689"/>
            </a:xfrm>
            <a:grpFill/>
          </p:grpSpPr>
          <p:sp>
            <p:nvSpPr>
              <p:cNvPr id="15" name="Isosceles Triangle 14"/>
              <p:cNvSpPr/>
              <p:nvPr/>
            </p:nvSpPr>
            <p:spPr>
              <a:xfrm rot="21010983">
                <a:off x="2449533" y="3702605"/>
                <a:ext cx="260472" cy="14893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hetsarath OT" panose="02000500000000020004" pitchFamily="2" charset="0"/>
                  <a:cs typeface="Phetsarath OT" panose="02000500000000020004" pitchFamily="2" charset="0"/>
                </a:endParaRPr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 rot="578446">
                <a:off x="2720836" y="3772496"/>
                <a:ext cx="178468" cy="1457142"/>
              </a:xfrm>
              <a:prstGeom prst="triangle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hetsarath OT" panose="02000500000000020004" pitchFamily="2" charset="0"/>
                  <a:cs typeface="Phetsarath OT" panose="02000500000000020004" pitchFamily="2" charset="0"/>
                </a:endParaRPr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rot="4489236">
                <a:off x="4032933" y="4433375"/>
                <a:ext cx="279691" cy="145714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hetsarath OT" panose="02000500000000020004" pitchFamily="2" charset="0"/>
                  <a:cs typeface="Phetsarath OT" panose="02000500000000020004" pitchFamily="2" charset="0"/>
                </a:endParaRPr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 rot="6442062">
                <a:off x="3959872" y="4535866"/>
                <a:ext cx="411574" cy="222117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hetsarath OT" panose="02000500000000020004" pitchFamily="2" charset="0"/>
                  <a:cs typeface="Phetsarath OT" panose="02000500000000020004" pitchFamily="2" charset="0"/>
                </a:endParaRPr>
              </a:p>
            </p:txBody>
          </p:sp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D8708FD7-2074-43C5-B101-A07AC6B35231}"/>
                  </a:ext>
                </a:extLst>
              </p:cNvPr>
              <p:cNvSpPr/>
              <p:nvPr/>
            </p:nvSpPr>
            <p:spPr>
              <a:xfrm rot="986389">
                <a:off x="3382640" y="2842581"/>
                <a:ext cx="185852" cy="1810373"/>
              </a:xfrm>
              <a:prstGeom prst="triangle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hetsarath OT" panose="02000500000000020004" pitchFamily="2" charset="0"/>
                  <a:cs typeface="Phetsarath OT" panose="02000500000000020004" pitchFamily="2" charset="0"/>
                </a:endParaRPr>
              </a:p>
            </p:txBody>
          </p:sp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579AAD17-89E1-4C4E-816E-EE50931546CE}"/>
                  </a:ext>
                </a:extLst>
              </p:cNvPr>
              <p:cNvSpPr/>
              <p:nvPr/>
            </p:nvSpPr>
            <p:spPr>
              <a:xfrm>
                <a:off x="2945922" y="2495551"/>
                <a:ext cx="184341" cy="2050604"/>
              </a:xfrm>
              <a:prstGeom prst="triangle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hetsarath OT" panose="02000500000000020004" pitchFamily="2" charset="0"/>
                  <a:cs typeface="Phetsarath OT" panose="02000500000000020004" pitchFamily="2" charset="0"/>
                </a:endParaRPr>
              </a:p>
            </p:txBody>
          </p:sp>
          <p:sp>
            <p:nvSpPr>
              <p:cNvPr id="28" name="Isosceles Triangle 27">
                <a:extLst>
                  <a:ext uri="{FF2B5EF4-FFF2-40B4-BE49-F238E27FC236}">
                    <a16:creationId xmlns:a16="http://schemas.microsoft.com/office/drawing/2014/main" id="{4431C7F3-2AFE-4E73-9E69-01959D53DACD}"/>
                  </a:ext>
                </a:extLst>
              </p:cNvPr>
              <p:cNvSpPr/>
              <p:nvPr/>
            </p:nvSpPr>
            <p:spPr>
              <a:xfrm rot="19185064">
                <a:off x="2271634" y="3801487"/>
                <a:ext cx="260472" cy="14893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Phetsarath OT" panose="02000500000000020004" pitchFamily="2" charset="0"/>
                  <a:cs typeface="Phetsarath OT" panose="02000500000000020004" pitchFamily="2" charset="0"/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60292" y="4512671"/>
              <a:ext cx="3461447" cy="10842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lo-LA" sz="1200" b="1" dirty="0"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ວຽກ</a:t>
              </a:r>
              <a:r>
                <a:rPr lang="lo-LA" sz="1200" b="1" dirty="0">
                  <a:effectLst/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ສົ່ງເສີມການຜະລິດ ແລະ ນໍາໃຊ້ເຕົາປະຢັດຢູ່ ສປປ ລາວ</a:t>
              </a:r>
              <a:endParaRPr lang="lo-LA" sz="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o-LA" sz="1200" b="1" dirty="0"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ກຸ່ມເປົ້າໝາຍ: </a:t>
              </a:r>
              <a:r>
                <a:rPr lang="lo-LA" sz="1200" dirty="0"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ຜູ້ຜະລິດ, ຜູ້ຂາຍ ແລະ ຜູ້ຊົມໃຊ້ ໃນ 7 ແຂວງ (ໄຊຍະບູລີ, ຫຼວງພະບາງ, ຊຽງຂວາງ, ນະຄອນຫຼວງ, ແຂວງວຽງຈັນ, ສະຫວັນນະເຂດ ແລະ ຈຳປາສັກ)</a:t>
              </a:r>
              <a:endParaRPr lang="en-US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B0741E4-858A-42FC-A7B0-B7E96F37CA45}"/>
              </a:ext>
            </a:extLst>
          </p:cNvPr>
          <p:cNvSpPr/>
          <p:nvPr/>
        </p:nvSpPr>
        <p:spPr>
          <a:xfrm>
            <a:off x="4347085" y="808489"/>
            <a:ext cx="2141767" cy="517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AC6885-36CC-46D8-8F44-E2AB61F5A080}"/>
              </a:ext>
            </a:extLst>
          </p:cNvPr>
          <p:cNvGrpSpPr/>
          <p:nvPr/>
        </p:nvGrpSpPr>
        <p:grpSpPr>
          <a:xfrm>
            <a:off x="4931859" y="944568"/>
            <a:ext cx="3251634" cy="3894593"/>
            <a:chOff x="4931859" y="944568"/>
            <a:chExt cx="3251634" cy="3894593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05928B19-3F42-4835-9417-36CC211A05D6}"/>
                </a:ext>
              </a:extLst>
            </p:cNvPr>
            <p:cNvSpPr/>
            <p:nvPr/>
          </p:nvSpPr>
          <p:spPr>
            <a:xfrm rot="11888834">
              <a:off x="4931859" y="1836406"/>
              <a:ext cx="255093" cy="3002755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Phetsarath OT" panose="02000500000000020004" pitchFamily="2" charset="0"/>
                <a:cs typeface="Phetsarath OT" panose="02000500000000020004" pitchFamily="2" charset="0"/>
              </a:endParaRPr>
            </a:p>
          </p:txBody>
        </p:sp>
        <p:sp>
          <p:nvSpPr>
            <p:cNvPr id="29" name="Rectangular Callout 22">
              <a:extLst>
                <a:ext uri="{FF2B5EF4-FFF2-40B4-BE49-F238E27FC236}">
                  <a16:creationId xmlns:a16="http://schemas.microsoft.com/office/drawing/2014/main" id="{5A440040-CF8B-4803-B002-82776A1E42C9}"/>
                </a:ext>
              </a:extLst>
            </p:cNvPr>
            <p:cNvSpPr/>
            <p:nvPr/>
          </p:nvSpPr>
          <p:spPr>
            <a:xfrm>
              <a:off x="5043638" y="944568"/>
              <a:ext cx="3139855" cy="1053486"/>
            </a:xfrm>
            <a:prstGeom prst="wedgeRectCallout">
              <a:avLst>
                <a:gd name="adj1" fmla="val -92284"/>
                <a:gd name="adj2" fmla="val 87212"/>
              </a:avLst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lo-LA" sz="1200" b="1" dirty="0">
                  <a:effectLst/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ໂຄງການ</a:t>
              </a:r>
              <a:r>
                <a:rPr lang="en-US" sz="1200" b="1" dirty="0"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 </a:t>
              </a:r>
              <a:r>
                <a:rPr lang="lo-LA" sz="1200" b="1" dirty="0"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ໂຄງການພັດທະນາການມີສ່ວນຮ່ວມໃນພື້ນຖານຂັ້ນຊຸມຊົນ</a:t>
              </a:r>
            </a:p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lo-LA" sz="1200" dirty="0"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ເປົ້າໝາຍ: 18 ບ້ານ ຢູ່ນະຄອນໄກສອນ ແຂວງ ສະຫວັນນະເຂດ ແລະ 25 ບ້ານຢູ່ເມືອງຊຳເໜືອ ແຂວງຫົວພັນ</a:t>
              </a:r>
            </a:p>
          </p:txBody>
        </p:sp>
      </p:grpSp>
      <p:sp>
        <p:nvSpPr>
          <p:cNvPr id="31" name="Rectangular Callout 21">
            <a:extLst>
              <a:ext uri="{FF2B5EF4-FFF2-40B4-BE49-F238E27FC236}">
                <a16:creationId xmlns:a16="http://schemas.microsoft.com/office/drawing/2014/main" id="{D5B98486-FCDF-4F71-8420-B3AA3FC74385}"/>
              </a:ext>
            </a:extLst>
          </p:cNvPr>
          <p:cNvSpPr/>
          <p:nvPr/>
        </p:nvSpPr>
        <p:spPr>
          <a:xfrm>
            <a:off x="1215342" y="5996978"/>
            <a:ext cx="3398016" cy="703474"/>
          </a:xfrm>
          <a:prstGeom prst="wedgeRectCallout">
            <a:avLst>
              <a:gd name="adj1" fmla="val 79159"/>
              <a:gd name="adj2" fmla="val -20000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ໂຄງການພັດທະນາໂຮງຮຽນບ້ານເຮົາ: </a:t>
            </a:r>
            <a:r>
              <a:rPr lang="en-US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12 </a:t>
            </a: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ໂຮງຮຽນ ຢູ່ ເມືອງ ອາດສະພອນ ແຂວງ ສະຫວັນນະເຂດ</a:t>
            </a:r>
          </a:p>
        </p:txBody>
      </p:sp>
      <p:sp>
        <p:nvSpPr>
          <p:cNvPr id="32" name="Rectangular Callout 21">
            <a:extLst>
              <a:ext uri="{FF2B5EF4-FFF2-40B4-BE49-F238E27FC236}">
                <a16:creationId xmlns:a16="http://schemas.microsoft.com/office/drawing/2014/main" id="{EB1694AA-967C-4BFA-8C73-818B00661BA7}"/>
              </a:ext>
            </a:extLst>
          </p:cNvPr>
          <p:cNvSpPr/>
          <p:nvPr/>
        </p:nvSpPr>
        <p:spPr>
          <a:xfrm>
            <a:off x="159105" y="1168802"/>
            <a:ext cx="2467672" cy="798109"/>
          </a:xfrm>
          <a:prstGeom prst="wedgeRectCallout">
            <a:avLst>
              <a:gd name="adj1" fmla="val 68144"/>
              <a:gd name="adj2" fmla="val 124561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ໂຄງການພັດທະນາຄົນພິການແບບມີສ່ວນຮ່ວມຂອງຊຸມຊົນ: </a:t>
            </a: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ຢູ່ເມືອງຈອມເພັດ ແຂວງຫຼວງພະບາງ (ຂັ່ນຕອນຂໍອະນຸມັດ </a:t>
            </a:r>
            <a:r>
              <a:rPr lang="en-US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MOU)</a:t>
            </a:r>
            <a:endParaRPr lang="lo-LA" sz="12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5146436" y="2261937"/>
            <a:ext cx="3321764" cy="988127"/>
          </a:xfrm>
          <a:prstGeom prst="wedgeRectCallout">
            <a:avLst>
              <a:gd name="adj1" fmla="val -53567"/>
              <a:gd name="adj2" fmla="val 19848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b="1" dirty="0"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ໂຄງການ</a:t>
            </a:r>
            <a:r>
              <a:rPr lang="lo-LA" sz="12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ຄໍ້າປະກັນສະບຽງອາຫານ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lo-LA" sz="12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>
              <a:lnSpc>
                <a:spcPct val="107000"/>
              </a:lnSpc>
            </a:pPr>
            <a:r>
              <a: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ເປົ້າໝາຍ: 1000 ຄອບຄົວໃນ 25 ບ້ານໃນ 2</a:t>
            </a:r>
            <a:r>
              <a:rPr lang="lo-LA" sz="1200" dirty="0"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ເມືອງ: ເມືອງອາດສະພອນ ແລະ ເມືອງທ່າປາງທອງ ແຂວງສະຫວັນນະເຂດ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73C0F3-8B03-423B-9C4F-06FB049357F5}"/>
              </a:ext>
            </a:extLst>
          </p:cNvPr>
          <p:cNvGrpSpPr/>
          <p:nvPr/>
        </p:nvGrpSpPr>
        <p:grpSpPr>
          <a:xfrm>
            <a:off x="3333068" y="3017645"/>
            <a:ext cx="1063974" cy="1318925"/>
            <a:chOff x="3333068" y="3017645"/>
            <a:chExt cx="1063974" cy="1318925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A6757C6C-C5D6-4244-A497-21DE3F594C32}"/>
                </a:ext>
              </a:extLst>
            </p:cNvPr>
            <p:cNvSpPr/>
            <p:nvPr/>
          </p:nvSpPr>
          <p:spPr>
            <a:xfrm rot="21367336">
              <a:off x="3704593" y="3017645"/>
              <a:ext cx="177440" cy="1035749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Phetsarath OT" panose="02000500000000020004" pitchFamily="2" charset="0"/>
                <a:cs typeface="Phetsarath OT" panose="02000500000000020004" pitchFamily="2" charset="0"/>
              </a:endParaRP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03376F47-B35A-48D8-8586-344638A2E1B5}"/>
                </a:ext>
              </a:extLst>
            </p:cNvPr>
            <p:cNvSpPr/>
            <p:nvPr/>
          </p:nvSpPr>
          <p:spPr>
            <a:xfrm rot="1791973">
              <a:off x="4028384" y="3492003"/>
              <a:ext cx="139337" cy="65972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Phetsarath OT" panose="02000500000000020004" pitchFamily="2" charset="0"/>
                <a:cs typeface="Phetsarath OT" panose="02000500000000020004" pitchFamily="2" charset="0"/>
              </a:endParaRPr>
            </a:p>
          </p:txBody>
        </p:sp>
        <p:sp>
          <p:nvSpPr>
            <p:cNvPr id="33" name="Rectangular Callout 21">
              <a:extLst>
                <a:ext uri="{FF2B5EF4-FFF2-40B4-BE49-F238E27FC236}">
                  <a16:creationId xmlns:a16="http://schemas.microsoft.com/office/drawing/2014/main" id="{422D680A-A04D-40C4-AFF4-693924298B2B}"/>
                </a:ext>
              </a:extLst>
            </p:cNvPr>
            <p:cNvSpPr/>
            <p:nvPr/>
          </p:nvSpPr>
          <p:spPr>
            <a:xfrm>
              <a:off x="3333068" y="4005470"/>
              <a:ext cx="1063974" cy="331100"/>
            </a:xfrm>
            <a:prstGeom prst="wedgeRectCallout">
              <a:avLst>
                <a:gd name="adj1" fmla="val -87289"/>
                <a:gd name="adj2" fmla="val -186009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latin typeface="Phetsarath OT" panose="02000500000000020004" pitchFamily="2" charset="0"/>
                  <a:ea typeface="Calibri" panose="020F0502020204030204" pitchFamily="34" charset="0"/>
                  <a:cs typeface="Phetsarath OT" panose="02000500000000020004" pitchFamily="2" charset="0"/>
                </a:rPr>
                <a:t>ProcSpiNut</a:t>
              </a:r>
              <a:endParaRPr lang="lo-LA" sz="12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23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23" grpId="0" animBg="1"/>
      <p:bldP spid="31" grpId="0" animBg="1"/>
      <p:bldP spid="32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362" y="44101"/>
            <a:ext cx="6176862" cy="924005"/>
          </a:xfrm>
        </p:spPr>
        <p:txBody>
          <a:bodyPr>
            <a:normAutofit/>
          </a:bodyPr>
          <a:lstStyle/>
          <a:p>
            <a:pPr algn="ctr"/>
            <a:r>
              <a:rPr lang="lo-LA" sz="40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ຜູ້ໃຫ້ທືນ 20</a:t>
            </a:r>
            <a:r>
              <a:rPr lang="en-US" sz="40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</a:t>
            </a:r>
            <a:r>
              <a:rPr lang="lo-LA" sz="40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</a:t>
            </a:r>
            <a:endParaRPr lang="lo-LA" sz="4000" b="1" dirty="0">
              <a:solidFill>
                <a:srgbClr val="C00000"/>
              </a:solidFill>
              <a:latin typeface="Arial" panose="020B0604020202020204" pitchFamily="34" charset="0"/>
              <a:cs typeface="Saysettha OT" panose="020B0504020207020204" pitchFamily="34" charset="-3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54627" y="945763"/>
            <a:ext cx="6444178" cy="5329908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ອາຫານເພື່ອປະຊາກອນໂລກ </a:t>
            </a:r>
            <a:r>
              <a:rPr lang="de-DE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Brot Fur Die Welt</a:t>
            </a:r>
            <a:endParaRPr lang="en-US" sz="20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ຟາສເຕັນນອບເຟີ </a:t>
            </a:r>
            <a:r>
              <a:rPr lang="de-DE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Fastenopfer</a:t>
            </a: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ເວວເຮົາສ </a:t>
            </a:r>
            <a:r>
              <a:rPr lang="de-DE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Welthaus </a:t>
            </a:r>
            <a:endParaRPr lang="lo-LA" sz="20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ອີຢູ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EU</a:t>
            </a: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ອົງການແພລນສາກົນ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PLAN International</a:t>
            </a:r>
            <a:endParaRPr lang="lo-LA" sz="20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ອົງການເພື່ອມະນຸດສະທຳ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HI</a:t>
            </a:r>
            <a:endParaRPr lang="lo-LA" sz="20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ອົງການສືກສາໂລກ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World Education</a:t>
            </a:r>
            <a:endParaRPr lang="lo-LA" sz="20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ອົງການເຟີນ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FERN</a:t>
            </a: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ອົງການພັດທະນາຂອງປະເທດເນເທີແລນ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SNV</a:t>
            </a: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ອົງການພັດທະນາຈາກປະເພດສະວິດ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CBM</a:t>
            </a: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ອົງການຄໍໂອເປີເຣດ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CO-OPERAID</a:t>
            </a: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</a:pP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ກອງທືນອາຍກາກໂບນິກ </a:t>
            </a:r>
          </a:p>
        </p:txBody>
      </p:sp>
      <p:pic>
        <p:nvPicPr>
          <p:cNvPr id="4098" name="Picture 2" descr="http://www.armi.la/en/images/Donors/fastenopfer_logo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2041" y="1244226"/>
            <a:ext cx="2082093" cy="65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armi.la/en/images/Donors/brot_logo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8317" y="768634"/>
            <a:ext cx="1008043" cy="51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9262" y="1920176"/>
            <a:ext cx="1154907" cy="415522"/>
          </a:xfrm>
          <a:prstGeom prst="rect">
            <a:avLst/>
          </a:prstGeom>
        </p:spPr>
      </p:pic>
      <p:pic>
        <p:nvPicPr>
          <p:cNvPr id="11" name="Picture 14" descr="http://www.armi.la/en/images/Donors/eu_log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754" y="2335698"/>
            <a:ext cx="772505" cy="52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0749" y="2610950"/>
            <a:ext cx="1311714" cy="64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380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9604" y="3599277"/>
            <a:ext cx="1432859" cy="691479"/>
          </a:xfrm>
          <a:prstGeom prst="rect">
            <a:avLst/>
          </a:prstGeom>
        </p:spPr>
      </p:pic>
      <p:pic>
        <p:nvPicPr>
          <p:cNvPr id="1028" name="Picture 4" descr="àºàº»àºâàºàº²àºâàºàº­àºàº«àº²âàºªàº³àº¥àº±àº humanity inclusion logo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4562" y="3189334"/>
            <a:ext cx="1229845" cy="69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gmail-m_-8211612897149198310m_-6932917278132339047Picture 1" descr="thumbnail">
            <a:extLst>
              <a:ext uri="{FF2B5EF4-FFF2-40B4-BE49-F238E27FC236}">
                <a16:creationId xmlns:a16="http://schemas.microsoft.com/office/drawing/2014/main" id="{FBEC2AB9-7FFA-4466-A033-718A6A22B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9262" y="4360781"/>
            <a:ext cx="772869" cy="54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NV Netherlands Development Organisation - Wikipedia">
            <a:extLst>
              <a:ext uri="{FF2B5EF4-FFF2-40B4-BE49-F238E27FC236}">
                <a16:creationId xmlns:a16="http://schemas.microsoft.com/office/drawing/2014/main" id="{30B5EFDE-94D3-42A6-AFE0-71C9E0155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7590" y="4649857"/>
            <a:ext cx="977500" cy="50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 CBM – COPE Laos">
            <a:extLst>
              <a:ext uri="{FF2B5EF4-FFF2-40B4-BE49-F238E27FC236}">
                <a16:creationId xmlns:a16="http://schemas.microsoft.com/office/drawing/2014/main" id="{94C219EA-0607-46CD-9BA4-5DA2AEE7F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3087" y="5151674"/>
            <a:ext cx="1035961" cy="6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103B907-6871-4C84-9DB4-BBA39EC77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4072" y="5951818"/>
            <a:ext cx="1548266" cy="29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Gold Standard (@goldstandard) | Twitter">
            <a:extLst>
              <a:ext uri="{FF2B5EF4-FFF2-40B4-BE49-F238E27FC236}">
                <a16:creationId xmlns:a16="http://schemas.microsoft.com/office/drawing/2014/main" id="{C6A4DE79-0572-4B7E-B702-E6D2D8770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5725" y="6226365"/>
            <a:ext cx="636758" cy="63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491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650" y="534572"/>
            <a:ext cx="7527043" cy="1322363"/>
          </a:xfrm>
        </p:spPr>
        <p:txBody>
          <a:bodyPr>
            <a:normAutofit/>
          </a:bodyPr>
          <a:lstStyle/>
          <a:p>
            <a:r>
              <a:rPr lang="lo-LA" sz="36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ກ່ຽວກັບໂຄງການດ້ານໂພຊະນາການ 1000 ວັນ</a:t>
            </a:r>
            <a:endParaRPr lang="en-US" sz="3600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513" y="1856935"/>
            <a:ext cx="7901180" cy="3629465"/>
          </a:xfrm>
        </p:spPr>
        <p:txBody>
          <a:bodyPr>
            <a:normAutofit/>
          </a:bodyPr>
          <a:lstStyle/>
          <a:p>
            <a:endParaRPr lang="lo-LA" sz="2400" b="1" dirty="0">
              <a:solidFill>
                <a:srgbClr val="00B05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400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ພື້ນທີໂຄງການ: </a:t>
            </a:r>
            <a:r>
              <a:rPr lang="lo-LA" sz="2400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 ບ້ານ, </a:t>
            </a:r>
            <a:r>
              <a:rPr lang="lo-LA" sz="24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ເມືອງທ່າປາງທອງ ແຂວງສະຫວັນນະເຂດ.</a:t>
            </a:r>
          </a:p>
          <a:p>
            <a:r>
              <a:rPr lang="lo-LA" sz="2400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ຄູ່ຮ່ວມງານຫຼັກ: </a:t>
            </a:r>
            <a:r>
              <a:rPr lang="lo-LA" sz="24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ຫ້ອງການສາທາລະນະສຸກ, ສະຫະພັນແມ່ຍິງ, ຫ້ອງ</a:t>
            </a:r>
          </a:p>
          <a:p>
            <a:pPr marL="0" indent="0">
              <a:buNone/>
            </a:pPr>
            <a:r>
              <a:rPr lang="lo-LA" sz="24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		 ການກະສິກຳ-ປ່າໄມ້, ແພດປະຈຳສຸກສາລາ.</a:t>
            </a:r>
          </a:p>
          <a:p>
            <a:r>
              <a:rPr lang="lo-LA" sz="2400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ໄລຍະເວລາໂຄງການ : </a:t>
            </a:r>
            <a:r>
              <a:rPr lang="lo-LA" sz="2400" dirty="0">
                <a:solidFill>
                  <a:schemeClr val="accent5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12 ເດືອນ. ກຸມພາ 2020 ເຖິງ ມີນາ 2021</a:t>
            </a:r>
          </a:p>
          <a:p>
            <a:r>
              <a:rPr lang="lo-LA" sz="2400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ຜູ້ສະໜັບສະໜູນທຶນ: </a:t>
            </a:r>
            <a:r>
              <a:rPr lang="lo-LA" sz="24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ສະຫະພາບເອີຮົບ(ອົງການແພຣນ)</a:t>
            </a:r>
          </a:p>
          <a:p>
            <a:r>
              <a:rPr lang="lo-LA" sz="2400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ງົບປະມານ: </a:t>
            </a:r>
            <a:r>
              <a:rPr lang="lo-LA" sz="2400" b="1" dirty="0">
                <a:solidFill>
                  <a:schemeClr val="accent5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</a:t>
            </a:r>
            <a:r>
              <a:rPr lang="lo-LA" sz="2400" b="1" dirty="0">
                <a:solidFill>
                  <a:schemeClr val="accent5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0,000,000</a:t>
            </a:r>
            <a:r>
              <a:rPr lang="lo-LA" sz="2400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ກີບ.</a:t>
            </a:r>
          </a:p>
          <a:p>
            <a:endParaRPr lang="lo-LA" sz="24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lo-LA" sz="24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24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C66259-2359-4791-961F-A730CB6055D6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5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222" y="225084"/>
            <a:ext cx="5317587" cy="982840"/>
          </a:xfrm>
        </p:spPr>
        <p:txBody>
          <a:bodyPr>
            <a:normAutofit/>
          </a:bodyPr>
          <a:lstStyle/>
          <a:p>
            <a:pPr lvl="0" algn="ctr"/>
            <a:r>
              <a:rPr lang="lo-LA" sz="28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ກິດຈະກໍາທີ່ໄດ້ຈັດຕັ້ງປະຕິບັດ</a:t>
            </a:r>
            <a:br>
              <a:rPr lang="en-US" sz="2400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4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552" y="970671"/>
            <a:ext cx="8074896" cy="5887330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ສ້າງຕັ້ງ ແລະ ກໍານົດບົດບາດ ຂອງ ອສບ ບ້ານ.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ຝຶກອົບຮົມສ້າງຄວາມສາມາດໃຫ້ຄູ່ຮ່ວມງານກ່ຽວກັບໂພຊະນະການ,</a:t>
            </a:r>
            <a:r>
              <a:rPr lang="en-US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</a:t>
            </a: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ການເຊືອມສານບົດບາດ ຍິງ&amp;ຊາຍ.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ສ້າງຄວາມສາມາດໃຫ້ກັບອໍານາການປົກຄອງບ້ານ ແລະ ອາສາສະໝັກບ້ານ.ກ່ຽວກັບວຽກໂພຊະນາການ.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ໃຫ້ຄວາມຮູ້ກ່ຽວກັບໂພຊະນາການ ແລະ ບົດບາດຍິງ-ຊາຍ ໃຫ້ກັບທຸກຄົວເຮືອນໃນບ້ານ.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ໃຫ້ຄຄວາມຮູ້ດ້ານໂພຊະນາການ, ການບໍລິການຢູ່ສຸກສາລາ, ການດູແລແມ່ຖືພາ, ແມ່ຫລັງເກີດ, ການໃຫ້ນົມລູກ.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ສົ່ົງເສີມການລ້ຽງສັດ ນ້ອຍ(ປາດຸກ, ເປັດ)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ສົ່ງເສີມການປຸກຜັກສວນຄົວ.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ອາສາສະໝັກບ້ານ ແລະ ທິມງານໂຄງການລົງຢຽມຢາມ ຕິດຕາມ ແລະ ຊຸກຍູ້ກຸ່ມເປົ້າໝາຍແຕ່ລະເຮືອນ;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ທີມງານວິຊາການຕິດຕາມ ແລະ ຊຸກຍູ້ກຸ່ມເປົ້າໝາຍ.</a:t>
            </a:r>
          </a:p>
          <a:p>
            <a:pPr marL="457200" indent="-457200">
              <a:buAutoNum type="arabicPeriod"/>
            </a:pP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ຈະຈັດກອງປະຊຸມສະຫຼຸບປິດໂຄງການ</a:t>
            </a:r>
            <a:endParaRPr lang="en-US" sz="2400" dirty="0">
              <a:solidFill>
                <a:schemeClr val="accent5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0"/>
            <a:endParaRPr lang="en-US" sz="2400" dirty="0">
              <a:solidFill>
                <a:schemeClr val="accent5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US" sz="2400" dirty="0">
              <a:solidFill>
                <a:schemeClr val="accent5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9A4E86-B2AE-4A9C-BECF-9BAFC312177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6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025" y="256369"/>
            <a:ext cx="6053504" cy="713047"/>
          </a:xfrm>
        </p:spPr>
        <p:txBody>
          <a:bodyPr>
            <a:noAutofit/>
          </a:bodyPr>
          <a:lstStyle/>
          <a:p>
            <a:pPr lvl="0"/>
            <a:br>
              <a:rPr lang="en-US" sz="20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ຜົນໄດ້ຮັບຈາກການປະຕິບັດໂຄງການຄື: </a:t>
            </a:r>
            <a:br>
              <a:rPr lang="en-US" sz="2000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0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BFB962-386F-45DB-BF1C-045AA908F49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EBAA2D9-A9E4-4911-97C1-CC35754337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5681707"/>
              </p:ext>
            </p:extLst>
          </p:nvPr>
        </p:nvGraphicFramePr>
        <p:xfrm>
          <a:off x="450166" y="969416"/>
          <a:ext cx="7906043" cy="5107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1966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70" y="256369"/>
            <a:ext cx="7544679" cy="713047"/>
          </a:xfrm>
        </p:spPr>
        <p:txBody>
          <a:bodyPr>
            <a:noAutofit/>
          </a:bodyPr>
          <a:lstStyle/>
          <a:p>
            <a:br>
              <a:rPr lang="en-US" sz="24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ຜົນໄດ້ຮັບຈາກການປະຕິບັດໂຄງການທຽບໃສ່ເປົ້າໝາຍ ແລະ ຈຸດປະສົງຄື: </a:t>
            </a:r>
            <a:br>
              <a:rPr lang="en-US" sz="1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sz="20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2" y="1181686"/>
            <a:ext cx="8665698" cy="5676314"/>
          </a:xfrm>
        </p:spPr>
        <p:txBody>
          <a:bodyPr>
            <a:noAutofit/>
          </a:bodyPr>
          <a:lstStyle/>
          <a:p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ສ້າງຄວາມສາມາດໃຫ້ອໍານາດການປົກຄອງບ້ານດ້ານໂພຊະນາການໄດ້ຈໍານວນ 240ຄົນ, ຍິງ 96ຄົນ.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ອໍານາດການປົກຄອງບ້ານໄດ້ເຂົ້າມາມີບົດບາດ, ເຂົ້າໃຈກ່ຽວກັບວຽກໂພຊະນາການ 1000ວັນ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ແລະ ໄດ້ເຂົ້າມາມີສ່ວນຮ່ວມຫລາຍຂື້ນ, ຊ່ວຍສະໜັບສະໜູນຊາວບ້ານໃນເວລາລວມບ້ານກໍ່ໄດ້ຊຸກຍູ້ວຽກງານດັ່ງກ່າວໄປພ້ອມ.</a:t>
            </a:r>
          </a:p>
          <a:p>
            <a:r>
              <a:rPr lang="lo-LA" sz="2400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Phetsarath OT" panose="02000500000000020004" pitchFamily="2" charset="0"/>
              </a:rPr>
              <a:t>ບຸກຄົນອື່ນໃນຄອບຄົວທີ່ຊ່ວຍລ້ຽງເດັກຫລາຍຂື້ນເຊັ່ນ: ປູ່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Phetsarath OT" panose="02000500000000020004" pitchFamily="2" charset="0"/>
              </a:rPr>
              <a:t>ຍ່າ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Phetsarath OT" panose="02000500000000020004" pitchFamily="2" charset="0"/>
              </a:rPr>
              <a:t>ປ້າ...............ແລະ   ເຂົ້າໃຈກ່ຽວກັບໂພຊະນາການ 1000ວັນ. ເຊັ່ນ: ການດູແລແມ່ຊ່ວງຖືພາ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Phetsarath OT" panose="02000500000000020004" pitchFamily="2" charset="0"/>
              </a:rPr>
              <a:t>ແມ່ຫລຼັງເກີດ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Phetsarath OT" panose="02000500000000020004" pitchFamily="2" charset="0"/>
              </a:rPr>
              <a:t>ການວາງແຜນກ່ຽວກັບອາຫານໃນຄົວເຮືອນ.</a:t>
            </a: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ອາສາສະໝັກບ້ານມີຄວາມສາມາດກ່ຽວກັບໂພຊະນາການ 1000ວັນ. ແລະ ມີແບບແຜນການເຮັດວຽກເພື່ອສະໜັບສະໜູນກຸ່ມເປົ້າໝາຍໃນແຕ່ລະເດືອນເຊັ່ນ: ການວາງແຜນສະໜັບສະໜູນຄອບຄົວເປົ້າໝາຍໃນແຕ່ລະເດືອນ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 ອສບ 2 ຄົນ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R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ສາມາດເປັນຄູຝຶກໃຫ້ບ້ານອື່ນໄດ້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 ແລະ 6 ຄົນ ສາມາດເປັນຄູຝຶກໃນບ້ານໄດ້.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BFB962-386F-45DB-BF1C-045AA908F49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55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70" y="256369"/>
            <a:ext cx="7544679" cy="713047"/>
          </a:xfrm>
        </p:spPr>
        <p:txBody>
          <a:bodyPr>
            <a:noAutofit/>
          </a:bodyPr>
          <a:lstStyle/>
          <a:p>
            <a:br>
              <a:rPr lang="en-US" sz="24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ຜົນໄດ້ຮັບຈາກການປະຕິບັດໂຄງການທຽບໃສ່ເປົ້າໝາຍ ແລະ ຈຸດປະສົງຄື: </a:t>
            </a:r>
            <a:br>
              <a:rPr lang="en-US" sz="1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en-US" sz="20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2" y="1181686"/>
            <a:ext cx="8665698" cy="5676314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ເປົ້າໝາຍໃນຊ່ວງໂພຊະນາການ 1000ວັນ. ທັງໝົດ 196 ຄຄ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ມີ 162​ ມີຄວາມເຂົ້າໃຈບົດຮຽນ ແລະ ມີການປ່ຽນແປງພຶດຕິກໍາດ້ານໂພຊະນາການເຫັນໄດ້ຈາກການໃຊ້ບໍລິການຢູ່ສຸກສາລາ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ການກິນອາຫານ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ດ້ານບົດບາດຍິງ-ຊາຍກໍ່ມີການປ່ຽນແປງເຊັ່ນ: ການຊ່ວຍວຽກໃນຄອບຄົວຂອງຜົວ ແລະ ຄົນອື່ນໃນຄອບຄົວໂດຍສະເພາະກັບແມ່ຍິງຢູ່ໃນຊ່ວງ 1000 ວັນ. 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Phetsarath OT" panose="02000500000000020004" pitchFamily="2" charset="0"/>
              <a:buChar char="-"/>
            </a:pP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ຈ/ນຄອບຄົວປ່ຽນແປງ 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3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ດ້ານ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ສາທາ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ກະສິກໍາ</a:t>
            </a:r>
            <a:r>
              <a:rPr lang="de-DE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ບົດບາດຍິງ-ຊາຍ ລວມມີ	17 ຄອບຄົວ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Phetsarath OT" panose="02000500000000020004" pitchFamily="2" charset="0"/>
              <a:buChar char="-"/>
            </a:pP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ຈ/ນຄອບຄົວປ່ຽນແປງສະເພາະດ້ານ ສາທາ</a:t>
            </a:r>
            <a:r>
              <a:rPr lang="lo-LA" sz="24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 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27 ຄອບຄົວ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Phetsarath OT" panose="02000500000000020004" pitchFamily="2" charset="0"/>
              <a:buChar char="-"/>
            </a:pP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ຈ/ນຄອບຄົວປ່ຽແປງສະເພາະດ້ານ ກະສິກໍາ</a:t>
            </a:r>
            <a:r>
              <a:rPr lang="lo-LA" sz="24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56 ຄອບຄົວ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Phetsarath OT" panose="02000500000000020004" pitchFamily="2" charset="0"/>
              <a:buChar char="-"/>
            </a:pP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ຈ/ນຄອຄົວແບບສະເພາະດ້ານບົດບາດຍິງ-ຊາຍ</a:t>
            </a:r>
            <a:r>
              <a:rPr lang="lo-LA" sz="24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62 ຄອບຄົວ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228600" marR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BFB962-386F-45DB-BF1C-045AA908F49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5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46" y="365126"/>
            <a:ext cx="6053504" cy="713047"/>
          </a:xfrm>
        </p:spPr>
        <p:txBody>
          <a:bodyPr>
            <a:noAutofit/>
          </a:bodyPr>
          <a:lstStyle/>
          <a:p>
            <a:pPr lvl="0"/>
            <a:br>
              <a:rPr lang="en-US" sz="20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ຈຸດດີ ແລະ ສິ່ງທ້າທາຍ</a:t>
            </a:r>
            <a:br>
              <a:rPr lang="en-US" sz="2000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0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2" y="1392702"/>
            <a:ext cx="8665698" cy="5100172"/>
          </a:xfrm>
        </p:spPr>
        <p:txBody>
          <a:bodyPr>
            <a:noAutofit/>
          </a:bodyPr>
          <a:lstStyle/>
          <a:p>
            <a:pPr lvl="0"/>
            <a:endParaRPr lang="lo-LA" sz="2200" dirty="0">
              <a:solidFill>
                <a:schemeClr val="accent5">
                  <a:lumMod val="75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95300" marR="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lo-LA" sz="2400" b="1" dirty="0">
                <a:solidFill>
                  <a:schemeClr val="accent6">
                    <a:lumMod val="75000"/>
                  </a:schemeClr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ດ້ານດີ 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ໄດ້ຮັບການຕິດຕາມ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,</a:t>
            </a: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ສະໝັບສະໜູນ ແລະ ໃຫ້ຄໍາແນະນໍາຢ່າງ</a:t>
            </a:r>
            <a:r>
              <a:rPr lang="lo-LA" sz="2400" dirty="0">
                <a:solidFill>
                  <a:schemeClr val="accent5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ໃ</a:t>
            </a: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ກ້ຊິດຈາກທິມງານຄູຝຶກ 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CB4N;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ອໍານາດການປົກຄອງທຸກຂັ້ນນັບແຕ່ຂັ້ນແຂວງ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ເມືອງ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ຈຸດສຸມ/ກຸ່ມບ້ານ ໃຫ້ການສະໜັບສະໜູນ ແລະ ອຳນວຍຄວາມສະດວກເປັນຢ່າງດີ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;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ວຽກງານໂພຊະນາການເປັນວຽກໃໝ່ເຊີ່ງຊາວບ້ານ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,</a:t>
            </a: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ອາສາສະໝັກ ແລະ ອໍານາດການປົກຄອງຂັ້ນບ້ານໃຫ້ຄວາມສົນໃຈ ແລະ ເອົາໃຈໃສ່ຢ່າງເຕັມທີ່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;</a:t>
            </a:r>
          </a:p>
          <a:p>
            <a:pPr lvl="0"/>
            <a:endParaRPr lang="en-US" sz="2400" dirty="0">
              <a:solidFill>
                <a:schemeClr val="accent5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C6F32D-CD3D-4C86-B20C-5D4F6F5BC85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91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46" y="365126"/>
            <a:ext cx="6053504" cy="713047"/>
          </a:xfrm>
        </p:spPr>
        <p:txBody>
          <a:bodyPr>
            <a:noAutofit/>
          </a:bodyPr>
          <a:lstStyle/>
          <a:p>
            <a:pPr lvl="0"/>
            <a:br>
              <a:rPr lang="en-US" sz="20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ຈຸດດີ ແລະ ສິ່ງທ້າທາຍ</a:t>
            </a:r>
            <a:br>
              <a:rPr lang="en-US" sz="2000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0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2" y="1392702"/>
            <a:ext cx="8665698" cy="5100172"/>
          </a:xfrm>
        </p:spPr>
        <p:txBody>
          <a:bodyPr>
            <a:noAutofit/>
          </a:bodyPr>
          <a:lstStyle/>
          <a:p>
            <a:pPr lvl="0"/>
            <a:endParaRPr lang="lo-LA" sz="2200" dirty="0">
              <a:solidFill>
                <a:schemeClr val="accent5">
                  <a:lumMod val="75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95300" marR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lo-LA" sz="24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ຂໍ້ຄົງຄ້າງ ແລະ ສິ່ງທ້າທາຍ 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ການປະຕິບັດບົດຮຽນຕາມວິຊາການຂອງກຸ່ມເປົ້າໝາຍຄື: ພວກເຂົາເຂົ້າໃຈກ່ຽວກັບບົດຮຽນ 1000ວັນ. ການດູແລ ແມ່ຖືພາ</a:t>
            </a:r>
            <a:r>
              <a:rPr lang="en-US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ແມ່ລູກອ່ອນຄວນປະຕິບັດໂຕແນວໃດ. ແຕ່ພາກປະຕິບັດຍັງບໍ່ທັນໄດ້ດີ </a:t>
            </a:r>
            <a:r>
              <a:rPr lang="lo-LA" sz="2400" b="1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ເຫດຜົນ:</a:t>
            </a:r>
            <a:r>
              <a:rPr lang="lo-LA" sz="2400" dirty="0">
                <a:solidFill>
                  <a:schemeClr val="accent5"/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ຍ້ອນວ່າຍັງບໍ່ກ້າຕັດສິນໃຈເອງ ເພາະບາງຄົນກໍ່ແຕ່ງງານຍ້າຍໄປຢູ່ນໍາ ປູ່ຍ່າ ເຊີ່ງພໍ່ແມ່ ເຖົ້າແກ່ ຍັງຢາກໃຫ້ຄະລຳເພາະຢ້ານຜິດກໍາ, ຊ່ວງລະດູການເຮັດນາກໍ່ປະຕິບັດບໍ່ໄດ້ເຊີ່ງກໍ່ມີຫລາຍປັດໃຈ, ແຮງງານບໍ່ພຽງພໍ........ດ້ານເສດຖະກິດຄອບຄົວ. </a:t>
            </a:r>
            <a:endParaRPr lang="en-US" sz="2400" dirty="0">
              <a:solidFill>
                <a:schemeClr val="accent5"/>
              </a:solidFill>
              <a:effectLst/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C6F32D-CD3D-4C86-B20C-5D4F6F5BC853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84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9808" y="365126"/>
            <a:ext cx="5645541" cy="713047"/>
          </a:xfrm>
        </p:spPr>
        <p:txBody>
          <a:bodyPr>
            <a:noAutofit/>
          </a:bodyPr>
          <a:lstStyle/>
          <a:p>
            <a:pPr lvl="1" algn="l"/>
            <a:r>
              <a:rPr lang="lo-LA" sz="32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ຂໍ້ສະເໜີ</a:t>
            </a:r>
            <a:endParaRPr lang="en-US" sz="3200" b="1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91" y="1547446"/>
            <a:ext cx="8429159" cy="419826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o-LA" sz="22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ສະເໜີໃຫ້ທາງອົງກອນທີ່ຈະໃຫ້ທຶນຍ່ອຍກັບບັນດາ </a:t>
            </a:r>
            <a:r>
              <a:rPr lang="en-US" sz="22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NPA </a:t>
            </a:r>
            <a:r>
              <a:rPr lang="lo-LA" sz="22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ແມ່ນໃຫ້ເພີ່ມມູນຄ່າທຶນຍ່ອຍໃຫ້ຫລາຍຂື້ນຕື່ມ.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lo-LA" sz="22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 ເພີ່ມໄລຍະເວລາການຈັດຕັ້ງປະຕິບັດເພີ່ມຂື້ນຢ່າງນ້ອຍຕ້ອງ 2 ປີ ເພື່ອຈະເຫັນຜົນໄດ້ຮັບ.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C6FCE3-9408-42C6-A0C8-C4A1E32107B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82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35527"/>
            <a:ext cx="8044295" cy="626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0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68612" cy="69342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E44B-A1D1-428C-9478-436FB769CD8C}" type="datetime1">
              <a:rPr lang="en-US" smtClean="0"/>
              <a:t>3/2/2021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74998" y="212324"/>
            <a:ext cx="305638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Thank you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EB1A7-B67E-4DFC-9292-65EB23AF7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152400"/>
            <a:ext cx="9168612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78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</TotalTime>
  <Words>1687</Words>
  <Application>Microsoft Office PowerPoint</Application>
  <PresentationFormat>On-screen Show (4:3)</PresentationFormat>
  <Paragraphs>144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Cordia New</vt:lpstr>
      <vt:lpstr>Phetsarath OT</vt:lpstr>
      <vt:lpstr>Saysettha OT</vt:lpstr>
      <vt:lpstr>Symbol</vt:lpstr>
      <vt:lpstr>Wingdings</vt:lpstr>
      <vt:lpstr>Office Theme</vt:lpstr>
      <vt:lpstr>ສະມາຄົມເພື່ອການສະໜັບສະໜູນ ແລະ ປັບປຸງຊົນນະບົດ (ສພປ)</vt:lpstr>
      <vt:lpstr>ປະຫວັດຄວາມເປັນມາ</vt:lpstr>
      <vt:lpstr>ວິໄສທັດ, ພາລະກິດ, ຄ່ານິຍົມ ແລະ ກຸ່ມເປົ້າໝາຍ</vt:lpstr>
      <vt:lpstr>ແຜນຍຸດທະສາດ 2016-2020</vt:lpstr>
      <vt:lpstr> ສະມາຊິກ,​ ຄະນະບໍລິຫານ, ພະນັກງານ ແລະ ອາສາສະໝັກ </vt:lpstr>
      <vt:lpstr>ໂຄງການ ແລະ ວຽກສຳລັບປີ 2021</vt:lpstr>
      <vt:lpstr>ຜູ້ໃຫ້ທືນ 2021</vt:lpstr>
      <vt:lpstr>ກ່ຽວກັບໂຄງການດ້ານໂພຊະນາການ 1000 ວັນ</vt:lpstr>
      <vt:lpstr>ກິດຈະກໍາທີ່ໄດ້ຈັດຕັ້ງປະຕິບັດ </vt:lpstr>
      <vt:lpstr> ຜົນໄດ້ຮັບຈາກການປະຕິບັດໂຄງການຄື:  </vt:lpstr>
      <vt:lpstr> ຜົນໄດ້ຮັບຈາກການປະຕິບັດໂຄງການທຽບໃສ່ເປົ້າໝາຍ ແລະ ຈຸດປະສົງຄື:  </vt:lpstr>
      <vt:lpstr> ຜົນໄດ້ຮັບຈາກການປະຕິບັດໂຄງການທຽບໃສ່ເປົ້າໝາຍ ແລະ ຈຸດປະສົງຄື:  </vt:lpstr>
      <vt:lpstr> ຈຸດດີ ແລະ ສິ່ງທ້າທາຍ </vt:lpstr>
      <vt:lpstr> ຈຸດດີ ແລະ ສິ່ງທ້າທາຍ </vt:lpstr>
      <vt:lpstr>ຂໍ້ສະເໜີ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Tukta Sonesaksith</cp:lastModifiedBy>
  <cp:revision>133</cp:revision>
  <dcterms:created xsi:type="dcterms:W3CDTF">2019-03-24T08:15:13Z</dcterms:created>
  <dcterms:modified xsi:type="dcterms:W3CDTF">2021-03-02T03:25:56Z</dcterms:modified>
</cp:coreProperties>
</file>