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handoutMasterIdLst>
    <p:handoutMasterId r:id="rId20"/>
  </p:handoutMasterIdLst>
  <p:sldIdLst>
    <p:sldId id="306" r:id="rId2"/>
    <p:sldId id="311" r:id="rId3"/>
    <p:sldId id="394" r:id="rId4"/>
    <p:sldId id="388" r:id="rId5"/>
    <p:sldId id="389" r:id="rId6"/>
    <p:sldId id="393" r:id="rId7"/>
    <p:sldId id="396" r:id="rId8"/>
    <p:sldId id="408" r:id="rId9"/>
    <p:sldId id="398" r:id="rId10"/>
    <p:sldId id="400" r:id="rId11"/>
    <p:sldId id="401" r:id="rId12"/>
    <p:sldId id="403" r:id="rId13"/>
    <p:sldId id="404" r:id="rId14"/>
    <p:sldId id="285" r:id="rId15"/>
    <p:sldId id="406" r:id="rId16"/>
    <p:sldId id="407" r:id="rId17"/>
    <p:sldId id="360" r:id="rId18"/>
  </p:sldIdLst>
  <p:sldSz cx="9144000" cy="6858000" type="screen4x3"/>
  <p:notesSz cx="14449425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662" autoAdjust="0"/>
  </p:normalViewPr>
  <p:slideViewPr>
    <p:cSldViewPr>
      <p:cViewPr varScale="1">
        <p:scale>
          <a:sx n="105" d="100"/>
          <a:sy n="105" d="100"/>
        </p:scale>
        <p:origin x="20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6260960" cy="5020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8183888" y="0"/>
            <a:ext cx="6263249" cy="5020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91C50-C178-440D-8B64-CAF732C3B28F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8294"/>
            <a:ext cx="6260960" cy="5020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8183888" y="9518294"/>
            <a:ext cx="6263249" cy="5020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CC679-6D03-46EE-B59B-2F579B5DAB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772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6260960" cy="5020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183888" y="0"/>
            <a:ext cx="6263249" cy="5020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71C43-C485-4D0D-974E-616882536909}" type="datetimeFigureOut">
              <a:rPr lang="en-US" smtClean="0"/>
              <a:pPr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968875" y="1252538"/>
            <a:ext cx="451167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44486" y="4821898"/>
            <a:ext cx="11560456" cy="39455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8294"/>
            <a:ext cx="6260960" cy="5020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183888" y="9518294"/>
            <a:ext cx="6263249" cy="5020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76098-8523-4831-AD3F-FA58842C93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27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95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53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72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72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243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07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7D3B8CC-90C3-4950-A696-44A8315598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7515" y="1628800"/>
            <a:ext cx="8208963" cy="4105275"/>
          </a:xfrm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182880" indent="-182880" algn="ctr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lo-LA" altLang="en-US" sz="28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ສະມາຄົມພັດທະນາກະສິກໍາ ແລະ ສິ່ງແວດລ້ອມແບບຍືນຍົງ</a:t>
            </a:r>
          </a:p>
          <a:p>
            <a:pPr marL="182880" indent="-182880" algn="ctr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en-US" altLang="en-US" sz="1800" b="1" dirty="0">
              <a:solidFill>
                <a:srgbClr val="0070C0"/>
              </a:solidFill>
              <a:latin typeface="Saysettha MX" charset="0"/>
              <a:cs typeface="Saysettha OT" panose="020B0504020207020204" pitchFamily="34" charset="-34"/>
            </a:endParaRPr>
          </a:p>
          <a:p>
            <a:pPr marL="182880" indent="-182880" algn="ctr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lo-LA" altLang="en-US" sz="1800" b="1" dirty="0">
                <a:solidFill>
                  <a:srgbClr val="0070C0"/>
                </a:solidFill>
                <a:latin typeface="Saysettha MX" charset="0"/>
                <a:cs typeface="Saysettha OT" panose="020B0504020207020204" pitchFamily="34" charset="-34"/>
              </a:rPr>
              <a:t>ໂຄງການສົ່ງເສີມການຜະລິດກະສິກໍາອິນຊີເປັນສິນຄ້າ ເມືອງວັງວຽງ ແຂວງວຽງຈັນ</a:t>
            </a:r>
          </a:p>
          <a:p>
            <a:pPr marL="182880" indent="-182880" algn="ctr" eaLnBrk="1" hangingPunct="1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lo-LA" altLang="en-US" sz="2800" b="1" dirty="0">
              <a:solidFill>
                <a:srgbClr val="0070C0"/>
              </a:solidFill>
              <a:latin typeface="Saysettha MX" charset="0"/>
              <a:cs typeface="Saysettha OT" panose="020B0504020207020204" pitchFamily="34" charset="-34"/>
            </a:endParaRPr>
          </a:p>
          <a:p>
            <a:pPr algn="ctr" eaLnBrk="1" hangingPunct="1">
              <a:spcBef>
                <a:spcPct val="30000"/>
              </a:spcBef>
              <a:spcAft>
                <a:spcPct val="20000"/>
              </a:spcAft>
              <a:buFontTx/>
              <a:buNone/>
            </a:pPr>
            <a:r>
              <a:rPr lang="lo-LA" altLang="en-US" sz="1800" b="1" dirty="0">
                <a:solidFill>
                  <a:srgbClr val="0070C0"/>
                </a:solidFill>
                <a:latin typeface="Saysettha MX" charset="0"/>
                <a:cs typeface="Saysettha OT" panose="020B0504020207020204" pitchFamily="34" charset="-34"/>
              </a:rPr>
              <a:t>ນໍາສະເໜີໂດຍ: ນາງ</a:t>
            </a:r>
            <a:r>
              <a:rPr lang="en-US" altLang="en-US" sz="1800" b="1" dirty="0">
                <a:solidFill>
                  <a:srgbClr val="0070C0"/>
                </a:solidFill>
                <a:latin typeface="Saysettha MX" charset="0"/>
                <a:cs typeface="Saysettha OT" panose="020B0504020207020204" pitchFamily="34" charset="-34"/>
              </a:rPr>
              <a:t> </a:t>
            </a:r>
            <a:r>
              <a:rPr lang="lo-LA" altLang="en-US" sz="1800" b="1" dirty="0">
                <a:solidFill>
                  <a:srgbClr val="0070C0"/>
                </a:solidFill>
                <a:latin typeface="Saysettha MX" charset="0"/>
                <a:cs typeface="Saysettha OT" panose="020B0504020207020204" pitchFamily="34" charset="-34"/>
              </a:rPr>
              <a:t>ວັນຈັນ ສຸຂະລິວົງ ປະສານງານໂຄງການຂັ້ນເມືອງ</a:t>
            </a:r>
            <a:endParaRPr lang="en-US" altLang="en-US" sz="1800" b="1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algn="ctr" eaLnBrk="1" hangingPunct="1">
              <a:spcBef>
                <a:spcPct val="30000"/>
              </a:spcBef>
              <a:spcAft>
                <a:spcPct val="20000"/>
              </a:spcAft>
              <a:buFontTx/>
              <a:buNone/>
            </a:pPr>
            <a:endParaRPr lang="en-US" altLang="en-US" sz="3000" b="1" dirty="0">
              <a:latin typeface="Saysettha MX" charset="0"/>
            </a:endParaRPr>
          </a:p>
        </p:txBody>
      </p:sp>
      <p:pic>
        <p:nvPicPr>
          <p:cNvPr id="22531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9947" y="136180"/>
            <a:ext cx="944101" cy="73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914400" y="136180"/>
            <a:ext cx="921296" cy="84454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Grafik 1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20272" y="220548"/>
            <a:ext cx="1152128" cy="65269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85391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628800"/>
            <a:ext cx="8229600" cy="3168352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  <a:buNone/>
              <a:tabLst>
                <a:tab pos="4146550" algn="l"/>
              </a:tabLst>
              <a:defRPr/>
            </a:pP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I. </a:t>
            </a:r>
            <a:r>
              <a:rPr lang="lo-LA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ສະພາບລວມຂອງສະມາຄົມ</a:t>
            </a: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:</a:t>
            </a:r>
          </a:p>
          <a:p>
            <a:pPr marL="0" indent="0">
              <a:lnSpc>
                <a:spcPct val="125000"/>
              </a:lnSpc>
              <a:buNone/>
              <a:tabLst>
                <a:tab pos="4146550" algn="l"/>
              </a:tabLst>
              <a:defRPr/>
            </a:pP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II. </a:t>
            </a:r>
            <a:r>
              <a:rPr lang="lo-LA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ຈຸດປະສົງຂອງໂຄງການ.</a:t>
            </a:r>
          </a:p>
          <a:p>
            <a:pPr marL="0" indent="0">
              <a:lnSpc>
                <a:spcPct val="125000"/>
              </a:lnSpc>
              <a:buNone/>
              <a:tabLst>
                <a:tab pos="4146550" algn="l"/>
              </a:tabLst>
              <a:defRPr/>
            </a:pP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III. </a:t>
            </a:r>
            <a:r>
              <a:rPr lang="lo-LA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ກິດຈະກໍາຂອງໂຄງການ.</a:t>
            </a:r>
          </a:p>
          <a:p>
            <a:pPr marL="0" indent="0">
              <a:lnSpc>
                <a:spcPct val="125000"/>
              </a:lnSpc>
              <a:buNone/>
              <a:tabLst>
                <a:tab pos="4146550" algn="l"/>
              </a:tabLst>
              <a:defRPr/>
            </a:pP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IV. </a:t>
            </a:r>
            <a:r>
              <a:rPr lang="lo-LA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ບົດຮຽນທີ່ຖອດຖອນໄດ້.</a:t>
            </a:r>
          </a:p>
          <a:p>
            <a:pPr marL="0" indent="0">
              <a:lnSpc>
                <a:spcPct val="125000"/>
              </a:lnSpc>
              <a:buNone/>
              <a:tabLst>
                <a:tab pos="4146550" algn="l"/>
              </a:tabLst>
              <a:defRPr/>
            </a:pP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V. </a:t>
            </a:r>
            <a:r>
              <a:rPr lang="lo-LA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ບັນຫາ ແລະ ສິ່ງທ້າທ້າຍ.</a:t>
            </a:r>
          </a:p>
          <a:p>
            <a:pPr marL="0" indent="0">
              <a:lnSpc>
                <a:spcPct val="125000"/>
              </a:lnSpc>
              <a:buNone/>
              <a:tabLst>
                <a:tab pos="4146550" algn="l"/>
              </a:tabLst>
              <a:defRPr/>
            </a:pPr>
            <a:endParaRPr lang="lo-LA" b="1" dirty="0">
              <a:solidFill>
                <a:srgbClr val="0070C0"/>
              </a:solidFill>
              <a:latin typeface="Saysettha Unicode" pitchFamily="34" charset="-34"/>
              <a:cs typeface="Saysettha Unicode" pitchFamily="34" charset="-34"/>
            </a:endParaRPr>
          </a:p>
          <a:p>
            <a:pPr marL="0" indent="0">
              <a:lnSpc>
                <a:spcPct val="125000"/>
              </a:lnSpc>
              <a:buNone/>
              <a:tabLst>
                <a:tab pos="4146550" algn="l"/>
              </a:tabLst>
              <a:defRPr/>
            </a:pPr>
            <a:endParaRPr lang="en-US" b="1" dirty="0">
              <a:solidFill>
                <a:srgbClr val="0070C0"/>
              </a:solidFill>
              <a:latin typeface="Saysettha Unicode" pitchFamily="34" charset="-34"/>
              <a:ea typeface="Times New Roman" pitchFamily="18" charset="0"/>
              <a:cs typeface="Saysettha Unicode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861285"/>
            <a:ext cx="24064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o-LA" sz="32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ຫົວຂໍ້ລາຍງານ</a:t>
            </a:r>
            <a:endParaRPr lang="en-US" sz="3200" b="1" dirty="0">
              <a:solidFill>
                <a:srgbClr val="0070C0"/>
              </a:solidFill>
              <a:latin typeface="Saysettha OT" pitchFamily="34" charset="-34"/>
              <a:cs typeface="Saysettha OT" pitchFamily="34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35956" y="802127"/>
            <a:ext cx="3696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I. </a:t>
            </a:r>
            <a:r>
              <a:rPr lang="lo-LA" sz="24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ສະພາບລວມຂອງສະມາຄົມ</a:t>
            </a:r>
            <a:endParaRPr lang="en-US" sz="2400" b="1" dirty="0">
              <a:solidFill>
                <a:srgbClr val="0070C0"/>
              </a:solidFill>
              <a:latin typeface="Saysettha OT" pitchFamily="34" charset="-34"/>
              <a:cs typeface="Saysettha OT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576" y="1263792"/>
            <a:ext cx="770485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70000"/>
              </a:lnSpc>
              <a:spcBef>
                <a:spcPts val="1800"/>
              </a:spcBef>
              <a:buNone/>
            </a:pPr>
            <a:r>
              <a:rPr lang="lo-LA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ສະມາຄົມພັດທະນາກະສິກໍາ ແລະ ສິ່ງແວດລອ້ມແຍຍຍືນຍົງ ແມ່ນອົງການພັດທະນາສັງຄົມ ທີບໍ່ຫວັງຜົນກໍາໄລລາວ ມີພາລະກິດໃນການສົ່ງເສີມຊຸມຊົນ ດ້ວຍການພັດທະນາແບບຍືນຍົງ ມີວິໃສທັດເພື່ອພັດທະນາອານາຄົດຂອງຊຸມຊົນ ເພື່ອປັບປຸງຊີວິດການເປັນຢູ່ແບບຍືນຍົງ ໃນການຄໍ້າປະກັນທາງດ້ານສະບຽງອາຫານ,ໂພສະນາການແລະຕິດພັນກັບການອະນຸລັກຊັບພະຍາກອນທໍາມະຊາດ</a:t>
            </a: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 </a:t>
            </a:r>
            <a:r>
              <a:rPr lang="lo-LA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ແລະ</a:t>
            </a: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 </a:t>
            </a:r>
            <a:r>
              <a:rPr lang="lo-LA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ສິ່ງແວດລ້ອມ</a:t>
            </a:r>
            <a:r>
              <a:rPr lang="en-US" b="1" dirty="0">
                <a:solidFill>
                  <a:srgbClr val="0070C0"/>
                </a:solidFill>
                <a:latin typeface="Saysettha Unicode" pitchFamily="34" charset="-34"/>
                <a:cs typeface="Saysettha Unicode" pitchFamily="34" charset="-3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228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94838" y="691368"/>
            <a:ext cx="8359402" cy="5617154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ຊາວກະສິກອນຂະໜາດນ້ອຍ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ບ້ານເປົ້າໝາຍຂອງເມືອງວັງວຽງ ແຂວງວຽງຈັນ 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ຈະໄດ້ປະກອບສ່ວນໃນ</a:t>
            </a:r>
            <a:endParaRPr lang="lo-LA" altLang="zh-CN" sz="1600" dirty="0">
              <a:solidFill>
                <a:srgbClr val="0070C0"/>
              </a:solidFill>
              <a:latin typeface="Saysettha OT" panose="020B0504020207020204" pitchFamily="34" charset="-34"/>
              <a:ea typeface="MS PGothic" panose="020B0600070205080204" pitchFamily="2" charset="-128"/>
              <a:cs typeface="Saysettha OT" panose="020B0504020207020204" pitchFamily="34" charset="-34"/>
              <a:sym typeface="Saysettha Unicode" panose="020B0504020207020204" pitchFamily="2" charset="-34"/>
            </a:endParaRPr>
          </a:p>
          <a:p>
            <a:pPr marL="45720" indent="0"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  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ການຜັນຂະຫຍາຍ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ຍຸດທະສາດ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ການພັດທະນາ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ຜະລິດຕະພັນ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ກະສິກຳອິນຊີ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ເປັນສິນຄ້າ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.</a:t>
            </a: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lo-LA" altLang="zh-CN" sz="1600" b="1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</a:t>
            </a:r>
            <a:r>
              <a:rPr lang="zh-CN" altLang="en-US" sz="1600" b="1" u="sng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ຈຸດປະສົງສະເພາະຂອງໂຄງການ</a:t>
            </a:r>
            <a:r>
              <a:rPr lang="lo-LA" altLang="zh-CN" sz="1600" b="1" u="sng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1:</a:t>
            </a:r>
            <a:r>
              <a:rPr lang="zh-CN" altLang="en-US" sz="1600" b="1" u="sng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</a:t>
            </a: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0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1. ຊາວກະສິກອນຂະໜາດນ້ອຍ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ໃນເມືອງວັງວຽງ 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ຈະໄດ້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ຮັບການປັບປຸງການຜະລິດກະສິກໍາອິນຊີ</a:t>
            </a: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    ແລະ ໂອກາດເຂົ້າເຖິງຕະຫຼາດທີ່ດີຂື້ນ.</a:t>
            </a: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zh-CN" altLang="en-US" sz="1600" b="1" u="sng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ຕົວຊີ້ວັດຂອງຈຸດປະສົງໂຄງການ 1:</a:t>
            </a:r>
            <a:endParaRPr lang="lo-LA" altLang="zh-CN" sz="1600" b="1" u="sng" dirty="0">
              <a:solidFill>
                <a:srgbClr val="0070C0"/>
              </a:solidFill>
              <a:latin typeface="Saysettha OT" panose="020B0504020207020204" pitchFamily="34" charset="-34"/>
              <a:ea typeface="MS PGothic" panose="020B0600070205080204" pitchFamily="2" charset="-128"/>
              <a:cs typeface="Saysettha OT" panose="020B0504020207020204" pitchFamily="34" charset="-34"/>
              <a:sym typeface="Saysettha Unicode" panose="020B0504020207020204" pitchFamily="2" charset="-34"/>
            </a:endParaRP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1.1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10ບ້ານ 200ຄົວເຮືອນ ໂດຍສະເພາະແມ່ນຊົນເຜົ່າ ແມ່ນຈະໄດ້ຮັບການປັບປຸງ ຜົນຜະລິດເຂົ້າ ແລະ</a:t>
            </a: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   ຜັກອິນຊີໄດ້ຕະຫຼອດປີ.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</a:t>
            </a:r>
            <a:endParaRPr lang="lo-LA" altLang="zh-CN" sz="1600" dirty="0">
              <a:solidFill>
                <a:srgbClr val="0070C0"/>
              </a:solidFill>
              <a:latin typeface="Saysettha OT" panose="020B0504020207020204" pitchFamily="34" charset="-34"/>
              <a:ea typeface="MS PGothic" panose="020B0600070205080204" pitchFamily="2" charset="-128"/>
              <a:cs typeface="Saysettha OT" panose="020B0504020207020204" pitchFamily="34" charset="-34"/>
              <a:sym typeface="Saysettha Unicode" panose="020B0504020207020204" pitchFamily="2" charset="-34"/>
            </a:endParaRP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1.2 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ຊາວກະສິກອນບ້ານເປົ້າໝາຍ ຢ່າງໜ້ອຍ 40% ຄົວເຮືອນ ຈະມີລາຍໄດ້ເພີ່ມຂື້ນຢ່າງຕໍ່າ</a:t>
            </a: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20% 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ຈາກ</a:t>
            </a: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   ຜະລິດຕະພັນກະສິກໍາອິນຊີ.</a:t>
            </a:r>
          </a:p>
          <a:p>
            <a:pPr marL="0" indent="0">
              <a:buNone/>
            </a:pPr>
            <a:r>
              <a:rPr lang="zh-CN" altLang="en-US" sz="1600" b="1" u="sng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ຈຸດປະສົງສະເພາະຂອງໂຄງການ </a:t>
            </a:r>
            <a:r>
              <a:rPr lang="lo-LA" altLang="zh-CN" sz="1600" b="1" u="sng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2:</a:t>
            </a:r>
          </a:p>
          <a:p>
            <a:pPr marL="0" indent="0"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02 ອົງການຈັດຕັ້ງຊາວກະສິກອນໃນເມືອງວັງວຽງ ຈະໄດ້ມີຄວາມສາມາດໃນການບໍລິການທີມີຄວາມໂປ່ງໃສ.</a:t>
            </a:r>
          </a:p>
          <a:p>
            <a:pPr marL="0" indent="0">
              <a:buNone/>
            </a:pPr>
            <a:r>
              <a:rPr lang="zh-CN" altLang="en-US" sz="1600" b="1" u="sng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ຕົວຊີ້ວັດຂອງຈຸດປະສົງໂຄງການ 2:</a:t>
            </a:r>
            <a:endParaRPr lang="zh-CN" altLang="en-US" sz="1600" dirty="0">
              <a:solidFill>
                <a:srgbClr val="0070C0"/>
              </a:solidFill>
              <a:latin typeface="Saysettha OT" panose="020B0504020207020204" pitchFamily="34" charset="-34"/>
              <a:ea typeface="MS PGothic" panose="020B0600070205080204" pitchFamily="2" charset="-128"/>
              <a:cs typeface="Saysettha OT" panose="020B0504020207020204" pitchFamily="34" charset="-34"/>
              <a:sym typeface="Saysettha Unicode" panose="020B0504020207020204" pitchFamily="2" charset="-34"/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2.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1 ຢ່າງໜ້ອຍ 10 ບ້ານເປົ້າໝາຍໄດ້ສ້າງຕັ້ງກຸ່ມຜະລິດ ມີຄາວມອາດສາມາດໃນການສະໜອງການ</a:t>
            </a:r>
          </a:p>
          <a:p>
            <a:pPr marL="0" indent="0"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   ບໍລິການທີ່ມີຄຸນນະພາບ ສໍາລັບສະມາຊິກ(ເຕັກນິກການຜະລິດ,ສະໜັບສະໜູນການອະນຸລັກແນວພັນ</a:t>
            </a:r>
          </a:p>
          <a:p>
            <a:pPr marL="0" indent="0"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   ທ້ອງຖິ່ນ,ການແລກປ່ຽນປະສົບການລະຫວ່າງສະມາຊິກ,ການຢັ້ງຢືນກະສິກໍາອິນຊີ ແລະ ອື່ນໆ.</a:t>
            </a:r>
            <a:endParaRPr lang="lo-LA" altLang="zh-CN" sz="1600" u="sng" dirty="0">
              <a:solidFill>
                <a:srgbClr val="0070C0"/>
              </a:solidFill>
              <a:latin typeface="Saysettha OT" panose="020B0504020207020204" pitchFamily="34" charset="-34"/>
              <a:ea typeface="MS PGothic" panose="020B0600070205080204" pitchFamily="2" charset="-128"/>
              <a:cs typeface="Saysettha OT" panose="020B0504020207020204" pitchFamily="34" charset="-34"/>
              <a:sym typeface="Saysettha Unicode" panose="020B0504020207020204" pitchFamily="2" charset="-34"/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2.</a:t>
            </a: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2 ກຸ່ມຜະລິດກະສິກໍາຂັ້ນເມືອງ ຈະໄດ້ປະກອບສ່ວນເຂົ້າໃນການປຶກສາຫາລືດ້ານນະໂຍບາຍຢູ່ຂັ້ນເມືອງ </a:t>
            </a:r>
          </a:p>
          <a:p>
            <a:pPr marL="0" indent="0">
              <a:buNone/>
            </a:pPr>
            <a:r>
              <a:rPr lang="lo-LA" altLang="zh-CN" sz="1600" dirty="0">
                <a:solidFill>
                  <a:srgbClr val="0070C0"/>
                </a:solidFill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   ແລະ ຂັ້ນແຂວງ.</a:t>
            </a:r>
            <a:endParaRPr lang="zh-CN" altLang="en-US" sz="1600" dirty="0">
              <a:solidFill>
                <a:srgbClr val="0070C0"/>
              </a:solidFill>
              <a:latin typeface="Saysettha OT" panose="020B0504020207020204" pitchFamily="34" charset="-34"/>
              <a:ea typeface="MS PGothic" panose="020B0600070205080204" pitchFamily="2" charset="-128"/>
              <a:cs typeface="Saysettha OT" panose="020B0504020207020204" pitchFamily="34" charset="-34"/>
              <a:sym typeface="Saysettha Unicode" panose="020B0504020207020204" pitchFamily="2" charset="-34"/>
            </a:endParaRPr>
          </a:p>
          <a:p>
            <a:pPr marL="0" indent="0" algn="l">
              <a:buFont typeface="Wingdings" panose="05000000000000000000" pitchFamily="2" charset="2"/>
              <a:buNone/>
            </a:pPr>
            <a:r>
              <a:rPr lang="zh-CN" altLang="en-US" sz="1600" b="1" dirty="0">
                <a:latin typeface="Saysettha OT" panose="020B0504020207020204" pitchFamily="34" charset="-34"/>
                <a:ea typeface="MS PGothic" panose="020B0600070205080204" pitchFamily="2" charset="-128"/>
                <a:cs typeface="Saysettha OT" panose="020B0504020207020204" pitchFamily="34" charset="-34"/>
                <a:sym typeface="Saysettha Unicode" panose="020B0504020207020204" pitchFamily="2" charset="-34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770242" y="140649"/>
            <a:ext cx="3960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  <a:sym typeface="Saysettha Unicode" panose="020B0504020207020204" pitchFamily="2" charset="-34"/>
              </a:rPr>
              <a:t>II. </a:t>
            </a:r>
            <a:r>
              <a:rPr lang="lo-LA" altLang="zh-CN" sz="24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  <a:sym typeface="Saysettha Unicode" panose="020B0504020207020204" pitchFamily="2" charset="-34"/>
              </a:rPr>
              <a:t>ຈຸດປະສົງລວມຂອງໂຄງການ</a:t>
            </a:r>
            <a:r>
              <a:rPr lang="en-US" altLang="zh-CN" sz="24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  <a:sym typeface="Saysettha Unicode" panose="020B0504020207020204" pitchFamily="2" charset="-34"/>
              </a:rPr>
              <a:t> </a:t>
            </a:r>
            <a:endParaRPr lang="en-US" sz="2400" dirty="0">
              <a:solidFill>
                <a:srgbClr val="0070C0"/>
              </a:solidFill>
              <a:latin typeface="Saysettha OT" pitchFamily="34" charset="-34"/>
              <a:cs typeface="Saysettha OT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67564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340768"/>
            <a:ext cx="8115572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70000"/>
              </a:lnSpc>
              <a:buFont typeface="Wingdings" pitchFamily="2" charset="2"/>
              <a:buChar char="§"/>
            </a:pP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 ຝຶກອົບຮົມເຕັກນິກກະສິກໍາຕ່າງໆ.</a:t>
            </a:r>
          </a:p>
          <a:p>
            <a:pPr marL="285750" indent="-285750">
              <a:lnSpc>
                <a:spcPct val="170000"/>
              </a:lnSpc>
              <a:buFont typeface="Wingdings" pitchFamily="2" charset="2"/>
              <a:buChar char="§"/>
            </a:pP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ຈັດກອງປະຊຸມແລກປ່ຽນບົດຮຽນ.</a:t>
            </a:r>
          </a:p>
          <a:p>
            <a:pPr marL="285750" indent="-285750">
              <a:lnSpc>
                <a:spcPct val="170000"/>
              </a:lnSpc>
              <a:buFont typeface="Wingdings" pitchFamily="2" charset="2"/>
              <a:buChar char="§"/>
            </a:pP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ຈັດທັດສະນະສຶກສາ.</a:t>
            </a:r>
          </a:p>
          <a:p>
            <a:pPr marL="285750" indent="-285750">
              <a:lnSpc>
                <a:spcPct val="170000"/>
              </a:lnSpc>
              <a:buFont typeface="Wingdings" pitchFamily="2" charset="2"/>
              <a:buChar char="Ø"/>
            </a:pP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ໂຄງການສົ່ງເສີມການຜະລິດກະສິກໍາອິນຊີເປັນສິນຄ້າ ຕັ້ງຢູ່ຫ້ອງການກະສິກໍາ</a:t>
            </a:r>
            <a:r>
              <a:rPr lang="en-US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-</a:t>
            </a: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ປ່າໄມ້ເມືອງ ແລະ ມີບ້ານເປົ້າໝາຍ 1</a:t>
            </a:r>
            <a:r>
              <a:rPr lang="en-US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3 </a:t>
            </a: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ບ້ານ(ບ້ານສົມສະຫວາດ,ບ້ານຜາຕັ້ງ,ກຸ່ມບ້ານວຽງສະໄໝ,ບ້ານນາທອງ,ບ້ານໂພນຄໍາ,ບ້ານວັງເຮືອ,ບ້ານນໍ້າພາວ,ບ້ານນໍ້າແປ,ບ້ານໂພນໄຊ,ບ້ານນາໄຊ,ບ້ານນາຊົມ,ບ້ານໂພນເງິນ,ບ້ານນາແຄ) ມີສະມາຊິກທັງໝົດ </a:t>
            </a:r>
            <a:r>
              <a:rPr lang="en-US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40</a:t>
            </a: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 ຄອບຄົວ, ມີເນື້ອທີ 24,300 ຕາແມັດ.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940658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III. </a:t>
            </a:r>
            <a:r>
              <a:rPr lang="lo-LA" sz="20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ກິດຈະກໍາຂອງໂຄງການ</a:t>
            </a:r>
          </a:p>
        </p:txBody>
      </p:sp>
    </p:spTree>
    <p:extLst>
      <p:ext uri="{BB962C8B-B14F-4D97-AF65-F5344CB8AC3E}">
        <p14:creationId xmlns:p14="http://schemas.microsoft.com/office/powerpoint/2010/main" val="73829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26035" y="76200"/>
            <a:ext cx="31489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x-none" sz="1600" b="1" dirty="0">
              <a:solidFill>
                <a:schemeClr val="accent1"/>
              </a:solidFill>
              <a:latin typeface="Saysettha Unicode" panose="020B0504020207020204" pitchFamily="2" charset="-34"/>
              <a:ea typeface="Saysettha Unicode" panose="020B0504020207020204" pitchFamily="2" charset="-34"/>
              <a:sym typeface="+mn-ea"/>
            </a:endParaRPr>
          </a:p>
          <a:p>
            <a:pPr algn="l"/>
            <a:r>
              <a:rPr lang="lo-LA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ຝຶກອົບຮົມການປູກພືດລະດູແລ້ງ,ຝົນແລະ ການເກັບຮັກສາແນວພັນທ້ອງຖິ່ນ</a:t>
            </a:r>
            <a:r>
              <a:rPr lang="en-US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</a:t>
            </a:r>
            <a:r>
              <a:rPr lang="lo-LA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ໃຫ້13 ບ້ານເປົ້າໝາຍ</a:t>
            </a:r>
            <a:endParaRPr lang="en-US" altLang="en-US" sz="1600" b="1" dirty="0">
              <a:solidFill>
                <a:schemeClr val="tx1"/>
              </a:solidFill>
              <a:latin typeface="Saysettha OT" pitchFamily="34" charset="-34"/>
              <a:ea typeface="Saysettha Unicode" panose="020B0504020207020204" pitchFamily="2" charset="-34"/>
              <a:cs typeface="Saysettha OT" pitchFamily="34" charset="-34"/>
              <a:sym typeface="+mn-ea"/>
            </a:endParaRPr>
          </a:p>
        </p:txBody>
      </p:sp>
      <p:pic>
        <p:nvPicPr>
          <p:cNvPr id="15" name="Picture 14" descr="C:\Users\HP\Downloads\IMG-3017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624" y="404663"/>
            <a:ext cx="2658590" cy="1872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C:\Users\HP\Downloads\WhatsApp Image 2020-07-06 at 14.00.22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5567" y="4468068"/>
            <a:ext cx="2700299" cy="20422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08221" y="3386609"/>
            <a:ext cx="3205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ຝຶກອົບຮົມເຕັກນິກການປູກເຂົ້າ</a:t>
            </a:r>
            <a:r>
              <a:rPr lang="en-US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 </a:t>
            </a: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ແບບຍືນຍົງ </a:t>
            </a:r>
            <a:r>
              <a:rPr lang="en-US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SRS </a:t>
            </a:r>
            <a:r>
              <a:rPr lang="lo-LA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ແລະ ຜະລິດຝຸ່ນ  ໃຫ້ 13 ບ້ານເປົ້າໝາຍ</a:t>
            </a:r>
            <a:endParaRPr lang="en-US" b="1" dirty="0">
              <a:solidFill>
                <a:srgbClr val="0070C0"/>
              </a:solidFill>
              <a:latin typeface="Saysettha OT" pitchFamily="34" charset="-34"/>
              <a:cs typeface="Saysettha OT" pitchFamily="34" charset="-34"/>
            </a:endParaRPr>
          </a:p>
        </p:txBody>
      </p:sp>
      <p:pic>
        <p:nvPicPr>
          <p:cNvPr id="24" name="Picture 23" descr="C:\Users\HP\Downloads\WhatsApp Image 2020-06-08 at 10.50.27.jpe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3568" y="2582000"/>
            <a:ext cx="2664296" cy="1907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C:\Users\HP\Downloads\WhatsApp Image 2020-06-08 at 10.50.27(1).jpe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2548" y="2579012"/>
            <a:ext cx="2683650" cy="1907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C:\Users\hp\Downloads\14440645_1128460807246895_2408304584699474850_n.jpg"/>
          <p:cNvPicPr>
            <a:picLocks noGrp="1"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1165" y="404663"/>
            <a:ext cx="2805531" cy="1875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descr="C:\Users\HP\Downloads\WhatsApp Image 2020-07-22 at 09.30.54(2).jpe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0960" y="4486076"/>
            <a:ext cx="2673423" cy="2104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506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1058215" y="337268"/>
            <a:ext cx="6749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altLang="zh-CN" sz="2000" b="1" dirty="0">
                <a:solidFill>
                  <a:schemeClr val="accent1"/>
                </a:solidFill>
                <a:latin typeface="Saysettha OT" pitchFamily="34" charset="-34"/>
                <a:ea typeface="MS PGothic" panose="020B0600070205080204" pitchFamily="2" charset="-128"/>
                <a:cs typeface="Saysettha OT" pitchFamily="34" charset="-34"/>
                <a:sym typeface="Saysettha OT" panose="020B0504020207020204" pitchFamily="34" charset="-34"/>
              </a:rPr>
              <a:t>ຈັດກອງ</a:t>
            </a:r>
            <a:r>
              <a:rPr lang="zh-CN" altLang="en-US" sz="2000" b="1" dirty="0">
                <a:solidFill>
                  <a:schemeClr val="accent1"/>
                </a:solidFill>
                <a:latin typeface="Saysettha OT" pitchFamily="34" charset="-34"/>
                <a:ea typeface="MS PGothic" panose="020B0600070205080204" pitchFamily="2" charset="-128"/>
                <a:cs typeface="Saysettha OT" pitchFamily="34" charset="-34"/>
                <a:sym typeface="Saysettha OT" panose="020B0504020207020204" pitchFamily="34" charset="-34"/>
              </a:rPr>
              <a:t>ປະ​ຊຸມ</a:t>
            </a:r>
            <a:r>
              <a:rPr lang="lo-LA" altLang="zh-CN" sz="2000" b="1" dirty="0">
                <a:solidFill>
                  <a:schemeClr val="accent1"/>
                </a:solidFill>
                <a:latin typeface="Saysettha OT" pitchFamily="34" charset="-34"/>
                <a:ea typeface="MS PGothic" panose="020B0600070205080204" pitchFamily="2" charset="-128"/>
                <a:cs typeface="Saysettha OT" pitchFamily="34" charset="-34"/>
                <a:sym typeface="Saysettha OT" panose="020B0504020207020204" pitchFamily="34" charset="-34"/>
              </a:rPr>
              <a:t>ແລກປ່ຽນບົດຮຽນເຕັກນິກການປູກຜັກ ແລະ ການວາງແຜນການປູກ ລະຫວ່າງບ້ານ</a:t>
            </a:r>
            <a:r>
              <a:rPr lang="zh-CN" altLang="en-US" sz="2000" b="1" dirty="0">
                <a:solidFill>
                  <a:schemeClr val="accent1"/>
                </a:solidFill>
                <a:latin typeface="Saysettha OT" pitchFamily="34" charset="-34"/>
                <a:ea typeface="MS PGothic" panose="020B0600070205080204" pitchFamily="2" charset="-128"/>
                <a:cs typeface="Saysettha OT" pitchFamily="34" charset="-34"/>
                <a:sym typeface="Saysettha OT" panose="020B0504020207020204" pitchFamily="34" charset="-34"/>
              </a:rPr>
              <a:t>​</a:t>
            </a:r>
            <a:r>
              <a:rPr lang="lo-LA" altLang="zh-CN" sz="2000" b="1" dirty="0">
                <a:solidFill>
                  <a:schemeClr val="accent1"/>
                </a:solidFill>
                <a:latin typeface="Saysettha OT" pitchFamily="34" charset="-34"/>
                <a:ea typeface="MS PGothic" panose="020B0600070205080204" pitchFamily="2" charset="-128"/>
                <a:cs typeface="Saysettha OT" pitchFamily="34" charset="-34"/>
                <a:sym typeface="Saysettha OT" panose="020B0504020207020204" pitchFamily="34" charset="-34"/>
              </a:rPr>
              <a:t>ຕໍ່ບ້ານ.</a:t>
            </a:r>
            <a:endParaRPr lang="zh-CN" altLang="en-US" sz="2000" b="1" dirty="0">
              <a:solidFill>
                <a:schemeClr val="accent1"/>
              </a:solidFill>
              <a:latin typeface="Saysettha OT" pitchFamily="34" charset="-34"/>
              <a:ea typeface="MS PGothic" panose="020B0600070205080204" pitchFamily="2" charset="-128"/>
              <a:cs typeface="Saysettha OT" pitchFamily="34" charset="-34"/>
              <a:sym typeface="Saysettha OT" panose="020B0504020207020204" pitchFamily="34" charset="-34"/>
            </a:endParaRPr>
          </a:p>
        </p:txBody>
      </p:sp>
      <p:pic>
        <p:nvPicPr>
          <p:cNvPr id="13" name="Picture 12" descr="C:\Users\HP\Downloads\WhatsApp Image 2021-02-11 at 14.14.14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215" y="1510550"/>
            <a:ext cx="3448461" cy="235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C:\Users\HP\Downloads\WhatsApp Image 2021-02-11 at 15.06.23(1)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1" y="1510550"/>
            <a:ext cx="3307363" cy="235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C:\Users\HP\Downloads\WhatsApp Image 2021-02-11 at 14.14.15.jpe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214" y="3861957"/>
            <a:ext cx="3441777" cy="270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HP\Downloads\WhatsApp Image 2021-02-22 at 16.05.47.jpe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1" y="3861957"/>
            <a:ext cx="3307363" cy="2706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653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:\2018 8 8 COFI VV\2018 8 8 COFI VV\Reports 2018\IMG-281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8561" y="908720"/>
            <a:ext cx="2765771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E:\2018 8 8 COFI VV\2018 8 8 COFI VV\Reports 2018\IMG-282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79" y="908720"/>
            <a:ext cx="2922861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HP\Downloads\WhatsApp Image 2020-09-14 at 10.32.20.jpe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293" y="4293096"/>
            <a:ext cx="2840915" cy="22431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1649053" y="188640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ນໍາພາຫົວໜ້າກຸ່ມປູກຜັກອິນຊີ ທັດສະນະສຶກສາ,ແລກປ່ຽນບົດຮຽນນໍາຄອບຄົວຕົວແບບແຂວງຊຽງຂວາງ</a:t>
            </a:r>
            <a:endParaRPr lang="en-US" altLang="x-none" sz="1600" b="1" dirty="0">
              <a:latin typeface="Saysettha OT" pitchFamily="34" charset="-34"/>
              <a:ea typeface="Saysettha Unicode" panose="020B0504020207020204" pitchFamily="2" charset="-34"/>
              <a:cs typeface="Saysettha OT" pitchFamily="34" charset="-34"/>
              <a:sym typeface="+mn-ea"/>
            </a:endParaRPr>
          </a:p>
        </p:txBody>
      </p:sp>
      <p:pic>
        <p:nvPicPr>
          <p:cNvPr id="9" name="Picture 8" descr="C:\Users\HP\Downloads\WhatsApp Image 2020-09-15 at 13.42.43.jpe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6524" y="4293096"/>
            <a:ext cx="2844316" cy="224317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695092" y="3466185"/>
            <a:ext cx="5655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o-LA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ຜູ້ປະສານງານໂຄງການ ຂັ້ນເມືອງ ທັດສະນະສຶກສາ ແລກປ່ຽນບົດຮຽນ, ຢ້ຽມຢາມ ພື້ນທີ່ຄອບຄົວຕົວແບບການປູກຜັກອິນຊີ ບ້ານທ່າຊ້າງ</a:t>
            </a:r>
            <a:endParaRPr lang="en-US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284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424936" cy="3024336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lo-LA" sz="24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ສ້າງຄວາມອາດສາມາດໃຫ້ພະນັກງານ.</a:t>
            </a:r>
            <a:br>
              <a:rPr lang="lo-LA" sz="24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r>
              <a:rPr lang="lo-LA" sz="24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 - </a:t>
            </a: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ຝຶກອົບຮົມມາດຕະຖານກະສິກໍາ ອິນຊີ ໃຫ້ພະນັກງານເມືອງ ຜູ້ເຂົ້າຮ່ວມ 16 </a:t>
            </a:r>
            <a:b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    ທ່ານ,ຍິງ 8 ທ່ານ</a:t>
            </a:r>
            <a: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.</a:t>
            </a:r>
            <a:b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b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</a:t>
            </a: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   </a:t>
            </a:r>
            <a: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1.</a:t>
            </a: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ຕ່າງໜ້າ ຈາກຫ້ອງການຊັບພະຍາກອນທໍາມະຊາດ ແລະ ສິ່ງແວດລ້ອມ.</a:t>
            </a:r>
            <a:b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</a:t>
            </a: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   </a:t>
            </a:r>
            <a: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2.</a:t>
            </a: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ຕ່າງໜ້າ ຈາກຫ້ອງການອຸດສາຫະກໍາ ແລະ ການຄ້າ.</a:t>
            </a:r>
            <a:b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    3.ຕ່າງໜ້າຈາກຫ້ອງການແມ່ຍິງ.</a:t>
            </a:r>
            <a:b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    4.ຕ່າງໜ້າ ຈາກຫ້ອງການສາທາລະນະສຸກເມືອງ.</a:t>
            </a:r>
            <a:b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r>
              <a:rPr lang="lo-LA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  <a:t>     5.ຕ່າງໜ້າ ຈາກຫ້ອງການກະສິກໍາເມືອງ.</a:t>
            </a:r>
            <a:br>
              <a:rPr lang="en-US" sz="20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latin typeface="Saysettha OT" pitchFamily="34" charset="-34"/>
                <a:cs typeface="Saysettha OT" pitchFamily="34" charset="-34"/>
              </a:rPr>
            </a:br>
            <a:br>
              <a:rPr lang="en-US" sz="2000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</a:br>
            <a:br>
              <a:rPr lang="lo-LA" sz="24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</a:br>
            <a:br>
              <a:rPr lang="lo-LA" sz="24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</a:br>
            <a:endParaRPr lang="en-US" sz="2400" b="1" dirty="0">
              <a:solidFill>
                <a:srgbClr val="0070C0"/>
              </a:solidFill>
              <a:latin typeface="Saysettha OT" pitchFamily="34" charset="-34"/>
              <a:cs typeface="Saysettha OT" pitchFamily="34" charset="-34"/>
            </a:endParaRPr>
          </a:p>
        </p:txBody>
      </p:sp>
      <p:pic>
        <p:nvPicPr>
          <p:cNvPr id="3" name="Picture 2" descr="C:\Users\HP\Downloads\IMG-3510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1403643" y="3501008"/>
            <a:ext cx="3096348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HP\Downloads\IMG-3504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4498081" y="3497187"/>
            <a:ext cx="3168352" cy="25241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2222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/>
          <p:nvPr/>
        </p:nvSpPr>
        <p:spPr>
          <a:xfrm>
            <a:off x="1698539" y="116631"/>
            <a:ext cx="5730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ຈັດຕັ້ງກຸ່ມຜະລິດຂັ້ນເມືອງ </a:t>
            </a:r>
            <a:endParaRPr lang="en-US" altLang="x-none" sz="1600" b="1" dirty="0">
              <a:solidFill>
                <a:schemeClr val="accent1"/>
              </a:solidFill>
              <a:latin typeface="Saysettha OT" pitchFamily="34" charset="-34"/>
              <a:ea typeface="Saysettha Unicode" panose="020B0504020207020204" pitchFamily="2" charset="-34"/>
              <a:cs typeface="Saysettha OT" pitchFamily="34" charset="-34"/>
              <a:sym typeface="+mn-ea"/>
            </a:endParaRPr>
          </a:p>
          <a:p>
            <a:pPr algn="ctr"/>
            <a:r>
              <a:rPr lang="en-US" altLang="x-none" sz="1600" b="1" dirty="0" err="1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ຜູ</a:t>
            </a:r>
            <a:r>
              <a:rPr lang="en-US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້​ເຂົ້າ​ຮ່ວມ​: </a:t>
            </a:r>
            <a:r>
              <a:rPr lang="en-US" altLang="x-none" sz="1600" b="1" dirty="0"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22</a:t>
            </a:r>
            <a:r>
              <a:rPr lang="en-US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ທ່ານ, ຍິງ15 </a:t>
            </a:r>
            <a:r>
              <a:rPr lang="en-US" altLang="x-none" sz="1600" b="1" dirty="0" err="1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ຊົນ</a:t>
            </a:r>
            <a:r>
              <a:rPr lang="en-US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​</a:t>
            </a:r>
            <a:r>
              <a:rPr lang="en-US" altLang="x-none" sz="1600" b="1" dirty="0" err="1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ເຜົ່າ</a:t>
            </a:r>
            <a:r>
              <a:rPr lang="en-US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</a:t>
            </a:r>
            <a:r>
              <a:rPr lang="lo-LA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1</a:t>
            </a:r>
            <a:r>
              <a:rPr lang="en-US" altLang="x-none" sz="1600" b="1" dirty="0"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</a:t>
            </a:r>
            <a:r>
              <a:rPr lang="en-US" altLang="x-none" sz="1600" b="1" dirty="0" err="1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ທ່ານ</a:t>
            </a:r>
            <a:r>
              <a:rPr lang="en-US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.</a:t>
            </a:r>
          </a:p>
        </p:txBody>
      </p:sp>
      <p:pic>
        <p:nvPicPr>
          <p:cNvPr id="16" name="Picture 15" descr="C:\Users\HP\Downloads\WhatsApp Image 2019-11-25 at 11.53.15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6" y="764704"/>
            <a:ext cx="3001480" cy="218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C:\Users\TL1Corei5\Desktop\New folder\20191121_08454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5126" y="764703"/>
            <a:ext cx="3024337" cy="21876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259630" y="3140968"/>
            <a:ext cx="6264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  <a:t>ຈັດຕັ້ງກຸ່ມຜະລິດຂັ້ນບ້ານ ຈໍານວນ 2 ກຸ່ມບ້ານ,</a:t>
            </a:r>
            <a:r>
              <a:rPr lang="lo-LA" b="1" dirty="0">
                <a:latin typeface="Saysettha OT" pitchFamily="34" charset="-34"/>
                <a:cs typeface="Saysettha OT" pitchFamily="34" charset="-34"/>
              </a:rPr>
              <a:t>ຜູ້ເຂົ້າຮ່ວມ:</a:t>
            </a:r>
            <a:r>
              <a:rPr lang="en-US" b="1" dirty="0">
                <a:latin typeface="Saysettha OT" pitchFamily="34" charset="-34"/>
                <a:cs typeface="Saysettha OT" pitchFamily="34" charset="-34"/>
              </a:rPr>
              <a:t> 24 </a:t>
            </a:r>
            <a:r>
              <a:rPr lang="lo-LA" b="1" dirty="0">
                <a:latin typeface="Saysettha OT" pitchFamily="34" charset="-34"/>
                <a:cs typeface="Saysettha OT" pitchFamily="34" charset="-34"/>
              </a:rPr>
              <a:t>ທ່ານ,ຍິງ 21 ທ່ານ</a:t>
            </a:r>
            <a:endParaRPr lang="en-US" b="1" dirty="0">
              <a:latin typeface="Saysettha OT" pitchFamily="34" charset="-34"/>
              <a:cs typeface="Saysettha OT" pitchFamily="34" charset="-34"/>
            </a:endParaRPr>
          </a:p>
        </p:txBody>
      </p:sp>
      <p:pic>
        <p:nvPicPr>
          <p:cNvPr id="12" name="Picture 11" descr="C:\Users\HP\Downloads\WhatsApp Image 2020-12-25 at 14.27.30.jpe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5129" y="3965029"/>
            <a:ext cx="3024335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C:\Users\HP\Downloads\WhatsApp Image 2020-09-21 at 13.48.37.jpe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1" y="3933056"/>
            <a:ext cx="3145497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470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HP\Downloads\WhatsApp Image 2020-02-11 at 11.04.37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980728"/>
            <a:ext cx="3189423" cy="240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HP\Downloads\WhatsApp Image 2020-02-11 at 11.04.36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9094" y="1052736"/>
            <a:ext cx="2931257" cy="233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HP\Downloads\86353238_776653639407045_3737311366512377856_n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4077072"/>
            <a:ext cx="3189423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HP\Downloads\86278806_776653682740374_2354547362824716288_n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9095" y="4080892"/>
            <a:ext cx="2859249" cy="21564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619672" y="3492297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  <a:t> </a:t>
            </a:r>
            <a:r>
              <a:rPr lang="lo-LA" sz="1600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  <a:t>ຝຶກອົບຮົມການຄຸ້ມຄອງບໍລິຫານການເງິນຂອງກຸ່ມ.</a:t>
            </a:r>
            <a:endParaRPr lang="en-US" sz="1600" b="1" dirty="0">
              <a:solidFill>
                <a:schemeClr val="accent1"/>
              </a:solidFill>
              <a:latin typeface="Saysettha OT" pitchFamily="34" charset="-34"/>
              <a:cs typeface="Saysettha OT" pitchFamily="34" charset="-34"/>
            </a:endParaRPr>
          </a:p>
          <a:p>
            <a:pPr algn="ctr"/>
            <a:r>
              <a:rPr lang="en-US" sz="1600" b="1" dirty="0">
                <a:latin typeface="Saysettha OT" pitchFamily="34" charset="-34"/>
                <a:cs typeface="Saysettha OT" pitchFamily="34" charset="-34"/>
              </a:rPr>
              <a:t> </a:t>
            </a:r>
            <a:r>
              <a:rPr lang="lo-LA" sz="1600" b="1" dirty="0">
                <a:latin typeface="Saysettha OT" pitchFamily="34" charset="-34"/>
                <a:cs typeface="Saysettha OT" pitchFamily="34" charset="-34"/>
              </a:rPr>
              <a:t>ຜູ້ເຂົ້າຮ່ວມ:</a:t>
            </a:r>
            <a:r>
              <a:rPr lang="en-US" sz="1600" b="1" dirty="0">
                <a:latin typeface="Saysettha OT" pitchFamily="34" charset="-34"/>
                <a:cs typeface="Saysettha OT" pitchFamily="34" charset="-34"/>
              </a:rPr>
              <a:t> 15 </a:t>
            </a:r>
            <a:r>
              <a:rPr lang="lo-LA" sz="1600" b="1" dirty="0">
                <a:latin typeface="Saysettha OT" pitchFamily="34" charset="-34"/>
                <a:cs typeface="Saysettha OT" pitchFamily="34" charset="-34"/>
              </a:rPr>
              <a:t>ທ່ານ,ຍິງ 10 ທ່ານ,ຊົນເຜົ່າ 1 ທ່ານ.</a:t>
            </a:r>
            <a:endParaRPr lang="en-US" sz="1600" b="1" dirty="0">
              <a:latin typeface="Saysettha OT" pitchFamily="34" charset="-34"/>
              <a:cs typeface="Saysettha OT" pitchFamily="34" charset="-34"/>
            </a:endParaRPr>
          </a:p>
        </p:txBody>
      </p:sp>
      <p:sp>
        <p:nvSpPr>
          <p:cNvPr id="10" name="Text Box 6"/>
          <p:cNvSpPr txBox="1"/>
          <p:nvPr/>
        </p:nvSpPr>
        <p:spPr>
          <a:xfrm>
            <a:off x="1619672" y="260648"/>
            <a:ext cx="6120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</a:t>
            </a:r>
            <a:r>
              <a:rPr lang="en-US" altLang="x-none" sz="1600" b="1" dirty="0" err="1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ຝຶກອົບຮົມ</a:t>
            </a:r>
            <a:r>
              <a:rPr lang="en-US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</a:t>
            </a:r>
            <a:r>
              <a:rPr lang="en-US" altLang="x-none" sz="1600" b="1" dirty="0" err="1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ການ</a:t>
            </a:r>
            <a:r>
              <a:rPr lang="lo-LA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ເປັນຜູ້ນໍາກຸ່ມຂັ້ນເມືອງ</a:t>
            </a:r>
            <a:r>
              <a:rPr lang="en-US" altLang="x-none" sz="1600" b="1" dirty="0">
                <a:solidFill>
                  <a:schemeClr val="accent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</a:t>
            </a:r>
          </a:p>
          <a:p>
            <a:pPr algn="ctr"/>
            <a:r>
              <a:rPr lang="en-US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</a:t>
            </a:r>
            <a:r>
              <a:rPr lang="en-US" altLang="x-none" sz="1600" b="1" dirty="0" err="1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ຜູ</a:t>
            </a:r>
            <a:r>
              <a:rPr lang="en-US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້​ເຂົ້າ​ຮ່ວມ​: </a:t>
            </a:r>
            <a:r>
              <a:rPr lang="en-US" altLang="x-none" sz="1600" b="1" dirty="0"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15 </a:t>
            </a:r>
            <a:r>
              <a:rPr lang="en-US" altLang="x-none" sz="1600" b="1" dirty="0" err="1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ທ່ານ</a:t>
            </a:r>
            <a:r>
              <a:rPr lang="en-US" altLang="x-none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, </a:t>
            </a:r>
            <a:r>
              <a:rPr lang="en-US" altLang="x-none" sz="1600" b="1" dirty="0" err="1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ຍິງ</a:t>
            </a:r>
            <a:r>
              <a:rPr lang="en-US" altLang="x-none" sz="1600" b="1" dirty="0"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 10 </a:t>
            </a:r>
            <a:r>
              <a:rPr lang="en-US" altLang="en-US" sz="1600" b="1" dirty="0" err="1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ທ່ານ</a:t>
            </a:r>
            <a:r>
              <a:rPr lang="en-US" altLang="en-US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,</a:t>
            </a:r>
            <a:r>
              <a:rPr lang="lo-LA" altLang="en-US" sz="1600" b="1" dirty="0">
                <a:solidFill>
                  <a:schemeClr val="tx1"/>
                </a:solidFill>
                <a:latin typeface="Saysettha OT" pitchFamily="34" charset="-34"/>
                <a:ea typeface="Saysettha Unicode" panose="020B0504020207020204" pitchFamily="2" charset="-34"/>
                <a:cs typeface="Saysettha OT" pitchFamily="34" charset="-34"/>
                <a:sym typeface="+mn-ea"/>
              </a:rPr>
              <a:t>ຊົນເຜົ່າ 1 ທ່ານ</a:t>
            </a:r>
            <a:endParaRPr lang="en-US" altLang="en-US" sz="1600" b="1" dirty="0">
              <a:solidFill>
                <a:schemeClr val="tx1"/>
              </a:solidFill>
              <a:latin typeface="Saysettha OT" pitchFamily="34" charset="-34"/>
              <a:ea typeface="Saysettha Unicode" panose="020B0504020207020204" pitchFamily="2" charset="-34"/>
              <a:cs typeface="Saysettha OT" pitchFamily="34" charset="-34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25779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:\Users\HP\Downloads\WhatsApp Image 2021-01-27 at 15.01.05(10)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122" y="1392743"/>
            <a:ext cx="2836937" cy="2120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C:\Users\HP\Downloads\IMG-5683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372" y="1392743"/>
            <a:ext cx="2952750" cy="210826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346398" y="722164"/>
            <a:ext cx="5805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  <a:t>ຕິດຕາມກິດຈະກໍາປູກຜັກອິນຊີ  13 ບ້ານເປົ້າໝາຍ</a:t>
            </a:r>
            <a:endParaRPr lang="en-US" b="1" dirty="0">
              <a:solidFill>
                <a:schemeClr val="accent1"/>
              </a:solidFill>
              <a:latin typeface="Saysettha OT" pitchFamily="34" charset="-34"/>
              <a:cs typeface="Saysettha OT" pitchFamily="34" charset="-34"/>
            </a:endParaRPr>
          </a:p>
        </p:txBody>
      </p:sp>
      <p:pic>
        <p:nvPicPr>
          <p:cNvPr id="16" name="Picture 15" descr="C:\Users\HP\Downloads\received_849520578878058.jpe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372" y="3501008"/>
            <a:ext cx="2952750" cy="2214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C:\Users\HP\Downloads\WhatsApp Image 2021-01-22 at 15.06.34.jpe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122" y="3513212"/>
            <a:ext cx="2836937" cy="2202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4340327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P\Downloads\WhatsApp Image 2020-03-10 at 09.14.00.jpe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4560" y="3429000"/>
            <a:ext cx="2959968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HP\Downloads\WhatsApp Image 2020-08-21 at 13.15.38(3)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3203" y="1268760"/>
            <a:ext cx="2959968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HP\Downloads\WhatsApp Image 2020-11-19 at 11.19.17.jpe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736" y="3429000"/>
            <a:ext cx="2706588" cy="214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HP\Downloads\WhatsApp Image 2020-10-21 at 09.51.38.jpe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314" y="1275631"/>
            <a:ext cx="2722215" cy="21602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933203" y="300276"/>
            <a:ext cx="5633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400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  <a:t>ຕິດຕາມກິດຈະກໍາປູກເຂົ້າ</a:t>
            </a:r>
            <a:r>
              <a:rPr lang="en-US" sz="2400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  <a:t> </a:t>
            </a:r>
            <a:r>
              <a:rPr lang="lo-LA" sz="2400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  <a:t>ແບບຍືນຍົງ</a:t>
            </a:r>
            <a:r>
              <a:rPr lang="en-US" sz="2400" b="1" dirty="0">
                <a:solidFill>
                  <a:schemeClr val="accent1"/>
                </a:solidFill>
                <a:latin typeface="Saysettha OT" pitchFamily="34" charset="-34"/>
                <a:cs typeface="Saysettha OT" pitchFamily="34" charset="-34"/>
              </a:rPr>
              <a:t> SRS</a:t>
            </a:r>
          </a:p>
        </p:txBody>
      </p:sp>
    </p:spTree>
    <p:extLst>
      <p:ext uri="{BB962C8B-B14F-4D97-AF65-F5344CB8AC3E}">
        <p14:creationId xmlns:p14="http://schemas.microsoft.com/office/powerpoint/2010/main" val="2867677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5786" y="304800"/>
            <a:ext cx="796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20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ຕິດຕາມ</a:t>
            </a:r>
            <a:r>
              <a:rPr lang="en-US" sz="20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,</a:t>
            </a:r>
            <a:r>
              <a:rPr lang="lo-LA" sz="2000" b="1" dirty="0">
                <a:solidFill>
                  <a:srgbClr val="0070C0"/>
                </a:solidFill>
                <a:latin typeface="Saysettha OT" pitchFamily="34" charset="-34"/>
                <a:cs typeface="Saysettha OT" pitchFamily="34" charset="-34"/>
              </a:rPr>
              <a:t>ເກັບກໍາຂໍ້ມູນຜົນຜະລິດຜັກຂອງສະມາຊິກທີ່ມາຂາຍຜັກໃນຕະຫຼາດ </a:t>
            </a:r>
          </a:p>
        </p:txBody>
      </p:sp>
      <p:pic>
        <p:nvPicPr>
          <p:cNvPr id="9" name="Picture 8" descr="C:\Users\HP\Downloads\IMG-4895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3895" y="2696942"/>
            <a:ext cx="2868726" cy="1812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HP\Downloads\IMG-4896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5316" y="4509120"/>
            <a:ext cx="2870886" cy="1895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 descr="C:\Users\HP\Downloads\WhatsApp Image 2019-11-07 at 10.41.44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3895" y="4509120"/>
            <a:ext cx="2885070" cy="188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Users\HP\Downloads\WhatsApp Image 2020-11-16 at 14.10.51.jpe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5316" y="2673335"/>
            <a:ext cx="2870886" cy="183578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428295"/>
              </p:ext>
            </p:extLst>
          </p:nvPr>
        </p:nvGraphicFramePr>
        <p:xfrm>
          <a:off x="683568" y="1268760"/>
          <a:ext cx="8124019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10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3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26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8926">
                <a:tc>
                  <a:txBody>
                    <a:bodyPr/>
                    <a:lstStyle/>
                    <a:p>
                      <a:pPr algn="ctr"/>
                      <a:endParaRPr lang="lo-LA" sz="1600" b="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  <a:p>
                      <a:pPr algn="ctr"/>
                      <a:r>
                        <a:rPr lang="lo-LA" sz="1600" b="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ເດືອນ,ປີ</a:t>
                      </a:r>
                      <a:endParaRPr lang="en-US" sz="1600" b="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b="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ສະມາຊິກທັງໝົດ</a:t>
                      </a:r>
                      <a:endParaRPr lang="en-US" sz="1600" b="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b="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ຈໍານວນເທື່ອຄົນ</a:t>
                      </a:r>
                      <a:endParaRPr lang="en-US" sz="1600" b="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b="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ຈໍານວນຜັກ(ກິໂລ)</a:t>
                      </a:r>
                      <a:endParaRPr lang="en-US" sz="1600" b="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b="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ຈໍານວນເງິນທັງໝົດ</a:t>
                      </a:r>
                      <a:endParaRPr lang="en-US" sz="1600" b="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600" b="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ລາຍຮັບສະເລ່ຍ/ຄົນ/ຄັ້ງ</a:t>
                      </a:r>
                      <a:endParaRPr lang="en-US" sz="1600" b="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210"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1</a:t>
                      </a:r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/20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21</a:t>
                      </a:r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-1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2</a:t>
                      </a:r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/202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  <a:p>
                      <a:pPr algn="ctr"/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40</a:t>
                      </a:r>
                      <a:endParaRPr lang="en-US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466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9</a:t>
                      </a:r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,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651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6</a:t>
                      </a:r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6,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244</a:t>
                      </a:r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,000</a:t>
                      </a:r>
                      <a:endParaRPr lang="en-US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o-LA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  <a:p>
                      <a:pPr algn="ctr"/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14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2</a:t>
                      </a:r>
                      <a:r>
                        <a:rPr lang="lo-LA" sz="1600" dirty="0">
                          <a:solidFill>
                            <a:srgbClr val="0070C0"/>
                          </a:solidFill>
                          <a:latin typeface="Saysettha Unicode" pitchFamily="34" charset="-34"/>
                          <a:cs typeface="Saysettha Unicode" pitchFamily="34" charset="-34"/>
                        </a:rPr>
                        <a:t>,000</a:t>
                      </a:r>
                      <a:endParaRPr lang="en-US" sz="1600" dirty="0">
                        <a:solidFill>
                          <a:srgbClr val="0070C0"/>
                        </a:solidFill>
                        <a:latin typeface="Saysettha Unicode" pitchFamily="34" charset="-34"/>
                        <a:cs typeface="Saysettha Unicode" pitchFamily="34" charset="-34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386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3"/>
          </p:nvPr>
        </p:nvSpPr>
        <p:spPr>
          <a:xfrm>
            <a:off x="899592" y="908720"/>
            <a:ext cx="8136904" cy="554461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lo-LA" sz="1800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1.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ຫ້ອງການກະສິກໍາ ແລະ ປ່າໄມ້ເມືອງໄດ້ອໍານວຍຄວາມສະດວກໂດຍການແຕ່ງຕັ້ງ</a:t>
            </a:r>
            <a:endParaRPr lang="en-US" sz="1800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   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ພະນັກງານໃຫ້ເປັນຜູ້ປະສານງານໂຄງການທີ່ເຮັດວຽກຮ່ວມກັບໂຄງການໂດຍກົງ.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2.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ພະນັກງານປະສານງານໂຄງການ ໄດ້ຮັບການສະໜັບສະໜູນສ້າງຄວາມສາມາດດ້ານເຕັກນິກການ</a:t>
            </a:r>
            <a:endParaRPr lang="en-US" sz="1800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   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ຜະລິດກະສິກໍາອິນຊີ.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3.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ຊາວກະສິກອນໄດ້ຮັບການສ້າງຄວາມສາມາດດ້ານເຕັກນິກການປູກຜັກອິນຊີ.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4.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ສັງຄົມໄດ້ຮັບຮູ້ກ່ຽວກັບກະສິກໍາອິນຊີຫຼາຍຂື້ນ.</a:t>
            </a:r>
            <a:endParaRPr lang="en-US" sz="1800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5.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ສັງຄົມເຫັນຄວາມສໍາຄັນຂອງສຸຂະພາບເພີ່ມຂື້ນເຫັນໄດ້ຈາກມີຜູ້ມາຊື້ຜົນຜະລິດກະສິກໍາອິນຊີເພີ່ມຂື້ນ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6.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ອຳນາດການປົກຄອງທ້ອງຖິ່ນໃຫ້ຄວາມຮ່ວມມືດີ.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7.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ເຕັກນິກ​ທີ່ນໍາໄປສົ່ງເສີມເຂົ້າ​ໃຈງ່າຍ ແລະ ​​ສາມາດເຮັດເອງໄດ້.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8.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ວັດຖຸດິບ, ອຸປະກອນທີ່ໃຊ້ໃນການຜະລິດຝຸ່ນສາມາດຫາໄດ້ໃນທ້ອງຖິ່ນເຊັນ: ຂີ້ສັດ, ພືດທີ່ສາມາດນໍາ</a:t>
            </a:r>
            <a:endParaRPr lang="en-US" sz="1800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   </a:t>
            </a:r>
            <a:r>
              <a:rPr lang="lo-LA" sz="18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ມາຜະລິດເປັນຝຸ່ນ ແລະ ນໍ້າສະກັດຊີວະພາບໄດ້.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1640" y="462509"/>
            <a:ext cx="3127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IV </a:t>
            </a:r>
            <a:r>
              <a:rPr lang="lo-LA" sz="24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ບົດຮຽນທີ່ຖອດຖອນໄດ້</a:t>
            </a:r>
            <a:endParaRPr lang="en-US" sz="2400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252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5" y="107907"/>
            <a:ext cx="3066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V. </a:t>
            </a:r>
            <a:r>
              <a:rPr lang="lo-LA" sz="2400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</a:rPr>
              <a:t>ບັນຫາ ແລະ ສິ່ງທ້າທາຍ</a:t>
            </a:r>
            <a:endParaRPr lang="en-US" sz="2400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395535" y="692696"/>
            <a:ext cx="8532819" cy="6656291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fontAlgn="base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b="1" noProof="0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  </a:t>
            </a:r>
            <a:r>
              <a:rPr lang="lo-LA" b="1" noProof="0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ການ</a:t>
            </a:r>
            <a:r>
              <a:rPr lang="lo-LA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ເຂົ້າເຖິງປຸ໋ຍເຄມີ ແລະ ສານເຄມີຕ່າງໆ</a:t>
            </a:r>
            <a:r>
              <a:rPr lang="en-US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 </a:t>
            </a:r>
            <a:r>
              <a:rPr lang="lo-LA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ໄດ້ງ່າຍເຮັດໃຫ້ຊາວກະສິກອນຫັນມານໍາໃຊ້ ແລະ ມີແນວ</a:t>
            </a:r>
            <a:endParaRPr lang="en-US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  <a:sym typeface="+mn-ea"/>
            </a:endParaRPr>
          </a:p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     </a:t>
            </a:r>
            <a:r>
              <a:rPr lang="lo-LA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ໂນ້ມເພີ່ມຂື້ນເພາະວ່າໃຊ້ແລ້ວເຫັນຜົນໄວ.</a:t>
            </a:r>
          </a:p>
          <a:p>
            <a:pPr marL="342900" lvl="0" indent="-342900" fontAlgn="base">
              <a:spcBef>
                <a:spcPts val="600"/>
              </a:spcBef>
              <a:spcAft>
                <a:spcPts val="600"/>
              </a:spcAft>
              <a:buAutoNum type="arabicPeriod" startAt="2"/>
            </a:pP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ການຜະລິດຂອງຊາວກະສິກອນແມ່ນຍັງຜະລິດຕາມລະດູການ ແລະ ສະມາຊິກສ່ວນຫຼາຍຂາດການວາງ</a:t>
            </a:r>
            <a:endParaRPr kumimoji="0" lang="en-US" b="1" i="0" u="none" strike="noStrike" kern="1200" cap="none" spc="0" normalizeH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Phetsarath OT" pitchFamily="2" charset="0"/>
              <a:ea typeface="+mj-ea"/>
              <a:cs typeface="Phetsarath OT" pitchFamily="2" charset="0"/>
              <a:sym typeface="+mn-ea"/>
            </a:endParaRPr>
          </a:p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chemeClr val="accent1"/>
                </a:solidFill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     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ແຜນໃນການຜະລິດ</a:t>
            </a:r>
            <a:endParaRPr lang="en-US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  <a:sym typeface="+mn-ea"/>
            </a:endParaRPr>
          </a:p>
          <a:p>
            <a:pPr marL="346075" lvl="0" indent="-346075" fontAlgn="base"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chemeClr val="accent1"/>
                </a:solidFill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3. </a:t>
            </a:r>
            <a:r>
              <a:rPr lang="lo-LA" b="1" dirty="0">
                <a:solidFill>
                  <a:schemeClr val="accent1"/>
                </a:solidFill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 ບ້ານເປົ້າໝາຍຢູ່ຫ່າງໄກ,ກະແຈກກະຈາຍ ເຮັດໃຫ້ມີຄວາມຫຍຸ້ງຍາກໃນການລົງຕິດຕາມ.</a:t>
            </a:r>
          </a:p>
          <a:p>
            <a:pPr marL="346075" lvl="0" indent="-346075" fontAlgn="base">
              <a:spcBef>
                <a:spcPts val="600"/>
              </a:spcBef>
              <a:spcAft>
                <a:spcPts val="600"/>
              </a:spcAft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</a:rPr>
              <a:t>4.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</a:rPr>
              <a:t> 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</a:rPr>
              <a:t> ຜູ້ບໍລິໂພກ ແລະ ຜູ້ຜະລິດ ຍັງບໍ່ທັນຮັບຮູ້ກ່ຽວກັບຜົນກະທົບຂອງສານເຄມີເທົ່າທີຄວນ.</a:t>
            </a:r>
            <a:endParaRPr lang="en-US" b="1" dirty="0">
              <a:solidFill>
                <a:schemeClr val="accent1"/>
              </a:solidFill>
              <a:latin typeface="Phetsarath OT" pitchFamily="2" charset="0"/>
              <a:ea typeface="+mj-ea"/>
              <a:cs typeface="Phetsarath OT" pitchFamily="2" charset="0"/>
              <a:sym typeface="+mn-ea"/>
            </a:endParaRPr>
          </a:p>
          <a:p>
            <a:pPr marL="346075" lvl="0" indent="-346075" fontAlgn="base">
              <a:spcBef>
                <a:spcPts val="600"/>
              </a:spcBef>
              <a:spcAft>
                <a:spcPts val="600"/>
              </a:spcAft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5.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 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 ມີສັດຕູທໍາລາຍຜົນຜະລິດຂອງຊາວກະສິກອນ.</a:t>
            </a:r>
            <a:r>
              <a:rPr lang="en-US" altLang="x-none" b="1" dirty="0">
                <a:solidFill>
                  <a:schemeClr val="accent1"/>
                </a:solidFill>
                <a:latin typeface="Phetsarath OT" pitchFamily="2" charset="0"/>
                <a:ea typeface="Saysettha OT" panose="020B0504020207020204" pitchFamily="34" charset="-34"/>
                <a:cs typeface="Phetsarath OT" pitchFamily="2" charset="0"/>
                <a:sym typeface="+mn-ea"/>
              </a:rPr>
              <a:t> </a:t>
            </a:r>
          </a:p>
          <a:p>
            <a:pPr marL="393700" indent="-393700">
              <a:spcBef>
                <a:spcPts val="600"/>
              </a:spcBef>
              <a:spcAft>
                <a:spcPts val="600"/>
              </a:spcAft>
              <a:buNone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6.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 ຄວາມຮູ້ ແລະ ປະສົບການໃນການບໍລິຫານກຸ່ມ</a:t>
            </a:r>
            <a:r>
              <a:rPr lang="en-US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, </a:t>
            </a:r>
            <a:r>
              <a:rPr lang="lo-LA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ການບໍລິຫານຕະຫຼາດຍັງບໍ່ທັນໄດ້ດີເທົ່າທີຄວນ.</a:t>
            </a:r>
            <a:endParaRPr lang="en-US" b="1" dirty="0">
              <a:solidFill>
                <a:schemeClr val="accent1"/>
              </a:solidFill>
              <a:latin typeface="Phetsarath OT" pitchFamily="2" charset="0"/>
              <a:ea typeface="+mj-ea"/>
              <a:cs typeface="Phetsarath OT" pitchFamily="2" charset="0"/>
              <a:sym typeface="+mn-ea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 startAt="7"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</a:rPr>
              <a:t>ຜູ້ບໍລິໂພກຍັງບໍ່ທັນໃຫ້ຄວາມສໍາຄັນກ່ຽວກັບການຜະລິດກະສິກໍາອິນຊີເທົ່າທີຄວນ</a:t>
            </a:r>
            <a:r>
              <a:rPr lang="en-US" altLang="en-US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, </a:t>
            </a:r>
            <a:r>
              <a:rPr lang="lo-LA" altLang="en-US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ມີຕະຫຼາດຖາວອນແຕ່</a:t>
            </a:r>
            <a:endParaRPr lang="en-US" altLang="en-US" b="1" dirty="0">
              <a:solidFill>
                <a:schemeClr val="accent1"/>
              </a:solidFill>
              <a:latin typeface="Phetsarath OT" pitchFamily="2" charset="0"/>
              <a:cs typeface="Phetsarath OT" pitchFamily="2" charset="0"/>
              <a:sym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    </a:t>
            </a:r>
            <a:r>
              <a:rPr lang="lo-LA" altLang="en-US" b="1" dirty="0">
                <a:solidFill>
                  <a:schemeClr val="accent1"/>
                </a:solidFill>
                <a:latin typeface="Phetsarath OT" pitchFamily="2" charset="0"/>
                <a:cs typeface="Phetsarath OT" pitchFamily="2" charset="0"/>
                <a:sym typeface="+mn-ea"/>
              </a:rPr>
              <a:t>ມີຄົນໄປບໍລິການບໍ່ປົກກະຕິ.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Phetsarath OT" pitchFamily="2" charset="0"/>
              <a:ea typeface="+mj-ea"/>
              <a:cs typeface="Phetsarath OT" pitchFamily="2" charset="0"/>
            </a:endParaRPr>
          </a:p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chemeClr val="accent1"/>
                </a:solidFill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8.  </a:t>
            </a:r>
            <a:r>
              <a:rPr lang="lo-LA" b="1" dirty="0">
                <a:solidFill>
                  <a:schemeClr val="accent1"/>
                </a:solidFill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ການເປີດຕະຫຼາດມີຄວາມສ່ຽງເນື່ອງຈາກມີຕະຫຼາດຄູ່ແຂ່ງຫຼາຍ.</a:t>
            </a:r>
          </a:p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</a:rPr>
              <a:t>9</a:t>
            </a:r>
            <a:r>
              <a:rPr lang="en-US" b="1" dirty="0">
                <a:solidFill>
                  <a:schemeClr val="accent1"/>
                </a:solidFill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. </a:t>
            </a:r>
            <a:r>
              <a:rPr lang="lo-LA" b="1" dirty="0">
                <a:solidFill>
                  <a:schemeClr val="accent1"/>
                </a:solidFill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 ການປູກເຂົ້າກ້າກີບດຽວ ຊາວນາສ່ວນຫຼາຍຍັງມີແນວຄິດດັ່ງເດີມ,ນໍາໃຊ້ເຕັກນິກເກົ່າທີເຄີຍປະຕິບັດຜ່ານມາ</a:t>
            </a:r>
          </a:p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lo-LA" b="1" dirty="0">
                <a:solidFill>
                  <a:schemeClr val="accent1"/>
                </a:solidFill>
                <a:latin typeface="Phetsarath OT" pitchFamily="2" charset="0"/>
                <a:ea typeface="+mj-ea"/>
                <a:cs typeface="Phetsarath OT" pitchFamily="2" charset="0"/>
                <a:sym typeface="+mn-ea"/>
              </a:rPr>
              <a:t>    ແລະ  ພື້ນທີ່ນາບາງບ້ານເປັນນານໍ້າຟ້າເຮັດ</a:t>
            </a:r>
            <a:r>
              <a:rPr lang="lo-LA" altLang="x-none" b="1" dirty="0">
                <a:solidFill>
                  <a:schemeClr val="accent1"/>
                </a:solidFill>
                <a:latin typeface="Phetsarath OT" pitchFamily="2" charset="0"/>
                <a:ea typeface="Saysettha OT" panose="020B0504020207020204" pitchFamily="34" charset="-34"/>
                <a:cs typeface="Phetsarath OT" pitchFamily="2" charset="0"/>
                <a:sym typeface="+mn-ea"/>
              </a:rPr>
              <a:t>ໃຫ້ການປັກດໍາຊັກຊ້າບໍ່ທັນຕາມລະດູການ,ໄດ້ດໍາກ້າແກ່,ການ</a:t>
            </a:r>
            <a:endParaRPr lang="en-US" altLang="x-none" b="1" dirty="0">
              <a:solidFill>
                <a:schemeClr val="accent1"/>
              </a:solidFill>
              <a:latin typeface="Phetsarath OT" pitchFamily="2" charset="0"/>
              <a:ea typeface="Saysettha OT" panose="020B0504020207020204" pitchFamily="34" charset="-34"/>
              <a:cs typeface="Phetsarath OT" pitchFamily="2" charset="0"/>
              <a:sym typeface="+mn-ea"/>
            </a:endParaRPr>
          </a:p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en-US" altLang="x-none" b="1" dirty="0">
                <a:solidFill>
                  <a:schemeClr val="accent1"/>
                </a:solidFill>
                <a:latin typeface="Phetsarath OT" pitchFamily="2" charset="0"/>
                <a:ea typeface="Saysettha OT" panose="020B0504020207020204" pitchFamily="34" charset="-34"/>
                <a:cs typeface="Phetsarath OT" pitchFamily="2" charset="0"/>
                <a:sym typeface="+mn-ea"/>
              </a:rPr>
              <a:t>    </a:t>
            </a:r>
            <a:r>
              <a:rPr lang="lo-LA" altLang="x-none" b="1" dirty="0">
                <a:solidFill>
                  <a:schemeClr val="accent1"/>
                </a:solidFill>
                <a:latin typeface="Phetsarath OT" pitchFamily="2" charset="0"/>
                <a:ea typeface="Saysettha OT" panose="020B0504020207020204" pitchFamily="34" charset="-34"/>
                <a:cs typeface="Phetsarath OT" pitchFamily="2" charset="0"/>
                <a:sym typeface="+mn-ea"/>
              </a:rPr>
              <a:t>ແຕກ ກໍບໍ່ໄດ້ດີ.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</a:rPr>
            </a:b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</a:rPr>
            </a:b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hetsarath OT" pitchFamily="2" charset="0"/>
                <a:ea typeface="+mj-ea"/>
                <a:cs typeface="Phetsarath OT" pitchFamily="2" charset="0"/>
              </a:rPr>
            </a:b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Phetsarath OT" pitchFamily="2" charset="0"/>
              <a:ea typeface="+mj-ea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50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7784" y="5147193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aysettha OT" pitchFamily="34" charset="-34"/>
                <a:cs typeface="Saysettha OT" pitchFamily="34" charset="-34"/>
              </a:rPr>
              <a:t>ຂອບໃຈ</a:t>
            </a:r>
            <a:endParaRPr lang="en-US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Saysettha OT" pitchFamily="34" charset="-34"/>
              <a:cs typeface="Saysettha OT" pitchFamily="34" charset="-34"/>
            </a:endParaRPr>
          </a:p>
        </p:txBody>
      </p:sp>
      <p:pic>
        <p:nvPicPr>
          <p:cNvPr id="7" name="Picture 6" descr="C:\Users\HP\Downloads\WhatsApp Image 2021-01-27 at 15.01.05(7).jpe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620688"/>
            <a:ext cx="6840760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050812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10508</TotalTime>
  <Words>1528</Words>
  <Application>Microsoft Office PowerPoint</Application>
  <PresentationFormat>On-screen Show (4:3)</PresentationFormat>
  <Paragraphs>103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MS PGothic</vt:lpstr>
      <vt:lpstr>Calibri</vt:lpstr>
      <vt:lpstr>方正姚体</vt:lpstr>
      <vt:lpstr>Georgia</vt:lpstr>
      <vt:lpstr>Phetsarath OT</vt:lpstr>
      <vt:lpstr>Saysettha MX</vt:lpstr>
      <vt:lpstr>Saysettha OT</vt:lpstr>
      <vt:lpstr>Saysettha Unicode</vt:lpstr>
      <vt:lpstr>Times New Roman</vt:lpstr>
      <vt:lpstr>Trebuchet MS</vt:lpstr>
      <vt:lpstr>Wingdings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ສ້າງຄວາມອາດສາມາດໃຫ້ພະນັກງານ.   - ຝຶກອົບຮົມມາດຕະຖານກະສິກໍາ ອິນຊີ ໃຫ້ພະນັກງານເມືອງ ຜູ້ເຂົ້າຮ່ວມ 16       ທ່ານ,ຍິງ 8 ທ່ານ.       1.ຕ່າງໜ້າ ຈາກຫ້ອງການຊັບພະຍາກອນທໍາມະຊາດ ແລະ ສິ່ງແວດລ້ອມ.      2.ຕ່າງໜ້າ ຈາກຫ້ອງການອຸດສາຫະກໍາ ແລະ ການຄ້າ.      3.ຕ່າງໜ້າຈາກຫ້ອງການແມ່ຍິງ.      4.ຕ່າງໜ້າ ຈາກຫ້ອງການສາທາລະນະສຸກເມືອງ.      5.ຕ່າງໜ້າ ຈາກຫ້ອງການກະສິກໍາເມືອງ.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ເຕັກນິກການປູກຖົ່ວດິນ</dc:title>
  <dc:creator>phet-it</dc:creator>
  <cp:lastModifiedBy>Tukta Sonesaksith</cp:lastModifiedBy>
  <cp:revision>677</cp:revision>
  <cp:lastPrinted>2019-10-14T07:18:51Z</cp:lastPrinted>
  <dcterms:created xsi:type="dcterms:W3CDTF">2016-12-24T18:20:15Z</dcterms:created>
  <dcterms:modified xsi:type="dcterms:W3CDTF">2021-03-02T03:24:17Z</dcterms:modified>
</cp:coreProperties>
</file>