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653" r:id="rId2"/>
    <p:sldId id="513" r:id="rId3"/>
    <p:sldId id="479" r:id="rId4"/>
    <p:sldId id="744" r:id="rId5"/>
    <p:sldId id="711" r:id="rId6"/>
    <p:sldId id="743" r:id="rId7"/>
    <p:sldId id="745" r:id="rId8"/>
    <p:sldId id="669" r:id="rId9"/>
    <p:sldId id="698" r:id="rId10"/>
    <p:sldId id="700" r:id="rId11"/>
    <p:sldId id="674" r:id="rId12"/>
    <p:sldId id="678" r:id="rId13"/>
    <p:sldId id="689" r:id="rId14"/>
  </p:sldIdLst>
  <p:sldSz cx="9144000" cy="6858000" type="screen4x3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BCAB382-98FC-47D4-BF6E-0A11036FAC21}">
          <p14:sldIdLst>
            <p14:sldId id="653"/>
            <p14:sldId id="513"/>
            <p14:sldId id="479"/>
            <p14:sldId id="744"/>
            <p14:sldId id="711"/>
            <p14:sldId id="743"/>
            <p14:sldId id="745"/>
            <p14:sldId id="669"/>
            <p14:sldId id="698"/>
            <p14:sldId id="700"/>
            <p14:sldId id="674"/>
            <p14:sldId id="678"/>
            <p14:sldId id="689"/>
          </p14:sldIdLst>
        </p14:section>
        <p14:section name="Untitled Section" id="{45D51A42-9293-4B2A-9978-191C807045C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2838BEF-8BB2-4498-84A7-C5851F593DF1}" styleName="中度样式 4 - 强调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803" autoAdjust="0"/>
  </p:normalViewPr>
  <p:slideViewPr>
    <p:cSldViewPr>
      <p:cViewPr varScale="1">
        <p:scale>
          <a:sx n="65" d="100"/>
          <a:sy n="65" d="100"/>
        </p:scale>
        <p:origin x="1452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1&#3776;&#3757;&#3713;&#3760;&#3754;&#3762;&#3737;&#3754;&#3760;&#3734;&#3764;&#3733;&#3764;\&#3749;&#3762;&#3725;&#3719;&#3762;&#3737;%20&#3716;&#3751;&#3762;&#3745;&#3716;&#3767;&#3738;&#3804;&#3785;&#3762;%20&#3714;&#3789;&#3785;&#3745;&#3769;&#3737;&#3714;&#3784;&#3762;&#3751;&#3754;&#3762;&#3737;&#3754;&#3762;&#3735;&#3762;&#3749;&#3760;&#3737;&#3760;&#3754;&#3768;&#3713;\&#3738;&#3771;&#3732;&#3754;&#3760;&#3755;&#3772;&#3768;&#3738;%20&#3739;&#3760;&#3720;&#3763;&#3739;&#3765;%202020%20&#3777;&#3749;&#3760;%20&#3777;&#3740;&#3737;%20&#3739;&#3765;%202021%20&#3735;&#3771;&#3784;&#3751;&#3777;&#3714;&#3751;&#3719;\SDG%202020%20(%2012%20months)%20&#3776;&#3733;&#3761;&#3745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0.12415471300507659"/>
          <c:y val="3.7271170667738759E-2"/>
          <c:w val="0.87584528699492359"/>
          <c:h val="0.558652931960684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'11 indicator to sdg 2020 Charts'!$B$7</c:f>
              <c:strCache>
                <c:ptCount val="1"/>
                <c:pt idx="0">
                  <c:v>ເດັກລຸ່ມ 5ປີ ມີນຳ້ໜັກບໍ່ໄດ້ມາດຕະຖານ</c:v>
                </c:pt>
              </c:strCache>
            </c:strRef>
          </c:tx>
          <c:spPr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6">
                  <a:lumMod val="20000"/>
                  <a:lumOff val="80000"/>
                </a:schemeClr>
              </a:solidFill>
            </a:ln>
            <a:effectLst>
              <a:outerShdw blurRad="44450" dist="50800" dir="5400000" sx="96000" rotWithShape="0">
                <a:srgbClr val="000000">
                  <a:alpha val="3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20400000"/>
              </a:lightRig>
            </a:scene3d>
            <a:sp3d contourW="15875">
              <a:bevelT w="101600" h="25400" prst="softRound"/>
              <a:contourClr>
                <a:scrgbClr r="0" g="0" b="0">
                  <a:shade val="30000"/>
                </a:scrgbClr>
              </a:contourClr>
            </a:sp3d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1" i="0" u="none" strike="noStrike" kern="1200" baseline="0">
                    <a:solidFill>
                      <a:srgbClr val="0000CC"/>
                    </a:solidFill>
                    <a:latin typeface="Phetsarath OT" panose="02000500000000020004" pitchFamily="2" charset="0"/>
                    <a:ea typeface="+mn-ea"/>
                    <a:cs typeface="Phetsarath OT" panose="02000500000000020004" pitchFamily="2" charset="0"/>
                  </a:defRPr>
                </a:pPr>
                <a:endParaRPr lang="en-US"/>
              </a:p>
            </c:txPr>
            <c:dLblPos val="ctr"/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'11 indicator to sdg 2020 Charts'!$C$6:$J$6</c:f>
              <c:strCache>
                <c:ptCount val="8"/>
                <c:pt idx="0">
                  <c:v>ໄຊ</c:v>
                </c:pt>
                <c:pt idx="1">
                  <c:v>ຫຼາ</c:v>
                </c:pt>
                <c:pt idx="2">
                  <c:v>ນາໝໍ້</c:v>
                </c:pt>
                <c:pt idx="3">
                  <c:v>ງາ</c:v>
                </c:pt>
                <c:pt idx="4">
                  <c:v>ແບງ</c:v>
                </c:pt>
                <c:pt idx="5">
                  <c:v>ຮຸນ</c:v>
                </c:pt>
                <c:pt idx="6">
                  <c:v>ປາກແບງ</c:v>
                </c:pt>
                <c:pt idx="7">
                  <c:v>ສະເລ່ຍ</c:v>
                </c:pt>
              </c:strCache>
            </c:strRef>
          </c:cat>
          <c:val>
            <c:numRef>
              <c:f>'11 indicator to sdg 2020 Charts'!$C$7:$J$7</c:f>
              <c:numCache>
                <c:formatCode>0.00%</c:formatCode>
                <c:ptCount val="8"/>
                <c:pt idx="0">
                  <c:v>0.13861043899066733</c:v>
                </c:pt>
                <c:pt idx="1">
                  <c:v>0.13003868713340824</c:v>
                </c:pt>
                <c:pt idx="2">
                  <c:v>0.18275569479798989</c:v>
                </c:pt>
                <c:pt idx="3">
                  <c:v>0.19702199389950242</c:v>
                </c:pt>
                <c:pt idx="4">
                  <c:v>0.14566789143060341</c:v>
                </c:pt>
                <c:pt idx="5">
                  <c:v>0.11128600661105002</c:v>
                </c:pt>
                <c:pt idx="6">
                  <c:v>8.0588075142935048E-2</c:v>
                </c:pt>
                <c:pt idx="7">
                  <c:v>0.16465410713898584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solidFill>
                      <a:schemeClr val="accent6">
                        <a:lumMod val="20000"/>
                        <a:lumOff val="80000"/>
                      </a:schemeClr>
                    </a:solidFill>
                  </a:ln>
                  <a:effectLst>
                    <a:outerShdw blurRad="44450" dist="50800" dir="5400000" sx="96000" rotWithShape="0">
                      <a:srgbClr val="000000">
                        <a:alpha val="34000"/>
                      </a:srgb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threePt" dir="tl">
                      <a:rot lat="0" lon="0" rev="20400000"/>
                    </a:lightRig>
                  </a:scene3d>
                  <a:sp3d contourW="15875">
                    <a:bevelT w="101600" h="25400" prst="softRound"/>
                    <a:contourClr>
                      <a:scrgbClr r="0" g="0" b="0">
                        <a:shade val="30000"/>
                      </a:scrgbClr>
                    </a:contourClr>
                  </a:sp3d>
                </c14:spPr>
              </c14:invertSolidFillFmt>
            </c:ext>
            <c:ext xmlns:c16="http://schemas.microsoft.com/office/drawing/2014/chart" uri="{C3380CC4-5D6E-409C-BE32-E72D297353CC}">
              <c16:uniqueId val="{00000000-ED4B-458E-8F97-9C689CB3CF9A}"/>
            </c:ext>
          </c:extLst>
        </c:ser>
        <c:ser>
          <c:idx val="1"/>
          <c:order val="1"/>
          <c:tx>
            <c:strRef>
              <c:f>'11 indicator to sdg 2020 Charts'!$B$8</c:f>
              <c:strCache>
                <c:ptCount val="1"/>
                <c:pt idx="0">
                  <c:v>ເດັກລຸ່ມ 5ປີ ຄວາມສູງບໍ່ໄດ້ມາດຕະຖານ(ເຕ້ຍ)</c:v>
                </c:pt>
              </c:strCache>
            </c:strRef>
          </c:tx>
          <c:spPr>
            <a:gradFill rotWithShape="1">
              <a:gsLst>
                <a:gs pos="0">
                  <a:schemeClr val="accent2"/>
                </a:gs>
                <a:gs pos="100000">
                  <a:schemeClr val="accent2">
                    <a:shade val="75000"/>
                    <a:satMod val="120000"/>
                    <a:lumMod val="90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44450" dist="50800" dir="5400000" sx="96000" rotWithShape="0">
                <a:srgbClr val="000000">
                  <a:alpha val="34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l">
                <a:rot lat="0" lon="0" rev="20400000"/>
              </a:lightRig>
            </a:scene3d>
            <a:sp3d contourW="15875">
              <a:bevelT w="101600" h="25400" prst="softRound"/>
              <a:contourClr>
                <a:scrgbClr r="0" g="0" b="0">
                  <a:shade val="30000"/>
                </a:scrgbClr>
              </a:contourClr>
            </a:sp3d>
          </c:spPr>
          <c:invertIfNegative val="1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Phetsarath OT" panose="02000500000000020004" pitchFamily="2" charset="0"/>
                    <a:ea typeface="+mn-ea"/>
                    <a:cs typeface="Phetsarath OT" panose="02000500000000020004" pitchFamily="2" charset="0"/>
                  </a:defRPr>
                </a:pPr>
                <a:endParaRPr lang="en-US"/>
              </a:p>
            </c:txPr>
            <c:showLegendKey val="1"/>
            <c:showVal val="1"/>
            <c:showCatName val="1"/>
            <c:showSerName val="1"/>
            <c:showPercent val="1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'11 indicator to sdg 2020 Charts'!$C$6:$J$6</c:f>
              <c:strCache>
                <c:ptCount val="8"/>
                <c:pt idx="0">
                  <c:v>ໄຊ</c:v>
                </c:pt>
                <c:pt idx="1">
                  <c:v>ຫຼາ</c:v>
                </c:pt>
                <c:pt idx="2">
                  <c:v>ນາໝໍ້</c:v>
                </c:pt>
                <c:pt idx="3">
                  <c:v>ງາ</c:v>
                </c:pt>
                <c:pt idx="4">
                  <c:v>ແບງ</c:v>
                </c:pt>
                <c:pt idx="5">
                  <c:v>ຮຸນ</c:v>
                </c:pt>
                <c:pt idx="6">
                  <c:v>ປາກແບງ</c:v>
                </c:pt>
                <c:pt idx="7">
                  <c:v>ສະເລ່ຍ</c:v>
                </c:pt>
              </c:strCache>
            </c:strRef>
          </c:cat>
          <c:val>
            <c:numRef>
              <c:f>'11 indicator to sdg 2020 Charts'!$C$8:$J$8</c:f>
              <c:numCache>
                <c:formatCode>0.00%</c:formatCode>
                <c:ptCount val="8"/>
                <c:pt idx="0">
                  <c:v>0.16986348712631796</c:v>
                </c:pt>
                <c:pt idx="1">
                  <c:v>0.15675000000000022</c:v>
                </c:pt>
                <c:pt idx="2">
                  <c:v>0.24264801986668424</c:v>
                </c:pt>
                <c:pt idx="3">
                  <c:v>0.23589598414688423</c:v>
                </c:pt>
                <c:pt idx="4">
                  <c:v>0.15993346007604603</c:v>
                </c:pt>
                <c:pt idx="5">
                  <c:v>0.14818310523831987</c:v>
                </c:pt>
                <c:pt idx="6">
                  <c:v>0.10827162723496479</c:v>
                </c:pt>
                <c:pt idx="7">
                  <c:v>0.20925662544649187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4B-458E-8F97-9C689CB3CF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337216"/>
        <c:axId val="65338752"/>
      </c:barChart>
      <c:catAx>
        <c:axId val="65337216"/>
        <c:scaling>
          <c:orientation val="minMax"/>
        </c:scaling>
        <c:delete val="1"/>
        <c:axPos val="b"/>
        <c:numFmt formatCode="General" sourceLinked="1"/>
        <c:majorTickMark val="none"/>
        <c:minorTickMark val="cross"/>
        <c:tickLblPos val="nextTo"/>
        <c:crossAx val="65338752"/>
        <c:crosses val="autoZero"/>
        <c:auto val="1"/>
        <c:lblAlgn val="ctr"/>
        <c:lblOffset val="100"/>
        <c:noMultiLvlLbl val="1"/>
      </c:catAx>
      <c:valAx>
        <c:axId val="6533875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cross"/>
        <c:tickLblPos val="nextTo"/>
        <c:crossAx val="6533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Phetsarath OT" panose="02000500000000020004" pitchFamily="2" charset="0"/>
                <a:ea typeface="+mn-ea"/>
                <a:cs typeface="Phetsarath OT" panose="02000500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Phetsarath OT" panose="02000500000000020004" pitchFamily="2" charset="0"/>
                <a:ea typeface="+mn-ea"/>
                <a:cs typeface="Phetsarath OT" panose="02000500000000020004" pitchFamily="2" charset="0"/>
              </a:defRPr>
            </a:pPr>
            <a:endParaRPr lang="en-US"/>
          </a:p>
        </c:txPr>
      </c:legendEntry>
      <c:overlay val="1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200" b="0" i="0" u="none" strike="noStrike" kern="1200" baseline="0">
              <a:solidFill>
                <a:schemeClr val="accent1">
                  <a:lumMod val="50000"/>
                </a:schemeClr>
              </a:solidFill>
              <a:latin typeface="Phetsarath OT" panose="02000500000000020004" pitchFamily="2" charset="0"/>
              <a:ea typeface="+mn-ea"/>
              <a:cs typeface="Phetsarath OT" panose="02000500000000020004" pitchFamily="2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1"/>
  </c:chart>
  <c:spPr>
    <a:solidFill>
      <a:schemeClr val="accent3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sz="1200">
          <a:latin typeface="Phetsarath OT" panose="02000500000000020004" pitchFamily="2" charset="0"/>
          <a:cs typeface="Phetsarath OT" panose="02000500000000020004" pitchFamily="2" charset="0"/>
        </a:defRPr>
      </a:pPr>
      <a:endParaRPr lang="en-US"/>
    </a:p>
  </c:txPr>
  <c:externalData r:id="rId1">
    <c:autoUpdate val="1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72" cy="496492"/>
          </a:xfrm>
          <a:prstGeom prst="rect">
            <a:avLst/>
          </a:prstGeom>
        </p:spPr>
        <p:txBody>
          <a:bodyPr vert="horz" lIns="92044" tIns="46022" rIns="92044" bIns="4602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002" y="1"/>
            <a:ext cx="2945072" cy="496492"/>
          </a:xfrm>
          <a:prstGeom prst="rect">
            <a:avLst/>
          </a:prstGeom>
        </p:spPr>
        <p:txBody>
          <a:bodyPr vert="horz" lIns="92044" tIns="46022" rIns="92044" bIns="46022" rtlCol="0"/>
          <a:lstStyle>
            <a:lvl1pPr algn="r">
              <a:defRPr sz="1200"/>
            </a:lvl1pPr>
          </a:lstStyle>
          <a:p>
            <a:fld id="{8467C7BA-4E70-4D50-81EE-A5682D92769E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138"/>
            <a:ext cx="2945072" cy="496491"/>
          </a:xfrm>
          <a:prstGeom prst="rect">
            <a:avLst/>
          </a:prstGeom>
        </p:spPr>
        <p:txBody>
          <a:bodyPr vert="horz" lIns="92044" tIns="46022" rIns="92044" bIns="4602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002" y="9430138"/>
            <a:ext cx="2945072" cy="496491"/>
          </a:xfrm>
          <a:prstGeom prst="rect">
            <a:avLst/>
          </a:prstGeom>
        </p:spPr>
        <p:txBody>
          <a:bodyPr vert="horz" lIns="92044" tIns="46022" rIns="92044" bIns="46022" rtlCol="0" anchor="b"/>
          <a:lstStyle>
            <a:lvl1pPr algn="r">
              <a:defRPr sz="1200"/>
            </a:lvl1pPr>
          </a:lstStyle>
          <a:p>
            <a:fld id="{B3CBEDFF-C2A4-46EA-BF5A-17829FD2838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072" cy="496492"/>
          </a:xfrm>
          <a:prstGeom prst="rect">
            <a:avLst/>
          </a:prstGeom>
        </p:spPr>
        <p:txBody>
          <a:bodyPr vert="horz" lIns="92044" tIns="46022" rIns="92044" bIns="4602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002" y="1"/>
            <a:ext cx="2945072" cy="496492"/>
          </a:xfrm>
          <a:prstGeom prst="rect">
            <a:avLst/>
          </a:prstGeom>
        </p:spPr>
        <p:txBody>
          <a:bodyPr vert="horz" lIns="92044" tIns="46022" rIns="92044" bIns="46022" rtlCol="0"/>
          <a:lstStyle>
            <a:lvl1pPr algn="r">
              <a:defRPr sz="1200"/>
            </a:lvl1pPr>
          </a:lstStyle>
          <a:p>
            <a:fld id="{D8DBDDD8-48ED-4BA9-A7A8-D001127ADC63}" type="datetimeFigureOut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44" tIns="46022" rIns="92044" bIns="4602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249" y="4715867"/>
            <a:ext cx="5437179" cy="4468420"/>
          </a:xfrm>
          <a:prstGeom prst="rect">
            <a:avLst/>
          </a:prstGeom>
        </p:spPr>
        <p:txBody>
          <a:bodyPr vert="horz" lIns="92044" tIns="46022" rIns="92044" bIns="4602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138"/>
            <a:ext cx="2945072" cy="496491"/>
          </a:xfrm>
          <a:prstGeom prst="rect">
            <a:avLst/>
          </a:prstGeom>
        </p:spPr>
        <p:txBody>
          <a:bodyPr vert="horz" lIns="92044" tIns="46022" rIns="92044" bIns="4602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002" y="9430138"/>
            <a:ext cx="2945072" cy="496491"/>
          </a:xfrm>
          <a:prstGeom prst="rect">
            <a:avLst/>
          </a:prstGeom>
        </p:spPr>
        <p:txBody>
          <a:bodyPr vert="horz" lIns="92044" tIns="46022" rIns="92044" bIns="46022" rtlCol="0" anchor="b"/>
          <a:lstStyle>
            <a:lvl1pPr algn="r">
              <a:defRPr sz="1200"/>
            </a:lvl1pPr>
          </a:lstStyle>
          <a:p>
            <a:fld id="{53CD5663-96E6-4D4D-851A-755CA029433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5663-96E6-4D4D-851A-755CA029433C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CD5663-96E6-4D4D-851A-755CA029433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B86FF7-D1B5-4245-A1C3-FC8B15F6B953}" type="slidenum">
              <a:rPr lang="th-TH" smtClean="0"/>
              <a:pPr/>
              <a:t>10</a:t>
            </a:fld>
            <a:endParaRPr lang="th-TH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8662-6B76-4C0B-A3C7-8C9AA6A8ABD2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DE94DE-BE5D-416C-AD39-646BEA150E9F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02730-2488-4145-B9ED-445FF77AE038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E2D4D-5210-47F1-BEFB-C179F46D319F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E76FEE-C0C6-43CC-89C8-70AAB22C8D8D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AD3108-2CE0-4D30-8723-3CD2583BEDF4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7F4C1-83B5-451B-92F6-F58E8B6138F6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0CB33-35DF-4602-87D8-FB758C413E31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B18F9-FB51-4F3B-96A9-0AEAB27FB8DF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E00D4C-AD43-4E38-A134-4EFCE45761A0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ADB3EA-1816-49AE-BBCA-EF147C27A0B4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3C8EF8-40D7-46FF-88F9-30452369BC89}" type="datetime1">
              <a:rPr lang="en-US" smtClean="0"/>
              <a:pPr/>
              <a:t>3/16/2021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 dirty="0"/>
          </a:p>
        </p:txBody>
      </p:sp>
      <p:pic>
        <p:nvPicPr>
          <p:cNvPr id="5" name="Content Placeholder 3" descr="D:\New_job_Mer_Enfante\I- ​HOPE_Project_KOICA_2014\Annual Meeting 2017\Action Plan 2017 for District\roomslide3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20" y="142852"/>
            <a:ext cx="8572560" cy="36433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Content Placeholder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15206" y="3714752"/>
            <a:ext cx="1928794" cy="3143248"/>
          </a:xfrm>
          <a:prstGeom prst="rect">
            <a:avLst/>
          </a:prstGeom>
        </p:spPr>
      </p:pic>
      <p:sp>
        <p:nvSpPr>
          <p:cNvPr id="11" name="Title 1"/>
          <p:cNvSpPr txBox="1"/>
          <p:nvPr/>
        </p:nvSpPr>
        <p:spPr>
          <a:xfrm>
            <a:off x="285720" y="260648"/>
            <a:ext cx="8643998" cy="31683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2E17D9"/>
                </a:solidFill>
                <a:effectLst/>
                <a:uLnTx/>
                <a:uFillTx/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ກອງປະຊຸມຖອດຖອນບົດຮຽນລະຫວ່າງຄູ່ຮ່ວມງານວຽກ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3200" dirty="0">
                <a:solidFill>
                  <a:srgbClr val="2E17D9"/>
                </a:solidFill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ໂພຊະນາການ ຈາກຫຼາຍພາກສ່ວນຮ່ວມກັບຄະນະໂພຊະນາການ ຂັ້ນແຂວງ, ຂັ້ນເມືອງ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0" u="none" strike="noStrike" kern="1200" cap="none" spc="0" normalizeH="0" baseline="0" noProof="0" dirty="0">
                <a:ln>
                  <a:noFill/>
                </a:ln>
                <a:solidFill>
                  <a:srgbClr val="2E17D9"/>
                </a:solidFill>
                <a:effectLst/>
                <a:uLnTx/>
                <a:uFillTx/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ຄັງວັນທີ່</a:t>
            </a:r>
            <a:r>
              <a:rPr kumimoji="0" lang="en-US" sz="3200" b="0" u="none" strike="noStrike" kern="1200" cap="none" spc="0" normalizeH="0" noProof="0" dirty="0">
                <a:ln>
                  <a:noFill/>
                </a:ln>
                <a:solidFill>
                  <a:srgbClr val="2E17D9"/>
                </a:solidFill>
                <a:effectLst/>
                <a:uLnTx/>
                <a:uFillTx/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 </a:t>
            </a:r>
            <a:r>
              <a:rPr lang="en-US" sz="3200" dirty="0">
                <a:solidFill>
                  <a:srgbClr val="2E17D9"/>
                </a:solidFill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10-11</a:t>
            </a:r>
            <a:r>
              <a:rPr kumimoji="0" lang="en-US" sz="3200" b="0" u="none" strike="noStrike" kern="1200" cap="none" spc="0" normalizeH="0" noProof="0" dirty="0">
                <a:ln>
                  <a:noFill/>
                </a:ln>
                <a:solidFill>
                  <a:srgbClr val="2E17D9"/>
                </a:solidFill>
                <a:effectLst/>
                <a:uLnTx/>
                <a:uFillTx/>
                <a:latin typeface="Phetsarath OT" panose="02000500000000000001" pitchFamily="2" charset="-122"/>
                <a:ea typeface="+mj-ea"/>
                <a:cs typeface="Phetsarath OT" panose="02000500000000000001" pitchFamily="2" charset="-122"/>
              </a:rPr>
              <a:t> ມີນາ 2021</a:t>
            </a:r>
            <a:endParaRPr kumimoji="0" lang="th-TH" sz="3200" b="0" u="none" strike="noStrike" kern="1200" cap="none" spc="0" normalizeH="0" baseline="0" noProof="0" dirty="0">
              <a:ln>
                <a:noFill/>
              </a:ln>
              <a:solidFill>
                <a:srgbClr val="2E17D9"/>
              </a:solidFill>
              <a:effectLst/>
              <a:uLnTx/>
              <a:uFillTx/>
              <a:latin typeface="Phetsarath OT" panose="02000500000000000001" pitchFamily="2" charset="-122"/>
              <a:ea typeface="+mj-ea"/>
              <a:cs typeface="Phetsarath OT" panose="02000500000000000001" pitchFamily="2" charset="-122"/>
            </a:endParaRPr>
          </a:p>
        </p:txBody>
      </p:sp>
      <p:pic>
        <p:nvPicPr>
          <p:cNvPr id="1026" name="Picture 2" descr="C:\Users\Thonfdam\Downloads\WhatsApp Image 2021-03-07 at 10.47.53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3714753"/>
            <a:ext cx="2286016" cy="3143248"/>
          </a:xfrm>
          <a:prstGeom prst="rect">
            <a:avLst/>
          </a:prstGeom>
          <a:noFill/>
        </p:spPr>
      </p:pic>
      <p:pic>
        <p:nvPicPr>
          <p:cNvPr id="1027" name="Picture 3" descr="C:\Users\Thonfdam\Downloads\WhatsApp Image 2021-03-07 at 10.47.53 (1)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7158" y="3714752"/>
            <a:ext cx="2428892" cy="3143248"/>
          </a:xfrm>
          <a:prstGeom prst="rect">
            <a:avLst/>
          </a:prstGeom>
          <a:noFill/>
        </p:spPr>
      </p:pic>
      <p:pic>
        <p:nvPicPr>
          <p:cNvPr id="8" name="Picture 2" descr="C:\Users\Ger Lee\Desktop\015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6050" y="3714752"/>
            <a:ext cx="2181211" cy="314324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24" y="95232"/>
            <a:ext cx="7072362" cy="762000"/>
          </a:xfrm>
          <a:ln w="19050">
            <a:solidFill>
              <a:srgbClr val="00B0F0"/>
            </a:solidFill>
          </a:ln>
        </p:spPr>
        <p:txBody>
          <a:bodyPr>
            <a:noAutofit/>
          </a:bodyPr>
          <a:lstStyle/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ສະ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​ຖານ​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ທີ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່​ບໍ​ລິ​ການ​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ວຽກ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​ງານ​ອະ​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ນາ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​ໄມ ແລະ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ສົ່ງ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ເສີມ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ສຸ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ຂະ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1" pitchFamily="2" charset="-122"/>
                <a:cs typeface="Phetsarath OT" panose="02000500000000000001" pitchFamily="2" charset="-122"/>
              </a:rPr>
              <a:t>ພາບ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71472" y="1000107"/>
          <a:ext cx="7929618" cy="557007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9292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604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43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70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ລ/ດ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ສະ​ຖານ​ທີ່​ບໍ​ລິ​ການ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​ ຈ/ນ ​ແຫ່ງ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49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 err="1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ໂຮງໝໍແຂວງ</a:t>
                      </a:r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3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2</a:t>
                      </a:r>
                      <a:endParaRPr lang="en-US" sz="2400" b="1" i="0" u="none" strike="noStrike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​ໂຮງໝໍ ເມືອງ 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06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3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3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ສູນບໍລິການສຸຂະພາບ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875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ໂຮງໝໍທະຫານແຂວງ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3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5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ໂຮງໝໍທະຫານກອງພົນ</a:t>
                      </a:r>
                      <a:r>
                        <a:rPr lang="en-US" sz="2400" b="1" i="0" u="none" strike="noStrike" baseline="0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33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6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ໂຮງໝໍເອກະຊົນ (ໄຊມັງກອນ) 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01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0123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 7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ໂຮງໝໍນ້ອຍ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53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337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ຫ້ອງກວດພະຍາດເອກະຊົນ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27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79578">
                <a:tc>
                  <a:txBody>
                    <a:bodyPr/>
                    <a:lstStyle/>
                    <a:p>
                      <a:pPr algn="ctr"/>
                      <a:r>
                        <a:rPr lang="en-US" sz="2400" b="1" i="0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9</a:t>
                      </a:r>
                      <a:endParaRPr lang="th-TH" sz="2400" b="1" i="0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400" b="1" i="0" u="none" strike="noStrike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​ຈຸດເຄື່ອນທີ່ບໍລິການສຸຂະພາບ ແລະ ສັກຢາກັນພະຍາດ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870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cover dir="l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214282" y="857233"/>
          <a:ext cx="8715436" cy="5715039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0715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78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657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3701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ລ/ດ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ກຸ່ມ​ເປົ້າ​ໝາຍ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ຈຳ​ນວນ (ຄົນ)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079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ປະຊາກອນ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345,429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8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ເດັກ​ນ້ອຍ​ອາ​ຍຸ​ຕໍ່າກ່ວາ 1 ປີ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8,203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91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3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ເດັກ​ນ້ອຍ​ອາ​ຍຸ​ຕ່ຳ​ກວ່າ 5 ປີ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40,074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365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ແມ່​ຍິງ​ຖື​ພາ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8,843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ແມ່​ຍິງ​ໄວ​ຈະ​ເລີນ​ພັນ (15 - 45 ປີ)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90,908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3813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ແມ່ຍີງໄວແຕ່ງງານ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54,525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85852" y="214290"/>
            <a:ext cx="64294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ປະ</a:t>
            </a: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ຊາ</a:t>
            </a: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ກອນເປົ້າ</a:t>
            </a: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​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ໝາຍ</a:t>
            </a: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​ 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ປີ</a:t>
            </a: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2020 ແລະ ຕົວຊີ້ວັດເພື່ອບັນລຸ</a:t>
            </a:r>
            <a:endParaRPr lang="th-TH" sz="2400" dirty="0"/>
          </a:p>
        </p:txBody>
      </p:sp>
    </p:spTree>
  </p:cSld>
  <p:clrMapOvr>
    <a:masterClrMapping/>
  </p:clrMapOvr>
  <p:transition spd="slow">
    <p:cover dir="l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00232" y="214290"/>
            <a:ext cx="5857916" cy="64294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b="1" dirty="0">
                <a:solidFill>
                  <a:schemeClr val="tx1"/>
                </a:solidFill>
                <a:latin typeface="Phetsarath OT" pitchFamily="2" charset="0"/>
                <a:cs typeface="Phetsarath OT" pitchFamily="2" charset="0"/>
              </a:rPr>
              <a:t>ການຈັດຕັ້ງປະຕິບັດໄລຍະ 5ປີ 2016-2020</a:t>
            </a:r>
            <a:endParaRPr lang="en-GB" sz="2800" b="1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" y="843114"/>
          <a:ext cx="9143998" cy="5947288"/>
        </p:xfrm>
        <a:graphic>
          <a:graphicData uri="http://schemas.openxmlformats.org/drawingml/2006/table">
            <a:tbl>
              <a:tblPr/>
              <a:tblGrid>
                <a:gridCol w="55573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657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22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56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053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83262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536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1551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15517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194483">
                <a:tc rowSpan="2"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ລ/ດ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fontAlgn="base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ຕົວ</a:t>
                      </a: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ຊີ້</a:t>
                      </a: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​</a:t>
                      </a:r>
                      <a:r>
                        <a:rPr lang="en-US" sz="1400" b="1" kern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ວັດ</a:t>
                      </a:r>
                      <a:endParaRPr lang="en-US" sz="1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</a:t>
                      </a: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້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2016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GB" sz="1400" b="1" kern="12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ປະຕິບັດໄດ້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2017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="1" kern="12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kern="1200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</a:t>
                      </a: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້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o-LA" sz="1400" b="1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 </a:t>
                      </a:r>
                      <a:r>
                        <a:rPr lang="en-GB" sz="1400" b="1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201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400" b="1" kern="12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kern="1200" dirty="0" err="1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ປະຕິບັດໄດ</a:t>
                      </a: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້</a:t>
                      </a:r>
                      <a:endParaRPr lang="en-US" sz="1400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baseline="0" dirty="0">
                          <a:solidFill>
                            <a:srgbClr val="0070C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​​</a:t>
                      </a:r>
                      <a:r>
                        <a:rPr lang="en-US" sz="1400" b="0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en-US" sz="1400" b="1" kern="1200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2019</a:t>
                      </a:r>
                      <a:endParaRPr lang="en-US" sz="1400" dirty="0">
                        <a:solidFill>
                          <a:srgbClr val="FF0000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lo-LA" sz="14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ປະຕິບັດ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​​</a:t>
                      </a:r>
                      <a:r>
                        <a:rPr lang="en-US" sz="1400" b="1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lo-LA" sz="1400" b="1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ປີ</a:t>
                      </a:r>
                      <a:r>
                        <a:rPr lang="lo-LA" sz="14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dirty="0">
                          <a:solidFill>
                            <a:srgbClr val="FF0000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2020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ຄາດໝາຍ</a:t>
                      </a:r>
                      <a:r>
                        <a:rPr lang="en-US" sz="1400" b="1" baseline="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2020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ກະຊວງ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-91440" algn="ctr" fontAlgn="base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ແຂວງ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95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1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ອັດຕາເດັກນ້ອຍລຸ່ມ 5 ປີ ທີ່ມີນໍ້າໜັກຕໍ່າກວ່າມາດຕະຖານ (%) 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28.7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21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18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.</a:t>
                      </a:r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16.9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95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2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ອັດຕາເດັກນ້ອຍລຸ່ມ 5 ປີ ທີ່ມີລວງສູງບໍ່ໄດ້ມາດຕະຖານ (%) 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28.</a:t>
                      </a:r>
                      <a:r>
                        <a:rPr lang="en-GB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FR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27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22.56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21.6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95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3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ລຸ່ມ 1 ປີ (/1.000 ເດັກ​ເກີດ​ມີ​ຊີ​ວິດ)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22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32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14</a:t>
                      </a: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.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  <a:cs typeface="Angsana New" panose="02020603050405020304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Times New Roman" panose="02020603050405020304"/>
                          <a:cs typeface="Phetsarath OT" panose="02000500000000000001" pitchFamily="2" charset="-122"/>
                        </a:rPr>
                        <a:t>15.9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  <a:cs typeface="Angsana New" panose="02020603050405020304"/>
                        </a:rPr>
                        <a:t>16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95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4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ອັດຕາການຕາຍຂອງເດັກນ້ອຍ ລຸ່ມ 5 ປີ (/1.000 ເດັກ​ເກີດ​ມີ​ຊີ​ວິດ)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30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38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r-BE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15</a:t>
                      </a:r>
                      <a:r>
                        <a:rPr lang="lo-LA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.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-122"/>
                          <a:cs typeface="Angsana New" panose="02020603050405020304"/>
                        </a:rPr>
                        <a:t>9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  <a:cs typeface="Angsana New" panose="02020603050405020304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Times New Roman" panose="02020603050405020304"/>
                          <a:cs typeface="Phetsarath OT" panose="02000500000000000001" pitchFamily="2" charset="-122"/>
                        </a:rPr>
                        <a:t>18.3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  <a:cs typeface="Angsana New" panose="02020603050405020304"/>
                        </a:rPr>
                        <a:t>18</a:t>
                      </a: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952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dirty="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5</a:t>
                      </a:r>
                      <a:endParaRPr lang="en-US" sz="24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ອັດຕາສ່ວນການຕາຍຂອງແມ່  (/100.000 ເດັກ​ເກີດ​ມີ​ຊີ​ວິດ)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125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</a:t>
                      </a:r>
                      <a:r>
                        <a:rPr lang="pt-BR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136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22.9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907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Phetsarath OT" panose="02000500000000000001" pitchFamily="2" charset="-122"/>
                          <a:ea typeface="Times New Roman" panose="02020603050405020304" pitchFamily="18" charset="0"/>
                          <a:cs typeface="Cordia New" panose="020B0304020202020204" pitchFamily="34" charset="-34"/>
                        </a:rPr>
                        <a:t>6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ອັດຕາການເກີດມີແພດຊ່ວຍ (%)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52.41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52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</a:rPr>
                        <a:t>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67.1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907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7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ອັດຕາການໃຫ້​ວັກ​ຊິນກັນພະຍາດ Penta3 (%)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95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r>
                        <a:rPr lang="en-GB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</a:t>
                      </a:r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95.7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907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8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ອັດ​ຕາ​ການ​ຊົມ​ໃຊ້​ນ້ຳ​ສະ​ອາດ (%)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92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5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95.7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70907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Calibri" panose="020F0502020204030204" pitchFamily="34" charset="0"/>
                          <a:ea typeface="Times New Roman" panose="02020603050405020304" pitchFamily="18" charset="0"/>
                          <a:cs typeface="Phetsarath OT" panose="02000500000000000001" pitchFamily="2" charset="-122"/>
                        </a:rPr>
                        <a:t>9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ອັດ​ຕາ​ການຊົມ​ໃຊ້​ວິດ​ຖ່າຍ​ຄອບ​ຄົວ (%)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64.26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64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6</a:t>
                      </a:r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1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73.9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73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65381"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Phetsarath OT" panose="02000500000000000001" pitchFamily="2" charset="-122"/>
                          <a:ea typeface="Times New Roman" panose="02020603050405020304" pitchFamily="18" charset="0"/>
                          <a:cs typeface="Cordia New" panose="020B0304020202020204" pitchFamily="34" charset="-34"/>
                        </a:rPr>
                        <a:t>10</a:t>
                      </a:r>
                      <a:endParaRPr lang="en-US" sz="24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ອັດ​ຕາ​ການ​ປົກ​ບ້ານສາທາລະນະສຸກແບບຢ່າງ</a:t>
                      </a:r>
                      <a:r>
                        <a:rPr lang="en-US" sz="1400" b="1" kern="1200" baseline="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 </a:t>
                      </a:r>
                      <a:r>
                        <a:rPr lang="en-US" sz="1400" b="1" kern="1200" dirty="0"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(%)</a:t>
                      </a:r>
                      <a:endParaRPr lang="en-US" sz="14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83.23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88.53</a:t>
                      </a:r>
                      <a:endParaRPr lang="en-US" sz="1600" b="1" dirty="0">
                        <a:effectLst/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i="0" u="none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88</a:t>
                      </a:r>
                      <a:endParaRPr lang="en-GB" sz="1600" b="1" i="0" u="none" strike="noStrike" dirty="0">
                        <a:solidFill>
                          <a:schemeClr val="tx1"/>
                        </a:solidFill>
                        <a:latin typeface="Phetsarath OT" panose="02000500000000000001" pitchFamily="2" charset="2"/>
                        <a:ea typeface="Phetsarath OT" panose="02000500000000000001" pitchFamily="2" charset="2"/>
                        <a:cs typeface="Phetsarath OT" panose="02000500000000000001" pitchFamily="2" charset="2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89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89.1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base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2"/>
                          <a:ea typeface="Phetsarath OT" panose="02000500000000000001" pitchFamily="2" charset="2"/>
                          <a:cs typeface="Phetsarath OT" panose="02000500000000000001" pitchFamily="2" charset="2"/>
                        </a:rPr>
                        <a:t>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l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71414"/>
            <a:ext cx="7972452" cy="714380"/>
          </a:xfrm>
        </p:spPr>
        <p:txBody>
          <a:bodyPr>
            <a:noAutofit/>
          </a:bodyPr>
          <a:lstStyle/>
          <a:p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5. ການເສີມຈຸລະສານອາຫານ ວິຕາມີນ ແລະ ເກືອແຮ່</a:t>
            </a:r>
            <a:r>
              <a:rPr lang="pt-BR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  </a:t>
            </a:r>
            <a:b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       (</a:t>
            </a:r>
            <a:r>
              <a:rPr lang="pt-BR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VitA, Mebendazol,</a:t>
            </a:r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pt-BR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Zinc</a:t>
            </a:r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, </a:t>
            </a:r>
            <a:r>
              <a:rPr lang="pt-BR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Fer</a:t>
            </a:r>
            <a:r>
              <a:rPr lang="en-US" sz="20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)</a:t>
            </a:r>
            <a:endParaRPr lang="th-TH" sz="2000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14282" y="785797"/>
          <a:ext cx="8686801" cy="5725566"/>
        </p:xfrm>
        <a:graphic>
          <a:graphicData uri="http://schemas.openxmlformats.org/drawingml/2006/table">
            <a:tbl>
              <a:tblPr/>
              <a:tblGrid>
                <a:gridCol w="4572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63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8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715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81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9599"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ລດ</a:t>
                      </a: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ຕົວຊີ້ວັດ</a:t>
                      </a: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ເປົ້າໝາຍ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ປີ 2020</a:t>
                      </a: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2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ຈໍານວນ</a:t>
                      </a: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%</a:t>
                      </a: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5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1</a:t>
                      </a:r>
                      <a:endParaRPr lang="pt-BR" sz="1600" b="1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ເດັກລຸ່ມ 5 ປີ ໄດ້ຮັບ </a:t>
                      </a:r>
                      <a:r>
                        <a:rPr lang="en-US" sz="1600" b="1" dirty="0" err="1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Vit</a:t>
                      </a: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 A :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95%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endParaRPr lang="en-US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endParaRPr lang="pt-BR" sz="1600" strike="noStrike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34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ເດັກອາຍຸ 6-11 ເດືອນ</a:t>
                      </a: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8,203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4,068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49,6</a:t>
                      </a:r>
                      <a:endParaRPr lang="pt-BR" sz="1600" strike="noStrike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73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ເດັກອາຍຸ 12-59 ເດືອນ ຄັ້ງທີ່ 1</a:t>
                      </a: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40,074</a:t>
                      </a:r>
                      <a:endParaRPr lang="en-US" sz="16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18,020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44,97</a:t>
                      </a:r>
                      <a:endParaRPr lang="pt-BR" sz="1600" strike="noStrike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36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ເດັກອາຍຸ 12-59 ເດືອນ ຄັ້ງທີ່ 2</a:t>
                      </a: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40,074</a:t>
                      </a:r>
                      <a:endParaRPr lang="en-US" sz="160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3,312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8,27</a:t>
                      </a:r>
                      <a:endParaRPr lang="pt-BR" sz="1600" strike="noStrike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080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2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ເດັກລຸ່ມ 5 ປີ ໄດ້ຮັບ </a:t>
                      </a:r>
                      <a:r>
                        <a:rPr lang="en-US" sz="1600" b="1" dirty="0" err="1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Meb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: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95%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endParaRPr lang="pt-BR" sz="1600" strike="noStrike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078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-</a:t>
                      </a:r>
                      <a:endParaRPr lang="pt-BR" sz="1600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ເດັກອາຍຸ 12-59 ເດືອນ ຄັ້ງທີ່ 1</a:t>
                      </a: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/>
                        <a:t>40,074</a:t>
                      </a:r>
                      <a:endParaRPr lang="en-US" sz="1600" dirty="0">
                        <a:highlight>
                          <a:srgbClr val="FFFF00"/>
                        </a:highlight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18,058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45,06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833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ເດັກອາຍຸ 12-59 ເດືອນ ຄັ້ງທີ່ 2</a:t>
                      </a:r>
                      <a:endParaRPr lang="en-US" sz="16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/>
                        <a:t>40,074</a:t>
                      </a:r>
                      <a:endParaRPr lang="en-US" sz="1600" dirty="0">
                        <a:highlight>
                          <a:srgbClr val="FFFF00"/>
                        </a:highlight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3,337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8,32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2314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3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ເດັກລຸ່ມ 5 ປີ ໄດ້ຮັບ </a:t>
                      </a:r>
                      <a:r>
                        <a:rPr lang="pt-BR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Zinc </a:t>
                      </a: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(ເວລາເປັນຖອກທ້ອງ)</a:t>
                      </a:r>
                      <a:endParaRPr lang="en-US" sz="1600" b="1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40,274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1000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2,48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65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4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ຈັດສົ່ງອາຫານເສີມ URTF ໃຫ້ 7 ເມືອງ</a:t>
                      </a:r>
                      <a:r>
                        <a:rPr lang="en-US" sz="1600" b="1" baseline="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 ແລະ  1 ໂຮງໝໍແຂວງ</a:t>
                      </a:r>
                      <a:endParaRPr lang="en-US" sz="1600" b="1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360045" algn="l"/>
                          <a:tab pos="720090" algn="l"/>
                          <a:tab pos="990600" algn="l"/>
                        </a:tabLst>
                        <a:defRPr/>
                      </a:pPr>
                      <a:r>
                        <a:rPr lang="en-US" sz="1600" dirty="0"/>
                        <a:t>40,074</a:t>
                      </a:r>
                      <a:endParaRPr lang="en-US" sz="1600" dirty="0">
                        <a:highlight>
                          <a:srgbClr val="FFFF00"/>
                        </a:highlight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6,750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100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465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5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ແມ່ຍີງຖືພາໄດ້ຮັບຢາທາດເຫຼັກ 90 ເມັດ </a:t>
                      </a:r>
                      <a:endParaRPr lang="en-US" sz="1600" b="1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55%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8,923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99,1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656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6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ແມ່ຫຼັງເກີດລູກໄດ້ຮັບຢາທາດເຫຼັກ 90 ເມັດ </a:t>
                      </a:r>
                      <a:endParaRPr lang="en-US" sz="1600" b="1" dirty="0">
                        <a:latin typeface="Phetsarath OT" panose="02000500000000000001" pitchFamily="2" charset="-122"/>
                        <a:ea typeface="Calibri" panose="020F0502020204030204"/>
                        <a:cs typeface="Phetsarath OT" panose="02000500000000000001" pitchFamily="2" charset="-122"/>
                      </a:endParaRP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8,727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ea typeface="Calibri" panose="020F0502020204030204"/>
                          <a:cs typeface="Phetsarath OT" panose="02000500000000000001" pitchFamily="2" charset="-122"/>
                        </a:rPr>
                        <a:t>8,923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  <a:tab pos="720090" algn="l"/>
                          <a:tab pos="990600" algn="l"/>
                        </a:tabLst>
                      </a:pPr>
                      <a:r>
                        <a:rPr lang="en-US" sz="1600" strike="noStrike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45,3</a:t>
                      </a:r>
                    </a:p>
                  </a:txBody>
                  <a:tcPr marL="60466" marR="60466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l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571480"/>
            <a:ext cx="9144000" cy="3143272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1571604" y="0"/>
            <a:ext cx="6000792" cy="5714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o-LA" sz="2800" dirty="0">
                <a:solidFill>
                  <a:schemeClr val="tx1"/>
                </a:solidFill>
                <a:latin typeface="Phetsarath OT" pitchFamily="2" charset="0"/>
                <a:cs typeface="Phetsarath OT" pitchFamily="2" charset="0"/>
              </a:rPr>
              <a:t>ການຈັດຕັ້ງປະຕິບັດວຽກໂພຊະນາການ ປີ2020</a:t>
            </a:r>
            <a:endParaRPr lang="en-GB" sz="2800" dirty="0">
              <a:solidFill>
                <a:schemeClr val="tx1"/>
              </a:solidFill>
              <a:latin typeface="Phetsarath OT" pitchFamily="2" charset="0"/>
              <a:cs typeface="Phetsarath OT" pitchFamily="2" charset="0"/>
            </a:endParaRPr>
          </a:p>
        </p:txBody>
      </p:sp>
      <p:pic>
        <p:nvPicPr>
          <p:cNvPr id="1028" name="Picture 4" descr="H:\Nutrition ໂພຊະນາການ\KO\WhatsApp Image 2021-03-09 at 13.45.29.jpe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8927" y="3714752"/>
            <a:ext cx="3071834" cy="3143248"/>
          </a:xfrm>
          <a:prstGeom prst="rect">
            <a:avLst/>
          </a:prstGeom>
          <a:noFill/>
        </p:spPr>
      </p:pic>
      <p:pic>
        <p:nvPicPr>
          <p:cNvPr id="1030" name="Picture 6" descr="H:\Nutrition ໂພຊະນາການ\KO\WhatsApp Image 2021-03-09 at 13.45.29 (1).jpe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3714728"/>
            <a:ext cx="3143272" cy="3143272"/>
          </a:xfrm>
          <a:prstGeom prst="rect">
            <a:avLst/>
          </a:prstGeom>
          <a:noFill/>
        </p:spPr>
      </p:pic>
      <p:pic>
        <p:nvPicPr>
          <p:cNvPr id="11" name="Picture 2" descr="H:\Nutrition ໂພຊະນາການ\KO\WhatsApp Image 2021-03-09 at 15.19.48.jpe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" y="3714752"/>
            <a:ext cx="2928958" cy="3143248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160ECC3-7CCF-417E-B147-B64424804FF3}"/>
              </a:ext>
            </a:extLst>
          </p:cNvPr>
          <p:cNvGraphicFramePr/>
          <p:nvPr/>
        </p:nvGraphicFramePr>
        <p:xfrm>
          <a:off x="0" y="0"/>
          <a:ext cx="9144000" cy="3000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003532" y="15359146"/>
            <a:ext cx="37509437" cy="24703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 descr="E:\photo\155___08\IMG_3395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2" y="3071809"/>
            <a:ext cx="3143272" cy="3786191"/>
          </a:xfrm>
          <a:prstGeom prst="rect">
            <a:avLst/>
          </a:prstGeom>
          <a:noFill/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00760" y="3071810"/>
            <a:ext cx="3143272" cy="3786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" name="Picture 3" descr="C:\Users\Thonfdam\Downloads\WhatsApp Image 2020-12-29 at 14.45.16.jpe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3071810"/>
            <a:ext cx="2714644" cy="3786190"/>
          </a:xfrm>
          <a:prstGeom prst="rect">
            <a:avLst/>
          </a:prstGeom>
          <a:noFill/>
        </p:spPr>
      </p:pic>
    </p:spTree>
  </p:cSld>
  <p:clrMapOvr>
    <a:masterClrMapping/>
  </p:clrMapOvr>
  <p:transition>
    <p:cover dir="l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00034" y="785795"/>
          <a:ext cx="8143932" cy="5843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790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28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366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1630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ຂະແໜງ ການ</a:t>
                      </a:r>
                      <a:endParaRPr lang="th-TH" sz="18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ມູນຄ່າ</a:t>
                      </a:r>
                      <a:endParaRPr lang="th-TH" sz="18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ຜູ້ໃຫ້ທືນ</a:t>
                      </a:r>
                      <a:endParaRPr lang="th-TH" sz="1800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785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ຂະແໜງສາທາ</a:t>
                      </a:r>
                      <a:endParaRPr kumimoji="0" lang="th-TH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67.0</a:t>
                      </a:r>
                      <a:r>
                        <a:rPr lang="en-GB" sz="20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</a:t>
                      </a: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0,000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153.882.500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15,097,320</a:t>
                      </a:r>
                    </a:p>
                    <a:p>
                      <a:pPr algn="ctr"/>
                      <a:r>
                        <a:rPr lang="en-US" sz="18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ລວມ:  </a:t>
                      </a:r>
                      <a:r>
                        <a:rPr lang="en-US" sz="16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235.979.820</a:t>
                      </a:r>
                      <a:endParaRPr lang="th-TH" sz="1800" b="1" dirty="0">
                        <a:solidFill>
                          <a:srgbClr val="FF0000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baseline="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ລັດຖະບານ</a:t>
                      </a:r>
                    </a:p>
                    <a:p>
                      <a:pPr algn="ctr"/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ໂຄງການ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 </a:t>
                      </a: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ENUFF</a:t>
                      </a:r>
                      <a:endParaRPr lang="en-GB" sz="1600" b="1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UNICEF</a:t>
                      </a:r>
                    </a:p>
                    <a:p>
                      <a:pPr algn="ctr"/>
                      <a:endParaRPr lang="th-TH" sz="1800" b="1" dirty="0">
                        <a:solidFill>
                          <a:srgbClr val="FF0000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78965">
                <a:tc>
                  <a:txBody>
                    <a:bodyPr/>
                    <a:lstStyle/>
                    <a:p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ກະສິກໍາ ແລະ ປ່າໄມ້</a:t>
                      </a:r>
                      <a:endParaRPr lang="th-TH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746,083,</a:t>
                      </a:r>
                      <a:r>
                        <a:rPr lang="en-US" sz="1800" b="1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200</a:t>
                      </a:r>
                      <a:r>
                        <a:rPr lang="en-US" sz="18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GB" sz="2000" b="1" dirty="0">
                        <a:solidFill>
                          <a:schemeClr val="tx1"/>
                        </a:solidFill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i="0" u="none" strike="noStrike" baseline="0" dirty="0"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algn="ctr"/>
                      <a:endParaRPr lang="en-US" sz="1800" b="1" i="0" u="none" strike="noStrike" baseline="0" dirty="0"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algn="ctr"/>
                      <a:r>
                        <a:rPr lang="en-US" sz="1800" b="1" i="0" u="none" strike="noStrike" baseline="0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ການປູກ, ການລ້ຽງ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04230">
                <a:tc>
                  <a:txBody>
                    <a:bodyPr/>
                    <a:lstStyle/>
                    <a:p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ສຶກສາທິການ ແລະ ກິລາ</a:t>
                      </a:r>
                      <a:endParaRPr lang="th-TH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 2.272.508.800</a:t>
                      </a:r>
                      <a:endParaRPr kumimoji="0" lang="th-TH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WFP</a:t>
                      </a:r>
                      <a:endParaRPr kumimoji="0" lang="th-TH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423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ຫຼາຍຂະແໜງ ການ</a:t>
                      </a:r>
                      <a:endParaRPr kumimoji="0" lang="th-TH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20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20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44.511.000</a:t>
                      </a:r>
                      <a:endParaRPr lang="th-TH" sz="20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algn="ctr"/>
                      <a:r>
                        <a:rPr lang="en-US" sz="1800" b="1" kern="1200" baseline="0" dirty="0">
                          <a:solidFill>
                            <a:schemeClr val="dk1"/>
                          </a:solidFill>
                          <a:latin typeface="Phetsarath OT" panose="02000500000000000001" pitchFamily="2" charset="-122"/>
                          <a:ea typeface="+mn-ea"/>
                          <a:cs typeface="Phetsarath OT" panose="02000500000000000001" pitchFamily="2" charset="-122"/>
                        </a:rPr>
                        <a:t>  </a:t>
                      </a: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algn="ctr"/>
                      <a:r>
                        <a:rPr lang="en-US" sz="1800" b="1" dirty="0" err="1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ການຄໍ້າປະກັນສະບຽງອາຫານ</a:t>
                      </a:r>
                      <a:endParaRPr lang="th-TH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525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ລວມທັງໝົດ</a:t>
                      </a:r>
                      <a:endParaRPr kumimoji="0" lang="th-TH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3,299.082.820</a:t>
                      </a:r>
                      <a:endParaRPr lang="th-TH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th-TH" sz="1800" b="1" dirty="0"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928662" y="71414"/>
            <a:ext cx="7572428" cy="714380"/>
          </a:xfrm>
          <a:solidFill>
            <a:schemeClr val="bg1">
              <a:lumMod val="95000"/>
            </a:schemeClr>
          </a:solidFill>
        </p:spPr>
        <p:txBody>
          <a:bodyPr>
            <a:noAutofit/>
          </a:bodyPr>
          <a:lstStyle/>
          <a:p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lo-LA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ການຈັດຕັ້ງປະຕິບັດວຽກ</a:t>
            </a:r>
            <a:r>
              <a:rPr lang="en-US" sz="2400" b="1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ໂພຊະນາການຂອງແຕ່ລະຂະແໜງການ</a:t>
            </a:r>
            <a:b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r>
              <a:rPr lang="en-US" sz="24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ປີ 2020</a:t>
            </a:r>
            <a:endParaRPr lang="th-TH" sz="2400" b="1" dirty="0"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</p:spTree>
  </p:cSld>
  <p:clrMapOvr>
    <a:masterClrMapping/>
  </p:clrMapOvr>
  <p:transition>
    <p:cover dir="l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4071966" cy="582594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en-US" sz="3600" b="1" dirty="0">
                <a:solidFill>
                  <a:srgbClr val="1F497D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r>
              <a:rPr lang="en-US" sz="3200" b="1" dirty="0">
                <a:solidFill>
                  <a:srgbClr val="1F497D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800" b="1" dirty="0">
                <a:solidFill>
                  <a:srgbClr val="0070C0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ດ້ານດີ ແລະ ຂໍ້ສະດວກ</a:t>
            </a:r>
            <a:br>
              <a:rPr lang="en-US" sz="2800" b="1" dirty="0">
                <a:solidFill>
                  <a:srgbClr val="0070C0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endParaRPr lang="en-US" sz="3600" b="1" dirty="0">
              <a:solidFill>
                <a:srgbClr val="0070C0"/>
              </a:solidFill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58" y="928670"/>
            <a:ext cx="8507288" cy="5429288"/>
          </a:xfrm>
        </p:spPr>
        <p:txBody>
          <a:bodyPr>
            <a:normAutofit lnSpcReduction="10000"/>
          </a:bodyPr>
          <a:lstStyle/>
          <a:p>
            <a:pPr algn="thaiDist"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ຮັບການຊີ້ນຳຈາກ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, ສູນກາງ, ຂັ້ນແຂວງ,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ເມືອງ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,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ແລະ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ທ້ອງ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ຖີ່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ນເປັນຢ່າງດີ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ໄດ້ຮັບການແຕ່ງຕັ້ງຄະນະກຳມະການໂພຊະນາການຂັ້ນແຂວງ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, ຂັ້ນເມືອງຄືນໃໝ່ ສໍາເລັດ.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ໄດ້ຮັບການ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ຮ່ວມມືກັບຫຼາຍພາກສ່ວນ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,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ຫຼາຍຂະແໜງການ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ພາຍໃນ</a:t>
            </a:r>
            <a:endParaRPr lang="lo-LA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algn="thaiDist">
              <a:buNone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  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ແຂວງ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ແລະ ອົງການຈັດຕັ້ງສາກົນ.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ພະນັກງານແຕ່ລະຂະແໜງການ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ມີ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ຄວາມຮຸ້ພື້ນຖານໃນການຈັດຕັ້ງປະຕິບັດ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.</a:t>
            </a:r>
          </a:p>
          <a:p>
            <a:pPr algn="thaiDist">
              <a:buFont typeface="Wingdings" panose="05000000000000000000" pitchFamily="2" charset="2"/>
              <a:buChar char="§"/>
            </a:pP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ປະຊາຊົນ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ໄດ້ຮຽນ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ຮູ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້, ຮັບຜົນປະໂຫຍດ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ຊ່ວຍແກ້ໄຂຊິວິດການເປັນຢູ່ດີຂື້ນ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ກ່ວາເກົ່າ.</a:t>
            </a: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lvl="0" algn="thaiDist">
              <a:buFont typeface="Wingdings" panose="05000000000000000000" pitchFamily="2" charset="2"/>
              <a:buChar char="§"/>
            </a:pPr>
            <a:r>
              <a:rPr lang="en-US" sz="28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ໄດ້ຮັບທືນສະໜັບສະໜູນຈາກລັດຖະບານ ​ແລະ  </a:t>
            </a:r>
            <a:r>
              <a:rPr lang="en-US" sz="2800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ອົງການຈັດຕັ້ງສາກົນ</a:t>
            </a:r>
            <a:r>
              <a:rPr lang="lo-LA" sz="28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.</a:t>
            </a:r>
            <a:endParaRPr lang="en-US" sz="2800" dirty="0">
              <a:latin typeface="Phetsarath OT" panose="02000500000000000001" pitchFamily="2" charset="-122"/>
              <a:cs typeface="Phetsarath OT" panose="02000500000000000001" pitchFamily="2" charset="-122"/>
            </a:endParaRPr>
          </a:p>
          <a:p>
            <a:pPr algn="thaiDist">
              <a:buFont typeface="Phetsarath OT" panose="02000500000000000001" pitchFamily="2" charset="2"/>
              <a:buChar char=" "/>
            </a:pP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marL="0" lvl="0" indent="0" algn="thaiDist">
              <a:buNone/>
            </a:pPr>
            <a:endParaRPr lang="en-US" dirty="0">
              <a:latin typeface="Phetsarath OT" panose="02000500000000000001" pitchFamily="2" charset="-122"/>
              <a:cs typeface="Phetsarath OT" panose="02000500000000000001" pitchFamily="2" charset="-122"/>
            </a:endParaRPr>
          </a:p>
          <a:p>
            <a:endParaRPr lang="en-US" dirty="0"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</p:spTree>
  </p:cSld>
  <p:clrMapOvr>
    <a:masterClrMapping/>
  </p:clrMapOvr>
  <p:transition>
    <p:pull dir="l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500298" y="142852"/>
            <a:ext cx="4429156" cy="740600"/>
          </a:xfrm>
          <a:solidFill>
            <a:schemeClr val="bg1"/>
          </a:solidFill>
        </p:spPr>
        <p:txBody>
          <a:bodyPr>
            <a:noAutofit/>
          </a:bodyPr>
          <a:lstStyle/>
          <a:p>
            <a:b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b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b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r>
              <a:rPr lang="en-US" sz="2800" dirty="0">
                <a:solidFill>
                  <a:schemeClr val="tx2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800" b="1" dirty="0">
                <a:solidFill>
                  <a:schemeClr val="tx2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ບັນຫາ ແລະ ສີ່ງທ້າທາຍ</a:t>
            </a:r>
            <a:r>
              <a:rPr lang="en-US" sz="3200" b="1" dirty="0">
                <a:solidFill>
                  <a:schemeClr val="tx2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: </a:t>
            </a:r>
            <a:br>
              <a:rPr lang="en-US" b="1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:</a:t>
            </a:r>
            <a:b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br>
              <a:rPr lang="en-US" dirty="0">
                <a:solidFill>
                  <a:schemeClr val="bg1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</a:br>
            <a:endParaRPr lang="en-US" dirty="0">
              <a:solidFill>
                <a:schemeClr val="bg1"/>
              </a:solidFill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676" y="857232"/>
            <a:ext cx="8892480" cy="5688632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 algn="thaiDist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ການປະສານງານແຕ່ລະຂັ້ນ ບໍ່ຕໍ່ເນື່ອງ ການປະຊຸມ, </a:t>
            </a:r>
            <a:r>
              <a:rPr lang="en-US" sz="2400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ການລົງຕິດຕາມຊຸກຍູ້ຍັງບໍ່ໄດ</a:t>
            </a:r>
            <a:r>
              <a:rPr lang="en-US" sz="24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້</a:t>
            </a:r>
            <a:r>
              <a:rPr lang="lo-LA" sz="24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ດີເທົ່າທີ່ຄວນ</a:t>
            </a:r>
            <a:r>
              <a:rPr lang="en-US" sz="24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.</a:t>
            </a:r>
          </a:p>
          <a:p>
            <a:pPr lvl="0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ລາຍງານຜົນການຈັດຕັ້ງປະຕິບັດຂອງ​ແຕ່ລະ​ຂະ​ແໜງ​</a:t>
            </a:r>
            <a:r>
              <a:rPr lang="en-US" sz="2400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ການຍັງຊັກຊ້າ</a:t>
            </a:r>
            <a:endParaRPr lang="en-US" sz="2400" dirty="0">
              <a:latin typeface="Phetsarath OT" panose="02000500000000000001" pitchFamily="2" charset="2"/>
              <a:ea typeface="Phetsarath OT" panose="02000500000000000001" pitchFamily="2" charset="2"/>
              <a:cs typeface="Phetsarath OT" panose="02000500000000000001" pitchFamily="2" charset="2"/>
            </a:endParaRPr>
          </a:p>
          <a:p>
            <a:pPr algn="thaiDist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ແມ່ຍີງຈໍານວນໜື່ງຍັງຂະລຳອາຫານ ຢູ່ຊົນນະບົດ,  ເຂດຫ່າງໄກສອກຫຼີກ (ເວລາຖືພາ ແລະ ຫຼັງເກີດລູກ).</a:t>
            </a:r>
          </a:p>
          <a:p>
            <a:pPr algn="thaiDist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ຄວາມຮູ້ພື້ນຖານດ້ານການປຸງແຕ່ງອາຫານທີ່ຖືກຫຼັກໂພຊະນາການຍັງຕໍ່າ</a:t>
            </a:r>
          </a:p>
          <a:p>
            <a:pPr algn="thaiDist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ການ​ລ້ຽງ​ລູກ​ດ້ວຍ​ນົມ​</a:t>
            </a: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ແມ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ພຽງ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​ຢ່າງດຽວ​ແຕ່​ມື້​</a:t>
            </a: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ເກີດ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​</a:t>
            </a:r>
            <a:r>
              <a:rPr lang="lo-LA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ຮອດ 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6 ​ເດືອນ​ຍັງ​​</a:t>
            </a: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ບໍ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່​</a:t>
            </a:r>
            <a:r>
              <a:rPr lang="en-US" sz="2400" dirty="0" err="1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ໄດ້ດີ</a:t>
            </a: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, ​</a:t>
            </a:r>
          </a:p>
          <a:p>
            <a:pPr algn="thaiDist">
              <a:lnSpc>
                <a:spcPct val="150000"/>
              </a:lnSpc>
            </a:pPr>
            <a:r>
              <a:rPr lang="en-US" sz="24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ການປູກ, ການລ້ຽງຂອງປະຊາຊົນຍັງເຮັດບໍ່ໄດ້ເທົ່າທີ່ຄວນ, ບໍ່ມີການຄໍ້າປະກັນສະບຽງອາຫານໃນຄົວເຮືອນ ແລະ ຊຸມຊົນ.</a:t>
            </a:r>
          </a:p>
        </p:txBody>
      </p:sp>
    </p:spTree>
  </p:cSld>
  <p:clrMapOvr>
    <a:masterClrMapping/>
  </p:clrMapOvr>
  <p:transition>
    <p:pull dir="l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71546"/>
            <a:ext cx="8401080" cy="5643602"/>
          </a:xfrm>
        </p:spPr>
        <p:txBody>
          <a:bodyPr>
            <a:normAutofit fontScale="85000" lnSpcReduction="10000"/>
          </a:bodyPr>
          <a:lstStyle/>
          <a:p>
            <a:pPr lvl="0" algn="thaiDist" defTabSz="236855">
              <a:lnSpc>
                <a:spcPct val="1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lo-LA" sz="2800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2800" dirty="0" err="1">
                <a:latin typeface="Phetsarath OT" panose="02000500000000000001" pitchFamily="2" charset="-122"/>
                <a:cs typeface="Phetsarath OT" panose="02000500000000000001" pitchFamily="2" charset="-122"/>
              </a:rPr>
              <a:t>ເ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ພີ່ມການປະສານງານກັບບັນດາຂະແໜງການທີ່ກ່ຽວຂ້ອງ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ໃຫ້ຫຼາຍຂື້ນ </a:t>
            </a:r>
          </a:p>
          <a:p>
            <a:pPr marL="0" lvl="0" indent="0" algn="thaiDist" defTabSz="236855">
              <a:lnSpc>
                <a:spcPct val="150000"/>
              </a:lnSpc>
              <a:spcBef>
                <a:spcPts val="600"/>
              </a:spcBef>
              <a:buNone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2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. 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ເອົາໃຈໃສ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່ ປຸກລະດົມ,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ໃຫ້ຄໍາປຶກສາຜູ້ປົກຄອງເດັກກ່ຽວກັບການເບີ່ງແຍງ</a:t>
            </a:r>
            <a:endParaRPr lang="lo-LA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algn="thaiDist" defTabSz="236855">
              <a:lnSpc>
                <a:spcPct val="150000"/>
              </a:lnSpc>
              <a:spcBef>
                <a:spcPts val="600"/>
              </a:spcBef>
              <a:buFont typeface="Phetsarath OT" panose="02000500000000000001" pitchFamily="2" charset="2"/>
              <a:buChar char=" "/>
            </a:pP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ດູແລເດັກ ແລະ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ການບໍລິໂພກອາຫານທີ່ເປັນປະໂຫຍດຕໍ່ການຈະເລີນເຕີບໂຕ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</a:p>
          <a:p>
            <a:pPr algn="thaiDist" defTabSz="236855">
              <a:lnSpc>
                <a:spcPct val="150000"/>
              </a:lnSpc>
              <a:spcBef>
                <a:spcPts val="600"/>
              </a:spcBef>
              <a:buFont typeface="Phetsarath OT" panose="02000500000000000001" pitchFamily="2" charset="2"/>
              <a:buChar char=" "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ຂອງ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ເດັກໂດຍເນັ້ນໃສ່ຫຼັກໂພຊະນາການ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1000 ວັນ </a:t>
            </a:r>
          </a:p>
          <a:p>
            <a:pPr marL="0" lvl="0" indent="0" algn="thaiDist">
              <a:lnSpc>
                <a:spcPct val="150000"/>
              </a:lnSpc>
              <a:spcBef>
                <a:spcPts val="600"/>
              </a:spcBef>
              <a:buNone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3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. 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ປຸກລະດົມ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, ສົ່ງເສີມ ການປູກ, ການລ້ຽງ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ເພື່ອຮັບປະກັນດ້ານສະບຽງອາ</a:t>
            </a:r>
            <a:endParaRPr lang="lo-LA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marL="0" lvl="0" indent="0" algn="thaiDist">
              <a:lnSpc>
                <a:spcPct val="150000"/>
              </a:lnSpc>
              <a:spcBef>
                <a:spcPts val="600"/>
              </a:spcBef>
              <a:buNone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   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ຫານ</a:t>
            </a: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ເພື່ອ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ໂພຊະນາການ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ເຮັດໃຫ້ຄົວເຮືອນ,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ຊຸມຊົນໄດ້ມີອາຫານບໍລິໂພກຕະ</a:t>
            </a:r>
            <a:endParaRPr lang="lo-LA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marL="0" lvl="0" indent="0" algn="thaiDist">
              <a:lnSpc>
                <a:spcPct val="150000"/>
              </a:lnSpc>
              <a:spcBef>
                <a:spcPts val="600"/>
              </a:spcBef>
              <a:buNone/>
            </a:pPr>
            <a:r>
              <a:rPr lang="lo-LA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    </a:t>
            </a:r>
            <a:r>
              <a:rPr lang="en-US" sz="2800" dirty="0" err="1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ຫຼອດປີ</a:t>
            </a:r>
            <a:r>
              <a:rPr lang="en-US" sz="2800" dirty="0"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.</a:t>
            </a:r>
          </a:p>
          <a:p>
            <a:pPr marL="0" lvl="0" indent="0" algn="thaiDist">
              <a:lnSpc>
                <a:spcPct val="150000"/>
              </a:lnSpc>
              <a:spcBef>
                <a:spcPts val="600"/>
              </a:spcBef>
              <a:buNone/>
            </a:pP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4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.</a:t>
            </a:r>
            <a:r>
              <a:rPr lang="lo-LA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</a:t>
            </a: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ເອົາໃຈໃສ່ລົງຕິດຕາມຊຸກຍູ້ ຂັ້ນເມືອງ, ແລະ ໂຮງໝໍນ້ອຍລົງສູ່ທ້ອງຖິ່ນ</a:t>
            </a:r>
          </a:p>
          <a:p>
            <a:pPr marL="0" lvl="0" indent="0" algn="thaiDist">
              <a:lnSpc>
                <a:spcPct val="150000"/>
              </a:lnSpc>
              <a:spcBef>
                <a:spcPts val="600"/>
              </a:spcBef>
              <a:buNone/>
            </a:pPr>
            <a:r>
              <a:rPr lang="en-US" sz="2800" dirty="0">
                <a:latin typeface="Phetsarath OT" panose="02000500000000000001" pitchFamily="2" charset="2"/>
                <a:ea typeface="Phetsarath OT" panose="02000500000000000001" pitchFamily="2" charset="2"/>
                <a:cs typeface="Phetsarath OT" panose="02000500000000000001" pitchFamily="2" charset="2"/>
              </a:rPr>
              <a:t>    </a:t>
            </a:r>
          </a:p>
          <a:p>
            <a:pPr lvl="0" algn="thaiDist">
              <a:spcBef>
                <a:spcPts val="600"/>
              </a:spcBef>
              <a:buFont typeface="Phetsarath OT" panose="02000500000000000001" pitchFamily="2" charset="2"/>
              <a:buChar char=" "/>
            </a:pP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lvl="0" algn="thaiDist">
              <a:spcBef>
                <a:spcPts val="600"/>
              </a:spcBef>
              <a:buFont typeface="Phetsarath OT" panose="02000500000000000001" pitchFamily="2" charset="2"/>
              <a:buChar char=" "/>
            </a:pP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algn="thaiDist" defTabSz="236855">
              <a:spcBef>
                <a:spcPts val="600"/>
              </a:spcBef>
              <a:buFont typeface="+mj-lt"/>
              <a:buAutoNum type="arabicPeriod"/>
            </a:pP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  <a:p>
            <a:pPr lvl="0" algn="thaiDist" defTabSz="236855">
              <a:spcBef>
                <a:spcPts val="600"/>
              </a:spcBef>
              <a:buFont typeface="+mj-lt"/>
              <a:buAutoNum type="arabicPeriod"/>
            </a:pPr>
            <a:endParaRPr lang="en-US" sz="2800" dirty="0">
              <a:latin typeface="Phetsarath OT" panose="02000500000000000001" pitchFamily="2" charset="-122"/>
              <a:ea typeface="Phetsarath OT" panose="02000500000000000001" pitchFamily="2" charset="2"/>
              <a:cs typeface="Phetsarath OT" panose="02000500000000000001" pitchFamily="2" charset="-122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857356" y="274638"/>
            <a:ext cx="4643470" cy="796908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Phetsarath OT" panose="02000500000000000001" pitchFamily="2" charset="-122"/>
                <a:ea typeface="Phetsarath OT" panose="02000500000000000001" pitchFamily="2" charset="2"/>
                <a:cs typeface="Phetsarath OT" panose="02000500000000000001" pitchFamily="2" charset="-122"/>
              </a:rPr>
              <a:t>ທິດທາງແກ້ໄຂ</a:t>
            </a:r>
            <a:endParaRPr lang="en-US" sz="2800" b="1" dirty="0">
              <a:solidFill>
                <a:srgbClr val="002060"/>
              </a:solidFill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</p:spTree>
  </p:cSld>
  <p:clrMapOvr>
    <a:masterClrMapping/>
  </p:clrMapOvr>
  <p:transition>
    <p:pull dir="l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142852"/>
            <a:ext cx="5786478" cy="642942"/>
          </a:xfrm>
          <a:solidFill>
            <a:schemeClr val="bg1"/>
          </a:solidFill>
        </p:spPr>
        <p:txBody>
          <a:bodyPr>
            <a:noAutofit/>
          </a:bodyPr>
          <a:lstStyle/>
          <a:p>
            <a:pPr lvl="0"/>
            <a:r>
              <a:rPr lang="lo-LA" sz="28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ແຜນຈັດຕັ້ງປະຕິບັດ</a:t>
            </a:r>
            <a:r>
              <a:rPr lang="en-US" sz="28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10 </a:t>
            </a:r>
            <a:r>
              <a:rPr lang="lo-LA" sz="28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ມາດຕະການ ປີ2021</a:t>
            </a:r>
            <a:r>
              <a:rPr lang="en-US" sz="2800" b="1" dirty="0"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-285785" y="714356"/>
          <a:ext cx="9715569" cy="719964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57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43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019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9392">
                <a:tc>
                  <a:txBody>
                    <a:bodyPr/>
                    <a:lstStyle/>
                    <a:p>
                      <a:pPr marL="27051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10 </a:t>
                      </a: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ມາດ</a:t>
                      </a: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​ຕະ​</a:t>
                      </a: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ການ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ບຸລິມະສິດ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Times New Roman" panose="02020603050405020304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​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cs typeface="Phetsarath OT" panose="02000500000000000001" pitchFamily="2" charset="-122"/>
                        </a:rPr>
                        <a:t>ລັດທະບານ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Times New Roman" panose="02020603050405020304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8890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ea typeface="Times New Roman" panose="02020603050405020304"/>
                          <a:cs typeface="Phetsarath OT" panose="02000500000000000001" pitchFamily="2" charset="-122"/>
                        </a:rPr>
                        <a:t>ທືນ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Times New Roman" panose="02020603050405020304"/>
                          <a:cs typeface="Phetsarath OT" panose="02000500000000000001" pitchFamily="2" charset="-122"/>
                        </a:rPr>
                        <a:t>ຕ້ອງການ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Times New Roman" panose="02020603050405020304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93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9210" algn="l"/>
                        </a:tabLs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1. ສະໜອງ ແລະ ແຈກຢາຍຈຸລະສານອາຫານ, ວິຕາມິນ, </a:t>
                      </a: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ເກືອແຮ</a:t>
                      </a: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່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, ຢາຂ້າແມ່ທ້ອງ 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15,000.000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30,000.000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9392">
                <a:tc>
                  <a:txBody>
                    <a:bodyPr/>
                    <a:lstStyle/>
                    <a:p>
                      <a:pPr marL="180340" marR="0" lvl="0" indent="-18034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ຕິດຕາມການແຈກຢາຍຢາຂ້າແມ່ທ້ອງ,</a:t>
                      </a:r>
                      <a:r>
                        <a:rPr lang="lo-LA" sz="1800" b="1" baseline="0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 ແລະ ວິຕາມິນອາໃນໂຮງຮຽນ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15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,000,000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30.000.000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9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3. </a:t>
                      </a: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ສົ່ງເສີມ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ໂພຊະນາ</a:t>
                      </a:r>
                      <a:r>
                        <a:rPr lang="en-US" sz="1800" b="1" dirty="0" err="1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ການ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ຂອງແມ່ ແລະ ເດັກ, ການລ້ຽງເດັກອ່ອນເດັກນ້ອຍ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1.00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0,000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12.000.000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44539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9210" algn="l"/>
                        </a:tabLs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4.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ເສີມສ້າງການບໍລິໂພກອາຫານປອດໄພ ແລະ ມີໂພຊະນາການສຸຂະພາບໃນໂຮງຮຽນ,ໂຮງແຮມ, ໂຮງງານ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1.00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0,000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12.000.000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-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5.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ລົງກວດອາຫານຕາມທ້ອງຕະຫຼາດ ຄິວລົດ, ແລະ ໂຮງໝໍ,ໂຮງຮຽນ,ຮ້ານອາຫານໆ 07ເມືອງ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20.000.000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40.000.000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9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6.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ຄຸ້ມຄອງ ແລະ ບໍລິຫານດ້ານໂພຊະນາການ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th-TH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kern="1200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20.000.000</a:t>
                      </a:r>
                      <a:endParaRPr lang="en-US" sz="1800" b="1" kern="1200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939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7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. ຕອບໂຕ້ໄພພິບັດດ້ານໂພຊະນາການ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20.000.000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35454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  <a:tabLst>
                          <a:tab pos="29210" algn="l"/>
                        </a:tabLs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8.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ຈັດຊື້ອາຫານເສີມສໍາລັບເດັກ ແຮໄວ້ໃນກໍລະນີເກີດໄພພິບັດ 07 ເມືອງ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20.000.000</a:t>
                      </a:r>
                      <a:r>
                        <a:rPr lang="en-US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-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4453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>
                          <a:tab pos="29210" algn="l"/>
                        </a:tabLst>
                        <a:defRPr/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9. 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ເຝົ້າລະວັງຂໍ້ມູນຂ່າວສານ ໂພຊະນາການ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5.000.000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5.000.000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6968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pt-BR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10.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ຈັດສົ່ງຂໍ້ມູນຂ່າວສານ, ສື່ໂຄຊະນາຕ່າງໆ,ລົງເກັບຂໍ້ມູນຕ່າງໆດ້ານໂພຊະນາການໃຫ້ໄດ້ 80% ເຂດທີ່ຖືກຜົນກະທົບ ຈາກໄພພິບັດ.</a:t>
                      </a: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800" b="1" dirty="0"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34.500.000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lo-LA" sz="1800" b="1" dirty="0">
                          <a:solidFill>
                            <a:schemeClr val="tx1"/>
                          </a:solidFill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13.500.000</a:t>
                      </a:r>
                      <a:endParaRPr lang="en-US" sz="1800" b="1" dirty="0">
                        <a:solidFill>
                          <a:schemeClr val="tx1"/>
                        </a:solidFill>
                        <a:effectLst/>
                        <a:latin typeface="Phetsarath OT" panose="02000500000000000001" pitchFamily="2" charset="-122"/>
                        <a:ea typeface="Phetsarath OT" panose="02000500000000000001" pitchFamily="2" charset="2"/>
                        <a:cs typeface="Phetsarath OT" panose="02000500000000000001" pitchFamily="2" charset="-122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74453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ລວມທັງໝົດ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1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095000.000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2.025</a:t>
                      </a:r>
                      <a:r>
                        <a:rPr lang="lo-LA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.</a:t>
                      </a:r>
                      <a:r>
                        <a:rPr lang="en-US" sz="1800" b="1" dirty="0">
                          <a:effectLst/>
                          <a:latin typeface="Phetsarath OT" panose="02000500000000000001" pitchFamily="2" charset="-122"/>
                          <a:ea typeface="Phetsarath OT" panose="02000500000000000001" pitchFamily="2" charset="2"/>
                          <a:cs typeface="Phetsarath OT" panose="02000500000000000001" pitchFamily="2" charset="-122"/>
                        </a:rPr>
                        <a:t>00000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cover dir="l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:\New_job_Mer_Enfante\I- ​HOPE_Project_KOICA_2014\Annual Meeting 2017\Action Plan 2017 for District\roomslide6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5752" y="357166"/>
            <a:ext cx="8358214" cy="585077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857356" y="5291752"/>
            <a:ext cx="26432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o-LA" sz="5400" dirty="0">
                <a:solidFill>
                  <a:srgbClr val="00B0F0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 </a:t>
            </a:r>
            <a:r>
              <a:rPr lang="en-US" sz="5400" dirty="0">
                <a:solidFill>
                  <a:srgbClr val="00B0F0"/>
                </a:solidFill>
                <a:latin typeface="Phetsarath OT" panose="02000500000000000001" pitchFamily="2" charset="-122"/>
                <a:cs typeface="Phetsarath OT" panose="02000500000000000001" pitchFamily="2" charset="-122"/>
              </a:rPr>
              <a:t>ຂອບໃຈ</a:t>
            </a:r>
            <a:endParaRPr lang="th-TH" sz="5400" dirty="0">
              <a:solidFill>
                <a:srgbClr val="00B0F0"/>
              </a:solidFill>
              <a:latin typeface="Phetsarath OT" panose="02000500000000000001" pitchFamily="2" charset="-122"/>
              <a:cs typeface="Phetsarath OT" panose="02000500000000000001" pitchFamily="2" charset="-122"/>
            </a:endParaRPr>
          </a:p>
        </p:txBody>
      </p:sp>
    </p:spTree>
  </p:cSld>
  <p:clrMapOvr>
    <a:masterClrMapping/>
  </p:clrMapOvr>
  <p:transition>
    <p:pull dir="ld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1433</Words>
  <Application>Microsoft Office PowerPoint</Application>
  <PresentationFormat>On-screen Show (4:3)</PresentationFormat>
  <Paragraphs>335</Paragraphs>
  <Slides>13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Angsana New</vt:lpstr>
      <vt:lpstr>Arial</vt:lpstr>
      <vt:lpstr>Calibri</vt:lpstr>
      <vt:lpstr>Cordia New</vt:lpstr>
      <vt:lpstr>Phetsarath OT</vt:lpstr>
      <vt:lpstr>Times New Roman</vt:lpstr>
      <vt:lpstr>Wingdings</vt:lpstr>
      <vt:lpstr>Office Theme</vt:lpstr>
      <vt:lpstr>PowerPoint Presentation</vt:lpstr>
      <vt:lpstr> ສະ​ຖານ​ທີ່​ບໍ​ລິ​ການ​ ວຽກ​ງານ​ອະ​ນາ​ໄມ ແລະ ສົ່ງ​ເສີມ​ສຸ​ຂະ​ພາບ</vt:lpstr>
      <vt:lpstr>PowerPoint Presentation</vt:lpstr>
      <vt:lpstr>PowerPoint Presentation</vt:lpstr>
      <vt:lpstr>5. ການເສີມຈຸລະສານອາຫານ ວິຕາມີນ ແລະ ເກືອແຮ່             (VitA, Mebendazol, Zinc, Fer)</vt:lpstr>
      <vt:lpstr>PowerPoint Presentation</vt:lpstr>
      <vt:lpstr>PowerPoint Presentation</vt:lpstr>
      <vt:lpstr> ການຈັດຕັ້ງປະຕິບັດວຽກໂພຊະນາການຂອງແຕ່ລະຂະແໜງການ ປີ 2020</vt:lpstr>
      <vt:lpstr>  ດ້ານດີ ແລະ ຂໍ້ສະດວກ </vt:lpstr>
      <vt:lpstr>    ບັນຫາ ແລະ ສີ່ງທ້າທາຍ:  :  </vt:lpstr>
      <vt:lpstr> ທິດທາງແກ້ໄຂ</vt:lpstr>
      <vt:lpstr>ແຜນຈັດຕັ້ງປະຕິບັດ 10 ມາດຕະການ ປີ2021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ບົດສະເໜີ  ຜົນສຳເລັດການຈັດຕັ້ງປະຕິບັດ ວຽກງານອະນາໄມ ແລະ ສົ່ງເສີມສຸຂະພາບ ສົກປີ 2016</dc:title>
  <dc:creator>TOSHIBA</dc:creator>
  <cp:lastModifiedBy>Tukta Sonesaksith</cp:lastModifiedBy>
  <cp:revision>920</cp:revision>
  <cp:lastPrinted>2017-02-01T02:50:00Z</cp:lastPrinted>
  <dcterms:created xsi:type="dcterms:W3CDTF">2006-08-16T00:00:00Z</dcterms:created>
  <dcterms:modified xsi:type="dcterms:W3CDTF">2021-03-16T06:24:32Z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1033-11.2.0.10017</vt:lpwstr>
  </property>
</Properties>
</file>